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32"/>
  </p:notesMasterIdLst>
  <p:sldIdLst>
    <p:sldId id="272" r:id="rId2"/>
    <p:sldId id="273" r:id="rId3"/>
    <p:sldId id="275" r:id="rId4"/>
    <p:sldId id="277" r:id="rId5"/>
    <p:sldId id="278" r:id="rId6"/>
    <p:sldId id="281" r:id="rId7"/>
    <p:sldId id="282" r:id="rId8"/>
    <p:sldId id="322" r:id="rId9"/>
    <p:sldId id="284" r:id="rId10"/>
    <p:sldId id="290" r:id="rId11"/>
    <p:sldId id="288" r:id="rId12"/>
    <p:sldId id="289" r:id="rId13"/>
    <p:sldId id="295" r:id="rId14"/>
    <p:sldId id="297" r:id="rId15"/>
    <p:sldId id="314" r:id="rId16"/>
    <p:sldId id="315" r:id="rId17"/>
    <p:sldId id="296" r:id="rId18"/>
    <p:sldId id="298" r:id="rId19"/>
    <p:sldId id="299" r:id="rId20"/>
    <p:sldId id="300" r:id="rId21"/>
    <p:sldId id="301" r:id="rId22"/>
    <p:sldId id="291" r:id="rId23"/>
    <p:sldId id="308" r:id="rId24"/>
    <p:sldId id="309" r:id="rId25"/>
    <p:sldId id="321" r:id="rId26"/>
    <p:sldId id="316" r:id="rId27"/>
    <p:sldId id="317" r:id="rId28"/>
    <p:sldId id="318" r:id="rId29"/>
    <p:sldId id="323" r:id="rId30"/>
    <p:sldId id="32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43" autoAdjust="0"/>
    <p:restoredTop sz="91540" autoAdjust="0"/>
  </p:normalViewPr>
  <p:slideViewPr>
    <p:cSldViewPr snapToGrid="0">
      <p:cViewPr>
        <p:scale>
          <a:sx n="110" d="100"/>
          <a:sy n="110" d="100"/>
        </p:scale>
        <p:origin x="984" y="-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373F7-CEA2-41C0-811D-1E67915A3C72}" type="datetimeFigureOut">
              <a:rPr lang="en-US" smtClean="0"/>
              <a:t>3/29/18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F2A85-87BD-4952-8C5A-EA1C8886A07D}" type="slidenum">
              <a:rPr lang="en-US" smtClean="0"/>
              <a:t>‹#›</a:t>
            </a:fld>
            <a:endParaRPr lang="en-US"/>
          </a:p>
        </p:txBody>
      </p:sp>
    </p:spTree>
    <p:extLst>
      <p:ext uri="{BB962C8B-B14F-4D97-AF65-F5344CB8AC3E}">
        <p14:creationId xmlns:p14="http://schemas.microsoft.com/office/powerpoint/2010/main" val="1473423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merci for that</a:t>
            </a:r>
            <a:r>
              <a:rPr lang="en-US" baseline="0" dirty="0"/>
              <a:t> wonderful introduction. Today I will present some of the research work I have done in the past 2 years and specifically we will see the impact of long-term BP control, long-term BPV and </a:t>
            </a:r>
            <a:r>
              <a:rPr lang="en-US" baseline="0" dirty="0" smtClean="0"/>
              <a:t>long-term </a:t>
            </a:r>
            <a:r>
              <a:rPr lang="en-US" baseline="0" dirty="0"/>
              <a:t>optimal health behavior on the progression of arterial </a:t>
            </a:r>
            <a:r>
              <a:rPr lang="en-US" baseline="0" dirty="0" smtClean="0"/>
              <a:t>stiffness</a:t>
            </a:r>
            <a:r>
              <a:rPr lang="en-US" baseline="0" dirty="0"/>
              <a:t>. </a:t>
            </a:r>
            <a:endParaRPr lang="en-US" baseline="0" dirty="0" smtClean="0"/>
          </a:p>
          <a:p>
            <a:endParaRPr lang="en-US" baseline="0" dirty="0" smtClean="0"/>
          </a:p>
          <a:p>
            <a:r>
              <a:rPr lang="en-US" baseline="0" dirty="0" smtClean="0"/>
              <a:t>This is a practice presentation for an invited talk at the </a:t>
            </a:r>
            <a:r>
              <a:rPr lang="en-US" sz="1200" kern="1200" dirty="0" smtClean="0">
                <a:solidFill>
                  <a:schemeClr val="tx1"/>
                </a:solidFill>
                <a:effectLst/>
                <a:latin typeface="+mn-lt"/>
                <a:ea typeface="+mn-ea"/>
                <a:cs typeface="+mn-cs"/>
              </a:rPr>
              <a:t>2018 MESA Steering Committee meeting to be presented</a:t>
            </a:r>
            <a:r>
              <a:rPr lang="en-US" sz="1200" kern="1200" baseline="0" dirty="0" smtClean="0">
                <a:solidFill>
                  <a:schemeClr val="tx1"/>
                </a:solidFill>
                <a:effectLst/>
                <a:latin typeface="+mn-lt"/>
                <a:ea typeface="+mn-ea"/>
                <a:cs typeface="+mn-cs"/>
              </a:rPr>
              <a:t> in Maryland at the end of this month. </a:t>
            </a:r>
          </a:p>
          <a:p>
            <a:r>
              <a:rPr lang="en-US" sz="1200" kern="1200" baseline="0" dirty="0" smtClean="0">
                <a:solidFill>
                  <a:schemeClr val="tx1"/>
                </a:solidFill>
                <a:effectLst/>
                <a:latin typeface="+mn-lt"/>
                <a:ea typeface="+mn-ea"/>
                <a:cs typeface="+mn-cs"/>
              </a:rPr>
              <a:t>My presentation will focus on the impact of long-term BP control, BP variability and optimal health behavior on the progression of arterial stiffness over 10 years time.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8F2A85-87BD-4952-8C5A-EA1C8886A07D}" type="slidenum">
              <a:rPr lang="en-US" smtClean="0"/>
              <a:t>1</a:t>
            </a:fld>
            <a:endParaRPr lang="en-US"/>
          </a:p>
        </p:txBody>
      </p:sp>
    </p:spTree>
    <p:extLst>
      <p:ext uri="{BB962C8B-B14F-4D97-AF65-F5344CB8AC3E}">
        <p14:creationId xmlns:p14="http://schemas.microsoft.com/office/powerpoint/2010/main" val="678305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marR="0" lvl="0" indent="-174625" algn="l" defTabSz="914400" rtl="0" eaLnBrk="1" fontAlgn="auto" latinLnBrk="0" hangingPunct="1">
              <a:lnSpc>
                <a:spcPct val="100000"/>
              </a:lnSpc>
              <a:spcBef>
                <a:spcPts val="0"/>
              </a:spcBef>
              <a:spcAft>
                <a:spcPts val="0"/>
              </a:spcAft>
              <a:buClr>
                <a:srgbClr val="603FB1"/>
              </a:buClr>
              <a:buSzTx/>
              <a:buFont typeface="Arial" pitchFamily="34" charset="0"/>
              <a:buChar char="•"/>
              <a:tabLst/>
              <a:defRPr/>
            </a:pPr>
            <a:r>
              <a:rPr kumimoji="0" lang="en-US" sz="1200" b="0" i="0" u="none" strike="noStrike" kern="1200" cap="none" spc="-50" normalizeH="0" baseline="0" noProof="0" dirty="0" smtClean="0">
                <a:ln>
                  <a:noFill/>
                </a:ln>
                <a:solidFill>
                  <a:srgbClr val="605F62"/>
                </a:solidFill>
                <a:effectLst/>
                <a:uLnTx/>
                <a:uFillTx/>
                <a:latin typeface="Berlin Sans FB" panose="020E0602020502020306" pitchFamily="34" charset="0"/>
                <a:ea typeface="+mn-ea"/>
                <a:cs typeface="+mn-cs"/>
              </a:rPr>
              <a:t>A set of variables (Z) satisfies the adjustment criteria for identifying the effect of X (exposure) on Y (outcome) in a DAG if: </a:t>
            </a:r>
          </a:p>
          <a:p>
            <a:pPr marL="0" marR="0" lvl="0" indent="0" algn="l" defTabSz="914400" rtl="0" eaLnBrk="1" fontAlgn="auto" latinLnBrk="0" hangingPunct="1">
              <a:lnSpc>
                <a:spcPct val="100000"/>
              </a:lnSpc>
              <a:spcBef>
                <a:spcPts val="0"/>
              </a:spcBef>
              <a:spcAft>
                <a:spcPts val="0"/>
              </a:spcAft>
              <a:buClr>
                <a:srgbClr val="603FB1"/>
              </a:buClr>
              <a:buSzTx/>
              <a:buFont typeface="Arial" pitchFamily="34" charset="0"/>
              <a:buNone/>
              <a:tabLst/>
              <a:defRPr/>
            </a:pPr>
            <a:endParaRPr kumimoji="0" lang="en-US" sz="1200" b="0" i="0" u="none" strike="noStrike" kern="1200" cap="none" spc="-50" normalizeH="0" baseline="0" noProof="0" dirty="0" smtClean="0">
              <a:ln>
                <a:noFill/>
              </a:ln>
              <a:solidFill>
                <a:srgbClr val="605F62"/>
              </a:solidFill>
              <a:effectLst/>
              <a:uLnTx/>
              <a:uFillTx/>
              <a:latin typeface="Berlin Sans FB" panose="020E0602020502020306" pitchFamily="34" charset="0"/>
              <a:ea typeface="+mn-ea"/>
              <a:cs typeface="+mn-cs"/>
            </a:endParaRPr>
          </a:p>
          <a:p>
            <a:pPr marL="855663" marR="0" lvl="0" indent="-390525" algn="l" defTabSz="914400" rtl="0" eaLnBrk="1" fontAlgn="auto" latinLnBrk="0" hangingPunct="1">
              <a:lnSpc>
                <a:spcPct val="100000"/>
              </a:lnSpc>
              <a:spcBef>
                <a:spcPts val="0"/>
              </a:spcBef>
              <a:spcAft>
                <a:spcPts val="0"/>
              </a:spcAft>
              <a:buClr>
                <a:srgbClr val="603FB1"/>
              </a:buClr>
              <a:buSzTx/>
              <a:buFont typeface="+mj-lt"/>
              <a:buAutoNum type="arabicPeriod"/>
              <a:tabLst/>
              <a:defRPr/>
            </a:pPr>
            <a:r>
              <a:rPr kumimoji="0" lang="en-US" sz="1100" b="0" i="0" u="none" strike="noStrike" kern="1200" cap="none" spc="-50" normalizeH="0" baseline="0" noProof="0" dirty="0" smtClean="0">
                <a:ln>
                  <a:noFill/>
                </a:ln>
                <a:solidFill>
                  <a:srgbClr val="605F62"/>
                </a:solidFill>
                <a:effectLst/>
                <a:uLnTx/>
                <a:uFillTx/>
                <a:latin typeface="Berlin Sans FB" panose="020E0602020502020306" pitchFamily="34" charset="0"/>
                <a:ea typeface="+mn-ea"/>
                <a:cs typeface="+mn-cs"/>
              </a:rPr>
              <a:t>No node in Z is a descendant of X (i.e. not on a causal path from X to Y)</a:t>
            </a:r>
          </a:p>
          <a:p>
            <a:pPr marL="855663" marR="0" lvl="0" indent="-390525" algn="l" defTabSz="914400" rtl="0" eaLnBrk="1" fontAlgn="auto" latinLnBrk="0" hangingPunct="1">
              <a:lnSpc>
                <a:spcPct val="100000"/>
              </a:lnSpc>
              <a:spcBef>
                <a:spcPts val="0"/>
              </a:spcBef>
              <a:spcAft>
                <a:spcPts val="0"/>
              </a:spcAft>
              <a:buClr>
                <a:srgbClr val="603FB1"/>
              </a:buClr>
              <a:buSzTx/>
              <a:buFont typeface="+mj-lt"/>
              <a:buAutoNum type="arabicPeriod"/>
              <a:tabLst/>
              <a:defRPr/>
            </a:pPr>
            <a:r>
              <a:rPr kumimoji="0" lang="en-US" sz="1100" b="0" i="0" u="none" strike="noStrike" kern="1200" cap="none" spc="-50" normalizeH="0" baseline="0" noProof="0" dirty="0" smtClean="0">
                <a:ln>
                  <a:noFill/>
                </a:ln>
                <a:solidFill>
                  <a:srgbClr val="605F62"/>
                </a:solidFill>
                <a:effectLst/>
                <a:uLnTx/>
                <a:uFillTx/>
                <a:latin typeface="Berlin Sans FB" panose="020E0602020502020306" pitchFamily="34" charset="0"/>
                <a:ea typeface="+mn-ea"/>
                <a:cs typeface="+mn-cs"/>
              </a:rPr>
              <a:t>Conditioning on Z blocks every back-door path from X and Y that contains an arrow in to X (i.e. no open back-door path left from X to Y after conditioning on Z)</a:t>
            </a:r>
          </a:p>
          <a:p>
            <a:pPr marL="174625" marR="0" lvl="0" indent="-174625" algn="l" defTabSz="914400" rtl="0" eaLnBrk="1" fontAlgn="auto" latinLnBrk="0" hangingPunct="1">
              <a:lnSpc>
                <a:spcPct val="100000"/>
              </a:lnSpc>
              <a:spcBef>
                <a:spcPts val="0"/>
              </a:spcBef>
              <a:spcAft>
                <a:spcPts val="0"/>
              </a:spcAft>
              <a:buClr>
                <a:srgbClr val="603FB1"/>
              </a:buClr>
              <a:buSzTx/>
              <a:buFont typeface="Arial" pitchFamily="34" charset="0"/>
              <a:buChar char="•"/>
              <a:tabLst/>
              <a:defRPr/>
            </a:pPr>
            <a:endParaRPr kumimoji="0" lang="en-US" sz="1200" b="0" i="0" u="none" strike="noStrike" kern="1200" cap="none" spc="-50" normalizeH="0" baseline="0" noProof="0" dirty="0" smtClean="0">
              <a:ln>
                <a:noFill/>
              </a:ln>
              <a:solidFill>
                <a:srgbClr val="605F62"/>
              </a:solidFill>
              <a:effectLst/>
              <a:uLnTx/>
              <a:uFillTx/>
              <a:latin typeface="Berlin Sans FB" panose="020E0602020502020306" pitchFamily="34" charset="0"/>
              <a:ea typeface="+mn-ea"/>
              <a:cs typeface="+mn-cs"/>
            </a:endParaRPr>
          </a:p>
          <a:p>
            <a:pPr marL="174625" marR="0" lvl="0" indent="-174625" algn="l" defTabSz="914400" rtl="0" eaLnBrk="1" fontAlgn="auto" latinLnBrk="0" hangingPunct="1">
              <a:lnSpc>
                <a:spcPct val="100000"/>
              </a:lnSpc>
              <a:spcBef>
                <a:spcPts val="0"/>
              </a:spcBef>
              <a:spcAft>
                <a:spcPts val="0"/>
              </a:spcAft>
              <a:buClr>
                <a:srgbClr val="603FB1"/>
              </a:buClr>
              <a:buSzTx/>
              <a:buFont typeface="Arial" pitchFamily="34" charset="0"/>
              <a:buChar char="•"/>
              <a:tabLst/>
              <a:defRPr/>
            </a:pPr>
            <a:r>
              <a:rPr kumimoji="0" lang="en-US" sz="1200" b="0" i="0" u="none" strike="noStrike" kern="1200" cap="none" spc="-50" normalizeH="0" baseline="0" noProof="0" dirty="0" smtClean="0">
                <a:ln>
                  <a:noFill/>
                </a:ln>
                <a:solidFill>
                  <a:srgbClr val="605F62"/>
                </a:solidFill>
                <a:effectLst/>
                <a:uLnTx/>
                <a:uFillTx/>
                <a:latin typeface="Berlin Sans FB" panose="020E0602020502020306" pitchFamily="34" charset="0"/>
                <a:ea typeface="+mn-ea"/>
                <a:cs typeface="+mn-cs"/>
              </a:rPr>
              <a:t>If Z satisfies the adjustment criterion , then conditioning on Z alone is sufficient to control confounding.</a:t>
            </a:r>
          </a:p>
          <a:p>
            <a:endParaRPr lang="en-US" dirty="0" smtClean="0"/>
          </a:p>
          <a:p>
            <a:pPr marL="0" marR="0" lvl="0" indent="0" algn="l" defTabSz="457200" rtl="0" eaLnBrk="1" fontAlgn="auto" latinLnBrk="0" hangingPunct="1">
              <a:lnSpc>
                <a:spcPct val="100000"/>
              </a:lnSpc>
              <a:spcBef>
                <a:spcPts val="0"/>
              </a:spcBef>
              <a:spcAft>
                <a:spcPts val="600"/>
              </a:spcAft>
              <a:buClr>
                <a:srgbClr val="7B0000"/>
              </a:buClr>
              <a:buSzPct val="90000"/>
              <a:buNone/>
              <a:tabLst/>
              <a:defRPr/>
            </a:pPr>
            <a:r>
              <a:rPr kumimoji="0" lang="en-US" sz="1200" b="1" i="0" u="none" strike="noStrike" kern="1200" cap="none" spc="0" normalizeH="0" baseline="0" noProof="0" dirty="0" smtClean="0">
                <a:ln>
                  <a:noFill/>
                </a:ln>
                <a:solidFill>
                  <a:schemeClr val="tx1">
                    <a:lumMod val="50000"/>
                  </a:schemeClr>
                </a:solidFill>
                <a:effectLst/>
                <a:uLnTx/>
                <a:uFillTx/>
                <a:latin typeface="Berlin Sans FB" panose="020E0602020502020306" pitchFamily="34" charset="0"/>
                <a:ea typeface="MingLiU-ExtB" panose="02020500000000000000" pitchFamily="18" charset="-120"/>
              </a:rPr>
              <a:t>Aim 1 </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200" b="0" i="0" u="none" strike="noStrike" kern="1200" cap="none" spc="0" normalizeH="0" baseline="0" noProof="0" dirty="0" smtClean="0">
                <a:ln>
                  <a:noFill/>
                </a:ln>
                <a:solidFill>
                  <a:schemeClr val="tx1">
                    <a:lumMod val="50000"/>
                  </a:schemeClr>
                </a:solidFill>
                <a:effectLst/>
                <a:uLnTx/>
                <a:uFillTx/>
                <a:latin typeface="Berlin Sans FB" panose="020E0602020502020306" pitchFamily="34" charset="0"/>
                <a:ea typeface="MingLiU-ExtB" panose="02020500000000000000" pitchFamily="18" charset="-120"/>
              </a:rPr>
              <a:t>Age</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200" b="0" i="0" u="none" strike="noStrike" kern="1200" cap="none" spc="0" normalizeH="0" baseline="0" noProof="0" dirty="0" smtClean="0">
                <a:ln>
                  <a:noFill/>
                </a:ln>
                <a:solidFill>
                  <a:schemeClr val="tx1">
                    <a:lumMod val="50000"/>
                  </a:schemeClr>
                </a:solidFill>
                <a:effectLst/>
                <a:uLnTx/>
                <a:uFillTx/>
                <a:latin typeface="Berlin Sans FB" panose="020E0602020502020306" pitchFamily="34" charset="0"/>
                <a:ea typeface="MingLiU-ExtB" panose="02020500000000000000" pitchFamily="18" charset="-120"/>
              </a:rPr>
              <a:t>Gender</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200" b="0" i="0" u="none" strike="noStrike" kern="1200" cap="none" spc="0" normalizeH="0" baseline="0" noProof="0" dirty="0" smtClean="0">
                <a:ln>
                  <a:noFill/>
                </a:ln>
                <a:solidFill>
                  <a:schemeClr val="tx1">
                    <a:lumMod val="50000"/>
                  </a:schemeClr>
                </a:solidFill>
                <a:effectLst/>
                <a:uLnTx/>
                <a:uFillTx/>
                <a:latin typeface="Berlin Sans FB" panose="020E0602020502020306" pitchFamily="34" charset="0"/>
                <a:ea typeface="MingLiU-ExtB" panose="02020500000000000000" pitchFamily="18" charset="-120"/>
              </a:rPr>
              <a:t>Race</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200" b="0" i="0" u="none" strike="noStrike" kern="1200" cap="none" spc="0" normalizeH="0" baseline="0" noProof="0" dirty="0" smtClean="0">
                <a:ln>
                  <a:noFill/>
                </a:ln>
                <a:solidFill>
                  <a:schemeClr val="tx1">
                    <a:lumMod val="50000"/>
                  </a:schemeClr>
                </a:solidFill>
                <a:effectLst/>
                <a:uLnTx/>
                <a:uFillTx/>
                <a:latin typeface="Berlin Sans FB" panose="020E0602020502020306" pitchFamily="34" charset="0"/>
                <a:ea typeface="MingLiU-ExtB" panose="02020500000000000000" pitchFamily="18" charset="-120"/>
              </a:rPr>
              <a:t>Alcohol intake</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200" b="0" i="0" u="none" strike="noStrike" kern="1200" cap="none" spc="0" normalizeH="0" baseline="0" noProof="0" dirty="0" smtClean="0">
                <a:ln>
                  <a:noFill/>
                </a:ln>
                <a:solidFill>
                  <a:schemeClr val="tx1">
                    <a:lumMod val="50000"/>
                  </a:schemeClr>
                </a:solidFill>
                <a:effectLst/>
                <a:uLnTx/>
                <a:uFillTx/>
                <a:latin typeface="Berlin Sans FB" panose="020E0602020502020306" pitchFamily="34" charset="0"/>
                <a:ea typeface="MingLiU-ExtB" panose="02020500000000000000" pitchFamily="18" charset="-120"/>
              </a:rPr>
              <a:t>Smoking status</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200" b="0" i="0" u="none" strike="noStrike" kern="1200" cap="none" spc="0" normalizeH="0" baseline="0" noProof="0" dirty="0" smtClean="0">
                <a:ln>
                  <a:noFill/>
                </a:ln>
                <a:solidFill>
                  <a:schemeClr val="tx1">
                    <a:lumMod val="50000"/>
                  </a:schemeClr>
                </a:solidFill>
                <a:effectLst/>
                <a:uLnTx/>
                <a:uFillTx/>
                <a:latin typeface="Berlin Sans FB" panose="020E0602020502020306" pitchFamily="34" charset="0"/>
                <a:ea typeface="MingLiU-ExtB" panose="02020500000000000000" pitchFamily="18" charset="-120"/>
              </a:rPr>
              <a:t>Physical  activity </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200" b="0" i="0" u="none" strike="noStrike" kern="1200" cap="none" spc="0" normalizeH="0" baseline="0" noProof="0" dirty="0" smtClean="0">
                <a:ln>
                  <a:noFill/>
                </a:ln>
                <a:solidFill>
                  <a:schemeClr val="tx1">
                    <a:lumMod val="50000"/>
                  </a:schemeClr>
                </a:solidFill>
                <a:effectLst/>
                <a:uLnTx/>
                <a:uFillTx/>
                <a:latin typeface="Berlin Sans FB" panose="020E0602020502020306" pitchFamily="34" charset="0"/>
                <a:ea typeface="MingLiU-ExtB" panose="02020500000000000000" pitchFamily="18" charset="-120"/>
              </a:rPr>
              <a:t>Body mass index (BMI)</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200" b="0" i="0" u="none" strike="noStrike" kern="1200" cap="none" spc="0" normalizeH="0" baseline="0" noProof="0" dirty="0" smtClean="0">
                <a:ln>
                  <a:noFill/>
                </a:ln>
                <a:solidFill>
                  <a:schemeClr val="tx1">
                    <a:lumMod val="50000"/>
                  </a:schemeClr>
                </a:solidFill>
                <a:effectLst/>
                <a:uLnTx/>
                <a:uFillTx/>
                <a:latin typeface="Berlin Sans FB" panose="020E0602020502020306" pitchFamily="34" charset="0"/>
                <a:ea typeface="MingLiU-ExtB" panose="02020500000000000000" pitchFamily="18" charset="-120"/>
              </a:rPr>
              <a:t>Hypercholesterolemia</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200" b="0" i="0" u="none" strike="noStrike" kern="1200" cap="none" spc="0" normalizeH="0" baseline="0" noProof="0" dirty="0" smtClean="0">
                <a:ln>
                  <a:noFill/>
                </a:ln>
                <a:solidFill>
                  <a:schemeClr val="tx1">
                    <a:lumMod val="50000"/>
                  </a:schemeClr>
                </a:solidFill>
                <a:effectLst/>
                <a:uLnTx/>
                <a:uFillTx/>
                <a:latin typeface="Berlin Sans FB" panose="020E0602020502020306" pitchFamily="34" charset="0"/>
                <a:ea typeface="MingLiU-ExtB" panose="02020500000000000000" pitchFamily="18" charset="-120"/>
              </a:rPr>
              <a:t>Diabetes </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200" b="0" i="0" u="none" strike="noStrike" kern="1200" cap="none" spc="0" normalizeH="0" baseline="0" noProof="0" dirty="0" smtClean="0">
                <a:ln>
                  <a:noFill/>
                </a:ln>
                <a:solidFill>
                  <a:schemeClr val="tx1">
                    <a:lumMod val="50000"/>
                  </a:schemeClr>
                </a:solidFill>
                <a:effectLst/>
                <a:uLnTx/>
                <a:uFillTx/>
                <a:latin typeface="Berlin Sans FB" panose="020E0602020502020306" pitchFamily="34" charset="0"/>
                <a:ea typeface="MingLiU-ExtB" panose="02020500000000000000" pitchFamily="18" charset="-120"/>
              </a:rPr>
              <a:t>Chronic kidney disease </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200" b="0" i="0" u="none" strike="noStrike" kern="1200" cap="none" spc="0" normalizeH="0" baseline="0" noProof="0" dirty="0" smtClean="0">
                <a:ln>
                  <a:noFill/>
                </a:ln>
                <a:solidFill>
                  <a:schemeClr val="tx1">
                    <a:lumMod val="50000"/>
                  </a:schemeClr>
                </a:solidFill>
                <a:effectLst/>
                <a:uLnTx/>
                <a:uFillTx/>
                <a:latin typeface="Berlin Sans FB" panose="020E0602020502020306" pitchFamily="34" charset="0"/>
                <a:ea typeface="MingLiU-ExtB" panose="02020500000000000000" pitchFamily="18" charset="-120"/>
              </a:rPr>
              <a:t>C-reactive</a:t>
            </a:r>
            <a:r>
              <a:rPr kumimoji="0" lang="en-US" sz="1200" b="0" i="0" u="none" strike="noStrike" kern="1200" cap="none" spc="0" normalizeH="0" noProof="0" dirty="0" smtClean="0">
                <a:ln>
                  <a:noFill/>
                </a:ln>
                <a:solidFill>
                  <a:schemeClr val="tx1">
                    <a:lumMod val="50000"/>
                  </a:schemeClr>
                </a:solidFill>
                <a:effectLst/>
                <a:uLnTx/>
                <a:uFillTx/>
                <a:latin typeface="Berlin Sans FB" panose="020E0602020502020306" pitchFamily="34" charset="0"/>
                <a:ea typeface="MingLiU-ExtB" panose="02020500000000000000" pitchFamily="18" charset="-120"/>
              </a:rPr>
              <a:t> protein </a:t>
            </a:r>
            <a:endParaRPr kumimoji="0" lang="en-US" sz="1200" b="0" i="0" u="none" strike="noStrike" kern="1200" cap="none" spc="0" normalizeH="0" baseline="0" noProof="0" dirty="0" smtClean="0">
              <a:ln>
                <a:noFill/>
              </a:ln>
              <a:solidFill>
                <a:schemeClr val="tx1">
                  <a:lumMod val="50000"/>
                </a:schemeClr>
              </a:solidFill>
              <a:effectLst/>
              <a:uLnTx/>
              <a:uFillTx/>
              <a:latin typeface="Berlin Sans FB" panose="020E0602020502020306" pitchFamily="34" charset="0"/>
              <a:ea typeface="MingLiU-ExtB" panose="02020500000000000000" pitchFamily="18" charset="-120"/>
            </a:endParaRP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lang="en-US" sz="1200" dirty="0" smtClean="0">
                <a:solidFill>
                  <a:schemeClr val="tx1">
                    <a:lumMod val="50000"/>
                  </a:schemeClr>
                </a:solidFill>
                <a:latin typeface="Berlin Sans FB" panose="020E0602020502020306" pitchFamily="34" charset="0"/>
                <a:ea typeface="MingLiU-ExtB" panose="02020500000000000000" pitchFamily="18" charset="-120"/>
              </a:rPr>
              <a:t>B</a:t>
            </a:r>
            <a:r>
              <a:rPr kumimoji="0" lang="en-US" sz="1200" b="0" i="0" u="none" strike="noStrike" kern="1200" cap="none" spc="0" normalizeH="0" baseline="0" noProof="0" dirty="0" err="1" smtClean="0">
                <a:ln>
                  <a:noFill/>
                </a:ln>
                <a:solidFill>
                  <a:schemeClr val="tx1">
                    <a:lumMod val="50000"/>
                  </a:schemeClr>
                </a:solidFill>
                <a:effectLst/>
                <a:uLnTx/>
                <a:uFillTx/>
                <a:latin typeface="Berlin Sans FB" panose="020E0602020502020306" pitchFamily="34" charset="0"/>
                <a:ea typeface="MingLiU-ExtB" panose="02020500000000000000" pitchFamily="18" charset="-120"/>
              </a:rPr>
              <a:t>aseline</a:t>
            </a:r>
            <a:r>
              <a:rPr kumimoji="0" lang="en-US" sz="1200" b="0" i="0" u="none" strike="noStrike" kern="1200" cap="none" spc="0" normalizeH="0" baseline="0" noProof="0" dirty="0" smtClean="0">
                <a:ln>
                  <a:noFill/>
                </a:ln>
                <a:solidFill>
                  <a:schemeClr val="tx1">
                    <a:lumMod val="50000"/>
                  </a:schemeClr>
                </a:solidFill>
                <a:effectLst/>
                <a:uLnTx/>
                <a:uFillTx/>
                <a:latin typeface="Berlin Sans FB" panose="020E0602020502020306" pitchFamily="34" charset="0"/>
                <a:ea typeface="MingLiU-ExtB" panose="02020500000000000000" pitchFamily="18" charset="-120"/>
              </a:rPr>
              <a:t> arterial stiffness</a:t>
            </a:r>
          </a:p>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t>10</a:t>
            </a:fld>
            <a:endParaRPr lang="en-US"/>
          </a:p>
        </p:txBody>
      </p:sp>
    </p:spTree>
    <p:extLst>
      <p:ext uri="{BB962C8B-B14F-4D97-AF65-F5344CB8AC3E}">
        <p14:creationId xmlns:p14="http://schemas.microsoft.com/office/powerpoint/2010/main" val="3485943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Directed acyclic graph (DAG) followed by Pearl's backdoor criterion to identify minimum set of adjusting variables </a:t>
            </a:r>
          </a:p>
          <a:p>
            <a:endParaRPr lang="en-US" dirty="0"/>
          </a:p>
          <a:p>
            <a:r>
              <a:rPr lang="en-US" dirty="0"/>
              <a:t>Traditional methods of adjusting for "potential confounders" may introduce conditional associations and bias rather than minimize it.</a:t>
            </a:r>
          </a:p>
          <a:p>
            <a:endParaRPr lang="en-US" dirty="0"/>
          </a:p>
          <a:p>
            <a:r>
              <a:rPr lang="en-US" dirty="0"/>
              <a:t>One method to help understand whether bias is potentially reduced or increased when conditioning on covariates is the graphical representation of causal effects between variables. </a:t>
            </a:r>
          </a:p>
          <a:p>
            <a:endParaRPr lang="en-US" dirty="0"/>
          </a:p>
          <a:p>
            <a:r>
              <a:rPr lang="en-US" dirty="0"/>
              <a:t>Using this approach, epidemiologic biases can be categorized as either lack of conditioning on a common cause (known as confounding bias), or conditioning on a common effect of two parents (or descendant of the common effect; known as selection bias/</a:t>
            </a:r>
            <a:r>
              <a:rPr lang="en-US" dirty="0" err="1"/>
              <a:t>colloider</a:t>
            </a:r>
            <a:r>
              <a:rPr lang="en-US" dirty="0"/>
              <a:t> bias). </a:t>
            </a:r>
          </a:p>
          <a:p>
            <a:endParaRPr lang="en-US" dirty="0"/>
          </a:p>
          <a:p>
            <a:r>
              <a:rPr lang="en-US" dirty="0"/>
              <a:t>One may require fewer covariates in the model, thus the statistical efficiency of the analysis is increased (i.e. there are more degrees of freedom if one uses fewer covariates), </a:t>
            </a:r>
            <a:r>
              <a:rPr lang="en-US" dirty="0" err="1"/>
              <a:t>i.e</a:t>
            </a:r>
            <a:r>
              <a:rPr lang="en-US" dirty="0"/>
              <a:t> you new few parameters to estimate.</a:t>
            </a:r>
          </a:p>
          <a:p>
            <a:endParaRPr lang="en-US" dirty="0"/>
          </a:p>
          <a:p>
            <a:r>
              <a:rPr lang="en-US" dirty="0"/>
              <a:t>Front-Door:  A set of variables Z is said to satisfy the front-door criterion relative to an ordered pair of variables (X,Y) </a:t>
            </a:r>
            <a:r>
              <a:rPr lang="en-US" dirty="0" err="1"/>
              <a:t>iff</a:t>
            </a:r>
            <a:r>
              <a:rPr lang="en-US" dirty="0"/>
              <a:t>:</a:t>
            </a:r>
          </a:p>
          <a:p>
            <a:r>
              <a:rPr lang="en-US" dirty="0"/>
              <a:t>1. Z intercepts all directed paths from X to Y;</a:t>
            </a:r>
          </a:p>
          <a:p>
            <a:r>
              <a:rPr lang="en-US" dirty="0"/>
              <a:t>2. there is no back-door path from X to Z; and</a:t>
            </a:r>
          </a:p>
          <a:p>
            <a:r>
              <a:rPr lang="en-US" dirty="0"/>
              <a:t>3. all back-door paths from Z to Y are blocked by X</a:t>
            </a:r>
          </a:p>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19251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t>12</a:t>
            </a:fld>
            <a:endParaRPr lang="en-US"/>
          </a:p>
        </p:txBody>
      </p:sp>
    </p:spTree>
    <p:extLst>
      <p:ext uri="{BB962C8B-B14F-4D97-AF65-F5344CB8AC3E}">
        <p14:creationId xmlns:p14="http://schemas.microsoft.com/office/powerpoint/2010/main" val="1553701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Fourteen percent of the participants had uncontrolled BP at all 4 visits, 15% had controlled BP at only 1 visit, 17% had controlled BP at only 2 visits, 22% had controlled BP at 3 visits, and 32% had controlled BP at all 4 visits. Mean DC was 2.8x10-3 mmHg-1 at baseline and decreased to 2.6x10-3 mmHg-1 at visit 5 and mean YEM was 3.6x103 mmHg at baseline and increased to 4.2x103 mmHg at visit 5. </a:t>
            </a:r>
          </a:p>
          <a:p>
            <a:endParaRPr lang="en-US" dirty="0"/>
          </a:p>
          <a:p>
            <a:r>
              <a:rPr lang="en-US" dirty="0"/>
              <a:t>more likely to be younger, male, White, current smoker, smoked less, exercise more, and had lower BMI. </a:t>
            </a:r>
          </a:p>
          <a:p>
            <a:endParaRPr lang="en-US" dirty="0"/>
          </a:p>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t>13</a:t>
            </a:fld>
            <a:endParaRPr lang="en-US"/>
          </a:p>
        </p:txBody>
      </p:sp>
    </p:spTree>
    <p:extLst>
      <p:ext uri="{BB962C8B-B14F-4D97-AF65-F5344CB8AC3E}">
        <p14:creationId xmlns:p14="http://schemas.microsoft.com/office/powerpoint/2010/main" val="125286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treated for hypertension, to have lower systolic and diastolic BP, total cholesterol, triglycerides, low density lipoprotein, (LDL), YEM, and to have higher DC at baseline. </a:t>
            </a:r>
          </a:p>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28913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Disseleration</a:t>
            </a:r>
            <a:r>
              <a:rPr lang="en-US" dirty="0"/>
              <a:t> in DC was lower by 10 percentage points </a:t>
            </a:r>
          </a:p>
        </p:txBody>
      </p:sp>
      <p:sp>
        <p:nvSpPr>
          <p:cNvPr id="4" name="Slide Number Placeholder 3"/>
          <p:cNvSpPr>
            <a:spLocks noGrp="1"/>
          </p:cNvSpPr>
          <p:nvPr>
            <p:ph type="sldNum" sz="quarter" idx="10"/>
          </p:nvPr>
        </p:nvSpPr>
        <p:spPr/>
        <p:txBody>
          <a:bodyPr/>
          <a:lstStyle/>
          <a:p>
            <a:fld id="{C28F2A85-87BD-4952-8C5A-EA1C8886A07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6006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mean 10-year percent change</a:t>
            </a:r>
            <a:r>
              <a:rPr lang="en-US" baseline="0" dirty="0"/>
              <a:t> </a:t>
            </a:r>
            <a:r>
              <a:rPr lang="en-US" dirty="0"/>
              <a:t>in DC among those with controlled</a:t>
            </a:r>
            <a:r>
              <a:rPr lang="en-US" baseline="0" dirty="0"/>
              <a:t> BP at 3 o4 4 visits was higher by about 20 percentage points when compared to those with uncontrolled BP at all 4 visits. </a:t>
            </a:r>
            <a:endParaRPr lang="en-US" dirty="0"/>
          </a:p>
          <a:p>
            <a:r>
              <a:rPr lang="en-US" dirty="0" err="1"/>
              <a:t>Disseleration</a:t>
            </a:r>
            <a:r>
              <a:rPr lang="en-US" dirty="0"/>
              <a:t> in DC was lower by 10 percentage points </a:t>
            </a:r>
          </a:p>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t>16</a:t>
            </a:fld>
            <a:endParaRPr lang="en-US"/>
          </a:p>
        </p:txBody>
      </p:sp>
    </p:spTree>
    <p:extLst>
      <p:ext uri="{BB962C8B-B14F-4D97-AF65-F5344CB8AC3E}">
        <p14:creationId xmlns:p14="http://schemas.microsoft.com/office/powerpoint/2010/main" val="1890923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mean 10-year percent change</a:t>
            </a:r>
            <a:r>
              <a:rPr lang="en-US" baseline="0" dirty="0"/>
              <a:t> </a:t>
            </a:r>
            <a:r>
              <a:rPr lang="en-US" dirty="0"/>
              <a:t>in DC among those with controlled</a:t>
            </a:r>
            <a:r>
              <a:rPr lang="en-US" baseline="0" dirty="0"/>
              <a:t> BP at 3 o4 4 visits was higher by about 20 percentage points when compared to those with uncontrolled BP at all 4 visits. </a:t>
            </a:r>
            <a:endParaRPr lang="en-US" dirty="0"/>
          </a:p>
          <a:p>
            <a:r>
              <a:rPr lang="en-US" dirty="0" err="1"/>
              <a:t>Disseleration</a:t>
            </a:r>
            <a:r>
              <a:rPr lang="en-US" dirty="0"/>
              <a:t> in DC was lower by 10 percentage points </a:t>
            </a:r>
          </a:p>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t>17</a:t>
            </a:fld>
            <a:endParaRPr lang="en-US"/>
          </a:p>
        </p:txBody>
      </p:sp>
    </p:spTree>
    <p:extLst>
      <p:ext uri="{BB962C8B-B14F-4D97-AF65-F5344CB8AC3E}">
        <p14:creationId xmlns:p14="http://schemas.microsoft.com/office/powerpoint/2010/main" val="2156209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Disseleration</a:t>
            </a:r>
            <a:r>
              <a:rPr lang="en-US" dirty="0"/>
              <a:t> in DC was lower by 10 percentage points </a:t>
            </a:r>
          </a:p>
        </p:txBody>
      </p:sp>
      <p:sp>
        <p:nvSpPr>
          <p:cNvPr id="4" name="Slide Number Placeholder 3"/>
          <p:cNvSpPr>
            <a:spLocks noGrp="1"/>
          </p:cNvSpPr>
          <p:nvPr>
            <p:ph type="sldNum" sz="quarter" idx="10"/>
          </p:nvPr>
        </p:nvSpPr>
        <p:spPr/>
        <p:txBody>
          <a:bodyPr/>
          <a:lstStyle/>
          <a:p>
            <a:fld id="{C28F2A85-87BD-4952-8C5A-EA1C8886A07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57799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Disseleration</a:t>
            </a:r>
            <a:r>
              <a:rPr lang="en-US" dirty="0"/>
              <a:t> in DC was lower by 10 percentage points </a:t>
            </a:r>
          </a:p>
        </p:txBody>
      </p:sp>
      <p:sp>
        <p:nvSpPr>
          <p:cNvPr id="4" name="Slide Number Placeholder 3"/>
          <p:cNvSpPr>
            <a:spLocks noGrp="1"/>
          </p:cNvSpPr>
          <p:nvPr>
            <p:ph type="sldNum" sz="quarter" idx="10"/>
          </p:nvPr>
        </p:nvSpPr>
        <p:spPr/>
        <p:txBody>
          <a:bodyPr/>
          <a:lstStyle/>
          <a:p>
            <a:fld id="{C28F2A85-87BD-4952-8C5A-EA1C8886A07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60416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start by acknowledging my</a:t>
            </a:r>
            <a:r>
              <a:rPr lang="en-US" baseline="0" dirty="0"/>
              <a:t> mentors and collaborators of the research work I did in the past 2 years. I would like to give special thanks to Dr. Greenland and Dr. </a:t>
            </a:r>
            <a:r>
              <a:rPr lang="en-US" baseline="0" dirty="0" err="1"/>
              <a:t>Carnethon</a:t>
            </a:r>
            <a:r>
              <a:rPr lang="en-US" baseline="0" dirty="0"/>
              <a:t> for being extraordinary mentors and the guidance they offered on my research work and career advices they have given me. I am also thankful to the other collaborators from this department as well as UW-Madison D Pop Health, Division of Cardiology, John </a:t>
            </a:r>
            <a:r>
              <a:rPr lang="en-US" baseline="0" dirty="0" err="1"/>
              <a:t>Hoplins</a:t>
            </a:r>
            <a:r>
              <a:rPr lang="en-US" baseline="0" dirty="0"/>
              <a:t> </a:t>
            </a:r>
            <a:r>
              <a:rPr lang="en-US" baseline="0" dirty="0" err="1"/>
              <a:t>Uni</a:t>
            </a:r>
            <a:r>
              <a:rPr lang="en-US" baseline="0" dirty="0"/>
              <a:t>, </a:t>
            </a:r>
            <a:r>
              <a:rPr lang="en-US" baseline="0" dirty="0" err="1"/>
              <a:t>Uni</a:t>
            </a:r>
            <a:r>
              <a:rPr lang="en-US" baseline="0" dirty="0"/>
              <a:t> of Washington, and the NIH. All these individuals has made significant contribution on the work I am presenting today. </a:t>
            </a:r>
            <a:endParaRPr lang="en-US" baseline="0" dirty="0" smtClean="0"/>
          </a:p>
          <a:p>
            <a:endParaRPr lang="en-US" baseline="0" dirty="0" smtClean="0"/>
          </a:p>
          <a:p>
            <a:r>
              <a:rPr lang="en-US" baseline="0" dirty="0" smtClean="0"/>
              <a:t>I would like to acknowledged my mentors and collaborators for this research work and I would like to give special thanks to Phil and Merci who are still mentoring me on all research works I am doing. </a:t>
            </a:r>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t>2</a:t>
            </a:fld>
            <a:endParaRPr lang="en-US"/>
          </a:p>
        </p:txBody>
      </p:sp>
    </p:spTree>
    <p:extLst>
      <p:ext uri="{BB962C8B-B14F-4D97-AF65-F5344CB8AC3E}">
        <p14:creationId xmlns:p14="http://schemas.microsoft.com/office/powerpoint/2010/main" val="2852865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Disseleration</a:t>
            </a:r>
            <a:r>
              <a:rPr lang="en-US" dirty="0"/>
              <a:t> in DC was lower by 10 percentage points </a:t>
            </a:r>
          </a:p>
        </p:txBody>
      </p:sp>
      <p:sp>
        <p:nvSpPr>
          <p:cNvPr id="4" name="Slide Number Placeholder 3"/>
          <p:cNvSpPr>
            <a:spLocks noGrp="1"/>
          </p:cNvSpPr>
          <p:nvPr>
            <p:ph type="sldNum" sz="quarter" idx="10"/>
          </p:nvPr>
        </p:nvSpPr>
        <p:spPr/>
        <p:txBody>
          <a:bodyPr/>
          <a:lstStyle/>
          <a:p>
            <a:fld id="{C28F2A85-87BD-4952-8C5A-EA1C8886A07D}"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46458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Disseleration</a:t>
            </a:r>
            <a:r>
              <a:rPr lang="en-US" dirty="0"/>
              <a:t> in DC was lower by 10 percentage points </a:t>
            </a:r>
          </a:p>
        </p:txBody>
      </p:sp>
      <p:sp>
        <p:nvSpPr>
          <p:cNvPr id="4" name="Slide Number Placeholder 3"/>
          <p:cNvSpPr>
            <a:spLocks noGrp="1"/>
          </p:cNvSpPr>
          <p:nvPr>
            <p:ph type="sldNum" sz="quarter" idx="10"/>
          </p:nvPr>
        </p:nvSpPr>
        <p:spPr/>
        <p:txBody>
          <a:bodyPr/>
          <a:lstStyle/>
          <a:p>
            <a:fld id="{C28F2A85-87BD-4952-8C5A-EA1C8886A07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87647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t>22</a:t>
            </a:fld>
            <a:endParaRPr lang="en-US"/>
          </a:p>
        </p:txBody>
      </p:sp>
    </p:spTree>
    <p:extLst>
      <p:ext uri="{BB962C8B-B14F-4D97-AF65-F5344CB8AC3E}">
        <p14:creationId xmlns:p14="http://schemas.microsoft.com/office/powerpoint/2010/main" val="631723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603FB1"/>
              </a:buClr>
              <a:buNone/>
            </a:pPr>
            <a:r>
              <a:rPr lang="en-US" sz="1600" b="1" spc="-80" dirty="0" smtClean="0">
                <a:solidFill>
                  <a:schemeClr val="tx1">
                    <a:lumMod val="50000"/>
                  </a:schemeClr>
                </a:solidFill>
                <a:latin typeface="Berlin Sans FB" panose="020E0602020502020306" pitchFamily="34" charset="0"/>
              </a:rPr>
              <a:t>Strengths </a:t>
            </a:r>
          </a:p>
          <a:p>
            <a:pPr marL="0" indent="0">
              <a:buClr>
                <a:srgbClr val="603FB1"/>
              </a:buClr>
              <a:buNone/>
            </a:pPr>
            <a:endParaRPr lang="en-US" sz="200" b="1" spc="-80" dirty="0" smtClean="0">
              <a:solidFill>
                <a:schemeClr val="tx1">
                  <a:lumMod val="50000"/>
                </a:schemeClr>
              </a:solidFill>
              <a:latin typeface="Berlin Sans FB" panose="020E0602020502020306" pitchFamily="34" charset="0"/>
            </a:endParaRPr>
          </a:p>
          <a:p>
            <a:pPr>
              <a:buClr>
                <a:srgbClr val="603FB1"/>
              </a:buClr>
            </a:pPr>
            <a:r>
              <a:rPr lang="en-US" sz="1400" spc="-80" dirty="0" smtClean="0">
                <a:solidFill>
                  <a:schemeClr val="tx1">
                    <a:lumMod val="50000"/>
                  </a:schemeClr>
                </a:solidFill>
                <a:latin typeface="Berlin Sans FB" panose="020E0602020502020306" pitchFamily="34" charset="0"/>
              </a:rPr>
              <a:t>The first studies to show:</a:t>
            </a:r>
          </a:p>
          <a:p>
            <a:pPr marL="514350" lvl="0" indent="-342900">
              <a:buClr>
                <a:srgbClr val="603FB1"/>
              </a:buClr>
              <a:buFont typeface="Berlin Sans FB" panose="020E0602020502020306" pitchFamily="34" charset="0"/>
              <a:buChar char="−"/>
            </a:pPr>
            <a:r>
              <a:rPr lang="en-US" sz="1200" spc="-80" dirty="0" smtClean="0">
                <a:solidFill>
                  <a:schemeClr val="tx1">
                    <a:lumMod val="50000"/>
                  </a:schemeClr>
                </a:solidFill>
                <a:latin typeface="Berlin Sans FB" panose="020E0602020502020306" pitchFamily="34" charset="0"/>
              </a:rPr>
              <a:t>Long-term control of BP is not associated with a slower progression in carotid arterial stiffness among hypertensive patients with diabetes and older hypertensive patients. </a:t>
            </a:r>
          </a:p>
          <a:p>
            <a:pPr marL="514350" lvl="0" indent="-342900">
              <a:buClr>
                <a:srgbClr val="603FB1"/>
              </a:buClr>
              <a:buFont typeface="Berlin Sans FB" panose="020E0602020502020306" pitchFamily="34" charset="0"/>
              <a:buChar char="−"/>
            </a:pPr>
            <a:endParaRPr lang="en-US" sz="800" spc="-80" dirty="0" smtClean="0">
              <a:solidFill>
                <a:schemeClr val="tx1">
                  <a:lumMod val="50000"/>
                </a:schemeClr>
              </a:solidFill>
              <a:latin typeface="Berlin Sans FB" panose="020E0602020502020306" pitchFamily="34" charset="0"/>
            </a:endParaRPr>
          </a:p>
          <a:p>
            <a:pPr marL="514350" lvl="0" indent="-342900">
              <a:buClr>
                <a:srgbClr val="603FB1"/>
              </a:buClr>
              <a:buFont typeface="Berlin Sans FB" panose="020E0602020502020306" pitchFamily="34" charset="0"/>
              <a:buChar char="−"/>
            </a:pPr>
            <a:r>
              <a:rPr lang="en-US" sz="1200" spc="-80" dirty="0" smtClean="0">
                <a:solidFill>
                  <a:schemeClr val="tx1">
                    <a:lumMod val="50000"/>
                  </a:schemeClr>
                </a:solidFill>
                <a:latin typeface="Berlin Sans FB" panose="020E0602020502020306" pitchFamily="34" charset="0"/>
              </a:rPr>
              <a:t>Higher long-term SBP variability is associated with greater progression of arterial stiffness progression independent of mean BP.</a:t>
            </a:r>
          </a:p>
          <a:p>
            <a:pPr marL="514350" lvl="0" indent="-342900">
              <a:buClr>
                <a:srgbClr val="603FB1"/>
              </a:buClr>
              <a:buFont typeface="Berlin Sans FB" panose="020E0602020502020306" pitchFamily="34" charset="0"/>
              <a:buChar char="−"/>
            </a:pPr>
            <a:endParaRPr lang="en-US" sz="800" spc="-80" dirty="0" smtClean="0">
              <a:solidFill>
                <a:schemeClr val="tx1">
                  <a:lumMod val="50000"/>
                </a:schemeClr>
              </a:solidFill>
              <a:latin typeface="Berlin Sans FB" panose="020E0602020502020306" pitchFamily="34" charset="0"/>
            </a:endParaRPr>
          </a:p>
          <a:p>
            <a:pPr marL="514350" lvl="0" indent="-342900">
              <a:buClr>
                <a:srgbClr val="603FB1"/>
              </a:buClr>
              <a:buFont typeface="Berlin Sans FB" panose="020E0602020502020306" pitchFamily="34" charset="0"/>
              <a:buChar char="−"/>
            </a:pPr>
            <a:r>
              <a:rPr lang="en-US" sz="1200" spc="-80" dirty="0" smtClean="0">
                <a:solidFill>
                  <a:schemeClr val="tx1">
                    <a:lumMod val="50000"/>
                  </a:schemeClr>
                </a:solidFill>
                <a:latin typeface="Berlin Sans FB" panose="020E0602020502020306" pitchFamily="34" charset="0"/>
              </a:rPr>
              <a:t>Larger sample size and participants with diverse ethnic backgrounds is likely to increase generalizability of our findings.</a:t>
            </a:r>
            <a:endParaRPr lang="en-US" sz="1200" spc="-80" dirty="0">
              <a:solidFill>
                <a:schemeClr val="tx1">
                  <a:lumMod val="50000"/>
                </a:schemeClr>
              </a:solidFill>
              <a:latin typeface="Berlin Sans FB" panose="020E0602020502020306" pitchFamily="34" charset="0"/>
            </a:endParaRPr>
          </a:p>
        </p:txBody>
      </p:sp>
      <p:sp>
        <p:nvSpPr>
          <p:cNvPr id="4" name="Slide Number Placeholder 3"/>
          <p:cNvSpPr>
            <a:spLocks noGrp="1"/>
          </p:cNvSpPr>
          <p:nvPr>
            <p:ph type="sldNum" sz="quarter" idx="10"/>
          </p:nvPr>
        </p:nvSpPr>
        <p:spPr/>
        <p:txBody>
          <a:bodyPr/>
          <a:lstStyle/>
          <a:p>
            <a:fld id="{C28F2A85-87BD-4952-8C5A-EA1C8886A07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055212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Arterial stiffness</a:t>
            </a:r>
            <a:r>
              <a:rPr lang="en-US" baseline="0" dirty="0" smtClean="0"/>
              <a:t> has been con</a:t>
            </a:r>
            <a:endParaRPr lang="en-US" dirty="0" smtClean="0"/>
          </a:p>
          <a:p>
            <a:endParaRPr lang="en-US" dirty="0" smtClean="0"/>
          </a:p>
          <a:p>
            <a:endParaRPr lang="en-US" dirty="0" smtClean="0"/>
          </a:p>
          <a:p>
            <a:r>
              <a:rPr lang="en-US" dirty="0" smtClean="0"/>
              <a:t>When </a:t>
            </a:r>
            <a:r>
              <a:rPr lang="en-US" dirty="0"/>
              <a:t>large arteries stiffer, they are less able to accommodate the volume of blood ejected from the left ventricle.2  Increased force is required to stretch stiffened arteries to accommodate the ejected blood ejected.2, 46 The increased force needed to stretch stiffened arteries is compensated by harder contractions of the ventricles, and over time, this increased work load leads to left ventricular hypertrophy and eventually left ventricular failure.2, 46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reduced reservoir capacity and elasticity of the aorta leads to an increase in systolic pressure and a fall in diastolic pressure. The fall</a:t>
            </a:r>
            <a:r>
              <a:rPr lang="en-US" baseline="0" dirty="0"/>
              <a:t> in diastolic pressure</a:t>
            </a:r>
            <a:r>
              <a:rPr lang="en-US" dirty="0"/>
              <a:t> causes a reduction in the amount of blood perfusion to the cardiac muscles. This causes additional damage to the already hypertrophic heart muscles, eventually leading to myocardial infarction.47, 48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arterial stiffness increases shear stress,50 the frictional force of blood flow against the arterial wall. This impairs endothelial production of nitric oxide and increases inflammatory activity and therefore promotes development of athermanous plaque within the arterial wall and increases the risk of MI.29, 48</a:t>
            </a:r>
          </a:p>
          <a:p>
            <a:endParaRPr lang="en-US" dirty="0"/>
          </a:p>
          <a:p>
            <a:r>
              <a:rPr lang="en-US" dirty="0"/>
              <a:t>The increase in systolic pressure and reduction in diastolic pressure </a:t>
            </a:r>
            <a:r>
              <a:rPr lang="en-US" dirty="0" smtClean="0"/>
              <a:t>widens </a:t>
            </a:r>
            <a:r>
              <a:rPr lang="en-US" dirty="0"/>
              <a:t>pulse pressure, which exposes the vascular system of the brain and kidneys to greater pressure fluctuations</a:t>
            </a:r>
            <a:r>
              <a:rPr lang="en-US" baseline="0" dirty="0"/>
              <a:t> </a:t>
            </a:r>
            <a:r>
              <a:rPr lang="en-US" dirty="0"/>
              <a:t>and increases the risks of microvascular damage in the kidney and brain</a:t>
            </a:r>
            <a:r>
              <a:rPr lang="en-US" baseline="0" dirty="0"/>
              <a:t> and as a result arterial stiffness has been shown to associate with stroke, memory loss, </a:t>
            </a:r>
            <a:r>
              <a:rPr lang="en-US" baseline="0" dirty="0" err="1"/>
              <a:t>alzhemer’s</a:t>
            </a:r>
            <a:r>
              <a:rPr lang="en-US" baseline="0" dirty="0"/>
              <a:t> disease and chronic kidney disease.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PWV &gt;12m/s</a:t>
            </a:r>
            <a:r>
              <a:rPr lang="en-US" baseline="0" dirty="0"/>
              <a:t> </a:t>
            </a:r>
            <a:r>
              <a:rPr lang="en-US" dirty="0"/>
              <a:t>Increases risk of CV events, CV mortality and all-cause mortality by twofold. 1 m/s in increase in PWV</a:t>
            </a:r>
            <a:r>
              <a:rPr lang="en-US" baseline="0" dirty="0"/>
              <a:t> </a:t>
            </a:r>
            <a:r>
              <a:rPr lang="en-US" dirty="0"/>
              <a:t>Increases risk of CV events, CV mortality, and all-cause mortality by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Arterial stiffness also predicts development of stroke and progression of renal impairment. After adjusting for other risk factors, the risk of stroke related death increases by 40% for each 4 m/s increase in PWV (RR = 1.39, 95% CI: 1.0 8-1.72).51 Among subjects initially with estimated glomerular filtration rate (</a:t>
            </a:r>
            <a:r>
              <a:rPr lang="en-US" dirty="0" err="1"/>
              <a:t>eGFR</a:t>
            </a:r>
            <a:r>
              <a:rPr lang="en-US" dirty="0"/>
              <a:t>), a measure of the level of function of kidneys,52 of greater than 60 ml/min/1.73 m2 and without proteinuria, the risk of developing an </a:t>
            </a:r>
            <a:r>
              <a:rPr lang="en-US" dirty="0" err="1"/>
              <a:t>eGFR</a:t>
            </a:r>
            <a:r>
              <a:rPr lang="en-US" dirty="0"/>
              <a:t> &lt;60 ml/min/1.73 m2 increased by 36% for each 1 m/s increase in PWV.53 An increase of 1 m/s in brachial-ankle PWV has been also associated with an increase of 36% on the risk of having an estimated glomerular filtration rate (</a:t>
            </a:r>
            <a:r>
              <a:rPr lang="en-US" dirty="0" err="1"/>
              <a:t>eGRF</a:t>
            </a:r>
            <a:r>
              <a:rPr lang="en-US" dirty="0"/>
              <a:t>) &lt;60ml/min/1.73m2 after 5 years of follow-up.</a:t>
            </a:r>
          </a:p>
          <a:p>
            <a:endParaRPr lang="en-US" dirty="0"/>
          </a:p>
          <a:p>
            <a:endParaRPr lang="en-US" dirty="0"/>
          </a:p>
          <a:p>
            <a:endParaRPr lang="en-US" dirty="0"/>
          </a:p>
          <a:p>
            <a:r>
              <a:rPr lang="en-US" dirty="0"/>
              <a:t>The term ‘endothelial dysfunction’ refers to a maladapted endothelial phenotype characterized by reduced nitric oxide (NO) bioavailability, increased oxidative stress, elevated expression of </a:t>
            </a:r>
            <a:r>
              <a:rPr lang="en-US" dirty="0" err="1"/>
              <a:t>proinflammatory</a:t>
            </a:r>
            <a:r>
              <a:rPr lang="en-US" dirty="0"/>
              <a:t> and </a:t>
            </a:r>
            <a:r>
              <a:rPr lang="en-US" dirty="0" err="1"/>
              <a:t>prothrombotic</a:t>
            </a:r>
            <a:r>
              <a:rPr lang="en-US" dirty="0"/>
              <a:t> factors, and reduced endothelial derived vasodilation [17] .</a:t>
            </a:r>
          </a:p>
          <a:p>
            <a:endParaRPr lang="en-US" dirty="0"/>
          </a:p>
          <a:p>
            <a:r>
              <a:rPr lang="en-US" dirty="0"/>
              <a:t>Fourth, uric acid may accelerate AS development. Mechanisms implicated for increased AS in patients with </a:t>
            </a:r>
            <a:r>
              <a:rPr lang="en-US" dirty="0" err="1"/>
              <a:t>uricemia</a:t>
            </a:r>
            <a:r>
              <a:rPr lang="en-US" dirty="0"/>
              <a:t> include chronic fluid overload, arterial calcifications, inflammation, sympathetic nervous system </a:t>
            </a:r>
            <a:r>
              <a:rPr lang="en-US" dirty="0" err="1"/>
              <a:t>overactivity</a:t>
            </a:r>
            <a:r>
              <a:rPr lang="en-US" dirty="0"/>
              <a:t>, activation of RAAS, increased lipid oxidation, and abnormalities in the NO system</a:t>
            </a:r>
          </a:p>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t>25</a:t>
            </a:fld>
            <a:endParaRPr lang="en-US"/>
          </a:p>
        </p:txBody>
      </p:sp>
    </p:spTree>
    <p:extLst>
      <p:ext uri="{BB962C8B-B14F-4D97-AF65-F5344CB8AC3E}">
        <p14:creationId xmlns:p14="http://schemas.microsoft.com/office/powerpoint/2010/main" val="703466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mean 10-year percent change</a:t>
            </a:r>
            <a:r>
              <a:rPr lang="en-US" baseline="0" dirty="0"/>
              <a:t> </a:t>
            </a:r>
            <a:r>
              <a:rPr lang="en-US" dirty="0"/>
              <a:t>in DC among those with controlled</a:t>
            </a:r>
            <a:r>
              <a:rPr lang="en-US" baseline="0" dirty="0"/>
              <a:t> BP at 3 o4 4 visits was higher by about 20 percentage points when compared to those with uncontrolled BP at all 4 visits. </a:t>
            </a:r>
            <a:endParaRPr lang="en-US" dirty="0"/>
          </a:p>
          <a:p>
            <a:r>
              <a:rPr lang="en-US" dirty="0" err="1"/>
              <a:t>Disseleration</a:t>
            </a:r>
            <a:r>
              <a:rPr lang="en-US" dirty="0"/>
              <a:t> in DC was lower by 10 percentage points </a:t>
            </a:r>
          </a:p>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t>26</a:t>
            </a:fld>
            <a:endParaRPr lang="en-US"/>
          </a:p>
        </p:txBody>
      </p:sp>
    </p:spTree>
    <p:extLst>
      <p:ext uri="{BB962C8B-B14F-4D97-AF65-F5344CB8AC3E}">
        <p14:creationId xmlns:p14="http://schemas.microsoft.com/office/powerpoint/2010/main" val="841981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mean 10-year percent change</a:t>
            </a:r>
            <a:r>
              <a:rPr lang="en-US" baseline="0" dirty="0"/>
              <a:t> </a:t>
            </a:r>
            <a:r>
              <a:rPr lang="en-US" dirty="0"/>
              <a:t>in DC among those with controlled</a:t>
            </a:r>
            <a:r>
              <a:rPr lang="en-US" baseline="0" dirty="0"/>
              <a:t> BP at 3 o4 4 visits was higher by about 20 percentage points when compared to those with uncontrolled BP at all 4 visits. </a:t>
            </a:r>
            <a:endParaRPr lang="en-US" dirty="0"/>
          </a:p>
          <a:p>
            <a:r>
              <a:rPr lang="en-US" dirty="0" err="1"/>
              <a:t>Disseleration</a:t>
            </a:r>
            <a:r>
              <a:rPr lang="en-US" dirty="0"/>
              <a:t> in DC was lower by 10 percentage points </a:t>
            </a:r>
          </a:p>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t>27</a:t>
            </a:fld>
            <a:endParaRPr lang="en-US"/>
          </a:p>
        </p:txBody>
      </p:sp>
    </p:spTree>
    <p:extLst>
      <p:ext uri="{BB962C8B-B14F-4D97-AF65-F5344CB8AC3E}">
        <p14:creationId xmlns:p14="http://schemas.microsoft.com/office/powerpoint/2010/main" val="1730960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Disseleration</a:t>
            </a:r>
            <a:r>
              <a:rPr lang="en-US" dirty="0"/>
              <a:t> in DC was lower by 10 percentage points </a:t>
            </a:r>
          </a:p>
        </p:txBody>
      </p:sp>
      <p:sp>
        <p:nvSpPr>
          <p:cNvPr id="4" name="Slide Number Placeholder 3"/>
          <p:cNvSpPr>
            <a:spLocks noGrp="1"/>
          </p:cNvSpPr>
          <p:nvPr>
            <p:ph type="sldNum" sz="quarter" idx="10"/>
          </p:nvPr>
        </p:nvSpPr>
        <p:spPr/>
        <p:txBody>
          <a:bodyPr/>
          <a:lstStyle/>
          <a:p>
            <a:fld id="{C28F2A85-87BD-4952-8C5A-EA1C8886A07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75194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Directed acyclic graph (DAG) followed by Pearl's backdoor criterion to identify minimum set of adjusting variables </a:t>
            </a:r>
          </a:p>
          <a:p>
            <a:endParaRPr lang="en-US" dirty="0"/>
          </a:p>
          <a:p>
            <a:r>
              <a:rPr lang="en-US" dirty="0"/>
              <a:t>Traditional methods of adjusting for "potential confounders" may introduce conditional associations and bias rather than minimize it.</a:t>
            </a:r>
          </a:p>
          <a:p>
            <a:endParaRPr lang="en-US" dirty="0"/>
          </a:p>
          <a:p>
            <a:r>
              <a:rPr lang="en-US" dirty="0"/>
              <a:t>One method to help understand whether bias is potentially reduced or increased when conditioning on covariates is the graphical representation of causal effects between variables. </a:t>
            </a:r>
          </a:p>
          <a:p>
            <a:endParaRPr lang="en-US" dirty="0"/>
          </a:p>
          <a:p>
            <a:r>
              <a:rPr lang="en-US" dirty="0"/>
              <a:t>Using this approach, epidemiologic biases can be categorized as either lack of conditioning on a common cause (known as confounding bias), or conditioning on a common effect of two parents (or descendant of the common effect; known as selection bias/</a:t>
            </a:r>
            <a:r>
              <a:rPr lang="en-US" dirty="0" err="1"/>
              <a:t>colloider</a:t>
            </a:r>
            <a:r>
              <a:rPr lang="en-US" dirty="0"/>
              <a:t> bias). </a:t>
            </a:r>
          </a:p>
          <a:p>
            <a:endParaRPr lang="en-US" dirty="0"/>
          </a:p>
          <a:p>
            <a:r>
              <a:rPr lang="en-US" dirty="0"/>
              <a:t>One may require fewer covariates in the model, thus the statistical efficiency of the analysis is increased (i.e. there are more degrees of freedom if one uses fewer covariates), </a:t>
            </a:r>
            <a:r>
              <a:rPr lang="en-US" dirty="0" err="1"/>
              <a:t>i.e</a:t>
            </a:r>
            <a:r>
              <a:rPr lang="en-US" dirty="0"/>
              <a:t> you new few parameters to estimate.</a:t>
            </a:r>
          </a:p>
          <a:p>
            <a:endParaRPr lang="en-US" dirty="0"/>
          </a:p>
          <a:p>
            <a:r>
              <a:rPr lang="en-US" dirty="0"/>
              <a:t>Front-Door:  A set of variables Z is said to satisfy the front-door criterion relative to an ordered pair of variables (X,Y) </a:t>
            </a:r>
            <a:r>
              <a:rPr lang="en-US" dirty="0" err="1"/>
              <a:t>iff</a:t>
            </a:r>
            <a:r>
              <a:rPr lang="en-US" dirty="0"/>
              <a:t>:</a:t>
            </a:r>
          </a:p>
          <a:p>
            <a:r>
              <a:rPr lang="en-US" dirty="0"/>
              <a:t>1. Z intercepts all directed paths from X to Y;</a:t>
            </a:r>
          </a:p>
          <a:p>
            <a:r>
              <a:rPr lang="en-US" dirty="0"/>
              <a:t>2. there is no back-door path from X to Z; and</a:t>
            </a:r>
          </a:p>
          <a:p>
            <a:r>
              <a:rPr lang="en-US" dirty="0"/>
              <a:t>3. all back-door paths from Z to Y are blocked by X</a:t>
            </a:r>
          </a:p>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t>29</a:t>
            </a:fld>
            <a:endParaRPr lang="en-US"/>
          </a:p>
        </p:txBody>
      </p:sp>
    </p:spTree>
    <p:extLst>
      <p:ext uri="{BB962C8B-B14F-4D97-AF65-F5344CB8AC3E}">
        <p14:creationId xmlns:p14="http://schemas.microsoft.com/office/powerpoint/2010/main" val="29225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Arterial stiffness simply means</a:t>
            </a:r>
            <a:r>
              <a:rPr lang="en-US" baseline="0" dirty="0"/>
              <a:t> losing the elastic property of the artery. It is the hardening or rigidity of the arterial wall. Stuffer arteries are less able to increase their diameter and accommodate the changes in pressure induced either by contraction of the heart or high blood pressure and this cause adverse effect on organs like the heart, kidney and brain.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shows that large arteries are made up of an outermost layer (tunica adventitia) composed of connective tissue and collagen fibers, a middle layer (the tunica media) composed of smooth muscle cells and elastic layers, and an innermost layer (tunica intima) made up of endothelial cells.2, 30 Between inner and middle and middle and outer layer there</a:t>
            </a:r>
            <a:r>
              <a:rPr lang="en-US" baseline="0" dirty="0"/>
              <a:t> is an elastic protein called </a:t>
            </a:r>
            <a:r>
              <a:rPr lang="en-US" dirty="0"/>
              <a:t>Elastin (the distensible material)</a:t>
            </a:r>
            <a:r>
              <a:rPr lang="en-US" baseline="0" dirty="0"/>
              <a:t> </a:t>
            </a:r>
            <a:r>
              <a:rPr lang="en-US" dirty="0"/>
              <a:t>and there is also the structural protein collagen (the stiff material).</a:t>
            </a:r>
            <a:r>
              <a:rPr lang="en-US" baseline="0" dirty="0"/>
              <a:t> </a:t>
            </a:r>
            <a:r>
              <a:rPr lang="en-US" dirty="0"/>
              <a:t>The relative content of collagen and elastin within the arterial wall is regulated and kept in balance by an enzymatic (metalloproteinase) process of production and degradation.29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Factors such as hypertension, aging, diabetes, and arterial wall inflammation cause dysregulation of this balance and lead to degradation and fatigue of the elastic layer, excess collagen deposition, and hypertrophy of the smooth muscle layer, which causes arteries to lose their elastic property and to loss capacity to stretch and recoil in response to changes in blood pressure.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Arterial stiffness simply means rigidity</a:t>
            </a:r>
            <a:r>
              <a:rPr lang="en-US" baseline="0" dirty="0" smtClean="0"/>
              <a:t> or loss of elasticity of the arterial wall. In humans, large arteries are made up of three layers, an inner layer of </a:t>
            </a:r>
            <a:r>
              <a:rPr lang="en-US" baseline="0" dirty="0" err="1" smtClean="0"/>
              <a:t>endothelim</a:t>
            </a:r>
            <a:r>
              <a:rPr lang="en-US" baseline="0" dirty="0" smtClean="0"/>
              <a:t>, middle layer of smooth muscle cell and an outer later of connection tissue. In between the inner and middle layer as well as the middle and our letter, there an elastic protein called elastin and a collagen which is a more rigid structural protein. </a:t>
            </a:r>
            <a:r>
              <a:rPr lang="en-US" dirty="0" smtClean="0"/>
              <a:t>The relative content of collagen and elastin within the arterial wall is regulated and kept in balance by an enzymatic (metalloproteinase) process of production and degradation.</a:t>
            </a:r>
            <a:r>
              <a:rPr lang="en-US" baseline="0" dirty="0" smtClean="0"/>
              <a:t> Exposure to certain risk factors like high BP and aging cause the degradation of elastic, excess deposition of collagen and hypertrophy of smooth muscle cell layer. All these structural and functional changes makes arterial wall to be harder and stiffer.</a:t>
            </a:r>
            <a:endParaRPr lang="en-US" dirty="0" smtClean="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t>3</a:t>
            </a:fld>
            <a:endParaRPr lang="en-US"/>
          </a:p>
        </p:txBody>
      </p:sp>
    </p:spTree>
    <p:extLst>
      <p:ext uri="{BB962C8B-B14F-4D97-AF65-F5344CB8AC3E}">
        <p14:creationId xmlns:p14="http://schemas.microsoft.com/office/powerpoint/2010/main" val="146637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three major risk factors for arterial stiffness are aging, high blood pressure, and diabetes.5-9 The adjusted risk of arterial stiffness is six times higher among the elderly than in middle age adults.10 Even</a:t>
            </a:r>
            <a:r>
              <a:rPr lang="en-US" baseline="0" dirty="0"/>
              <a:t> among healthy individuals with no risk factors for arterial stiffness, (no hypertension, no diabetes, have healthy </a:t>
            </a:r>
            <a:r>
              <a:rPr lang="en-US" baseline="0" dirty="0" err="1"/>
              <a:t>behviors</a:t>
            </a:r>
            <a:r>
              <a:rPr lang="en-US" baseline="0" dirty="0"/>
              <a:t>), PWV increases linearly with age and ranges from a mean of 6.2 m/s among people &lt;30 years to a mean of 10.9 m/s among people &gt;70 years.33 . </a:t>
            </a:r>
            <a:r>
              <a:rPr lang="en-US" dirty="0"/>
              <a:t>PWV progression is also three times higher in poorly controlled than in well-controlled hypertensive patients.5 Interestingly, aortic stiffness is also found to be an independent predictor of the development of hypertension in normotensive subjects.35 Liao et al.36 found that a one standard deviation increase in arterial stiffness was associated with a 15% increase in risk of future hypertension development adjusting for other major risk factors. Thus, there is a continuous vicious cycle between hypertension and arterial stiffness, where uncontrolled hypertension increases large artery stiffness and this, in turn, worsens hypertension that leads to increase in large-artery stiffness.37 Also, diabetic patients have twice the risk of having stiffer arteries than non-diabetic patients after adjusting for other risk factors.8 However, when stratified by hypertension status, diabetes was a significant predictor of arterial stiffness among hypertensive patients but not in non-hypertensive individuals.8 </a:t>
            </a:r>
          </a:p>
          <a:p>
            <a:endParaRPr lang="en-US" dirty="0"/>
          </a:p>
          <a:p>
            <a:r>
              <a:rPr lang="en-US" dirty="0"/>
              <a:t>While large- and central-artery stiffness progresses with age, the elastic properties of the smaller and peripheral arteries change little 34 or not at all with increasing age.6 </a:t>
            </a:r>
          </a:p>
          <a:p>
            <a:endParaRPr lang="en-US" dirty="0"/>
          </a:p>
          <a:p>
            <a:r>
              <a:rPr lang="en-US" dirty="0"/>
              <a:t>The distribution of pulse wave velocity (PWV) among healthy individuals with no known risk for arterial stiffness differs substantially by age and sex, and is higher among men and the elderly.33  The mean PWV is 7.4 m/s among females and 8.2 m/s among males. </a:t>
            </a:r>
          </a:p>
          <a:p>
            <a:endParaRPr lang="en-US" dirty="0"/>
          </a:p>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t>4</a:t>
            </a:fld>
            <a:endParaRPr lang="en-US"/>
          </a:p>
        </p:txBody>
      </p:sp>
    </p:spTree>
    <p:extLst>
      <p:ext uri="{BB962C8B-B14F-4D97-AF65-F5344CB8AC3E}">
        <p14:creationId xmlns:p14="http://schemas.microsoft.com/office/powerpoint/2010/main" val="246949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increase in pressure on the walls of arteries among hypertensive</a:t>
            </a:r>
            <a:r>
              <a:rPr lang="en-US" baseline="0" dirty="0"/>
              <a:t> patient</a:t>
            </a:r>
            <a:r>
              <a:rPr lang="en-US" dirty="0"/>
              <a:t>, causes</a:t>
            </a:r>
            <a:r>
              <a:rPr lang="en-US" baseline="0" dirty="0"/>
              <a:t> structural and functional damage on the wall of the artery </a:t>
            </a:r>
            <a:r>
              <a:rPr lang="en-US" dirty="0"/>
              <a:t>and thus stiffens</a:t>
            </a:r>
            <a:r>
              <a:rPr lang="en-US" baseline="0" dirty="0"/>
              <a:t> </a:t>
            </a:r>
            <a:r>
              <a:rPr lang="en-US" dirty="0"/>
              <a:t> arterial wall.</a:t>
            </a:r>
            <a:r>
              <a:rPr lang="en-US" baseline="0" dirty="0"/>
              <a:t> I</a:t>
            </a:r>
            <a:r>
              <a:rPr lang="en-US" dirty="0"/>
              <a:t>n fact microscopic examination of the vessel wall among</a:t>
            </a:r>
            <a:r>
              <a:rPr lang="en-US" baseline="0" dirty="0"/>
              <a:t> hypertensive patients consistently show higher degradation of elastin, collagen deposition and SMC hypertrophy. </a:t>
            </a:r>
          </a:p>
          <a:p>
            <a:endParaRPr lang="en-US" baseline="0" dirty="0"/>
          </a:p>
          <a:p>
            <a:r>
              <a:rPr lang="en-US" dirty="0"/>
              <a:t>The effect of hypertension on arterial stiffness may be modified by age and diabetes. For instance, the rate of </a:t>
            </a:r>
            <a:r>
              <a:rPr lang="en-US" dirty="0" err="1"/>
              <a:t>cfPWV</a:t>
            </a:r>
            <a:r>
              <a:rPr lang="en-US" dirty="0"/>
              <a:t> progression per year was more than twice higher among hypertensive patients above age 50 years (</a:t>
            </a:r>
            <a:r>
              <a:rPr lang="en-US" dirty="0" err="1"/>
              <a:t>cfPWV</a:t>
            </a:r>
            <a:r>
              <a:rPr lang="en-US" dirty="0"/>
              <a:t> = 244+23 mm/s) than among hypertensive patients less than 50 years (</a:t>
            </a:r>
            <a:r>
              <a:rPr lang="en-US" dirty="0" err="1"/>
              <a:t>cfPWV</a:t>
            </a:r>
            <a:r>
              <a:rPr lang="en-US" dirty="0"/>
              <a:t> = 102+41 mm/s).19 Similarly, the effect of hypertension on arterial stiffness (</a:t>
            </a:r>
            <a:r>
              <a:rPr lang="en-US" dirty="0" err="1"/>
              <a:t>cfPWV</a:t>
            </a:r>
            <a:r>
              <a:rPr lang="en-US" dirty="0"/>
              <a:t> &gt;12m/s) was found to be three times higher among  patients with diabetes than in those  without diabetes.88 </a:t>
            </a:r>
          </a:p>
          <a:p>
            <a:endParaRPr lang="en-US" dirty="0"/>
          </a:p>
          <a:p>
            <a:r>
              <a:rPr lang="en-US" dirty="0"/>
              <a:t>One aim of our study is to look at whether controlling</a:t>
            </a:r>
            <a:r>
              <a:rPr lang="en-US" baseline="0" dirty="0"/>
              <a:t> BP decrease the progression of arterial stiffness </a:t>
            </a:r>
            <a:r>
              <a:rPr lang="en-US" baseline="0" dirty="0" err="1"/>
              <a:t>simialry</a:t>
            </a:r>
            <a:r>
              <a:rPr lang="en-US" baseline="0" dirty="0"/>
              <a:t> among hypertensive patients with diabetes as compared to </a:t>
            </a:r>
            <a:r>
              <a:rPr lang="en-US" baseline="0" dirty="0" err="1"/>
              <a:t>hypernsives</a:t>
            </a:r>
            <a:r>
              <a:rPr lang="en-US" baseline="0" dirty="0"/>
              <a:t> without </a:t>
            </a:r>
            <a:r>
              <a:rPr lang="en-US" baseline="0" dirty="0" err="1"/>
              <a:t>diabers</a:t>
            </a:r>
            <a:r>
              <a:rPr lang="en-US" baseline="0" dirty="0"/>
              <a:t> as well as among older hypertensive patients as compared to younger </a:t>
            </a:r>
            <a:r>
              <a:rPr lang="en-US" baseline="0" dirty="0" err="1"/>
              <a:t>hypertnsives</a:t>
            </a:r>
            <a:r>
              <a:rPr lang="en-US" baseline="0" dirty="0"/>
              <a:t>. </a:t>
            </a:r>
            <a:endParaRPr lang="en-US" dirty="0"/>
          </a:p>
          <a:p>
            <a:endParaRPr lang="en-US" dirty="0"/>
          </a:p>
          <a:p>
            <a:endParaRPr lang="en-US" dirty="0"/>
          </a:p>
          <a:p>
            <a:r>
              <a:rPr lang="en-US" dirty="0"/>
              <a:t>Hypertension causes arterial stiffness through functional and structural changes in the walls of the arteries.54, 55 Young hypertensive adults tend to have increased resistance in peripheral arteries and arterioles, creating an increase in pressure on the walls of large and central arteries, which makes arterial elastic layer to stretch and become stiffer.55 Prolonged elevated blood pressure also leads to hypertrophy and hyperplasia of the arterial smooth muscle cell layer.</a:t>
            </a:r>
          </a:p>
          <a:p>
            <a:r>
              <a:rPr lang="en-US" dirty="0"/>
              <a:t>Isolated or increased systolic blood pressure and decreased diastolic blood pressure are commonly seen among the elderly and results in widened pulse pressure.37, 55 This is accompanied by fissuring and fracturing of the </a:t>
            </a:r>
          </a:p>
          <a:p>
            <a:r>
              <a:rPr lang="en-US" dirty="0"/>
              <a:t>elastin protein, collagen proliferation, and calcium deposition that induces further stiffness of arterial walls.37, 55 </a:t>
            </a:r>
          </a:p>
          <a:p>
            <a:endParaRPr lang="en-US" dirty="0"/>
          </a:p>
          <a:p>
            <a:endParaRPr lang="en-US" dirty="0"/>
          </a:p>
          <a:p>
            <a:r>
              <a:rPr lang="en-US" dirty="0"/>
              <a:t>Talk about</a:t>
            </a:r>
            <a:r>
              <a:rPr lang="en-US" baseline="0" dirty="0"/>
              <a:t> first aim </a:t>
            </a:r>
          </a:p>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t>5</a:t>
            </a:fld>
            <a:endParaRPr lang="en-US"/>
          </a:p>
        </p:txBody>
      </p:sp>
    </p:spTree>
    <p:extLst>
      <p:ext uri="{BB962C8B-B14F-4D97-AF65-F5344CB8AC3E}">
        <p14:creationId xmlns:p14="http://schemas.microsoft.com/office/powerpoint/2010/main" val="388944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EHLS is a longitudinal population-based study of hearing impairment among 3753 adult residents of Beaver Dam, Wisconsin at baseline (1993-1995).28 </a:t>
            </a:r>
          </a:p>
          <a:p>
            <a:endParaRPr lang="en-US" dirty="0"/>
          </a:p>
          <a:p>
            <a:r>
              <a:rPr lang="en-US" dirty="0"/>
              <a:t>From 1987 to 1988, 5924 residents of Beaver Dam, Wisconsin between the ages 43 to 84 years were identified through a private census and were invited to participate in a study of ocular disorders.56 Subjects who participated in the ocular study and were alive by 1993 (n= 4541) were eligible to participate in the EHLS, and of those, 3753 (82.6%) participated in the baseline (1993–1995) of EHLS.57 The 5-year follow-up data collection was made from 1998 to 2000 (n = 2,800), followed by a 10-year follow-up examination from 2003–2005 (n = 2,395) and 15-year follow-up examination from 2009–2010 (n = 1,812).57 The main reason for nonparticipation during each of the follow-up examinations was death, refusal to participate, and loss to follow-up.28, 57, 58</a:t>
            </a:r>
          </a:p>
          <a:p>
            <a:endParaRPr lang="en-US" dirty="0"/>
          </a:p>
          <a:p>
            <a:r>
              <a:rPr lang="en-US" dirty="0"/>
              <a:t>The primary outcome variable (arterial stiffness) was measured only in the 15 years of follow-up evaluation. Additional data collected at baseline and during the 5, 10 and 15 years follow-up evaluation are: socio-demographic factors, economic indicators, medical history, activity of daily living, sleep behaviors, general health status, depression, medication use, chronic diseases, cognitive status, lifestyle factors, occupation and leisure activities, and hearing capacity. Examinations conducted are hearing, olfaction (sense of smell), and memory assessment, as well as blood pressure measures, an ultrasound scans of the carotid arteries in the neck, measurement of pulse wave velocity, and drawing blood to measure cholesterol, HbA1c, and inflammatory markers. The EHLS was approved by the UW Institutional Review Board. </a:t>
            </a:r>
          </a:p>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t>6</a:t>
            </a:fld>
            <a:endParaRPr lang="en-US"/>
          </a:p>
        </p:txBody>
      </p:sp>
    </p:spTree>
    <p:extLst>
      <p:ext uri="{BB962C8B-B14F-4D97-AF65-F5344CB8AC3E}">
        <p14:creationId xmlns:p14="http://schemas.microsoft.com/office/powerpoint/2010/main" val="116537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57.7% were women in EHLS</a:t>
            </a:r>
          </a:p>
        </p:txBody>
      </p:sp>
      <p:sp>
        <p:nvSpPr>
          <p:cNvPr id="4" name="Slide Number Placeholder 3"/>
          <p:cNvSpPr>
            <a:spLocks noGrp="1"/>
          </p:cNvSpPr>
          <p:nvPr>
            <p:ph type="sldNum" sz="quarter" idx="10"/>
          </p:nvPr>
        </p:nvSpPr>
        <p:spPr/>
        <p:txBody>
          <a:bodyPr/>
          <a:lstStyle/>
          <a:p>
            <a:fld id="{C28F2A85-87BD-4952-8C5A-EA1C8886A07D}" type="slidenum">
              <a:rPr lang="en-US" smtClean="0"/>
              <a:t>7</a:t>
            </a:fld>
            <a:endParaRPr lang="en-US"/>
          </a:p>
        </p:txBody>
      </p:sp>
    </p:spTree>
    <p:extLst>
      <p:ext uri="{BB962C8B-B14F-4D97-AF65-F5344CB8AC3E}">
        <p14:creationId xmlns:p14="http://schemas.microsoft.com/office/powerpoint/2010/main" val="1282610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a:t>
            </a:r>
            <a:r>
              <a:rPr lang="en-US" baseline="0" dirty="0"/>
              <a:t> 1. Furthermore, participants who survived to visit 5 and had arterial stiffness measurement were slightly younger, less obese, had lower SBP and higher </a:t>
            </a:r>
            <a:r>
              <a:rPr lang="en-US" baseline="0" dirty="0" err="1"/>
              <a:t>eGFR</a:t>
            </a:r>
            <a:r>
              <a:rPr lang="en-US" baseline="0" dirty="0"/>
              <a:t> </a:t>
            </a:r>
            <a:r>
              <a:rPr lang="en-US" dirty="0"/>
              <a:t>and more</a:t>
            </a:r>
            <a:r>
              <a:rPr lang="en-US" baseline="0" dirty="0"/>
              <a:t> </a:t>
            </a:r>
            <a:r>
              <a:rPr lang="en-US" dirty="0"/>
              <a:t>likely to be diabetic </a:t>
            </a:r>
            <a:r>
              <a:rPr lang="en-US" baseline="0" dirty="0"/>
              <a:t>at baseline than all eligible MESA participants.</a:t>
            </a:r>
            <a:endParaRPr lang="en-US" dirty="0"/>
          </a:p>
          <a:p>
            <a:endParaRPr lang="en-US" dirty="0"/>
          </a:p>
          <a:p>
            <a:r>
              <a:rPr lang="en-US" dirty="0"/>
              <a:t>We have made a sensitivity analysis weighting</a:t>
            </a:r>
            <a:r>
              <a:rPr lang="en-US" baseline="0" dirty="0"/>
              <a:t> by the inverse probability of being a participant in our study among all eligible participants and compared the </a:t>
            </a:r>
            <a:r>
              <a:rPr lang="en-US" baseline="0" dirty="0" err="1"/>
              <a:t>the</a:t>
            </a:r>
            <a:r>
              <a:rPr lang="en-US" baseline="0" dirty="0"/>
              <a:t> weighted and unweighted estimates. </a:t>
            </a:r>
          </a:p>
          <a:p>
            <a:endParaRPr lang="en-US" dirty="0"/>
          </a:p>
          <a:p>
            <a:r>
              <a:rPr lang="en-US" dirty="0"/>
              <a:t>In the MESA, there were 2051 participants with hypertension across all visits 1 to 4 and 906 of those had ultrasonography image of the common carotid artery at visits 1 and 5 and complete date on adjusted covariates. </a:t>
            </a:r>
          </a:p>
          <a:p>
            <a:endParaRPr lang="en-US" dirty="0"/>
          </a:p>
          <a:p>
            <a:r>
              <a:rPr lang="en-US" dirty="0"/>
              <a:t>In the MESA, there were 2,314 participants who had complete data for systolic BP for at least three visits out of the total five visits and were not also taking antihypertensive medications at all the visits. Among those, 1,122 had ultrasonography imaging of the common carotid artery at both visits 1 and 5 and complete data on adjusted variables. </a:t>
            </a:r>
          </a:p>
        </p:txBody>
      </p:sp>
      <p:sp>
        <p:nvSpPr>
          <p:cNvPr id="4" name="Slide Number Placeholder 3"/>
          <p:cNvSpPr>
            <a:spLocks noGrp="1"/>
          </p:cNvSpPr>
          <p:nvPr>
            <p:ph type="sldNum" sz="quarter" idx="10"/>
          </p:nvPr>
        </p:nvSpPr>
        <p:spPr/>
        <p:txBody>
          <a:bodyPr/>
          <a:lstStyle/>
          <a:p>
            <a:fld id="{C28F2A85-87BD-4952-8C5A-EA1C8886A07D}" type="slidenum">
              <a:rPr lang="en-US" smtClean="0"/>
              <a:t>8</a:t>
            </a:fld>
            <a:endParaRPr lang="en-US"/>
          </a:p>
        </p:txBody>
      </p:sp>
    </p:spTree>
    <p:extLst>
      <p:ext uri="{BB962C8B-B14F-4D97-AF65-F5344CB8AC3E}">
        <p14:creationId xmlns:p14="http://schemas.microsoft.com/office/powerpoint/2010/main" val="37622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mn-lt"/>
                <a:ea typeface="+mn-ea"/>
                <a:cs typeface="+mn-cs"/>
              </a:rPr>
              <a:t>Ultrasound images of the common carotid artery were taken at visits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 and 5 approximately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 cm below the carotid bulb.  At visit 1, B-mode ultrasound video image of a longitudinal</a:t>
            </a:r>
          </a:p>
          <a:p>
            <a:r>
              <a:rPr lang="en-US" sz="1200" kern="1200" dirty="0" smtClean="0">
                <a:solidFill>
                  <a:schemeClr val="tx1"/>
                </a:solidFill>
                <a:effectLst/>
                <a:latin typeface="+mn-lt"/>
                <a:ea typeface="+mn-ea"/>
                <a:cs typeface="+mn-cs"/>
              </a:rPr>
              <a:t>section of the right common carotid artery, was taken using a </a:t>
            </a:r>
            <a:r>
              <a:rPr lang="en-US" sz="1200" kern="1200" dirty="0" err="1" smtClean="0">
                <a:solidFill>
                  <a:schemeClr val="tx1"/>
                </a:solidFill>
                <a:effectLst/>
                <a:latin typeface="+mn-lt"/>
                <a:ea typeface="+mn-ea"/>
                <a:cs typeface="+mn-cs"/>
              </a:rPr>
              <a:t>Logiq</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700 ultrasound system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recorded in a videotape. Video images were digitized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high resolution using a medical digital recording.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Similar</a:t>
            </a:r>
          </a:p>
          <a:p>
            <a:r>
              <a:rPr lang="en-US" sz="1200" kern="1200" dirty="0" smtClean="0">
                <a:solidFill>
                  <a:schemeClr val="tx1"/>
                </a:solidFill>
                <a:effectLst/>
                <a:latin typeface="+mn-lt"/>
                <a:ea typeface="+mn-ea"/>
                <a:cs typeface="+mn-cs"/>
              </a:rPr>
              <a:t>recording was made at visit 5 using the same ultrasound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digitizing equipment; however, the video images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were directly digitized using the medical digital recording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settings without use of videotape.  Immediately, before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obtaining ultrasound images, supine brachial BP was taken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visits 1 and 5 using a standardized protocol with 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automated upper arm sphygmomanometer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Carotid artery systolic and diastolic diameters were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determined by the largest and smallest diameters during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cardiac cycle. Three measurements were taken to derive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mean internal diameter at peak systole and mean internal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external diameters at end diastole of carotid artery from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two to three consecutive cardiac cycles.</a:t>
            </a:r>
          </a:p>
          <a:p>
            <a:endParaRPr lang="en-US" sz="1200" kern="1200" dirty="0" smtClean="0">
              <a:solidFill>
                <a:schemeClr val="tx1"/>
              </a:solidFill>
              <a:effectLst/>
              <a:latin typeface="+mn-lt"/>
              <a:ea typeface="+mn-ea"/>
              <a:cs typeface="+mn-cs"/>
            </a:endParaRPr>
          </a:p>
          <a:p>
            <a:endParaRPr lang="en-US" dirty="0" smtClean="0"/>
          </a:p>
          <a:p>
            <a:r>
              <a:rPr lang="en-US" dirty="0" smtClean="0"/>
              <a:t>European </a:t>
            </a:r>
            <a:r>
              <a:rPr lang="en-US" dirty="0"/>
              <a:t>Society of Hypertension (ESH)/European Society of Cardiology (ESC) guidelines for the management of arterial hypertension suggested the measurement of aortic PWV, which is considered the gold standard method for assessing AS</a:t>
            </a:r>
          </a:p>
          <a:p>
            <a:endParaRPr lang="en-US" dirty="0"/>
          </a:p>
          <a:p>
            <a:r>
              <a:rPr lang="en-US" dirty="0"/>
              <a:t>CF-PWV measures the stiffness of the common carotid artery, aorta, and </a:t>
            </a:r>
            <a:r>
              <a:rPr lang="en-US" dirty="0" err="1"/>
              <a:t>ilio</a:t>
            </a:r>
            <a:r>
              <a:rPr lang="en-US" dirty="0"/>
              <a:t>-femoral artery.60 Two pulse wave sensors were placed at the sites of the common carotid artery and </a:t>
            </a:r>
            <a:r>
              <a:rPr lang="en-US" dirty="0" err="1"/>
              <a:t>ilio</a:t>
            </a:r>
            <a:r>
              <a:rPr lang="en-US" dirty="0"/>
              <a:t>-femoral artery. These sensors were connected through cables to a </a:t>
            </a:r>
            <a:r>
              <a:rPr lang="en-US" dirty="0" err="1"/>
              <a:t>Complior</a:t>
            </a:r>
            <a:r>
              <a:rPr lang="en-US" dirty="0"/>
              <a:t>® System (</a:t>
            </a:r>
            <a:r>
              <a:rPr lang="en-US" dirty="0" err="1"/>
              <a:t>Artech</a:t>
            </a:r>
            <a:r>
              <a:rPr lang="en-US" dirty="0"/>
              <a:t> Medical, </a:t>
            </a:r>
            <a:r>
              <a:rPr lang="en-US" dirty="0" err="1"/>
              <a:t>Pantin</a:t>
            </a:r>
            <a:r>
              <a:rPr lang="en-US" dirty="0"/>
              <a:t>, France)62 - an electronic device that measures and displays the pulse waves of a proximal and distal artery on a computer screen. A USP cable connected the </a:t>
            </a:r>
            <a:r>
              <a:rPr lang="en-US" dirty="0" err="1"/>
              <a:t>complior</a:t>
            </a:r>
            <a:r>
              <a:rPr lang="en-US" dirty="0"/>
              <a:t> to a computer screen. Once the sensors detected the pulse waves, participants were asked to not make any movement, talk, swallow and breathe. About 10 pulse waves were recorded for each participant. The transit time was measured as the time delay between the detection of the pulse wave in the common carotid and the ilio-femoral.62 The distance between the carotid and femoral artery recording sites was measured on the surface of the body using a tape measure. CF-PWV was calculated as distance (meters) divided by transit time (seconds).60 CF-PWV is a widely used non-invasive method and is considered the gold-standard for the measurement of arterial stiffness.60, 61 </a:t>
            </a:r>
          </a:p>
          <a:p>
            <a:endParaRPr lang="en-US" dirty="0"/>
          </a:p>
        </p:txBody>
      </p:sp>
      <p:sp>
        <p:nvSpPr>
          <p:cNvPr id="4" name="Slide Number Placeholder 3"/>
          <p:cNvSpPr>
            <a:spLocks noGrp="1"/>
          </p:cNvSpPr>
          <p:nvPr>
            <p:ph type="sldNum" sz="quarter" idx="10"/>
          </p:nvPr>
        </p:nvSpPr>
        <p:spPr/>
        <p:txBody>
          <a:bodyPr/>
          <a:lstStyle/>
          <a:p>
            <a:fld id="{C28F2A85-87BD-4952-8C5A-EA1C8886A07D}" type="slidenum">
              <a:rPr lang="en-US" smtClean="0"/>
              <a:t>9</a:t>
            </a:fld>
            <a:endParaRPr lang="en-US"/>
          </a:p>
        </p:txBody>
      </p:sp>
    </p:spTree>
    <p:extLst>
      <p:ext uri="{BB962C8B-B14F-4D97-AF65-F5344CB8AC3E}">
        <p14:creationId xmlns:p14="http://schemas.microsoft.com/office/powerpoint/2010/main" val="326267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19229" y="1980502"/>
            <a:ext cx="8963171" cy="876329"/>
          </a:xfrm>
        </p:spPr>
        <p:txBody>
          <a:bodyPr rIns="0" bIns="0" anchor="t" anchorCtr="0"/>
          <a:lstStyle>
            <a:lvl1pPr>
              <a:lnSpc>
                <a:spcPct val="90000"/>
              </a:lnSpc>
              <a:defRPr sz="6600" b="0">
                <a:solidFill>
                  <a:schemeClr val="tx2"/>
                </a:solidFill>
              </a:defRPr>
            </a:lvl1pPr>
          </a:lstStyle>
          <a:p>
            <a:r>
              <a:rPr lang="en-US" dirty="0"/>
              <a:t>Document Title</a:t>
            </a:r>
          </a:p>
        </p:txBody>
      </p:sp>
      <p:sp>
        <p:nvSpPr>
          <p:cNvPr id="3" name="Subtitle 2"/>
          <p:cNvSpPr>
            <a:spLocks noGrp="1"/>
          </p:cNvSpPr>
          <p:nvPr>
            <p:ph type="subTitle" idx="1" hasCustomPrompt="1"/>
          </p:nvPr>
        </p:nvSpPr>
        <p:spPr>
          <a:xfrm>
            <a:off x="2619229" y="2852956"/>
            <a:ext cx="8534400" cy="685800"/>
          </a:xfrm>
        </p:spPr>
        <p:txBody>
          <a:bodyPr/>
          <a:lstStyle>
            <a:lvl1pPr marL="0" indent="0" algn="l">
              <a:lnSpc>
                <a:spcPct val="90000"/>
              </a:lnSpc>
              <a:spcBef>
                <a:spcPts val="0"/>
              </a:spcBef>
              <a:buNone/>
              <a:defRPr sz="36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4" name="Date Placeholder 3"/>
          <p:cNvSpPr>
            <a:spLocks noGrp="1"/>
          </p:cNvSpPr>
          <p:nvPr>
            <p:ph type="dt" sz="half" idx="10"/>
          </p:nvPr>
        </p:nvSpPr>
        <p:spPr/>
        <p:txBody>
          <a:bodyPr/>
          <a:lstStyle>
            <a:lvl1pPr>
              <a:defRPr>
                <a:solidFill>
                  <a:schemeClr val="tx1">
                    <a:lumMod val="60000"/>
                    <a:lumOff val="40000"/>
                  </a:schemeClr>
                </a:solidFill>
              </a:defRPr>
            </a:lvl1pPr>
          </a:lstStyle>
          <a:p>
            <a:fld id="{05DA7E77-1A99-7D47-A7C2-811E6DEC7A88}" type="datetime1">
              <a:rPr lang="en-US" smtClean="0">
                <a:solidFill>
                  <a:srgbClr val="605F62">
                    <a:lumMod val="60000"/>
                    <a:lumOff val="40000"/>
                  </a:srgbClr>
                </a:solidFill>
              </a:rPr>
              <a:pPr/>
              <a:t>3/29/18</a:t>
            </a:fld>
            <a:endParaRPr lang="en-US">
              <a:solidFill>
                <a:srgbClr val="605F62">
                  <a:lumMod val="60000"/>
                  <a:lumOff val="40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7735" y="911860"/>
            <a:ext cx="3318336" cy="464290"/>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l="73160" r="-1"/>
          <a:stretch/>
        </p:blipFill>
        <p:spPr>
          <a:xfrm>
            <a:off x="0" y="917303"/>
            <a:ext cx="2184691" cy="2341712"/>
          </a:xfrm>
          <a:prstGeom prst="rect">
            <a:avLst/>
          </a:prstGeom>
        </p:spPr>
      </p:pic>
    </p:spTree>
    <p:extLst>
      <p:ext uri="{BB962C8B-B14F-4D97-AF65-F5344CB8AC3E}">
        <p14:creationId xmlns:p14="http://schemas.microsoft.com/office/powerpoint/2010/main" val="158322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8263" y="1621971"/>
            <a:ext cx="5023104"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33896" y="1621971"/>
            <a:ext cx="5023104"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178052-E085-194C-ACF0-A86903D44C88}" type="datetime1">
              <a:rPr lang="en-US" smtClean="0">
                <a:solidFill>
                  <a:srgbClr val="605F62"/>
                </a:solidFill>
              </a:rPr>
              <a:pPr/>
              <a:t>3/29/18</a:t>
            </a:fld>
            <a:endParaRPr lang="en-US">
              <a:solidFill>
                <a:srgbClr val="605F62"/>
              </a:solidFill>
            </a:endParaRPr>
          </a:p>
        </p:txBody>
      </p:sp>
      <p:sp>
        <p:nvSpPr>
          <p:cNvPr id="6" name="Footer Placeholder 5"/>
          <p:cNvSpPr>
            <a:spLocks noGrp="1"/>
          </p:cNvSpPr>
          <p:nvPr>
            <p:ph type="ftr" sz="quarter" idx="11"/>
          </p:nvPr>
        </p:nvSpPr>
        <p:spPr/>
        <p:txBody>
          <a:bodyPr/>
          <a:lstStyle/>
          <a:p>
            <a:endParaRPr lang="en-US">
              <a:solidFill>
                <a:srgbClr val="605F62"/>
              </a:solidFill>
            </a:endParaRPr>
          </a:p>
        </p:txBody>
      </p:sp>
      <p:sp>
        <p:nvSpPr>
          <p:cNvPr id="7" name="Slide Number Placeholder 6"/>
          <p:cNvSpPr>
            <a:spLocks noGrp="1"/>
          </p:cNvSpPr>
          <p:nvPr>
            <p:ph type="sldNum" sz="quarter" idx="12"/>
          </p:nvPr>
        </p:nvSpPr>
        <p:spPr/>
        <p:txBody>
          <a:bodyPr/>
          <a:lstStyle/>
          <a:p>
            <a:fld id="{0D558541-60C9-42A2-8392-FF12533A6B7A}" type="slidenum">
              <a:rPr lang="en-US" smtClean="0">
                <a:solidFill>
                  <a:srgbClr val="97ACD9"/>
                </a:solidFill>
              </a:rPr>
              <a:pPr/>
              <a:t>‹#›</a:t>
            </a:fld>
            <a:endParaRPr lang="en-US">
              <a:solidFill>
                <a:srgbClr val="97ACD9"/>
              </a:solidFill>
            </a:endParaRPr>
          </a:p>
        </p:txBody>
      </p:sp>
      <p:sp>
        <p:nvSpPr>
          <p:cNvPr id="11" name="Text Placeholder 10"/>
          <p:cNvSpPr>
            <a:spLocks noGrp="1"/>
          </p:cNvSpPr>
          <p:nvPr>
            <p:ph type="body" sz="quarter" idx="13" hasCustomPrompt="1"/>
          </p:nvPr>
        </p:nvSpPr>
        <p:spPr>
          <a:xfrm>
            <a:off x="1320800" y="914400"/>
            <a:ext cx="9144000" cy="457200"/>
          </a:xfrm>
        </p:spPr>
        <p:txBody>
          <a:bodyPr/>
          <a:lstStyle>
            <a:lvl1pPr marL="0" indent="0">
              <a:buNone/>
              <a:defRPr sz="235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78136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13544" y="1624013"/>
            <a:ext cx="4782457" cy="347472"/>
          </a:xfr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8264" y="1981200"/>
            <a:ext cx="5025193"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44049" y="1624013"/>
            <a:ext cx="5027167" cy="347472"/>
          </a:xfr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02833" y="1981200"/>
            <a:ext cx="5027167"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5BC93FC-4221-D74C-A7F2-181B122A7E12}" type="datetime1">
              <a:rPr lang="en-US" smtClean="0">
                <a:solidFill>
                  <a:srgbClr val="605F62"/>
                </a:solidFill>
              </a:rPr>
              <a:pPr/>
              <a:t>3/29/18</a:t>
            </a:fld>
            <a:endParaRPr lang="en-US">
              <a:solidFill>
                <a:srgbClr val="605F62"/>
              </a:solidFill>
            </a:endParaRPr>
          </a:p>
        </p:txBody>
      </p:sp>
      <p:sp>
        <p:nvSpPr>
          <p:cNvPr id="8" name="Footer Placeholder 7"/>
          <p:cNvSpPr>
            <a:spLocks noGrp="1"/>
          </p:cNvSpPr>
          <p:nvPr>
            <p:ph type="ftr" sz="quarter" idx="11"/>
          </p:nvPr>
        </p:nvSpPr>
        <p:spPr/>
        <p:txBody>
          <a:bodyPr/>
          <a:lstStyle/>
          <a:p>
            <a:endParaRPr lang="en-US">
              <a:solidFill>
                <a:srgbClr val="605F62"/>
              </a:solidFill>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solidFill>
                  <a:srgbClr val="97ACD9"/>
                </a:solidFill>
              </a:rPr>
              <a:pPr/>
              <a:t>‹#›</a:t>
            </a:fld>
            <a:endParaRPr lang="en-US">
              <a:solidFill>
                <a:srgbClr val="97ACD9"/>
              </a:solidFill>
            </a:endParaRPr>
          </a:p>
        </p:txBody>
      </p:sp>
      <p:sp>
        <p:nvSpPr>
          <p:cNvPr id="14" name="Text Placeholder 10"/>
          <p:cNvSpPr>
            <a:spLocks noGrp="1"/>
          </p:cNvSpPr>
          <p:nvPr>
            <p:ph type="body" sz="quarter" idx="13" hasCustomPrompt="1"/>
          </p:nvPr>
        </p:nvSpPr>
        <p:spPr>
          <a:xfrm>
            <a:off x="1313543" y="914400"/>
            <a:ext cx="9144000" cy="457200"/>
          </a:xfrm>
        </p:spPr>
        <p:txBody>
          <a:bodyPr/>
          <a:lstStyle>
            <a:lvl1pPr marL="0" indent="0">
              <a:buNone/>
              <a:defRPr sz="235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31149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13544" y="3724712"/>
            <a:ext cx="4782457" cy="347472"/>
          </a:xfr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20800" y="4038600"/>
            <a:ext cx="4772656" cy="1676400"/>
          </a:xfr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a:t>Click to edit Master text styles</a:t>
            </a:r>
          </a:p>
        </p:txBody>
      </p:sp>
      <p:sp>
        <p:nvSpPr>
          <p:cNvPr id="5" name="Text Placeholder 4"/>
          <p:cNvSpPr>
            <a:spLocks noGrp="1"/>
          </p:cNvSpPr>
          <p:nvPr>
            <p:ph type="body" sz="quarter" idx="3"/>
          </p:nvPr>
        </p:nvSpPr>
        <p:spPr>
          <a:xfrm>
            <a:off x="6544048" y="3724712"/>
            <a:ext cx="4779264" cy="347472"/>
          </a:xfr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44048" y="4038600"/>
            <a:ext cx="4774531" cy="1676400"/>
          </a:xfr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dirty="0"/>
              <a:t>Click to edit Master text styles</a:t>
            </a:r>
          </a:p>
        </p:txBody>
      </p:sp>
      <p:sp>
        <p:nvSpPr>
          <p:cNvPr id="7" name="Date Placeholder 6"/>
          <p:cNvSpPr>
            <a:spLocks noGrp="1"/>
          </p:cNvSpPr>
          <p:nvPr>
            <p:ph type="dt" sz="half" idx="10"/>
          </p:nvPr>
        </p:nvSpPr>
        <p:spPr/>
        <p:txBody>
          <a:bodyPr/>
          <a:lstStyle/>
          <a:p>
            <a:fld id="{C03C2A52-02BA-904A-B985-8149FC4C153B}" type="datetime1">
              <a:rPr lang="en-US" smtClean="0">
                <a:solidFill>
                  <a:srgbClr val="605F62"/>
                </a:solidFill>
              </a:rPr>
              <a:pPr/>
              <a:t>3/29/18</a:t>
            </a:fld>
            <a:endParaRPr lang="en-US">
              <a:solidFill>
                <a:srgbClr val="605F62"/>
              </a:solidFill>
            </a:endParaRPr>
          </a:p>
        </p:txBody>
      </p:sp>
      <p:sp>
        <p:nvSpPr>
          <p:cNvPr id="8" name="Footer Placeholder 7"/>
          <p:cNvSpPr>
            <a:spLocks noGrp="1"/>
          </p:cNvSpPr>
          <p:nvPr>
            <p:ph type="ftr" sz="quarter" idx="11"/>
          </p:nvPr>
        </p:nvSpPr>
        <p:spPr/>
        <p:txBody>
          <a:bodyPr/>
          <a:lstStyle/>
          <a:p>
            <a:endParaRPr lang="en-US">
              <a:solidFill>
                <a:srgbClr val="605F62"/>
              </a:solidFill>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solidFill>
                  <a:srgbClr val="97ACD9"/>
                </a:solidFill>
              </a:rPr>
              <a:pPr/>
              <a:t>‹#›</a:t>
            </a:fld>
            <a:endParaRPr lang="en-US">
              <a:solidFill>
                <a:srgbClr val="97ACD9"/>
              </a:solidFill>
            </a:endParaRPr>
          </a:p>
        </p:txBody>
      </p:sp>
      <p:sp>
        <p:nvSpPr>
          <p:cNvPr id="14" name="Text Placeholder 10"/>
          <p:cNvSpPr>
            <a:spLocks noGrp="1"/>
          </p:cNvSpPr>
          <p:nvPr>
            <p:ph type="body" sz="quarter" idx="13" hasCustomPrompt="1"/>
          </p:nvPr>
        </p:nvSpPr>
        <p:spPr>
          <a:xfrm>
            <a:off x="1313543" y="914400"/>
            <a:ext cx="9144000" cy="457200"/>
          </a:xfrm>
        </p:spPr>
        <p:txBody>
          <a:bodyPr/>
          <a:lstStyle>
            <a:lvl1pPr marL="0" indent="0">
              <a:buNone/>
              <a:defRPr sz="235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13" name="Picture Placeholder 12"/>
          <p:cNvSpPr>
            <a:spLocks noGrp="1"/>
          </p:cNvSpPr>
          <p:nvPr>
            <p:ph type="pic" sz="quarter" idx="14" hasCustomPrompt="1"/>
          </p:nvPr>
        </p:nvSpPr>
        <p:spPr>
          <a:xfrm>
            <a:off x="1320800" y="1622425"/>
            <a:ext cx="4572000" cy="1994355"/>
          </a:xfrm>
        </p:spPr>
        <p:txBody>
          <a:bodyPr anchor="ctr"/>
          <a:lstStyle>
            <a:lvl1pPr marL="0" indent="0" algn="ctr">
              <a:buNone/>
              <a:defRPr/>
            </a:lvl1pPr>
          </a:lstStyle>
          <a:p>
            <a:r>
              <a:rPr lang="en-US" dirty="0"/>
              <a:t>Insert image</a:t>
            </a:r>
          </a:p>
        </p:txBody>
      </p:sp>
      <p:sp>
        <p:nvSpPr>
          <p:cNvPr id="15" name="Picture Placeholder 12"/>
          <p:cNvSpPr>
            <a:spLocks noGrp="1"/>
          </p:cNvSpPr>
          <p:nvPr>
            <p:ph type="pic" sz="quarter" idx="15" hasCustomPrompt="1"/>
          </p:nvPr>
        </p:nvSpPr>
        <p:spPr>
          <a:xfrm>
            <a:off x="6544048" y="1622425"/>
            <a:ext cx="4572000" cy="1994355"/>
          </a:xfrm>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315899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339954"/>
            <a:ext cx="10285292" cy="57444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0799" y="1624013"/>
            <a:ext cx="4775201" cy="349526"/>
          </a:xfr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8264" y="1981201"/>
            <a:ext cx="5030785"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320799" y="3652124"/>
            <a:ext cx="4775201" cy="349526"/>
          </a:xfr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1071882" y="4012036"/>
            <a:ext cx="5027167"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9BE16A6-9E18-EE46-B749-A9632788BD84}" type="datetime1">
              <a:rPr lang="en-US" smtClean="0">
                <a:solidFill>
                  <a:srgbClr val="605F62"/>
                </a:solidFill>
              </a:rPr>
              <a:pPr/>
              <a:t>3/29/18</a:t>
            </a:fld>
            <a:endParaRPr lang="en-US">
              <a:solidFill>
                <a:srgbClr val="605F62"/>
              </a:solidFill>
            </a:endParaRPr>
          </a:p>
        </p:txBody>
      </p:sp>
      <p:sp>
        <p:nvSpPr>
          <p:cNvPr id="8" name="Footer Placeholder 7"/>
          <p:cNvSpPr>
            <a:spLocks noGrp="1"/>
          </p:cNvSpPr>
          <p:nvPr>
            <p:ph type="ftr" sz="quarter" idx="11"/>
          </p:nvPr>
        </p:nvSpPr>
        <p:spPr/>
        <p:txBody>
          <a:bodyPr/>
          <a:lstStyle/>
          <a:p>
            <a:endParaRPr lang="en-US">
              <a:solidFill>
                <a:srgbClr val="605F62"/>
              </a:solidFill>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solidFill>
                  <a:srgbClr val="97ACD9"/>
                </a:solidFill>
              </a:rPr>
              <a:pPr/>
              <a:t>‹#›</a:t>
            </a:fld>
            <a:endParaRPr lang="en-US">
              <a:solidFill>
                <a:srgbClr val="97ACD9"/>
              </a:solidFill>
            </a:endParaRPr>
          </a:p>
        </p:txBody>
      </p:sp>
      <p:sp>
        <p:nvSpPr>
          <p:cNvPr id="14" name="Content Placeholder 13"/>
          <p:cNvSpPr>
            <a:spLocks noGrp="1"/>
          </p:cNvSpPr>
          <p:nvPr>
            <p:ph sz="quarter" idx="13"/>
          </p:nvPr>
        </p:nvSpPr>
        <p:spPr>
          <a:xfrm>
            <a:off x="6946085" y="1676400"/>
            <a:ext cx="5245916"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p:cNvSpPr>
            <a:spLocks noGrp="1"/>
          </p:cNvSpPr>
          <p:nvPr>
            <p:ph type="body" sz="quarter" idx="14" hasCustomPrompt="1"/>
          </p:nvPr>
        </p:nvSpPr>
        <p:spPr>
          <a:xfrm>
            <a:off x="1320800" y="914400"/>
            <a:ext cx="9144000" cy="457200"/>
          </a:xfrm>
        </p:spPr>
        <p:txBody>
          <a:bodyPr/>
          <a:lstStyle>
            <a:lvl1pPr marL="0" indent="0">
              <a:buNone/>
              <a:defRPr sz="235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16735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Facts + Side Images">
    <p:spTree>
      <p:nvGrpSpPr>
        <p:cNvPr id="1" name=""/>
        <p:cNvGrpSpPr/>
        <p:nvPr/>
      </p:nvGrpSpPr>
      <p:grpSpPr>
        <a:xfrm>
          <a:off x="0" y="0"/>
          <a:ext cx="0" cy="0"/>
          <a:chOff x="0" y="0"/>
          <a:chExt cx="0" cy="0"/>
        </a:xfrm>
      </p:grpSpPr>
      <p:sp>
        <p:nvSpPr>
          <p:cNvPr id="2" name="Title 1"/>
          <p:cNvSpPr>
            <a:spLocks noGrp="1"/>
          </p:cNvSpPr>
          <p:nvPr>
            <p:ph type="title"/>
          </p:nvPr>
        </p:nvSpPr>
        <p:spPr>
          <a:xfrm>
            <a:off x="1320799" y="339954"/>
            <a:ext cx="10285292" cy="57444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20800" y="1624013"/>
            <a:ext cx="3251201" cy="349526"/>
          </a:xfr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1068264" y="1981200"/>
            <a:ext cx="3198937" cy="3733800"/>
          </a:xfrm>
        </p:spPr>
        <p:txBody>
          <a:bodyPr vert="horz" lIns="0" tIns="0" rIns="91440" bIns="45720" rtlCol="0">
            <a:noAutofit/>
          </a:bodyPr>
          <a:lstStyle>
            <a:lvl1pPr>
              <a:defRPr lang="en-US" sz="1850" smtClean="0"/>
            </a:lvl1pPr>
            <a:lvl2pPr>
              <a:defRPr lang="en-US" sz="1850"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p:txBody>
      </p:sp>
      <p:sp>
        <p:nvSpPr>
          <p:cNvPr id="7" name="Date Placeholder 6"/>
          <p:cNvSpPr>
            <a:spLocks noGrp="1"/>
          </p:cNvSpPr>
          <p:nvPr>
            <p:ph type="dt" sz="half" idx="10"/>
          </p:nvPr>
        </p:nvSpPr>
        <p:spPr/>
        <p:txBody>
          <a:bodyPr/>
          <a:lstStyle/>
          <a:p>
            <a:fld id="{ADF45344-517B-3447-AF52-A19252634E7F}" type="datetime1">
              <a:rPr lang="en-US" smtClean="0">
                <a:solidFill>
                  <a:srgbClr val="605F62"/>
                </a:solidFill>
              </a:rPr>
              <a:pPr/>
              <a:t>3/29/18</a:t>
            </a:fld>
            <a:endParaRPr lang="en-US">
              <a:solidFill>
                <a:srgbClr val="605F62"/>
              </a:solidFill>
            </a:endParaRPr>
          </a:p>
        </p:txBody>
      </p:sp>
      <p:sp>
        <p:nvSpPr>
          <p:cNvPr id="8" name="Footer Placeholder 7"/>
          <p:cNvSpPr>
            <a:spLocks noGrp="1"/>
          </p:cNvSpPr>
          <p:nvPr>
            <p:ph type="ftr" sz="quarter" idx="11"/>
          </p:nvPr>
        </p:nvSpPr>
        <p:spPr/>
        <p:txBody>
          <a:bodyPr/>
          <a:lstStyle/>
          <a:p>
            <a:endParaRPr lang="en-US">
              <a:solidFill>
                <a:srgbClr val="605F62"/>
              </a:solidFill>
            </a:endParaRPr>
          </a:p>
        </p:txBody>
      </p:sp>
      <p:sp>
        <p:nvSpPr>
          <p:cNvPr id="9" name="Slide Number Placeholder 8"/>
          <p:cNvSpPr>
            <a:spLocks noGrp="1"/>
          </p:cNvSpPr>
          <p:nvPr>
            <p:ph type="sldNum" sz="quarter" idx="12"/>
          </p:nvPr>
        </p:nvSpPr>
        <p:spPr/>
        <p:txBody>
          <a:bodyPr/>
          <a:lstStyle/>
          <a:p>
            <a:fld id="{0D558541-60C9-42A2-8392-FF12533A6B7A}" type="slidenum">
              <a:rPr lang="en-US" smtClean="0">
                <a:solidFill>
                  <a:srgbClr val="97ACD9"/>
                </a:solidFill>
              </a:rPr>
              <a:pPr/>
              <a:t>‹#›</a:t>
            </a:fld>
            <a:endParaRPr lang="en-US">
              <a:solidFill>
                <a:srgbClr val="97ACD9"/>
              </a:solidFill>
            </a:endParaRPr>
          </a:p>
        </p:txBody>
      </p:sp>
      <p:sp>
        <p:nvSpPr>
          <p:cNvPr id="15" name="Text Placeholder 10"/>
          <p:cNvSpPr>
            <a:spLocks noGrp="1"/>
          </p:cNvSpPr>
          <p:nvPr>
            <p:ph type="body" sz="quarter" idx="14" hasCustomPrompt="1"/>
          </p:nvPr>
        </p:nvSpPr>
        <p:spPr>
          <a:xfrm>
            <a:off x="1320800" y="914400"/>
            <a:ext cx="9144000" cy="457200"/>
          </a:xfrm>
        </p:spPr>
        <p:txBody>
          <a:bodyPr/>
          <a:lstStyle>
            <a:lvl1pPr marL="0" indent="0">
              <a:buNone/>
              <a:defRPr sz="235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12" name="Picture Placeholder 11"/>
          <p:cNvSpPr>
            <a:spLocks noGrp="1"/>
          </p:cNvSpPr>
          <p:nvPr>
            <p:ph type="pic" sz="quarter" idx="15" hasCustomPrompt="1"/>
          </p:nvPr>
        </p:nvSpPr>
        <p:spPr>
          <a:xfrm>
            <a:off x="4673600" y="1622425"/>
            <a:ext cx="2946400" cy="3657600"/>
          </a:xfrm>
        </p:spPr>
        <p:txBody>
          <a:bodyPr anchor="ctr"/>
          <a:lstStyle>
            <a:lvl1pPr marL="0" indent="0" algn="ctr">
              <a:buNone/>
              <a:defRPr/>
            </a:lvl1pPr>
          </a:lstStyle>
          <a:p>
            <a:r>
              <a:rPr lang="en-US" dirty="0"/>
              <a:t>Insert image</a:t>
            </a:r>
          </a:p>
        </p:txBody>
      </p:sp>
      <p:sp>
        <p:nvSpPr>
          <p:cNvPr id="16" name="Picture Placeholder 11"/>
          <p:cNvSpPr>
            <a:spLocks noGrp="1"/>
          </p:cNvSpPr>
          <p:nvPr>
            <p:ph type="pic" sz="quarter" idx="16" hasCustomPrompt="1"/>
          </p:nvPr>
        </p:nvSpPr>
        <p:spPr>
          <a:xfrm>
            <a:off x="8026400" y="1622425"/>
            <a:ext cx="2946400" cy="3657600"/>
          </a:xfrm>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255134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7020E-E0F0-B840-9997-E51BF373E6D3}" type="datetime1">
              <a:rPr lang="en-US" smtClean="0">
                <a:solidFill>
                  <a:srgbClr val="605F62"/>
                </a:solidFill>
              </a:rPr>
              <a:pPr/>
              <a:t>3/29/18</a:t>
            </a:fld>
            <a:endParaRPr lang="en-US">
              <a:solidFill>
                <a:srgbClr val="605F62"/>
              </a:solidFill>
            </a:endParaRPr>
          </a:p>
        </p:txBody>
      </p:sp>
      <p:sp>
        <p:nvSpPr>
          <p:cNvPr id="4" name="Footer Placeholder 3"/>
          <p:cNvSpPr>
            <a:spLocks noGrp="1"/>
          </p:cNvSpPr>
          <p:nvPr>
            <p:ph type="ftr" sz="quarter" idx="11"/>
          </p:nvPr>
        </p:nvSpPr>
        <p:spPr/>
        <p:txBody>
          <a:bodyPr/>
          <a:lstStyle/>
          <a:p>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a:t>
            </a:fld>
            <a:endParaRPr lang="en-US">
              <a:solidFill>
                <a:srgbClr val="97ACD9"/>
              </a:solidFill>
            </a:endParaRPr>
          </a:p>
        </p:txBody>
      </p:sp>
      <p:sp>
        <p:nvSpPr>
          <p:cNvPr id="7" name="Text Placeholder 10"/>
          <p:cNvSpPr>
            <a:spLocks noGrp="1"/>
          </p:cNvSpPr>
          <p:nvPr>
            <p:ph type="body" sz="quarter" idx="13" hasCustomPrompt="1"/>
          </p:nvPr>
        </p:nvSpPr>
        <p:spPr>
          <a:xfrm>
            <a:off x="1320800" y="914400"/>
            <a:ext cx="9144000" cy="457200"/>
          </a:xfrm>
        </p:spPr>
        <p:txBody>
          <a:bodyPr/>
          <a:lstStyle>
            <a:lvl1pPr marL="0" indent="0">
              <a:buNone/>
              <a:defRPr sz="235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65144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945AA-5CEF-BF4F-A278-2DBBE3FE8EE7}" type="datetime1">
              <a:rPr lang="en-US" smtClean="0">
                <a:solidFill>
                  <a:srgbClr val="605F62"/>
                </a:solidFill>
              </a:rPr>
              <a:pPr/>
              <a:t>3/29/18</a:t>
            </a:fld>
            <a:endParaRPr lang="en-US">
              <a:solidFill>
                <a:srgbClr val="605F62"/>
              </a:solidFill>
            </a:endParaRPr>
          </a:p>
        </p:txBody>
      </p:sp>
      <p:sp>
        <p:nvSpPr>
          <p:cNvPr id="3" name="Footer Placeholder 2"/>
          <p:cNvSpPr>
            <a:spLocks noGrp="1"/>
          </p:cNvSpPr>
          <p:nvPr>
            <p:ph type="ftr" sz="quarter" idx="11"/>
          </p:nvPr>
        </p:nvSpPr>
        <p:spPr/>
        <p:txBody>
          <a:bodyPr/>
          <a:lstStyle/>
          <a:p>
            <a:endParaRPr lang="en-US">
              <a:solidFill>
                <a:srgbClr val="605F62"/>
              </a:solidFill>
            </a:endParaRPr>
          </a:p>
        </p:txBody>
      </p:sp>
      <p:sp>
        <p:nvSpPr>
          <p:cNvPr id="4" name="Slide Number Placeholder 3"/>
          <p:cNvSpPr>
            <a:spLocks noGrp="1"/>
          </p:cNvSpPr>
          <p:nvPr>
            <p:ph type="sldNum" sz="quarter" idx="12"/>
          </p:nvPr>
        </p:nvSpPr>
        <p:spPr/>
        <p:txBody>
          <a:bodyPr/>
          <a:lstStyle/>
          <a:p>
            <a:fld id="{0D558541-60C9-42A2-8392-FF12533A6B7A}" type="slidenum">
              <a:rPr lang="en-US" smtClean="0">
                <a:solidFill>
                  <a:srgbClr val="97ACD9"/>
                </a:solidFill>
              </a:rPr>
              <a:pPr/>
              <a:t>‹#›</a:t>
            </a:fld>
            <a:endParaRPr lang="en-US">
              <a:solidFill>
                <a:srgbClr val="97ACD9"/>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7543" y="6096907"/>
            <a:ext cx="2387188" cy="334007"/>
          </a:xfrm>
          <a:prstGeom prst="rect">
            <a:avLst/>
          </a:prstGeom>
        </p:spPr>
      </p:pic>
    </p:spTree>
    <p:extLst>
      <p:ext uri="{BB962C8B-B14F-4D97-AF65-F5344CB8AC3E}">
        <p14:creationId xmlns:p14="http://schemas.microsoft.com/office/powerpoint/2010/main" val="42259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5366F-EB47-CA45-8142-921C3BFC4C60}" type="datetime1">
              <a:rPr lang="en-US" smtClean="0">
                <a:solidFill>
                  <a:srgbClr val="605F62"/>
                </a:solidFill>
              </a:rPr>
              <a:pPr/>
              <a:t>3/29/18</a:t>
            </a:fld>
            <a:endParaRPr lang="en-US">
              <a:solidFill>
                <a:srgbClr val="605F62"/>
              </a:solidFill>
            </a:endParaRPr>
          </a:p>
        </p:txBody>
      </p:sp>
      <p:sp>
        <p:nvSpPr>
          <p:cNvPr id="3" name="Footer Placeholder 2"/>
          <p:cNvSpPr>
            <a:spLocks noGrp="1"/>
          </p:cNvSpPr>
          <p:nvPr>
            <p:ph type="ftr" sz="quarter" idx="11"/>
          </p:nvPr>
        </p:nvSpPr>
        <p:spPr/>
        <p:txBody>
          <a:bodyPr/>
          <a:lstStyle/>
          <a:p>
            <a:endParaRPr lang="en-US">
              <a:solidFill>
                <a:srgbClr val="605F62"/>
              </a:solidFill>
            </a:endParaRPr>
          </a:p>
        </p:txBody>
      </p:sp>
      <p:sp>
        <p:nvSpPr>
          <p:cNvPr id="4" name="Slide Number Placeholder 3"/>
          <p:cNvSpPr>
            <a:spLocks noGrp="1"/>
          </p:cNvSpPr>
          <p:nvPr>
            <p:ph type="sldNum" sz="quarter" idx="12"/>
          </p:nvPr>
        </p:nvSpPr>
        <p:spPr/>
        <p:txBody>
          <a:bodyPr/>
          <a:lstStyle/>
          <a:p>
            <a:fld id="{0D558541-60C9-42A2-8392-FF12533A6B7A}" type="slidenum">
              <a:rPr lang="en-US" smtClean="0">
                <a:solidFill>
                  <a:srgbClr val="97ACD9"/>
                </a:solidFill>
              </a:rPr>
              <a:pPr/>
              <a:t>‹#›</a:t>
            </a:fld>
            <a:endParaRPr lang="en-US">
              <a:solidFill>
                <a:srgbClr val="97ACD9"/>
              </a:solidFill>
            </a:endParaRPr>
          </a:p>
        </p:txBody>
      </p:sp>
    </p:spTree>
    <p:extLst>
      <p:ext uri="{BB962C8B-B14F-4D97-AF65-F5344CB8AC3E}">
        <p14:creationId xmlns:p14="http://schemas.microsoft.com/office/powerpoint/2010/main" val="32453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5ABBAB-A13A-E64C-AE0E-7B415D2FE5E7}" type="datetime1">
              <a:rPr lang="en-US" smtClean="0">
                <a:solidFill>
                  <a:srgbClr val="605F62"/>
                </a:solidFill>
              </a:rPr>
              <a:pPr/>
              <a:t>3/29/18</a:t>
            </a:fld>
            <a:endParaRPr lang="en-US">
              <a:solidFill>
                <a:srgbClr val="605F62"/>
              </a:solidFill>
            </a:endParaRPr>
          </a:p>
        </p:txBody>
      </p:sp>
      <p:sp>
        <p:nvSpPr>
          <p:cNvPr id="4" name="Footer Placeholder 3"/>
          <p:cNvSpPr>
            <a:spLocks noGrp="1"/>
          </p:cNvSpPr>
          <p:nvPr>
            <p:ph type="ftr" sz="quarter" idx="11"/>
          </p:nvPr>
        </p:nvSpPr>
        <p:spPr/>
        <p:txBody>
          <a:bodyPr/>
          <a:lstStyle/>
          <a:p>
            <a:endParaRPr lang="en-US" dirty="0">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a:t>
            </a:fld>
            <a:endParaRPr lang="en-US" dirty="0">
              <a:solidFill>
                <a:srgbClr val="97ACD9"/>
              </a:solidFill>
            </a:endParaRPr>
          </a:p>
        </p:txBody>
      </p:sp>
    </p:spTree>
    <p:extLst>
      <p:ext uri="{BB962C8B-B14F-4D97-AF65-F5344CB8AC3E}">
        <p14:creationId xmlns:p14="http://schemas.microsoft.com/office/powerpoint/2010/main" val="257081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8075"/>
          <a:stretch/>
        </p:blipFill>
        <p:spPr>
          <a:xfrm>
            <a:off x="0" y="0"/>
            <a:ext cx="9388821" cy="685800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0848" y="911861"/>
            <a:ext cx="3318329" cy="464289"/>
          </a:xfrm>
          <a:prstGeom prst="rect">
            <a:avLst/>
          </a:prstGeom>
        </p:spPr>
      </p:pic>
      <p:sp>
        <p:nvSpPr>
          <p:cNvPr id="2" name="Title 1"/>
          <p:cNvSpPr>
            <a:spLocks noGrp="1"/>
          </p:cNvSpPr>
          <p:nvPr>
            <p:ph type="ctrTitle" hasCustomPrompt="1"/>
          </p:nvPr>
        </p:nvSpPr>
        <p:spPr>
          <a:xfrm>
            <a:off x="1872341" y="3505201"/>
            <a:ext cx="5181600" cy="1701567"/>
          </a:xfrm>
        </p:spPr>
        <p:txBody>
          <a:bodyPr rIns="0" bIns="0" anchor="t" anchorCtr="0"/>
          <a:lstStyle>
            <a:lvl1pPr>
              <a:lnSpc>
                <a:spcPct val="90000"/>
              </a:lnSpc>
              <a:defRPr sz="40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872341" y="5099960"/>
            <a:ext cx="5849259"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79110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Header 2">
    <p:spTree>
      <p:nvGrpSpPr>
        <p:cNvPr id="1" name=""/>
        <p:cNvGrpSpPr/>
        <p:nvPr/>
      </p:nvGrpSpPr>
      <p:grpSpPr>
        <a:xfrm>
          <a:off x="0" y="0"/>
          <a:ext cx="0" cy="0"/>
          <a:chOff x="0" y="0"/>
          <a:chExt cx="0" cy="0"/>
        </a:xfrm>
      </p:grpSpPr>
      <p:pic>
        <p:nvPicPr>
          <p:cNvPr id="7" name="Picture 2" descr="purple_chicago_skylineresiz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475" y="-188164"/>
            <a:ext cx="12192000"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8075"/>
          <a:stretch/>
        </p:blipFill>
        <p:spPr>
          <a:xfrm>
            <a:off x="31475" y="10274"/>
            <a:ext cx="7022467" cy="68580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801" y="1143001"/>
            <a:ext cx="3318329" cy="464289"/>
          </a:xfrm>
          <a:prstGeom prst="rect">
            <a:avLst/>
          </a:prstGeom>
        </p:spPr>
      </p:pic>
      <p:sp>
        <p:nvSpPr>
          <p:cNvPr id="2" name="Title 1"/>
          <p:cNvSpPr>
            <a:spLocks noGrp="1"/>
          </p:cNvSpPr>
          <p:nvPr>
            <p:ph type="ctrTitle" hasCustomPrompt="1"/>
          </p:nvPr>
        </p:nvSpPr>
        <p:spPr>
          <a:xfrm>
            <a:off x="203200" y="3886201"/>
            <a:ext cx="5181600" cy="1701567"/>
          </a:xfrm>
        </p:spPr>
        <p:txBody>
          <a:bodyPr rIns="0" bIns="0" anchor="t" anchorCtr="0"/>
          <a:lstStyle>
            <a:lvl1pPr>
              <a:lnSpc>
                <a:spcPct val="90000"/>
              </a:lnSpc>
              <a:defRPr sz="40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203200" y="5480960"/>
            <a:ext cx="5849259"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404243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ection Header 3">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4800" y="0"/>
            <a:ext cx="10357421" cy="6858000"/>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8075"/>
          <a:stretch/>
        </p:blipFill>
        <p:spPr>
          <a:xfrm>
            <a:off x="0" y="0"/>
            <a:ext cx="9388821" cy="685800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0848" y="911861"/>
            <a:ext cx="3318329" cy="464289"/>
          </a:xfrm>
          <a:prstGeom prst="rect">
            <a:avLst/>
          </a:prstGeom>
        </p:spPr>
      </p:pic>
      <p:sp>
        <p:nvSpPr>
          <p:cNvPr id="2" name="Title 1"/>
          <p:cNvSpPr>
            <a:spLocks noGrp="1"/>
          </p:cNvSpPr>
          <p:nvPr>
            <p:ph type="ctrTitle" hasCustomPrompt="1"/>
          </p:nvPr>
        </p:nvSpPr>
        <p:spPr>
          <a:xfrm>
            <a:off x="1872341" y="3505201"/>
            <a:ext cx="5181600" cy="1701567"/>
          </a:xfrm>
        </p:spPr>
        <p:txBody>
          <a:bodyPr rIns="0" bIns="0" anchor="t" anchorCtr="0"/>
          <a:lstStyle>
            <a:lvl1pPr>
              <a:lnSpc>
                <a:spcPct val="90000"/>
              </a:lnSpc>
              <a:defRPr sz="40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872341" y="5099960"/>
            <a:ext cx="5849259"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164988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ection Hea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4992" y="-304800"/>
            <a:ext cx="14356209" cy="7162800"/>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8075"/>
          <a:stretch/>
        </p:blipFill>
        <p:spPr>
          <a:xfrm>
            <a:off x="-854421" y="0"/>
            <a:ext cx="9388821" cy="6858000"/>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201" y="911861"/>
            <a:ext cx="3318329" cy="464289"/>
          </a:xfrm>
          <a:prstGeom prst="rect">
            <a:avLst/>
          </a:prstGeom>
        </p:spPr>
      </p:pic>
      <p:sp>
        <p:nvSpPr>
          <p:cNvPr id="2" name="Title 1"/>
          <p:cNvSpPr>
            <a:spLocks noGrp="1"/>
          </p:cNvSpPr>
          <p:nvPr>
            <p:ph type="ctrTitle" hasCustomPrompt="1"/>
          </p:nvPr>
        </p:nvSpPr>
        <p:spPr>
          <a:xfrm>
            <a:off x="1828800" y="3505201"/>
            <a:ext cx="4107541" cy="1701567"/>
          </a:xfrm>
        </p:spPr>
        <p:txBody>
          <a:bodyPr rIns="0" bIns="0" anchor="t" anchorCtr="0"/>
          <a:lstStyle>
            <a:lvl1pPr>
              <a:lnSpc>
                <a:spcPct val="90000"/>
              </a:lnSpc>
              <a:defRPr sz="40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967195" y="5099960"/>
            <a:ext cx="4636805"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90626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Header 5">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843" y="-76200"/>
            <a:ext cx="13903157" cy="6934200"/>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8075"/>
          <a:stretch/>
        </p:blipFill>
        <p:spPr>
          <a:xfrm>
            <a:off x="0" y="0"/>
            <a:ext cx="9388821" cy="685800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0848" y="911861"/>
            <a:ext cx="3318329" cy="464289"/>
          </a:xfrm>
          <a:prstGeom prst="rect">
            <a:avLst/>
          </a:prstGeom>
        </p:spPr>
      </p:pic>
      <p:sp>
        <p:nvSpPr>
          <p:cNvPr id="2" name="Title 1"/>
          <p:cNvSpPr>
            <a:spLocks noGrp="1"/>
          </p:cNvSpPr>
          <p:nvPr>
            <p:ph type="ctrTitle" hasCustomPrompt="1"/>
          </p:nvPr>
        </p:nvSpPr>
        <p:spPr>
          <a:xfrm>
            <a:off x="888019" y="2209801"/>
            <a:ext cx="5181600" cy="1701567"/>
          </a:xfrm>
        </p:spPr>
        <p:txBody>
          <a:bodyPr rIns="0" bIns="0" anchor="t" anchorCtr="0"/>
          <a:lstStyle>
            <a:lvl1pPr>
              <a:lnSpc>
                <a:spcPct val="90000"/>
              </a:lnSpc>
              <a:defRPr sz="4000" b="0">
                <a:solidFill>
                  <a:schemeClr val="tx2"/>
                </a:solidFill>
              </a:defRPr>
            </a:lvl1pPr>
          </a:lstStyle>
          <a:p>
            <a:r>
              <a:rPr lang="en-US" dirty="0"/>
              <a:t>Prevention of Heart Failure: Lessons Learned From Epidemiology</a:t>
            </a:r>
          </a:p>
        </p:txBody>
      </p:sp>
      <p:sp>
        <p:nvSpPr>
          <p:cNvPr id="3" name="Subtitle 2"/>
          <p:cNvSpPr>
            <a:spLocks noGrp="1"/>
          </p:cNvSpPr>
          <p:nvPr>
            <p:ph type="subTitle" idx="1" hasCustomPrompt="1"/>
          </p:nvPr>
        </p:nvSpPr>
        <p:spPr>
          <a:xfrm>
            <a:off x="880847" y="4800600"/>
            <a:ext cx="5849259"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Donald M. Lloyd-Jones, MD </a:t>
            </a:r>
            <a:r>
              <a:rPr lang="en-US" dirty="0" err="1"/>
              <a:t>Sc</a:t>
            </a:r>
            <a:endParaRPr lang="en-US" dirty="0"/>
          </a:p>
        </p:txBody>
      </p:sp>
    </p:spTree>
    <p:extLst>
      <p:ext uri="{BB962C8B-B14F-4D97-AF65-F5344CB8AC3E}">
        <p14:creationId xmlns:p14="http://schemas.microsoft.com/office/powerpoint/2010/main" val="362120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Your Photo">
    <p:bg>
      <p:bgPr>
        <a:solidFill>
          <a:schemeClr val="tx2"/>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8075"/>
          <a:stretch/>
        </p:blipFill>
        <p:spPr>
          <a:xfrm>
            <a:off x="0" y="0"/>
            <a:ext cx="9388821" cy="68580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0848" y="911861"/>
            <a:ext cx="3318329" cy="464289"/>
          </a:xfrm>
          <a:prstGeom prst="rect">
            <a:avLst/>
          </a:prstGeom>
        </p:spPr>
      </p:pic>
      <p:sp>
        <p:nvSpPr>
          <p:cNvPr id="2" name="Title 1"/>
          <p:cNvSpPr>
            <a:spLocks noGrp="1"/>
          </p:cNvSpPr>
          <p:nvPr>
            <p:ph type="ctrTitle" hasCustomPrompt="1"/>
          </p:nvPr>
        </p:nvSpPr>
        <p:spPr>
          <a:xfrm>
            <a:off x="1872341" y="3505201"/>
            <a:ext cx="5181600" cy="1701567"/>
          </a:xfrm>
        </p:spPr>
        <p:txBody>
          <a:bodyPr rIns="0" bIns="0" anchor="t" anchorCtr="0"/>
          <a:lstStyle>
            <a:lvl1pPr>
              <a:lnSpc>
                <a:spcPct val="90000"/>
              </a:lnSpc>
              <a:defRPr sz="40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872341" y="5099960"/>
            <a:ext cx="5849259"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
        <p:nvSpPr>
          <p:cNvPr id="7" name="TextBox 6"/>
          <p:cNvSpPr txBox="1"/>
          <p:nvPr userDrawn="1"/>
        </p:nvSpPr>
        <p:spPr>
          <a:xfrm>
            <a:off x="12293600" y="877304"/>
            <a:ext cx="2189949" cy="2856496"/>
          </a:xfrm>
          <a:prstGeom prst="rect">
            <a:avLst/>
          </a:prstGeom>
          <a:solidFill>
            <a:schemeClr val="tx1">
              <a:lumMod val="60000"/>
              <a:lumOff val="40000"/>
            </a:schemeClr>
          </a:solidFill>
        </p:spPr>
        <p:txBody>
          <a:bodyPr wrap="square" lIns="0" tIns="0" rIns="0" bIns="0" rtlCol="0">
            <a:noAutofit/>
          </a:bodyPr>
          <a:lstStyle/>
          <a:p>
            <a:pPr>
              <a:lnSpc>
                <a:spcPct val="90000"/>
              </a:lnSpc>
              <a:spcBef>
                <a:spcPts val="600"/>
              </a:spcBef>
            </a:pPr>
            <a:r>
              <a:rPr lang="en-US" sz="1200" spc="-50" dirty="0">
                <a:solidFill>
                  <a:prstClr val="white"/>
                </a:solidFill>
              </a:rPr>
              <a:t>How to put in your own Photo:</a:t>
            </a:r>
          </a:p>
          <a:p>
            <a:pPr>
              <a:lnSpc>
                <a:spcPct val="90000"/>
              </a:lnSpc>
              <a:spcBef>
                <a:spcPts val="600"/>
              </a:spcBef>
            </a:pPr>
            <a:r>
              <a:rPr lang="en-US" sz="1200" spc="-50" dirty="0">
                <a:solidFill>
                  <a:prstClr val="white"/>
                </a:solidFill>
              </a:rPr>
              <a:t>Go to ‘View-Slide Master’</a:t>
            </a:r>
          </a:p>
          <a:p>
            <a:pPr>
              <a:lnSpc>
                <a:spcPct val="90000"/>
              </a:lnSpc>
              <a:spcBef>
                <a:spcPts val="600"/>
              </a:spcBef>
            </a:pPr>
            <a:r>
              <a:rPr lang="en-US" sz="1200" spc="-50" dirty="0">
                <a:solidFill>
                  <a:prstClr val="white"/>
                </a:solidFill>
              </a:rPr>
              <a:t>Go to ‘Insert-Picture’</a:t>
            </a:r>
          </a:p>
          <a:p>
            <a:pPr>
              <a:lnSpc>
                <a:spcPct val="90000"/>
              </a:lnSpc>
              <a:spcBef>
                <a:spcPts val="600"/>
              </a:spcBef>
            </a:pPr>
            <a:r>
              <a:rPr lang="en-US" sz="1200" spc="-50" dirty="0">
                <a:solidFill>
                  <a:prstClr val="white"/>
                </a:solidFill>
              </a:rPr>
              <a:t>Browse to the image you would like to place. Image should be 1024x768, 1200x900, or other 4:3 aspect ratio</a:t>
            </a:r>
          </a:p>
          <a:p>
            <a:pPr>
              <a:lnSpc>
                <a:spcPct val="90000"/>
              </a:lnSpc>
              <a:spcBef>
                <a:spcPts val="600"/>
              </a:spcBef>
            </a:pPr>
            <a:r>
              <a:rPr lang="en-US" sz="1200" spc="-50" dirty="0">
                <a:solidFill>
                  <a:prstClr val="white"/>
                </a:solidFill>
              </a:rPr>
              <a:t>Select image and click OK</a:t>
            </a:r>
          </a:p>
          <a:p>
            <a:pPr>
              <a:lnSpc>
                <a:spcPct val="90000"/>
              </a:lnSpc>
              <a:spcBef>
                <a:spcPts val="600"/>
              </a:spcBef>
            </a:pPr>
            <a:r>
              <a:rPr lang="en-US" sz="1200" spc="-50" dirty="0">
                <a:solidFill>
                  <a:prstClr val="white"/>
                </a:solidFill>
              </a:rPr>
              <a:t>Scale to full screen size if necessary.</a:t>
            </a:r>
          </a:p>
          <a:p>
            <a:pPr>
              <a:lnSpc>
                <a:spcPct val="90000"/>
              </a:lnSpc>
              <a:spcBef>
                <a:spcPts val="600"/>
              </a:spcBef>
            </a:pPr>
            <a:r>
              <a:rPr lang="en-US" sz="1200" spc="-50" dirty="0">
                <a:solidFill>
                  <a:prstClr val="white"/>
                </a:solidFill>
              </a:rPr>
              <a:t>Click image, go to ‘Format-Send to Back’</a:t>
            </a:r>
          </a:p>
        </p:txBody>
      </p:sp>
    </p:spTree>
    <p:extLst>
      <p:ext uri="{BB962C8B-B14F-4D97-AF65-F5344CB8AC3E}">
        <p14:creationId xmlns:p14="http://schemas.microsoft.com/office/powerpoint/2010/main" val="262492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Breaker Pag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4267200"/>
            <a:ext cx="5849259"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0848" y="911861"/>
            <a:ext cx="3318329" cy="464289"/>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r="6436"/>
          <a:stretch/>
        </p:blipFill>
        <p:spPr>
          <a:xfrm>
            <a:off x="776095" y="2916348"/>
            <a:ext cx="11398236" cy="1227364"/>
          </a:xfrm>
          <a:prstGeom prst="rect">
            <a:avLst/>
          </a:prstGeom>
        </p:spPr>
      </p:pic>
      <p:sp>
        <p:nvSpPr>
          <p:cNvPr id="2" name="Title 1"/>
          <p:cNvSpPr>
            <a:spLocks noGrp="1"/>
          </p:cNvSpPr>
          <p:nvPr>
            <p:ph type="ctrTitle" hasCustomPrompt="1"/>
          </p:nvPr>
        </p:nvSpPr>
        <p:spPr>
          <a:xfrm>
            <a:off x="1828800" y="3026233"/>
            <a:ext cx="9710059" cy="993991"/>
          </a:xfrm>
        </p:spPr>
        <p:txBody>
          <a:bodyPr rIns="0" bIns="0" anchor="ctr" anchorCtr="0"/>
          <a:lstStyle>
            <a:lvl1pPr>
              <a:lnSpc>
                <a:spcPct val="90000"/>
              </a:lnSpc>
              <a:defRPr sz="3600" b="0" baseline="0">
                <a:solidFill>
                  <a:schemeClr val="bg1"/>
                </a:solidFill>
              </a:defRPr>
            </a:lvl1pPr>
          </a:lstStyle>
          <a:p>
            <a:r>
              <a:rPr lang="en-US" dirty="0"/>
              <a:t>Breaker Page Title Goes Here</a:t>
            </a:r>
          </a:p>
        </p:txBody>
      </p:sp>
    </p:spTree>
    <p:extLst>
      <p:ext uri="{BB962C8B-B14F-4D97-AF65-F5344CB8AC3E}">
        <p14:creationId xmlns:p14="http://schemas.microsoft.com/office/powerpoint/2010/main" val="220311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799" y="339954"/>
            <a:ext cx="10285292" cy="57444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Footer Placeholder 4"/>
          <p:cNvSpPr>
            <a:spLocks noGrp="1"/>
          </p:cNvSpPr>
          <p:nvPr>
            <p:ph type="ftr" sz="quarter" idx="11"/>
          </p:nvPr>
        </p:nvSpPr>
        <p:spPr/>
        <p:txBody>
          <a:bodyPr/>
          <a:lstStyle/>
          <a:p>
            <a:endParaRPr lang="en-US">
              <a:solidFill>
                <a:srgbClr val="605F62"/>
              </a:solidFill>
            </a:endParaRPr>
          </a:p>
        </p:txBody>
      </p:sp>
      <p:sp>
        <p:nvSpPr>
          <p:cNvPr id="6" name="Slide Number Placeholder 5"/>
          <p:cNvSpPr>
            <a:spLocks noGrp="1"/>
          </p:cNvSpPr>
          <p:nvPr>
            <p:ph type="sldNum" sz="quarter" idx="12"/>
          </p:nvPr>
        </p:nvSpPr>
        <p:spPr/>
        <p:txBody>
          <a:bodyPr/>
          <a:lstStyle/>
          <a:p>
            <a:fld id="{0D558541-60C9-42A2-8392-FF12533A6B7A}" type="slidenum">
              <a:rPr lang="en-US" smtClean="0">
                <a:solidFill>
                  <a:srgbClr val="97ACD9"/>
                </a:solidFill>
              </a:rPr>
              <a:pPr/>
              <a:t>‹#›</a:t>
            </a:fld>
            <a:endParaRPr lang="en-US">
              <a:solidFill>
                <a:srgbClr val="97ACD9"/>
              </a:solidFill>
            </a:endParaRPr>
          </a:p>
        </p:txBody>
      </p:sp>
      <p:sp>
        <p:nvSpPr>
          <p:cNvPr id="11" name="Text Placeholder 10"/>
          <p:cNvSpPr>
            <a:spLocks noGrp="1"/>
          </p:cNvSpPr>
          <p:nvPr>
            <p:ph type="body" sz="quarter" idx="13" hasCustomPrompt="1"/>
          </p:nvPr>
        </p:nvSpPr>
        <p:spPr>
          <a:xfrm>
            <a:off x="1316736" y="914400"/>
            <a:ext cx="9144000" cy="457200"/>
          </a:xfrm>
        </p:spPr>
        <p:txBody>
          <a:bodyPr/>
          <a:lstStyle>
            <a:lvl1pPr marL="0" indent="0">
              <a:buNone/>
              <a:defRPr sz="235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52679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21"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20799" y="339954"/>
            <a:ext cx="10285292" cy="574446"/>
          </a:xfrm>
          <a:prstGeom prst="rect">
            <a:avLst/>
          </a:prstGeom>
        </p:spPr>
        <p:txBody>
          <a:bodyPr vert="horz" lIns="0" tIns="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068264" y="1621971"/>
            <a:ext cx="9399585"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141059" y="6545263"/>
            <a:ext cx="2441341" cy="160338"/>
          </a:xfrm>
          <a:prstGeom prst="rect">
            <a:avLst/>
          </a:prstGeom>
        </p:spPr>
        <p:txBody>
          <a:bodyPr vert="horz" wrap="none" lIns="0" tIns="0" rIns="0" bIns="0" rtlCol="0" anchor="b"/>
          <a:lstStyle>
            <a:lvl1pPr algn="r">
              <a:defRPr sz="800">
                <a:solidFill>
                  <a:schemeClr val="tx1"/>
                </a:solidFill>
              </a:defRPr>
            </a:lvl1pPr>
          </a:lstStyle>
          <a:p>
            <a:fld id="{F132AA0B-ACA3-414D-B2D8-6949D5D2344C}" type="datetime1">
              <a:rPr lang="en-US" smtClean="0">
                <a:solidFill>
                  <a:srgbClr val="605F62"/>
                </a:solidFill>
              </a:rPr>
              <a:pPr/>
              <a:t>3/29/18</a:t>
            </a:fld>
            <a:endParaRPr lang="en-US">
              <a:solidFill>
                <a:srgbClr val="605F62"/>
              </a:solidFill>
            </a:endParaRPr>
          </a:p>
        </p:txBody>
      </p:sp>
      <p:sp>
        <p:nvSpPr>
          <p:cNvPr id="5" name="Footer Placeholder 4"/>
          <p:cNvSpPr>
            <a:spLocks noGrp="1"/>
          </p:cNvSpPr>
          <p:nvPr>
            <p:ph type="ftr" sz="quarter" idx="3"/>
          </p:nvPr>
        </p:nvSpPr>
        <p:spPr>
          <a:xfrm>
            <a:off x="4162659" y="6251558"/>
            <a:ext cx="6908800" cy="231266"/>
          </a:xfrm>
          <a:prstGeom prst="rect">
            <a:avLst/>
          </a:prstGeom>
        </p:spPr>
        <p:txBody>
          <a:bodyPr vert="horz" lIns="0" tIns="0" rIns="0" bIns="0" rtlCol="0" anchor="b"/>
          <a:lstStyle>
            <a:lvl1pPr algn="r">
              <a:defRPr sz="1400">
                <a:solidFill>
                  <a:schemeClr val="tx1"/>
                </a:solidFill>
              </a:defRPr>
            </a:lvl1pPr>
          </a:lstStyle>
          <a:p>
            <a:endParaRPr lang="en-US" dirty="0">
              <a:solidFill>
                <a:srgbClr val="605F62"/>
              </a:solidFill>
            </a:endParaRPr>
          </a:p>
        </p:txBody>
      </p:sp>
      <p:sp>
        <p:nvSpPr>
          <p:cNvPr id="6" name="Slide Number Placeholder 5"/>
          <p:cNvSpPr>
            <a:spLocks noGrp="1"/>
          </p:cNvSpPr>
          <p:nvPr>
            <p:ph type="sldNum" sz="quarter" idx="4"/>
          </p:nvPr>
        </p:nvSpPr>
        <p:spPr>
          <a:xfrm>
            <a:off x="11074399" y="6251558"/>
            <a:ext cx="462327"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solidFill>
                  <a:srgbClr val="97ACD9"/>
                </a:solidFill>
              </a:rPr>
              <a:pPr/>
              <a:t>‹#›</a:t>
            </a:fld>
            <a:endParaRPr lang="en-US" dirty="0">
              <a:solidFill>
                <a:srgbClr val="97ACD9"/>
              </a:solidFill>
            </a:endParaRPr>
          </a:p>
        </p:txBody>
      </p:sp>
      <p:pic>
        <p:nvPicPr>
          <p:cNvPr id="9" name="Pictur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644" y="474217"/>
            <a:ext cx="1178563" cy="304801"/>
          </a:xfrm>
          <a:prstGeom prst="rect">
            <a:avLst/>
          </a:prstGeom>
        </p:spPr>
      </p:pic>
      <p:pic>
        <p:nvPicPr>
          <p:cNvPr id="10" name="Picture 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7543" y="6096907"/>
            <a:ext cx="2387188" cy="334007"/>
          </a:xfrm>
          <a:prstGeom prst="rect">
            <a:avLst/>
          </a:prstGeom>
        </p:spPr>
      </p:pic>
    </p:spTree>
    <p:extLst>
      <p:ext uri="{BB962C8B-B14F-4D97-AF65-F5344CB8AC3E}">
        <p14:creationId xmlns:p14="http://schemas.microsoft.com/office/powerpoint/2010/main" val="81046363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p:txStyles>
    <p:titleStyle>
      <a:lvl1pPr algn="l" defTabSz="914400" rtl="0" eaLnBrk="1" latinLnBrk="0" hangingPunct="1">
        <a:spcBef>
          <a:spcPct val="0"/>
        </a:spcBef>
        <a:buNone/>
        <a:defRPr sz="3600" kern="1200" spc="-50" baseline="0">
          <a:solidFill>
            <a:schemeClr val="tx2"/>
          </a:solidFill>
          <a:latin typeface="+mj-lt"/>
          <a:ea typeface="+mj-ea"/>
          <a:cs typeface="+mj-cs"/>
        </a:defRPr>
      </a:lvl1pPr>
    </p:titleStyle>
    <p:bodyStyle>
      <a:lvl1pPr marL="174625" indent="-174625" algn="l" defTabSz="914400" rtl="0" eaLnBrk="1" latinLnBrk="0" hangingPunct="1">
        <a:spcBef>
          <a:spcPts val="0"/>
        </a:spcBef>
        <a:buClr>
          <a:schemeClr val="accent1"/>
        </a:buClr>
        <a:buFont typeface="Arial" pitchFamily="34" charset="0"/>
        <a:buChar char="•"/>
        <a:defRPr sz="2800" kern="1200" spc="-50" baseline="0">
          <a:solidFill>
            <a:schemeClr val="tx1"/>
          </a:solidFill>
          <a:latin typeface="+mn-lt"/>
          <a:ea typeface="+mn-ea"/>
          <a:cs typeface="+mn-cs"/>
        </a:defRPr>
      </a:lvl1pPr>
      <a:lvl2pPr marL="457200" indent="-250825" algn="l" defTabSz="914400" rtl="0" eaLnBrk="1" latinLnBrk="0" hangingPunct="1">
        <a:spcBef>
          <a:spcPts val="0"/>
        </a:spcBef>
        <a:buClr>
          <a:srgbClr val="605F62"/>
        </a:buClr>
        <a:buFont typeface="Symbol" pitchFamily="18" charset="2"/>
        <a:buChar char="-"/>
        <a:defRPr sz="2400" kern="1200" spc="-50" baseline="0">
          <a:solidFill>
            <a:schemeClr val="tx1"/>
          </a:solidFill>
          <a:latin typeface="+mn-lt"/>
          <a:ea typeface="+mn-ea"/>
          <a:cs typeface="+mn-cs"/>
        </a:defRPr>
      </a:lvl2pPr>
      <a:lvl3pPr marL="620713" indent="-163513" algn="l" defTabSz="914400" rtl="0" eaLnBrk="1" latinLnBrk="0" hangingPunct="1">
        <a:spcBef>
          <a:spcPts val="0"/>
        </a:spcBef>
        <a:buClr>
          <a:srgbClr val="605F62"/>
        </a:buClr>
        <a:buFont typeface="Arial" pitchFamily="34" charset="0"/>
        <a:buChar char="•"/>
        <a:defRPr sz="2000" kern="1200" spc="-50" baseline="0">
          <a:solidFill>
            <a:schemeClr val="tx1"/>
          </a:solidFill>
          <a:latin typeface="+mn-lt"/>
          <a:ea typeface="+mn-ea"/>
          <a:cs typeface="+mn-cs"/>
        </a:defRPr>
      </a:lvl3pPr>
      <a:lvl4pPr marL="804863" indent="-173038" algn="l" defTabSz="914400" rtl="0" eaLnBrk="1" latinLnBrk="0" hangingPunct="1">
        <a:spcBef>
          <a:spcPts val="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ts val="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tiff"/><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png"/><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36.emf"/></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tiff"/><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548015" y="2657857"/>
            <a:ext cx="5817581" cy="1694687"/>
          </a:xfrm>
        </p:spPr>
        <p:txBody>
          <a:bodyPr/>
          <a:lstStyle/>
          <a:p>
            <a:r>
              <a:rPr lang="en-US" altLang="ja-JP" sz="2800" dirty="0" smtClean="0">
                <a:solidFill>
                  <a:schemeClr val="tx1">
                    <a:lumMod val="50000"/>
                  </a:schemeClr>
                </a:solidFill>
                <a:latin typeface="Berlin Sans FB" panose="020E0602020502020306" pitchFamily="34" charset="0"/>
                <a:cs typeface="Arial" panose="020B0604020202020204" pitchFamily="34" charset="0"/>
              </a:rPr>
              <a:t>Long-term blood pressure control and </a:t>
            </a:r>
            <a:r>
              <a:rPr lang="en-US" altLang="ja-JP" sz="2800" dirty="0">
                <a:solidFill>
                  <a:schemeClr val="tx1">
                    <a:lumMod val="50000"/>
                  </a:schemeClr>
                </a:solidFill>
                <a:latin typeface="Berlin Sans FB" panose="020E0602020502020306" pitchFamily="34" charset="0"/>
                <a:cs typeface="Arial" panose="020B0604020202020204" pitchFamily="34" charset="0"/>
              </a:rPr>
              <a:t>progression </a:t>
            </a:r>
            <a:r>
              <a:rPr lang="en-US" altLang="ja-JP" sz="2800" dirty="0" smtClean="0">
                <a:solidFill>
                  <a:schemeClr val="tx1">
                    <a:lumMod val="50000"/>
                  </a:schemeClr>
                </a:solidFill>
                <a:latin typeface="Berlin Sans FB" panose="020E0602020502020306" pitchFamily="34" charset="0"/>
                <a:cs typeface="Arial" panose="020B0604020202020204" pitchFamily="34" charset="0"/>
              </a:rPr>
              <a:t>in arterial stiffness: </a:t>
            </a:r>
            <a:r>
              <a:rPr lang="en-US" altLang="ja-JP" sz="2800" dirty="0">
                <a:solidFill>
                  <a:schemeClr val="tx1">
                    <a:lumMod val="50000"/>
                  </a:schemeClr>
                </a:solidFill>
                <a:latin typeface="Berlin Sans FB" panose="020E0602020502020306" pitchFamily="34" charset="0"/>
                <a:cs typeface="Arial" panose="020B0604020202020204" pitchFamily="34" charset="0"/>
              </a:rPr>
              <a:t>Impact of </a:t>
            </a:r>
            <a:r>
              <a:rPr lang="en-US" altLang="ja-JP" sz="2800" dirty="0" smtClean="0">
                <a:solidFill>
                  <a:schemeClr val="tx1">
                    <a:lumMod val="50000"/>
                  </a:schemeClr>
                </a:solidFill>
                <a:latin typeface="Berlin Sans FB" panose="020E0602020502020306" pitchFamily="34" charset="0"/>
                <a:cs typeface="Arial" panose="020B0604020202020204" pitchFamily="34" charset="0"/>
              </a:rPr>
              <a:t>diabetes and ageing </a:t>
            </a:r>
            <a:endParaRPr kumimoji="1" lang="ja-JP" altLang="en-US" sz="2800" dirty="0">
              <a:solidFill>
                <a:schemeClr val="tx1">
                  <a:lumMod val="50000"/>
                </a:schemeClr>
              </a:solidFill>
              <a:latin typeface="Berlin Sans FB" panose="020E0602020502020306" pitchFamily="34" charset="0"/>
              <a:cs typeface="Arial" panose="020B0604020202020204" pitchFamily="34" charset="0"/>
            </a:endParaRPr>
          </a:p>
        </p:txBody>
      </p:sp>
      <p:sp>
        <p:nvSpPr>
          <p:cNvPr id="3" name="Subtitle 2"/>
          <p:cNvSpPr>
            <a:spLocks noGrp="1"/>
          </p:cNvSpPr>
          <p:nvPr>
            <p:ph type="subTitle" idx="1"/>
          </p:nvPr>
        </p:nvSpPr>
        <p:spPr>
          <a:xfrm>
            <a:off x="548015" y="4800599"/>
            <a:ext cx="6011281" cy="1323753"/>
          </a:xfrm>
        </p:spPr>
        <p:txBody>
          <a:bodyPr/>
          <a:lstStyle/>
          <a:p>
            <a:pPr>
              <a:lnSpc>
                <a:spcPct val="100000"/>
              </a:lnSpc>
            </a:pPr>
            <a:r>
              <a:rPr lang="en-US" altLang="ja-JP" sz="1600" dirty="0">
                <a:solidFill>
                  <a:schemeClr val="tx1">
                    <a:lumMod val="50000"/>
                  </a:schemeClr>
                </a:solidFill>
                <a:latin typeface="Berlin Sans FB" panose="020E0602020502020306" pitchFamily="34" charset="0"/>
                <a:ea typeface="MS Mincho" panose="02020609040205080304" pitchFamily="49" charset="-128"/>
                <a:cs typeface="Arial" panose="020B0604020202020204" pitchFamily="34" charset="0"/>
              </a:rPr>
              <a:t>Yacob Tedla, </a:t>
            </a:r>
            <a:r>
              <a:rPr lang="en-US" altLang="ja-JP" sz="1600" dirty="0" smtClean="0">
                <a:solidFill>
                  <a:schemeClr val="tx1">
                    <a:lumMod val="50000"/>
                  </a:schemeClr>
                </a:solidFill>
                <a:latin typeface="Berlin Sans FB" panose="020E0602020502020306" pitchFamily="34" charset="0"/>
                <a:ea typeface="MS Mincho" panose="02020609040205080304" pitchFamily="49" charset="-128"/>
                <a:cs typeface="Arial" panose="020B0604020202020204" pitchFamily="34" charset="0"/>
              </a:rPr>
              <a:t>PhD</a:t>
            </a:r>
            <a:endParaRPr lang="en-US" altLang="ja-JP" sz="1600" dirty="0">
              <a:solidFill>
                <a:schemeClr val="tx1">
                  <a:lumMod val="50000"/>
                </a:schemeClr>
              </a:solidFill>
              <a:latin typeface="Berlin Sans FB" panose="020E0602020502020306" pitchFamily="34" charset="0"/>
              <a:ea typeface="MS Mincho" panose="02020609040205080304" pitchFamily="49" charset="-128"/>
              <a:cs typeface="Arial" panose="020B0604020202020204" pitchFamily="34" charset="0"/>
            </a:endParaRPr>
          </a:p>
          <a:p>
            <a:pPr>
              <a:lnSpc>
                <a:spcPct val="100000"/>
              </a:lnSpc>
            </a:pPr>
            <a:r>
              <a:rPr lang="en-US" altLang="ja-JP" sz="1600" dirty="0" smtClean="0">
                <a:solidFill>
                  <a:schemeClr val="tx1">
                    <a:lumMod val="50000"/>
                  </a:schemeClr>
                </a:solidFill>
                <a:latin typeface="Berlin Sans FB" panose="020E0602020502020306" pitchFamily="34" charset="0"/>
                <a:ea typeface="MS Mincho" panose="02020609040205080304" pitchFamily="49" charset="-128"/>
                <a:cs typeface="Arial" panose="020B0604020202020204" pitchFamily="34" charset="0"/>
              </a:rPr>
              <a:t>Research </a:t>
            </a:r>
            <a:r>
              <a:rPr lang="en-US" altLang="ja-JP" sz="1600" dirty="0">
                <a:solidFill>
                  <a:schemeClr val="tx1">
                    <a:lumMod val="50000"/>
                  </a:schemeClr>
                </a:solidFill>
                <a:latin typeface="Berlin Sans FB" panose="020E0602020502020306" pitchFamily="34" charset="0"/>
                <a:ea typeface="MS Mincho" panose="02020609040205080304" pitchFamily="49" charset="-128"/>
                <a:cs typeface="Arial" panose="020B0604020202020204" pitchFamily="34" charset="0"/>
              </a:rPr>
              <a:t>Assistant </a:t>
            </a:r>
            <a:r>
              <a:rPr lang="en-US" altLang="ja-JP" sz="1600" dirty="0" smtClean="0">
                <a:solidFill>
                  <a:schemeClr val="tx1">
                    <a:lumMod val="50000"/>
                  </a:schemeClr>
                </a:solidFill>
                <a:latin typeface="Berlin Sans FB" panose="020E0602020502020306" pitchFamily="34" charset="0"/>
                <a:ea typeface="MS Mincho" panose="02020609040205080304" pitchFamily="49" charset="-128"/>
                <a:cs typeface="Arial" panose="020B0604020202020204" pitchFamily="34" charset="0"/>
              </a:rPr>
              <a:t>Professor</a:t>
            </a:r>
          </a:p>
          <a:p>
            <a:pPr>
              <a:lnSpc>
                <a:spcPct val="100000"/>
              </a:lnSpc>
            </a:pPr>
            <a:r>
              <a:rPr lang="en-US" altLang="ja-JP" sz="1600" dirty="0" smtClean="0">
                <a:solidFill>
                  <a:schemeClr val="tx1">
                    <a:lumMod val="50000"/>
                  </a:schemeClr>
                </a:solidFill>
                <a:latin typeface="Berlin Sans FB" panose="020E0602020502020306" pitchFamily="34" charset="0"/>
                <a:ea typeface="MS Mincho" panose="02020609040205080304" pitchFamily="49" charset="-128"/>
                <a:cs typeface="Arial" panose="020B0604020202020204" pitchFamily="34" charset="0"/>
              </a:rPr>
              <a:t>Center </a:t>
            </a:r>
            <a:r>
              <a:rPr lang="en-US" altLang="ja-JP" sz="1600" dirty="0">
                <a:solidFill>
                  <a:schemeClr val="tx1">
                    <a:lumMod val="50000"/>
                  </a:schemeClr>
                </a:solidFill>
                <a:latin typeface="Berlin Sans FB" panose="020E0602020502020306" pitchFamily="34" charset="0"/>
                <a:ea typeface="MS Mincho" panose="02020609040205080304" pitchFamily="49" charset="-128"/>
                <a:cs typeface="Arial" panose="020B0604020202020204" pitchFamily="34" charset="0"/>
              </a:rPr>
              <a:t>for Health Information </a:t>
            </a:r>
            <a:r>
              <a:rPr lang="en-US" altLang="ja-JP" sz="1600" dirty="0" smtClean="0">
                <a:solidFill>
                  <a:schemeClr val="tx1">
                    <a:lumMod val="50000"/>
                  </a:schemeClr>
                </a:solidFill>
                <a:latin typeface="Berlin Sans FB" panose="020E0602020502020306" pitchFamily="34" charset="0"/>
                <a:ea typeface="MS Mincho" panose="02020609040205080304" pitchFamily="49" charset="-128"/>
                <a:cs typeface="Arial" panose="020B0604020202020204" pitchFamily="34" charset="0"/>
              </a:rPr>
              <a:t>Partnership</a:t>
            </a:r>
          </a:p>
          <a:p>
            <a:pPr>
              <a:lnSpc>
                <a:spcPct val="100000"/>
              </a:lnSpc>
            </a:pPr>
            <a:r>
              <a:rPr lang="en-US" altLang="ja-JP" sz="1600" dirty="0" smtClean="0">
                <a:solidFill>
                  <a:schemeClr val="tx1">
                    <a:lumMod val="50000"/>
                  </a:schemeClr>
                </a:solidFill>
                <a:latin typeface="Berlin Sans FB" panose="020E0602020502020306" pitchFamily="34" charset="0"/>
                <a:ea typeface="MS Mincho" panose="02020609040205080304" pitchFamily="49" charset="-128"/>
                <a:cs typeface="Arial" panose="020B0604020202020204" pitchFamily="34" charset="0"/>
              </a:rPr>
              <a:t>Feinberg </a:t>
            </a:r>
            <a:r>
              <a:rPr lang="en-US" altLang="ja-JP" sz="1600" dirty="0">
                <a:solidFill>
                  <a:schemeClr val="tx1">
                    <a:lumMod val="50000"/>
                  </a:schemeClr>
                </a:solidFill>
                <a:latin typeface="Berlin Sans FB" panose="020E0602020502020306" pitchFamily="34" charset="0"/>
                <a:ea typeface="MS Mincho" panose="02020609040205080304" pitchFamily="49" charset="-128"/>
                <a:cs typeface="Arial" panose="020B0604020202020204" pitchFamily="34" charset="0"/>
              </a:rPr>
              <a:t>School of </a:t>
            </a:r>
            <a:r>
              <a:rPr lang="en-US" altLang="ja-JP" sz="1600" dirty="0" smtClean="0">
                <a:solidFill>
                  <a:schemeClr val="tx1">
                    <a:lumMod val="50000"/>
                  </a:schemeClr>
                </a:solidFill>
                <a:latin typeface="Berlin Sans FB" panose="020E0602020502020306" pitchFamily="34" charset="0"/>
                <a:ea typeface="MS Mincho" panose="02020609040205080304" pitchFamily="49" charset="-128"/>
                <a:cs typeface="Arial" panose="020B0604020202020204" pitchFamily="34" charset="0"/>
              </a:rPr>
              <a:t>Medicine</a:t>
            </a:r>
          </a:p>
          <a:p>
            <a:pPr>
              <a:lnSpc>
                <a:spcPct val="100000"/>
              </a:lnSpc>
            </a:pPr>
            <a:r>
              <a:rPr lang="en-US" altLang="ja-JP" sz="1600" dirty="0" smtClean="0">
                <a:solidFill>
                  <a:schemeClr val="tx1">
                    <a:lumMod val="50000"/>
                  </a:schemeClr>
                </a:solidFill>
                <a:latin typeface="Berlin Sans FB" panose="020E0602020502020306" pitchFamily="34" charset="0"/>
                <a:ea typeface="MS Mincho" panose="02020609040205080304" pitchFamily="49" charset="-128"/>
                <a:cs typeface="Arial" panose="020B0604020202020204" pitchFamily="34" charset="0"/>
              </a:rPr>
              <a:t>Northwestern University</a:t>
            </a:r>
            <a:endParaRPr lang="en-US" sz="1600" dirty="0">
              <a:solidFill>
                <a:schemeClr val="tx1">
                  <a:lumMod val="50000"/>
                </a:schemeClr>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5805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50000"/>
                  </a:schemeClr>
                </a:solidFill>
                <a:latin typeface="Berlin Sans FB" panose="020E0602020502020306" pitchFamily="34" charset="0"/>
              </a:rPr>
              <a:t>Data Analysis </a:t>
            </a:r>
            <a:br>
              <a:rPr lang="en-US" sz="2800" dirty="0">
                <a:solidFill>
                  <a:schemeClr val="tx1">
                    <a:lumMod val="50000"/>
                  </a:schemeClr>
                </a:solidFill>
                <a:latin typeface="Berlin Sans FB" panose="020E0602020502020306" pitchFamily="34" charset="0"/>
              </a:rPr>
            </a:br>
            <a:endParaRPr lang="en-US" sz="2800" dirty="0">
              <a:solidFill>
                <a:schemeClr val="tx1">
                  <a:lumMod val="50000"/>
                </a:schemeClr>
              </a:solidFill>
              <a:latin typeface="Berlin Sans FB" panose="020E0602020502020306" pitchFamily="34" charset="0"/>
            </a:endParaRPr>
          </a:p>
        </p:txBody>
      </p:sp>
      <p:sp>
        <p:nvSpPr>
          <p:cNvPr id="3" name="Content Placeholder 2"/>
          <p:cNvSpPr>
            <a:spLocks noGrp="1"/>
          </p:cNvSpPr>
          <p:nvPr>
            <p:ph idx="1"/>
          </p:nvPr>
        </p:nvSpPr>
        <p:spPr>
          <a:xfrm>
            <a:off x="1510922" y="1701438"/>
            <a:ext cx="9399585" cy="3291186"/>
          </a:xfrm>
        </p:spPr>
        <p:txBody>
          <a:bodyPr/>
          <a:lstStyle/>
          <a:p>
            <a:pPr marL="457200" lvl="0" indent="-228600" defTabSz="457200">
              <a:buClr>
                <a:srgbClr val="6F6F74"/>
              </a:buClr>
              <a:buSzPct val="90000"/>
            </a:pPr>
            <a:r>
              <a:rPr lang="en-US" sz="2200" spc="0" dirty="0" smtClean="0">
                <a:solidFill>
                  <a:schemeClr val="tx1">
                    <a:lumMod val="50000"/>
                  </a:schemeClr>
                </a:solidFill>
                <a:latin typeface="Berlin Sans FB" panose="020E0602020502020306" pitchFamily="34" charset="0"/>
                <a:cs typeface="Arial" panose="020B0604020202020204" pitchFamily="34" charset="0"/>
              </a:rPr>
              <a:t>Multiple linear regression model </a:t>
            </a:r>
          </a:p>
          <a:p>
            <a:pPr marL="457200" lvl="0" indent="-228600" defTabSz="457200">
              <a:buClr>
                <a:srgbClr val="6F6F74"/>
              </a:buClr>
              <a:buSzPct val="90000"/>
            </a:pPr>
            <a:endParaRPr lang="en-US" sz="2200" spc="0" dirty="0">
              <a:solidFill>
                <a:schemeClr val="tx1">
                  <a:lumMod val="50000"/>
                </a:schemeClr>
              </a:solidFill>
              <a:latin typeface="Berlin Sans FB" panose="020E0602020502020306" pitchFamily="34" charset="0"/>
              <a:cs typeface="Arial" panose="020B0604020202020204" pitchFamily="34" charset="0"/>
            </a:endParaRPr>
          </a:p>
          <a:p>
            <a:pPr marL="457200" lvl="0" indent="-228600" defTabSz="457200">
              <a:buClr>
                <a:srgbClr val="6F6F74"/>
              </a:buClr>
              <a:buSzPct val="90000"/>
            </a:pPr>
            <a:r>
              <a:rPr lang="en-US" sz="2200" spc="0" dirty="0">
                <a:solidFill>
                  <a:schemeClr val="tx1">
                    <a:lumMod val="50000"/>
                  </a:schemeClr>
                </a:solidFill>
                <a:latin typeface="Berlin Sans FB" panose="020E0602020502020306" pitchFamily="34" charset="0"/>
                <a:cs typeface="Arial" panose="020B0604020202020204" pitchFamily="34" charset="0"/>
              </a:rPr>
              <a:t>Weighted by inverse probability of having arterial stiffness measurement </a:t>
            </a:r>
            <a:r>
              <a:rPr lang="en-US" sz="2200" spc="0" dirty="0" smtClean="0">
                <a:solidFill>
                  <a:schemeClr val="tx1">
                    <a:lumMod val="50000"/>
                  </a:schemeClr>
                </a:solidFill>
                <a:latin typeface="Berlin Sans FB" panose="020E0602020502020306" pitchFamily="34" charset="0"/>
                <a:cs typeface="Arial" panose="020B0604020202020204" pitchFamily="34" charset="0"/>
              </a:rPr>
              <a:t>at visits 1 and 5 (</a:t>
            </a:r>
            <a:r>
              <a:rPr lang="en-US" sz="2200" spc="0" dirty="0">
                <a:solidFill>
                  <a:schemeClr val="tx1">
                    <a:lumMod val="50000"/>
                  </a:schemeClr>
                </a:solidFill>
                <a:latin typeface="Berlin Sans FB" panose="020E0602020502020306" pitchFamily="34" charset="0"/>
                <a:cs typeface="Arial" panose="020B0604020202020204" pitchFamily="34" charset="0"/>
              </a:rPr>
              <a:t>i.e. probability of being participated in our study</a:t>
            </a:r>
            <a:r>
              <a:rPr lang="en-US" sz="2200" spc="0" dirty="0" smtClean="0">
                <a:solidFill>
                  <a:schemeClr val="tx1">
                    <a:lumMod val="50000"/>
                  </a:schemeClr>
                </a:solidFill>
                <a:latin typeface="Berlin Sans FB" panose="020E0602020502020306" pitchFamily="34" charset="0"/>
                <a:cs typeface="Arial" panose="020B0604020202020204" pitchFamily="34" charset="0"/>
              </a:rPr>
              <a:t>)</a:t>
            </a:r>
          </a:p>
          <a:p>
            <a:pPr marL="457200" lvl="0" indent="-228600" defTabSz="457200">
              <a:buClr>
                <a:srgbClr val="6F6F74"/>
              </a:buClr>
              <a:buSzPct val="90000"/>
            </a:pPr>
            <a:endParaRPr lang="en-US" sz="2200" spc="0" dirty="0">
              <a:solidFill>
                <a:schemeClr val="tx1">
                  <a:lumMod val="50000"/>
                </a:schemeClr>
              </a:solidFill>
              <a:latin typeface="Berlin Sans FB" panose="020E0602020502020306" pitchFamily="34" charset="0"/>
              <a:cs typeface="Arial" panose="020B0604020202020204" pitchFamily="34" charset="0"/>
            </a:endParaRPr>
          </a:p>
          <a:p>
            <a:pPr marL="457200" lvl="0" indent="-228600" defTabSz="457200">
              <a:buClr>
                <a:srgbClr val="6F6F74"/>
              </a:buClr>
              <a:buSzPct val="90000"/>
            </a:pPr>
            <a:r>
              <a:rPr lang="en-US" sz="2200" spc="0" dirty="0" smtClean="0">
                <a:solidFill>
                  <a:schemeClr val="tx1">
                    <a:lumMod val="50000"/>
                  </a:schemeClr>
                </a:solidFill>
                <a:latin typeface="Berlin Sans FB" panose="020E0602020502020306" pitchFamily="34" charset="0"/>
                <a:cs typeface="Arial" panose="020B0604020202020204" pitchFamily="34" charset="0"/>
              </a:rPr>
              <a:t>Bootstrapping </a:t>
            </a:r>
            <a:r>
              <a:rPr lang="en-US" sz="2200" spc="0" dirty="0">
                <a:solidFill>
                  <a:schemeClr val="tx1">
                    <a:lumMod val="50000"/>
                  </a:schemeClr>
                </a:solidFill>
                <a:latin typeface="Berlin Sans FB" panose="020E0602020502020306" pitchFamily="34" charset="0"/>
                <a:cs typeface="Arial" panose="020B0604020202020204" pitchFamily="34" charset="0"/>
              </a:rPr>
              <a:t>(</a:t>
            </a:r>
            <a:r>
              <a:rPr lang="en-US" sz="2200" spc="0" dirty="0" smtClean="0">
                <a:solidFill>
                  <a:schemeClr val="tx1">
                    <a:lumMod val="50000"/>
                  </a:schemeClr>
                </a:solidFill>
                <a:latin typeface="Berlin Sans FB" panose="020E0602020502020306" pitchFamily="34" charset="0"/>
                <a:cs typeface="Arial" panose="020B0604020202020204" pitchFamily="34" charset="0"/>
              </a:rPr>
              <a:t>1000 </a:t>
            </a:r>
            <a:r>
              <a:rPr lang="en-US" sz="2200" spc="0" dirty="0">
                <a:solidFill>
                  <a:schemeClr val="tx1">
                    <a:lumMod val="50000"/>
                  </a:schemeClr>
                </a:solidFill>
                <a:latin typeface="Berlin Sans FB" panose="020E0602020502020306" pitchFamily="34" charset="0"/>
                <a:cs typeface="Arial" panose="020B0604020202020204" pitchFamily="34" charset="0"/>
              </a:rPr>
              <a:t>re-samples) to calculate </a:t>
            </a:r>
            <a:r>
              <a:rPr lang="en-US" sz="2200" spc="0" dirty="0" smtClean="0">
                <a:solidFill>
                  <a:schemeClr val="tx1">
                    <a:lumMod val="50000"/>
                  </a:schemeClr>
                </a:solidFill>
                <a:latin typeface="Berlin Sans FB" panose="020E0602020502020306" pitchFamily="34" charset="0"/>
                <a:cs typeface="Arial" panose="020B0604020202020204" pitchFamily="34" charset="0"/>
              </a:rPr>
              <a:t>CI</a:t>
            </a:r>
          </a:p>
          <a:p>
            <a:pPr marL="457200" lvl="0" indent="-228600" defTabSz="457200">
              <a:buClr>
                <a:srgbClr val="6F6F74"/>
              </a:buClr>
              <a:buSzPct val="90000"/>
            </a:pPr>
            <a:endParaRPr lang="en-US" sz="2200" spc="0" dirty="0" smtClean="0">
              <a:solidFill>
                <a:schemeClr val="tx1">
                  <a:lumMod val="50000"/>
                </a:schemeClr>
              </a:solidFill>
              <a:latin typeface="Berlin Sans FB" panose="020E0602020502020306" pitchFamily="34" charset="0"/>
              <a:cs typeface="Arial" panose="020B0604020202020204" pitchFamily="34" charset="0"/>
            </a:endParaRPr>
          </a:p>
          <a:p>
            <a:pPr marL="457200" lvl="0" indent="-228600" defTabSz="457200">
              <a:buClr>
                <a:srgbClr val="6F6F74"/>
              </a:buClr>
              <a:buSzPct val="90000"/>
            </a:pPr>
            <a:endParaRPr lang="en-US" sz="2200" spc="0" dirty="0">
              <a:solidFill>
                <a:schemeClr val="tx1">
                  <a:lumMod val="50000"/>
                </a:schemeClr>
              </a:solidFill>
              <a:latin typeface="Berlin Sans FB" panose="020E0602020502020306" pitchFamily="34" charset="0"/>
              <a:cs typeface="Arial" panose="020B0604020202020204" pitchFamily="34" charset="0"/>
            </a:endParaRPr>
          </a:p>
          <a:p>
            <a:pPr marL="0" lvl="0" indent="0" defTabSz="457200">
              <a:spcAft>
                <a:spcPts val="1200"/>
              </a:spcAft>
              <a:buClr>
                <a:srgbClr val="6F6F74"/>
              </a:buClr>
              <a:buSzPct val="90000"/>
              <a:buNone/>
            </a:pPr>
            <a:endParaRPr lang="en-US" sz="2200" spc="0" dirty="0">
              <a:solidFill>
                <a:schemeClr val="tx1">
                  <a:lumMod val="50000"/>
                </a:schemeClr>
              </a:solidFill>
              <a:latin typeface="Berlin Sans FB" panose="020E0602020502020306" pitchFamily="34" charset="0"/>
              <a:cs typeface="Arial" panose="020B0604020202020204" pitchFamily="34" charset="0"/>
            </a:endParaRPr>
          </a:p>
          <a:p>
            <a:pPr marL="0" indent="0">
              <a:buNone/>
            </a:pPr>
            <a:endParaRPr lang="en-US" dirty="0">
              <a:solidFill>
                <a:schemeClr val="tx1">
                  <a:lumMod val="50000"/>
                </a:schemeClr>
              </a:solidFill>
            </a:endParaRP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10</a:t>
            </a:fld>
            <a:endParaRPr lang="en-US">
              <a:solidFill>
                <a:srgbClr val="97ACD9"/>
              </a:solidFill>
            </a:endParaRPr>
          </a:p>
        </p:txBody>
      </p:sp>
    </p:spTree>
    <p:extLst>
      <p:ext uri="{BB962C8B-B14F-4D97-AF65-F5344CB8AC3E}">
        <p14:creationId xmlns:p14="http://schemas.microsoft.com/office/powerpoint/2010/main" val="11864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50000"/>
                  </a:schemeClr>
                </a:solidFill>
                <a:latin typeface="Berlin Sans FB" panose="020E0602020502020306" pitchFamily="34" charset="0"/>
              </a:rPr>
              <a:t>Confounders </a:t>
            </a:r>
            <a:r>
              <a:rPr lang="en-US" sz="2800" dirty="0" smtClean="0">
                <a:solidFill>
                  <a:schemeClr val="tx1">
                    <a:lumMod val="50000"/>
                  </a:schemeClr>
                </a:solidFill>
                <a:latin typeface="Berlin Sans FB" panose="020E0602020502020306" pitchFamily="34" charset="0"/>
              </a:rPr>
              <a:t>selection</a:t>
            </a:r>
            <a:endParaRPr lang="en-US" sz="1800" dirty="0">
              <a:solidFill>
                <a:schemeClr val="tx1">
                  <a:lumMod val="50000"/>
                </a:schemeClr>
              </a:solidFill>
              <a:latin typeface="Berlin Sans FB" panose="020E0602020502020306" pitchFamily="34" charset="0"/>
            </a:endParaRP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11</a:t>
            </a:fld>
            <a:endParaRPr lang="en-US">
              <a:solidFill>
                <a:srgbClr val="97ACD9"/>
              </a:solidFill>
            </a:endParaRPr>
          </a:p>
        </p:txBody>
      </p:sp>
      <p:sp>
        <p:nvSpPr>
          <p:cNvPr id="6" name="Rectangle 5"/>
          <p:cNvSpPr/>
          <p:nvPr/>
        </p:nvSpPr>
        <p:spPr>
          <a:xfrm>
            <a:off x="4869105" y="6532911"/>
            <a:ext cx="5370286" cy="276999"/>
          </a:xfrm>
          <a:prstGeom prst="rect">
            <a:avLst/>
          </a:prstGeom>
        </p:spPr>
        <p:txBody>
          <a:bodyPr wrap="square">
            <a:spAutoFit/>
          </a:bodyPr>
          <a:lstStyle/>
          <a:p>
            <a:r>
              <a:rPr lang="en-US" sz="1200" dirty="0" err="1">
                <a:latin typeface="Berlin Sans FB" panose="020E0602020502020306" pitchFamily="34" charset="0"/>
              </a:rPr>
              <a:t>Textor</a:t>
            </a:r>
            <a:r>
              <a:rPr lang="en-US" sz="1200" dirty="0">
                <a:latin typeface="Berlin Sans FB" panose="020E0602020502020306" pitchFamily="34" charset="0"/>
              </a:rPr>
              <a:t> et al. </a:t>
            </a:r>
            <a:r>
              <a:rPr lang="en-US" sz="1200" i="1" dirty="0">
                <a:latin typeface="Berlin Sans FB" panose="020E0602020502020306" pitchFamily="34" charset="0"/>
              </a:rPr>
              <a:t>Epidemiology</a:t>
            </a:r>
            <a:r>
              <a:rPr lang="en-US" sz="1200" dirty="0">
                <a:latin typeface="Berlin Sans FB" panose="020E0602020502020306" pitchFamily="34" charset="0"/>
              </a:rPr>
              <a:t>. 2011;22:745</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481" y="1250716"/>
            <a:ext cx="10651524" cy="5177886"/>
          </a:xfrm>
          <a:prstGeom prst="rect">
            <a:avLst/>
          </a:prstGeom>
          <a:ln>
            <a:solidFill>
              <a:schemeClr val="tx1">
                <a:lumMod val="50000"/>
              </a:schemeClr>
            </a:solidFill>
          </a:ln>
        </p:spPr>
      </p:pic>
      <p:sp>
        <p:nvSpPr>
          <p:cNvPr id="9" name="Rectangle 8"/>
          <p:cNvSpPr/>
          <p:nvPr/>
        </p:nvSpPr>
        <p:spPr>
          <a:xfrm>
            <a:off x="4549181" y="5572057"/>
            <a:ext cx="3221218" cy="861774"/>
          </a:xfrm>
          <a:prstGeom prst="rect">
            <a:avLst/>
          </a:prstGeom>
        </p:spPr>
        <p:txBody>
          <a:bodyPr wrap="square">
            <a:spAutoFit/>
          </a:bodyPr>
          <a:lstStyle/>
          <a:p>
            <a:pPr algn="ctr"/>
            <a:r>
              <a:rPr lang="en-US" sz="1600" dirty="0" err="1">
                <a:solidFill>
                  <a:schemeClr val="tx1">
                    <a:lumMod val="50000"/>
                  </a:schemeClr>
                </a:solidFill>
                <a:latin typeface="Berlin Sans FB" panose="020E0602020502020306" pitchFamily="34" charset="0"/>
              </a:rPr>
              <a:t>DAGitty</a:t>
            </a:r>
            <a:r>
              <a:rPr lang="en-US" sz="1600" dirty="0">
                <a:solidFill>
                  <a:schemeClr val="tx1">
                    <a:lumMod val="50000"/>
                  </a:schemeClr>
                </a:solidFill>
                <a:latin typeface="Berlin Sans FB" panose="020E0602020502020306" pitchFamily="34" charset="0"/>
              </a:rPr>
              <a:t> has an </a:t>
            </a:r>
            <a:r>
              <a:rPr lang="en-US" sz="1600" dirty="0" smtClean="0">
                <a:solidFill>
                  <a:schemeClr val="tx1">
                    <a:lumMod val="50000"/>
                  </a:schemeClr>
                </a:solidFill>
                <a:latin typeface="Berlin Sans FB" panose="020E0602020502020306" pitchFamily="34" charset="0"/>
              </a:rPr>
              <a:t>algorithm </a:t>
            </a:r>
            <a:r>
              <a:rPr lang="en-US" sz="1600" dirty="0">
                <a:solidFill>
                  <a:schemeClr val="tx1">
                    <a:lumMod val="50000"/>
                  </a:schemeClr>
                </a:solidFill>
                <a:latin typeface="Berlin Sans FB" panose="020E0602020502020306" pitchFamily="34" charset="0"/>
              </a:rPr>
              <a:t>to apply the adjustment criterion </a:t>
            </a:r>
            <a:r>
              <a:rPr lang="en-US" sz="1600" dirty="0" smtClean="0">
                <a:solidFill>
                  <a:schemeClr val="tx1">
                    <a:lumMod val="50000"/>
                  </a:schemeClr>
                </a:solidFill>
                <a:latin typeface="Berlin Sans FB" panose="020E0602020502020306" pitchFamily="34" charset="0"/>
              </a:rPr>
              <a:t>(</a:t>
            </a:r>
            <a:r>
              <a:rPr lang="en-US" sz="1600" dirty="0">
                <a:solidFill>
                  <a:schemeClr val="tx1">
                    <a:lumMod val="50000"/>
                  </a:schemeClr>
                </a:solidFill>
                <a:latin typeface="Berlin Sans FB" panose="020E0602020502020306" pitchFamily="34" charset="0"/>
              </a:rPr>
              <a:t>http://</a:t>
            </a:r>
            <a:r>
              <a:rPr lang="en-US" sz="1600" dirty="0" err="1" smtClean="0">
                <a:solidFill>
                  <a:schemeClr val="tx1">
                    <a:lumMod val="50000"/>
                  </a:schemeClr>
                </a:solidFill>
                <a:latin typeface="Berlin Sans FB" panose="020E0602020502020306" pitchFamily="34" charset="0"/>
              </a:rPr>
              <a:t>dagitty.net</a:t>
            </a:r>
            <a:r>
              <a:rPr lang="en-US" sz="1600" dirty="0" smtClean="0">
                <a:solidFill>
                  <a:schemeClr val="tx1">
                    <a:lumMod val="50000"/>
                  </a:schemeClr>
                </a:solidFill>
                <a:latin typeface="Berlin Sans FB" panose="020E0602020502020306" pitchFamily="34" charset="0"/>
              </a:rPr>
              <a:t>/</a:t>
            </a:r>
            <a:r>
              <a:rPr lang="en-US" sz="1600" dirty="0" err="1" smtClean="0">
                <a:solidFill>
                  <a:schemeClr val="tx1">
                    <a:lumMod val="50000"/>
                  </a:schemeClr>
                </a:solidFill>
                <a:latin typeface="Berlin Sans FB" panose="020E0602020502020306" pitchFamily="34" charset="0"/>
              </a:rPr>
              <a:t>dags.html</a:t>
            </a:r>
            <a:r>
              <a:rPr lang="en-US" sz="1600" dirty="0" smtClean="0">
                <a:solidFill>
                  <a:schemeClr val="tx1">
                    <a:lumMod val="50000"/>
                  </a:schemeClr>
                </a:solidFill>
                <a:latin typeface="Berlin Sans FB" panose="020E0602020502020306" pitchFamily="34" charset="0"/>
              </a:rPr>
              <a:t>)</a:t>
            </a:r>
            <a:endParaRPr lang="en-US" sz="1600" dirty="0">
              <a:solidFill>
                <a:schemeClr val="tx1">
                  <a:lumMod val="50000"/>
                </a:schemeClr>
              </a:solidFill>
              <a:latin typeface="Berlin Sans FB" panose="020E0602020502020306" pitchFamily="34" charset="0"/>
            </a:endParaRPr>
          </a:p>
        </p:txBody>
      </p:sp>
      <p:sp>
        <p:nvSpPr>
          <p:cNvPr id="3" name="Rectangle 2"/>
          <p:cNvSpPr/>
          <p:nvPr/>
        </p:nvSpPr>
        <p:spPr>
          <a:xfrm>
            <a:off x="1320799" y="806175"/>
            <a:ext cx="9405113" cy="369332"/>
          </a:xfrm>
          <a:prstGeom prst="rect">
            <a:avLst/>
          </a:prstGeom>
        </p:spPr>
        <p:txBody>
          <a:bodyPr wrap="square">
            <a:spAutoFit/>
          </a:bodyPr>
          <a:lstStyle/>
          <a:p>
            <a:r>
              <a:rPr lang="en-US" dirty="0">
                <a:solidFill>
                  <a:schemeClr val="tx1">
                    <a:lumMod val="50000"/>
                  </a:schemeClr>
                </a:solidFill>
                <a:latin typeface="Berlin Sans FB" panose="020E0602020502020306" pitchFamily="34" charset="0"/>
              </a:rPr>
              <a:t>Directed acyclic graph (DAG) using </a:t>
            </a:r>
            <a:r>
              <a:rPr lang="en-US" dirty="0" err="1">
                <a:solidFill>
                  <a:schemeClr val="tx1">
                    <a:lumMod val="50000"/>
                  </a:schemeClr>
                </a:solidFill>
                <a:latin typeface="Berlin Sans FB" panose="020E0602020502020306" pitchFamily="34" charset="0"/>
              </a:rPr>
              <a:t>DAGitty</a:t>
            </a:r>
            <a:r>
              <a:rPr lang="en-US" dirty="0">
                <a:solidFill>
                  <a:schemeClr val="tx1">
                    <a:lumMod val="50000"/>
                  </a:schemeClr>
                </a:solidFill>
                <a:latin typeface="Berlin Sans FB" panose="020E0602020502020306" pitchFamily="34" charset="0"/>
              </a:rPr>
              <a:t> following backdoor criterion (adjustment criterion)</a:t>
            </a:r>
          </a:p>
        </p:txBody>
      </p:sp>
    </p:spTree>
    <p:extLst>
      <p:ext uri="{BB962C8B-B14F-4D97-AF65-F5344CB8AC3E}">
        <p14:creationId xmlns:p14="http://schemas.microsoft.com/office/powerpoint/2010/main" val="23433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50000"/>
                  </a:schemeClr>
                </a:solidFill>
                <a:latin typeface="Berlin Sans FB" panose="020E0602020502020306" pitchFamily="34" charset="0"/>
              </a:rPr>
              <a:t>Identified Potential Confounders</a:t>
            </a: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12</a:t>
            </a:fld>
            <a:endParaRPr lang="en-US">
              <a:solidFill>
                <a:srgbClr val="97ACD9"/>
              </a:solidFill>
            </a:endParaRPr>
          </a:p>
        </p:txBody>
      </p:sp>
      <p:sp>
        <p:nvSpPr>
          <p:cNvPr id="6" name="Text Placeholder 5"/>
          <p:cNvSpPr>
            <a:spLocks noGrp="1"/>
          </p:cNvSpPr>
          <p:nvPr>
            <p:ph type="body" sz="quarter" idx="13"/>
          </p:nvPr>
        </p:nvSpPr>
        <p:spPr>
          <a:xfrm>
            <a:off x="1320799" y="976839"/>
            <a:ext cx="9950176" cy="505088"/>
          </a:xfrm>
        </p:spPr>
        <p:txBody>
          <a:bodyPr/>
          <a:lstStyle/>
          <a:p>
            <a:r>
              <a:rPr lang="en-US" sz="2000" dirty="0">
                <a:solidFill>
                  <a:schemeClr val="tx1">
                    <a:lumMod val="50000"/>
                  </a:schemeClr>
                </a:solidFill>
                <a:latin typeface="Berlin Sans FB" panose="020E0602020502020306" pitchFamily="34" charset="0"/>
              </a:rPr>
              <a:t>Minimal sufficient adjustment set to estimate the independent association between </a:t>
            </a:r>
            <a:r>
              <a:rPr lang="en-US" sz="2000" dirty="0" smtClean="0">
                <a:solidFill>
                  <a:schemeClr val="tx1">
                    <a:lumMod val="50000"/>
                  </a:schemeClr>
                </a:solidFill>
                <a:latin typeface="Berlin Sans FB" panose="020E0602020502020306" pitchFamily="34" charset="0"/>
              </a:rPr>
              <a:t>BP control and  </a:t>
            </a:r>
            <a:r>
              <a:rPr lang="en-US" sz="2000" dirty="0">
                <a:solidFill>
                  <a:schemeClr val="tx1">
                    <a:lumMod val="50000"/>
                  </a:schemeClr>
                </a:solidFill>
                <a:latin typeface="Berlin Sans FB" panose="020E0602020502020306" pitchFamily="34" charset="0"/>
              </a:rPr>
              <a:t>arterial stiffness are:</a:t>
            </a:r>
          </a:p>
        </p:txBody>
      </p:sp>
      <p:sp>
        <p:nvSpPr>
          <p:cNvPr id="7" name="Content Placeholder 3"/>
          <p:cNvSpPr txBox="1">
            <a:spLocks/>
          </p:cNvSpPr>
          <p:nvPr/>
        </p:nvSpPr>
        <p:spPr>
          <a:xfrm>
            <a:off x="4221567" y="1862546"/>
            <a:ext cx="2596243" cy="4302098"/>
          </a:xfrm>
          <a:prstGeom prst="rect">
            <a:avLst/>
          </a:prstGeom>
        </p:spPr>
        <p:txBody>
          <a:bodyPr vert="horz" lIns="0" tIns="0" rIns="0" bIns="0" rtlCol="0">
            <a:noAutofit/>
          </a:bodyPr>
          <a:lstStyle>
            <a:lvl1pPr marL="182880" indent="-182880" algn="l" defTabSz="457200" rtl="0" eaLnBrk="1" latinLnBrk="0" hangingPunct="1">
              <a:spcBef>
                <a:spcPts val="0"/>
              </a:spcBef>
              <a:spcAft>
                <a:spcPts val="600"/>
              </a:spcAft>
              <a:buClr>
                <a:srgbClr val="7B0000"/>
              </a:buClr>
              <a:buSzPct val="90000"/>
              <a:buFont typeface="Arial"/>
              <a:buChar char="•"/>
              <a:defRPr sz="1800" kern="1200" baseline="0">
                <a:solidFill>
                  <a:schemeClr val="tx1">
                    <a:lumMod val="65000"/>
                    <a:lumOff val="35000"/>
                  </a:schemeClr>
                </a:solidFill>
                <a:latin typeface="+mn-lt"/>
                <a:ea typeface="+mn-ea"/>
                <a:cs typeface="+mn-cs"/>
              </a:defRPr>
            </a:lvl1pPr>
            <a:lvl2pPr marL="457200" indent="-182880" algn="l" defTabSz="457200" rtl="0" eaLnBrk="1" latinLnBrk="0" hangingPunct="1">
              <a:spcBef>
                <a:spcPts val="0"/>
              </a:spcBef>
              <a:spcAft>
                <a:spcPts val="600"/>
              </a:spcAft>
              <a:buClr>
                <a:srgbClr val="7B0000"/>
              </a:buClr>
              <a:buSzPct val="90000"/>
              <a:buFont typeface="Arial"/>
              <a:buChar char="•"/>
              <a:defRPr sz="1800" kern="1200" baseline="0">
                <a:solidFill>
                  <a:schemeClr val="tx1">
                    <a:lumMod val="65000"/>
                    <a:lumOff val="35000"/>
                  </a:schemeClr>
                </a:solidFill>
                <a:latin typeface="+mn-lt"/>
                <a:ea typeface="+mn-ea"/>
                <a:cs typeface="+mn-cs"/>
              </a:defRPr>
            </a:lvl2pPr>
            <a:lvl3pPr marL="685800" indent="-137160" algn="l" defTabSz="457200" rtl="0" eaLnBrk="1" latinLnBrk="0" hangingPunct="1">
              <a:spcBef>
                <a:spcPts val="0"/>
              </a:spcBef>
              <a:spcAft>
                <a:spcPts val="600"/>
              </a:spcAft>
              <a:buClr>
                <a:srgbClr val="7B0000"/>
              </a:buClr>
              <a:buSzPct val="90000"/>
              <a:buFont typeface="Arial"/>
              <a:buChar char="•"/>
              <a:defRPr sz="1800" kern="1200">
                <a:solidFill>
                  <a:schemeClr val="tx1">
                    <a:lumMod val="65000"/>
                    <a:lumOff val="35000"/>
                  </a:schemeClr>
                </a:solidFill>
                <a:latin typeface="+mn-lt"/>
                <a:ea typeface="+mn-ea"/>
                <a:cs typeface="+mn-cs"/>
              </a:defRPr>
            </a:lvl3pPr>
            <a:lvl4pPr marL="914400" indent="-137160" algn="l" defTabSz="457200" rtl="0" eaLnBrk="1" latinLnBrk="0" hangingPunct="1">
              <a:spcBef>
                <a:spcPts val="0"/>
              </a:spcBef>
              <a:spcAft>
                <a:spcPts val="600"/>
              </a:spcAft>
              <a:buClr>
                <a:schemeClr val="bg1">
                  <a:lumMod val="50000"/>
                </a:schemeClr>
              </a:buClr>
              <a:buSzPct val="90000"/>
              <a:buFont typeface="Arial"/>
              <a:buChar char="•"/>
              <a:defRPr sz="1600" kern="1200">
                <a:solidFill>
                  <a:schemeClr val="tx1">
                    <a:lumMod val="65000"/>
                    <a:lumOff val="35000"/>
                  </a:schemeClr>
                </a:solidFill>
                <a:latin typeface="+mn-lt"/>
                <a:ea typeface="+mn-ea"/>
                <a:cs typeface="+mn-cs"/>
              </a:defRPr>
            </a:lvl4pPr>
            <a:lvl5pPr marL="1143000" indent="-137160" algn="l" defTabSz="457200" rtl="0" eaLnBrk="1" latinLnBrk="0" hangingPunct="1">
              <a:spcBef>
                <a:spcPts val="0"/>
              </a:spcBef>
              <a:spcAft>
                <a:spcPts val="600"/>
              </a:spcAft>
              <a:buClr>
                <a:schemeClr val="bg1">
                  <a:lumMod val="50000"/>
                </a:schemeClr>
              </a:buClr>
              <a:buSzPct val="90000"/>
              <a:buFont typeface="Arial"/>
              <a:buChar char="•"/>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600" b="0" i="0" u="none" strike="noStrike" kern="1200" cap="none" spc="0" normalizeH="0" baseline="0" noProof="0" smtClean="0">
                <a:ln>
                  <a:noFill/>
                </a:ln>
                <a:solidFill>
                  <a:schemeClr val="tx1">
                    <a:lumMod val="50000"/>
                  </a:schemeClr>
                </a:solidFill>
                <a:effectLst/>
                <a:uLnTx/>
                <a:uFillTx/>
                <a:latin typeface="Berlin Sans FB" panose="020E0602020502020306" pitchFamily="34" charset="0"/>
                <a:ea typeface="MingLiU-ExtB" panose="02020500000000000000" pitchFamily="18" charset="-120"/>
              </a:rPr>
              <a:t>Age</a:t>
            </a:r>
            <a:endParaRPr kumimoji="0" lang="en-US" sz="1600" b="0" i="0" u="none" strike="noStrike" kern="1200" cap="none" spc="0" normalizeH="0" baseline="0" noProof="0" dirty="0">
              <a:ln>
                <a:noFill/>
              </a:ln>
              <a:solidFill>
                <a:schemeClr val="tx1">
                  <a:lumMod val="50000"/>
                </a:schemeClr>
              </a:solidFill>
              <a:effectLst/>
              <a:uLnTx/>
              <a:uFillTx/>
              <a:latin typeface="Berlin Sans FB" panose="020E0602020502020306" pitchFamily="34" charset="0"/>
              <a:ea typeface="MingLiU-ExtB" panose="02020500000000000000" pitchFamily="18" charset="-120"/>
            </a:endParaRP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600" b="0" i="0" u="none" strike="noStrike" kern="1200" cap="none" spc="0" normalizeH="0" baseline="0" noProof="0" dirty="0">
                <a:ln>
                  <a:noFill/>
                </a:ln>
                <a:solidFill>
                  <a:schemeClr val="tx1">
                    <a:lumMod val="50000"/>
                  </a:schemeClr>
                </a:solidFill>
                <a:effectLst/>
                <a:uLnTx/>
                <a:uFillTx/>
                <a:latin typeface="Berlin Sans FB" panose="020E0602020502020306" pitchFamily="34" charset="0"/>
                <a:ea typeface="MingLiU-ExtB" panose="02020500000000000000" pitchFamily="18" charset="-120"/>
              </a:rPr>
              <a:t>Gender</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600" b="0" i="0" u="none" strike="noStrike" kern="1200" cap="none" spc="0" normalizeH="0" baseline="0" noProof="0" dirty="0">
                <a:ln>
                  <a:noFill/>
                </a:ln>
                <a:solidFill>
                  <a:schemeClr val="tx1">
                    <a:lumMod val="50000"/>
                  </a:schemeClr>
                </a:solidFill>
                <a:effectLst/>
                <a:uLnTx/>
                <a:uFillTx/>
                <a:latin typeface="Berlin Sans FB" panose="020E0602020502020306" pitchFamily="34" charset="0"/>
                <a:ea typeface="MingLiU-ExtB" panose="02020500000000000000" pitchFamily="18" charset="-120"/>
              </a:rPr>
              <a:t>Race</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600" b="0" i="0" u="none" strike="noStrike" kern="1200" cap="none" spc="0" normalizeH="0" baseline="0" noProof="0" dirty="0">
                <a:ln>
                  <a:noFill/>
                </a:ln>
                <a:solidFill>
                  <a:schemeClr val="tx1">
                    <a:lumMod val="50000"/>
                  </a:schemeClr>
                </a:solidFill>
                <a:effectLst/>
                <a:uLnTx/>
                <a:uFillTx/>
                <a:latin typeface="Berlin Sans FB" panose="020E0602020502020306" pitchFamily="34" charset="0"/>
                <a:ea typeface="MingLiU-ExtB" panose="02020500000000000000" pitchFamily="18" charset="-120"/>
              </a:rPr>
              <a:t>Alcohol intake</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600" b="0" i="0" u="none" strike="noStrike" kern="1200" cap="none" spc="0" normalizeH="0" baseline="0" noProof="0" dirty="0">
                <a:ln>
                  <a:noFill/>
                </a:ln>
                <a:solidFill>
                  <a:schemeClr val="tx1">
                    <a:lumMod val="50000"/>
                  </a:schemeClr>
                </a:solidFill>
                <a:effectLst/>
                <a:uLnTx/>
                <a:uFillTx/>
                <a:latin typeface="Berlin Sans FB" panose="020E0602020502020306" pitchFamily="34" charset="0"/>
                <a:ea typeface="MingLiU-ExtB" panose="02020500000000000000" pitchFamily="18" charset="-120"/>
              </a:rPr>
              <a:t>Smoking status</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600" b="0" i="0" u="none" strike="noStrike" kern="1200" cap="none" spc="0" normalizeH="0" baseline="0" noProof="0" dirty="0">
                <a:ln>
                  <a:noFill/>
                </a:ln>
                <a:solidFill>
                  <a:schemeClr val="tx1">
                    <a:lumMod val="50000"/>
                  </a:schemeClr>
                </a:solidFill>
                <a:effectLst/>
                <a:uLnTx/>
                <a:uFillTx/>
                <a:latin typeface="Berlin Sans FB" panose="020E0602020502020306" pitchFamily="34" charset="0"/>
                <a:ea typeface="MingLiU-ExtB" panose="02020500000000000000" pitchFamily="18" charset="-120"/>
              </a:rPr>
              <a:t>Physical  activity </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600" b="0" i="0" u="none" strike="noStrike" kern="1200" cap="none" spc="0" normalizeH="0" baseline="0" noProof="0" dirty="0">
                <a:ln>
                  <a:noFill/>
                </a:ln>
                <a:solidFill>
                  <a:schemeClr val="tx1">
                    <a:lumMod val="50000"/>
                  </a:schemeClr>
                </a:solidFill>
                <a:effectLst/>
                <a:uLnTx/>
                <a:uFillTx/>
                <a:latin typeface="Berlin Sans FB" panose="020E0602020502020306" pitchFamily="34" charset="0"/>
                <a:ea typeface="MingLiU-ExtB" panose="02020500000000000000" pitchFamily="18" charset="-120"/>
              </a:rPr>
              <a:t>Body mass index (BMI)</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600" b="0" i="0" u="none" strike="noStrike" kern="1200" cap="none" spc="0" normalizeH="0" baseline="0" noProof="0" dirty="0">
                <a:ln>
                  <a:noFill/>
                </a:ln>
                <a:solidFill>
                  <a:schemeClr val="tx1">
                    <a:lumMod val="50000"/>
                  </a:schemeClr>
                </a:solidFill>
                <a:effectLst/>
                <a:uLnTx/>
                <a:uFillTx/>
                <a:latin typeface="Berlin Sans FB" panose="020E0602020502020306" pitchFamily="34" charset="0"/>
                <a:ea typeface="MingLiU-ExtB" panose="02020500000000000000" pitchFamily="18" charset="-120"/>
              </a:rPr>
              <a:t>Hypercholesterolemia</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600" b="0" i="0" u="none" strike="noStrike" kern="1200" cap="none" spc="0" normalizeH="0" baseline="0" noProof="0" dirty="0">
                <a:ln>
                  <a:noFill/>
                </a:ln>
                <a:solidFill>
                  <a:schemeClr val="tx1">
                    <a:lumMod val="50000"/>
                  </a:schemeClr>
                </a:solidFill>
                <a:effectLst/>
                <a:uLnTx/>
                <a:uFillTx/>
                <a:latin typeface="Berlin Sans FB" panose="020E0602020502020306" pitchFamily="34" charset="0"/>
                <a:ea typeface="MingLiU-ExtB" panose="02020500000000000000" pitchFamily="18" charset="-120"/>
              </a:rPr>
              <a:t>Diabetes </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600" b="0" i="0" u="none" strike="noStrike" kern="1200" cap="none" spc="0" normalizeH="0" baseline="0" noProof="0" dirty="0">
                <a:ln>
                  <a:noFill/>
                </a:ln>
                <a:solidFill>
                  <a:schemeClr val="tx1">
                    <a:lumMod val="50000"/>
                  </a:schemeClr>
                </a:solidFill>
                <a:effectLst/>
                <a:uLnTx/>
                <a:uFillTx/>
                <a:latin typeface="Berlin Sans FB" panose="020E0602020502020306" pitchFamily="34" charset="0"/>
                <a:ea typeface="MingLiU-ExtB" panose="02020500000000000000" pitchFamily="18" charset="-120"/>
              </a:rPr>
              <a:t>Chronic kidney disease </a:t>
            </a: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kumimoji="0" lang="en-US" sz="1600" b="0" i="0" u="none" strike="noStrike" kern="1200" cap="none" spc="0" normalizeH="0" baseline="0" noProof="0" dirty="0">
                <a:ln>
                  <a:noFill/>
                </a:ln>
                <a:solidFill>
                  <a:schemeClr val="tx1">
                    <a:lumMod val="50000"/>
                  </a:schemeClr>
                </a:solidFill>
                <a:effectLst/>
                <a:uLnTx/>
                <a:uFillTx/>
                <a:latin typeface="Berlin Sans FB" panose="020E0602020502020306" pitchFamily="34" charset="0"/>
                <a:ea typeface="MingLiU-ExtB" panose="02020500000000000000" pitchFamily="18" charset="-120"/>
              </a:rPr>
              <a:t>C-reactive</a:t>
            </a:r>
            <a:r>
              <a:rPr kumimoji="0" lang="en-US" sz="1600" b="0" i="0" u="none" strike="noStrike" kern="1200" cap="none" spc="0" normalizeH="0" noProof="0" dirty="0">
                <a:ln>
                  <a:noFill/>
                </a:ln>
                <a:solidFill>
                  <a:schemeClr val="tx1">
                    <a:lumMod val="50000"/>
                  </a:schemeClr>
                </a:solidFill>
                <a:effectLst/>
                <a:uLnTx/>
                <a:uFillTx/>
                <a:latin typeface="Berlin Sans FB" panose="020E0602020502020306" pitchFamily="34" charset="0"/>
                <a:ea typeface="MingLiU-ExtB" panose="02020500000000000000" pitchFamily="18" charset="-120"/>
              </a:rPr>
              <a:t> protein </a:t>
            </a:r>
            <a:endParaRPr kumimoji="0" lang="en-US" sz="1600" b="0" i="0" u="none" strike="noStrike" kern="1200" cap="none" spc="0" normalizeH="0" baseline="0" noProof="0" dirty="0">
              <a:ln>
                <a:noFill/>
              </a:ln>
              <a:solidFill>
                <a:schemeClr val="tx1">
                  <a:lumMod val="50000"/>
                </a:schemeClr>
              </a:solidFill>
              <a:effectLst/>
              <a:uLnTx/>
              <a:uFillTx/>
              <a:latin typeface="Berlin Sans FB" panose="020E0602020502020306" pitchFamily="34" charset="0"/>
              <a:ea typeface="MingLiU-ExtB" panose="02020500000000000000" pitchFamily="18" charset="-120"/>
            </a:endParaRPr>
          </a:p>
          <a:p>
            <a:pPr marL="182880" marR="0" lvl="0" indent="-182880" algn="l" defTabSz="457200" rtl="0" eaLnBrk="1" fontAlgn="auto" latinLnBrk="0" hangingPunct="1">
              <a:lnSpc>
                <a:spcPct val="100000"/>
              </a:lnSpc>
              <a:spcBef>
                <a:spcPts val="0"/>
              </a:spcBef>
              <a:spcAft>
                <a:spcPts val="600"/>
              </a:spcAft>
              <a:buClr>
                <a:srgbClr val="7B0000"/>
              </a:buClr>
              <a:buSzPct val="90000"/>
              <a:buFont typeface="Arial"/>
              <a:buChar char="•"/>
              <a:tabLst/>
              <a:defRPr/>
            </a:pPr>
            <a:r>
              <a:rPr lang="en-US" sz="1600" dirty="0">
                <a:solidFill>
                  <a:schemeClr val="tx1">
                    <a:lumMod val="50000"/>
                  </a:schemeClr>
                </a:solidFill>
                <a:latin typeface="Berlin Sans FB" panose="020E0602020502020306" pitchFamily="34" charset="0"/>
                <a:ea typeface="MingLiU-ExtB" panose="02020500000000000000" pitchFamily="18" charset="-120"/>
              </a:rPr>
              <a:t>B</a:t>
            </a:r>
            <a:r>
              <a:rPr kumimoji="0" lang="en-US" sz="1600" b="0" i="0" u="none" strike="noStrike" kern="1200" cap="none" spc="0" normalizeH="0" baseline="0" noProof="0" dirty="0" err="1">
                <a:ln>
                  <a:noFill/>
                </a:ln>
                <a:solidFill>
                  <a:schemeClr val="tx1">
                    <a:lumMod val="50000"/>
                  </a:schemeClr>
                </a:solidFill>
                <a:effectLst/>
                <a:uLnTx/>
                <a:uFillTx/>
                <a:latin typeface="Berlin Sans FB" panose="020E0602020502020306" pitchFamily="34" charset="0"/>
                <a:ea typeface="MingLiU-ExtB" panose="02020500000000000000" pitchFamily="18" charset="-120"/>
              </a:rPr>
              <a:t>aseline</a:t>
            </a:r>
            <a:r>
              <a:rPr kumimoji="0" lang="en-US" sz="1600" b="0" i="0" u="none" strike="noStrike" kern="1200" cap="none" spc="0" normalizeH="0" baseline="0" noProof="0" dirty="0">
                <a:ln>
                  <a:noFill/>
                </a:ln>
                <a:solidFill>
                  <a:schemeClr val="tx1">
                    <a:lumMod val="50000"/>
                  </a:schemeClr>
                </a:solidFill>
                <a:effectLst/>
                <a:uLnTx/>
                <a:uFillTx/>
                <a:latin typeface="Berlin Sans FB" panose="020E0602020502020306" pitchFamily="34" charset="0"/>
                <a:ea typeface="MingLiU-ExtB" panose="02020500000000000000" pitchFamily="18" charset="-120"/>
              </a:rPr>
              <a:t> arterial stiffness</a:t>
            </a:r>
          </a:p>
        </p:txBody>
      </p:sp>
    </p:spTree>
    <p:extLst>
      <p:ext uri="{BB962C8B-B14F-4D97-AF65-F5344CB8AC3E}">
        <p14:creationId xmlns:p14="http://schemas.microsoft.com/office/powerpoint/2010/main" val="240771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50000"/>
                  </a:schemeClr>
                </a:solidFill>
                <a:latin typeface="Berlin Sans FB" panose="020E0602020502020306" pitchFamily="34" charset="0"/>
              </a:rPr>
              <a:t>Results</a:t>
            </a:r>
            <a:br>
              <a:rPr lang="en-US" sz="2800" dirty="0">
                <a:solidFill>
                  <a:schemeClr val="tx1">
                    <a:lumMod val="50000"/>
                  </a:schemeClr>
                </a:solidFill>
                <a:latin typeface="Berlin Sans FB" panose="020E0602020502020306" pitchFamily="34" charset="0"/>
              </a:rPr>
            </a:br>
            <a:endParaRPr lang="en-US" sz="2800" dirty="0">
              <a:solidFill>
                <a:schemeClr val="tx1">
                  <a:lumMod val="50000"/>
                </a:schemeClr>
              </a:solidFill>
              <a:latin typeface="Berlin Sans FB" panose="020E0602020502020306" pitchFamily="34" charset="0"/>
            </a:endParaRP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13</a:t>
            </a:fld>
            <a:endParaRPr lang="en-US">
              <a:solidFill>
                <a:srgbClr val="97ACD9"/>
              </a:solidFill>
            </a:endParaRPr>
          </a:p>
        </p:txBody>
      </p:sp>
      <p:sp>
        <p:nvSpPr>
          <p:cNvPr id="6" name="Text Placeholder 5"/>
          <p:cNvSpPr>
            <a:spLocks noGrp="1"/>
          </p:cNvSpPr>
          <p:nvPr>
            <p:ph type="body" sz="quarter" idx="13"/>
          </p:nvPr>
        </p:nvSpPr>
        <p:spPr>
          <a:xfrm>
            <a:off x="1320799" y="1077972"/>
            <a:ext cx="10931190" cy="285904"/>
          </a:xfrm>
        </p:spPr>
        <p:txBody>
          <a:bodyPr/>
          <a:lstStyle/>
          <a:p>
            <a:r>
              <a:rPr lang="en-US" sz="2300" dirty="0">
                <a:solidFill>
                  <a:schemeClr val="tx1">
                    <a:lumMod val="50000"/>
                  </a:schemeClr>
                </a:solidFill>
                <a:latin typeface="Berlin Sans FB" panose="020E0602020502020306" pitchFamily="34" charset="0"/>
              </a:rPr>
              <a:t>Table 1. Baseline demographic and behavioral characteristics by status of BP </a:t>
            </a:r>
            <a:r>
              <a:rPr lang="en-US" sz="2300" dirty="0" smtClean="0">
                <a:solidFill>
                  <a:schemeClr val="tx1">
                    <a:lumMod val="50000"/>
                  </a:schemeClr>
                </a:solidFill>
                <a:latin typeface="Berlin Sans FB" panose="020E0602020502020306" pitchFamily="34" charset="0"/>
              </a:rPr>
              <a:t>control</a:t>
            </a:r>
            <a:endParaRPr lang="en-US" sz="2300" dirty="0">
              <a:solidFill>
                <a:schemeClr val="tx1">
                  <a:lumMod val="50000"/>
                </a:schemeClr>
              </a:solidFill>
              <a:latin typeface="Berlin Sans FB" panose="020E06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051730275"/>
              </p:ext>
            </p:extLst>
          </p:nvPr>
        </p:nvGraphicFramePr>
        <p:xfrm>
          <a:off x="1320799" y="1896103"/>
          <a:ext cx="8447669" cy="3846952"/>
        </p:xfrm>
        <a:graphic>
          <a:graphicData uri="http://schemas.openxmlformats.org/drawingml/2006/table">
            <a:tbl>
              <a:tblPr>
                <a:tableStyleId>{5940675A-B579-460E-94D1-54222C63F5DA}</a:tableStyleId>
              </a:tblPr>
              <a:tblGrid>
                <a:gridCol w="2202986">
                  <a:extLst>
                    <a:ext uri="{9D8B030D-6E8A-4147-A177-3AD203B41FA5}">
                      <a16:colId xmlns:a16="http://schemas.microsoft.com/office/drawing/2014/main" xmlns="" val="20000"/>
                    </a:ext>
                  </a:extLst>
                </a:gridCol>
                <a:gridCol w="1784195"/>
                <a:gridCol w="446850"/>
                <a:gridCol w="1189226">
                  <a:extLst>
                    <a:ext uri="{9D8B030D-6E8A-4147-A177-3AD203B41FA5}">
                      <a16:colId xmlns:a16="http://schemas.microsoft.com/office/drawing/2014/main" xmlns="" val="20001"/>
                    </a:ext>
                  </a:extLst>
                </a:gridCol>
                <a:gridCol w="1040572">
                  <a:extLst>
                    <a:ext uri="{9D8B030D-6E8A-4147-A177-3AD203B41FA5}">
                      <a16:colId xmlns:a16="http://schemas.microsoft.com/office/drawing/2014/main" xmlns="" val="20002"/>
                    </a:ext>
                  </a:extLst>
                </a:gridCol>
                <a:gridCol w="563693">
                  <a:extLst>
                    <a:ext uri="{9D8B030D-6E8A-4147-A177-3AD203B41FA5}">
                      <a16:colId xmlns:a16="http://schemas.microsoft.com/office/drawing/2014/main" xmlns="" val="20003"/>
                    </a:ext>
                  </a:extLst>
                </a:gridCol>
                <a:gridCol w="1220147">
                  <a:extLst>
                    <a:ext uri="{9D8B030D-6E8A-4147-A177-3AD203B41FA5}">
                      <a16:colId xmlns:a16="http://schemas.microsoft.com/office/drawing/2014/main" xmlns="" val="20004"/>
                    </a:ext>
                  </a:extLst>
                </a:gridCol>
              </a:tblGrid>
              <a:tr h="373993">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b="0" i="0" u="none" strike="noStrike" dirty="0">
                          <a:solidFill>
                            <a:schemeClr val="tx1">
                              <a:lumMod val="50000"/>
                            </a:schemeClr>
                          </a:solidFill>
                          <a:effectLst/>
                          <a:latin typeface="Times New Roman" charset="0"/>
                          <a:ea typeface="Times New Roman" charset="0"/>
                          <a:cs typeface="Times New Roman" charset="0"/>
                        </a:rPr>
                        <a:t>Characteristics </a:t>
                      </a:r>
                      <a:r>
                        <a:rPr lang="en-US" sz="1600" b="0" i="0" u="none" strike="noStrike" dirty="0" smtClean="0">
                          <a:solidFill>
                            <a:schemeClr val="tx1">
                              <a:lumMod val="50000"/>
                            </a:schemeClr>
                          </a:solidFill>
                          <a:effectLst/>
                          <a:latin typeface="Times New Roman" charset="0"/>
                          <a:ea typeface="Times New Roman" charset="0"/>
                          <a:cs typeface="Times New Roman" charset="0"/>
                        </a:rPr>
                        <a:t>(N=906)</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chemeClr val="tx1">
                              <a:lumMod val="50000"/>
                            </a:schemeClr>
                          </a:solidFill>
                          <a:effectLst/>
                          <a:latin typeface="Times New Roman" charset="0"/>
                          <a:ea typeface="Times New Roman" charset="0"/>
                          <a:cs typeface="Times New Roman" charset="0"/>
                        </a:rPr>
                        <a:t>All participants </a:t>
                      </a:r>
                    </a:p>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chemeClr val="tx1">
                              <a:lumMod val="50000"/>
                            </a:schemeClr>
                          </a:solidFill>
                          <a:effectLst/>
                          <a:latin typeface="Times New Roman" charset="0"/>
                          <a:ea typeface="Times New Roman" charset="0"/>
                          <a:cs typeface="Times New Roman" charset="0"/>
                        </a:rPr>
                        <a:t>Uncontrolled </a:t>
                      </a:r>
                    </a:p>
                    <a:p>
                      <a:pPr algn="ctr" fontAlgn="b"/>
                      <a:r>
                        <a:rPr lang="en-US" sz="1600" u="none" strike="noStrike" dirty="0">
                          <a:solidFill>
                            <a:schemeClr val="tx1">
                              <a:lumMod val="50000"/>
                            </a:schemeClr>
                          </a:solidFill>
                          <a:effectLst/>
                          <a:latin typeface="Times New Roman" charset="0"/>
                          <a:ea typeface="Times New Roman" charset="0"/>
                          <a:cs typeface="Times New Roman" charset="0"/>
                        </a:rPr>
                        <a:t>At 4 visits</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chemeClr val="tx1">
                              <a:lumMod val="50000"/>
                            </a:schemeClr>
                          </a:solidFill>
                          <a:effectLst/>
                          <a:latin typeface="Times New Roman" charset="0"/>
                          <a:ea typeface="Times New Roman" charset="0"/>
                          <a:cs typeface="Times New Roman" charset="0"/>
                        </a:rPr>
                        <a:t>Controlled </a:t>
                      </a:r>
                    </a:p>
                    <a:p>
                      <a:pPr algn="ctr" fontAlgn="b"/>
                      <a:r>
                        <a:rPr lang="en-US" sz="1600" u="none" strike="noStrike" dirty="0">
                          <a:solidFill>
                            <a:schemeClr val="tx1">
                              <a:lumMod val="50000"/>
                            </a:schemeClr>
                          </a:solidFill>
                          <a:effectLst/>
                          <a:latin typeface="Times New Roman" charset="0"/>
                          <a:ea typeface="Times New Roman" charset="0"/>
                          <a:cs typeface="Times New Roman" charset="0"/>
                        </a:rPr>
                        <a:t>at 4 visits</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1"/>
                  </a:ext>
                </a:extLst>
              </a:tr>
              <a:tr h="139031">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u="none" strike="noStrike" dirty="0" smtClean="0">
                          <a:solidFill>
                            <a:schemeClr val="tx1">
                              <a:lumMod val="50000"/>
                            </a:schemeClr>
                          </a:solidFill>
                          <a:effectLst/>
                          <a:latin typeface="Times New Roman" charset="0"/>
                          <a:ea typeface="Times New Roman" charset="0"/>
                          <a:cs typeface="Times New Roman" charset="0"/>
                        </a:rPr>
                        <a:t>Mean (SD)</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chemeClr val="tx1">
                              <a:lumMod val="50000"/>
                            </a:schemeClr>
                          </a:solidFill>
                          <a:effectLst/>
                          <a:latin typeface="Times New Roman" charset="0"/>
                          <a:ea typeface="Times New Roman" charset="0"/>
                          <a:cs typeface="Times New Roman" charset="0"/>
                        </a:rPr>
                        <a:t>Mean (SD)</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chemeClr val="tx1">
                              <a:lumMod val="50000"/>
                            </a:schemeClr>
                          </a:solidFill>
                          <a:effectLst/>
                          <a:latin typeface="Times New Roman" charset="0"/>
                          <a:ea typeface="Times New Roman" charset="0"/>
                          <a:cs typeface="Times New Roman" charset="0"/>
                        </a:rPr>
                        <a:t>Mean (SD)</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chemeClr val="tx1">
                              <a:lumMod val="50000"/>
                            </a:schemeClr>
                          </a:solidFill>
                          <a:effectLst/>
                          <a:latin typeface="Times New Roman" charset="0"/>
                          <a:ea typeface="Times New Roman" charset="0"/>
                          <a:cs typeface="Times New Roman" charset="0"/>
                        </a:rPr>
                        <a:t>P-value</a:t>
                      </a: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2"/>
                  </a:ext>
                </a:extLst>
              </a:tr>
              <a:tr h="139031">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dirty="0">
                          <a:solidFill>
                            <a:schemeClr val="tx1">
                              <a:lumMod val="50000"/>
                            </a:schemeClr>
                          </a:solidFill>
                          <a:effectLst/>
                          <a:latin typeface="Times New Roman" charset="0"/>
                          <a:ea typeface="Times New Roman" charset="0"/>
                          <a:cs typeface="Times New Roman" charset="0"/>
                        </a:rPr>
                        <a:t>Age (years)</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a:solidFill>
                            <a:schemeClr val="tx1">
                              <a:lumMod val="50000"/>
                            </a:schemeClr>
                          </a:solidFill>
                          <a:effectLst/>
                          <a:latin typeface="Times New Roman" charset="0"/>
                          <a:ea typeface="Times New Roman" charset="0"/>
                          <a:cs typeface="Times New Roman" charset="0"/>
                        </a:rPr>
                        <a:t>63.7 (9.1)</a:t>
                      </a: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rgbClr val="FF0000"/>
                          </a:solidFill>
                          <a:effectLst/>
                          <a:latin typeface="Times New Roman" charset="0"/>
                          <a:ea typeface="Times New Roman" charset="0"/>
                          <a:cs typeface="Times New Roman" charset="0"/>
                        </a:rPr>
                        <a:t>66.3 (8.9)</a:t>
                      </a:r>
                      <a:endParaRPr lang="en-US" sz="1600" b="0" i="0" u="none" strike="noStrike" dirty="0">
                        <a:solidFill>
                          <a:srgbClr val="FF0000"/>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rgbClr val="FF0000"/>
                          </a:solidFill>
                          <a:effectLst/>
                          <a:latin typeface="Times New Roman" charset="0"/>
                          <a:ea typeface="Times New Roman" charset="0"/>
                          <a:cs typeface="Times New Roman" charset="0"/>
                        </a:rPr>
                        <a:t>61.5 (8.9)</a:t>
                      </a:r>
                      <a:endParaRPr lang="en-US" sz="1600" b="0" i="0" u="none" strike="noStrike" dirty="0">
                        <a:solidFill>
                          <a:srgbClr val="FF0000"/>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ctr"/>
                      <a:r>
                        <a:rPr lang="en-US" sz="1600" u="none" strike="noStrike" dirty="0" smtClean="0">
                          <a:solidFill>
                            <a:schemeClr val="tx1">
                              <a:lumMod val="50000"/>
                            </a:schemeClr>
                          </a:solidFill>
                          <a:effectLst/>
                          <a:latin typeface="Times New Roman" charset="0"/>
                          <a:ea typeface="Times New Roman" charset="0"/>
                          <a:cs typeface="Times New Roman" charset="0"/>
                        </a:rPr>
                        <a:t>&lt;0.001</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3"/>
                  </a:ext>
                </a:extLst>
              </a:tr>
              <a:tr h="139031">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dirty="0">
                          <a:solidFill>
                            <a:schemeClr val="tx1">
                              <a:lumMod val="50000"/>
                            </a:schemeClr>
                          </a:solidFill>
                          <a:effectLst/>
                          <a:latin typeface="Times New Roman" charset="0"/>
                          <a:ea typeface="Times New Roman" charset="0"/>
                          <a:cs typeface="Times New Roman" charset="0"/>
                        </a:rPr>
                        <a:t>Male (%)</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a:solidFill>
                            <a:schemeClr val="tx1">
                              <a:lumMod val="50000"/>
                            </a:schemeClr>
                          </a:solidFill>
                          <a:effectLst/>
                          <a:latin typeface="Times New Roman" charset="0"/>
                          <a:ea typeface="Times New Roman" charset="0"/>
                          <a:cs typeface="Times New Roman" charset="0"/>
                        </a:rPr>
                        <a:t>44.1</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chemeClr val="tx1">
                              <a:lumMod val="50000"/>
                            </a:schemeClr>
                          </a:solidFill>
                          <a:effectLst/>
                          <a:latin typeface="Times New Roman" charset="0"/>
                          <a:ea typeface="Times New Roman" charset="0"/>
                          <a:cs typeface="Times New Roman" charset="0"/>
                        </a:rPr>
                        <a:t>36.6</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chemeClr val="tx1">
                              <a:lumMod val="50000"/>
                            </a:schemeClr>
                          </a:solidFill>
                          <a:effectLst/>
                          <a:latin typeface="Times New Roman" charset="0"/>
                          <a:ea typeface="Times New Roman" charset="0"/>
                          <a:cs typeface="Times New Roman" charset="0"/>
                        </a:rPr>
                        <a:t>46.6</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ctr"/>
                      <a:r>
                        <a:rPr lang="en-US" sz="1600" u="none" strike="noStrike" dirty="0" smtClean="0">
                          <a:solidFill>
                            <a:schemeClr val="tx1">
                              <a:lumMod val="50000"/>
                            </a:schemeClr>
                          </a:solidFill>
                          <a:effectLst/>
                          <a:latin typeface="Times New Roman" charset="0"/>
                          <a:ea typeface="Times New Roman" charset="0"/>
                          <a:cs typeface="Times New Roman" charset="0"/>
                        </a:rPr>
                        <a:t>0.05</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4"/>
                  </a:ext>
                </a:extLst>
              </a:tr>
              <a:tr h="139031">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dirty="0">
                          <a:solidFill>
                            <a:schemeClr val="tx1">
                              <a:lumMod val="50000"/>
                            </a:schemeClr>
                          </a:solidFill>
                          <a:effectLst/>
                          <a:latin typeface="Times New Roman" charset="0"/>
                          <a:ea typeface="Times New Roman" charset="0"/>
                          <a:cs typeface="Times New Roman" charset="0"/>
                        </a:rPr>
                        <a:t>Ethnicity (%)</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pPr>
                      <a:endParaRPr lang="en-US" sz="1600">
                        <a:solidFill>
                          <a:schemeClr val="tx1">
                            <a:lumMod val="50000"/>
                          </a:schemeClr>
                        </a:solidFill>
                        <a:effectLst/>
                        <a:latin typeface="Times New Roman" charset="0"/>
                        <a:ea typeface="Times New Roman" charset="0"/>
                        <a:cs typeface="Times New Roman"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ctr"/>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5"/>
                  </a:ext>
                </a:extLst>
              </a:tr>
              <a:tr h="139031">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dirty="0">
                          <a:solidFill>
                            <a:schemeClr val="tx1">
                              <a:lumMod val="50000"/>
                            </a:schemeClr>
                          </a:solidFill>
                          <a:effectLst/>
                          <a:latin typeface="Times New Roman" charset="0"/>
                          <a:ea typeface="Times New Roman" charset="0"/>
                          <a:cs typeface="Times New Roman" charset="0"/>
                        </a:rPr>
                        <a:t>  White</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a:solidFill>
                            <a:schemeClr val="tx1">
                              <a:lumMod val="50000"/>
                            </a:schemeClr>
                          </a:solidFill>
                          <a:effectLst/>
                          <a:latin typeface="Times New Roman" charset="0"/>
                          <a:ea typeface="Times New Roman" charset="0"/>
                          <a:cs typeface="Times New Roman" charset="0"/>
                        </a:rPr>
                        <a:t>34.4</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rgbClr val="FF0000"/>
                          </a:solidFill>
                          <a:effectLst/>
                          <a:latin typeface="Times New Roman" charset="0"/>
                          <a:ea typeface="Times New Roman" charset="0"/>
                          <a:cs typeface="Times New Roman" charset="0"/>
                        </a:rPr>
                        <a:t>26.8</a:t>
                      </a:r>
                      <a:endParaRPr lang="en-US" sz="1600" b="0" i="0" u="none" strike="noStrike" dirty="0">
                        <a:solidFill>
                          <a:srgbClr val="FF0000"/>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rgbClr val="FF0000"/>
                          </a:solidFill>
                          <a:effectLst/>
                          <a:latin typeface="Times New Roman" charset="0"/>
                          <a:ea typeface="Times New Roman" charset="0"/>
                          <a:cs typeface="Times New Roman" charset="0"/>
                        </a:rPr>
                        <a:t>42.6</a:t>
                      </a:r>
                      <a:endParaRPr lang="en-US" sz="1600" b="0" i="0" u="none" strike="noStrike" dirty="0">
                        <a:solidFill>
                          <a:srgbClr val="FF0000"/>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ctr"/>
                      <a:r>
                        <a:rPr lang="en-US" sz="1600" b="0" i="0" u="none" strike="noStrike" dirty="0" smtClean="0">
                          <a:solidFill>
                            <a:schemeClr val="tx1">
                              <a:lumMod val="50000"/>
                            </a:schemeClr>
                          </a:solidFill>
                          <a:effectLst/>
                          <a:latin typeface="Times New Roman" charset="0"/>
                          <a:ea typeface="Times New Roman" charset="0"/>
                          <a:cs typeface="Times New Roman" charset="0"/>
                        </a:rPr>
                        <a:t>0.01</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6"/>
                  </a:ext>
                </a:extLst>
              </a:tr>
              <a:tr h="139031">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a:solidFill>
                            <a:schemeClr val="tx1">
                              <a:lumMod val="50000"/>
                            </a:schemeClr>
                          </a:solidFill>
                          <a:effectLst/>
                          <a:latin typeface="Times New Roman" charset="0"/>
                          <a:ea typeface="Times New Roman" charset="0"/>
                          <a:cs typeface="Times New Roman" charset="0"/>
                        </a:rPr>
                        <a:t>  Black</a:t>
                      </a:r>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a:solidFill>
                            <a:schemeClr val="tx1">
                              <a:lumMod val="50000"/>
                            </a:schemeClr>
                          </a:solidFill>
                          <a:effectLst/>
                          <a:latin typeface="Times New Roman" charset="0"/>
                          <a:ea typeface="Times New Roman" charset="0"/>
                          <a:cs typeface="Times New Roman" charset="0"/>
                        </a:rPr>
                        <a:t>35.6</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rgbClr val="FF0000"/>
                          </a:solidFill>
                          <a:effectLst/>
                          <a:latin typeface="Times New Roman" charset="0"/>
                          <a:ea typeface="Times New Roman" charset="0"/>
                          <a:cs typeface="Times New Roman" charset="0"/>
                        </a:rPr>
                        <a:t>39</a:t>
                      </a:r>
                      <a:endParaRPr lang="en-US" sz="1600" b="0" i="0" u="none" strike="noStrike" dirty="0">
                        <a:solidFill>
                          <a:srgbClr val="FF0000"/>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rgbClr val="FF0000"/>
                          </a:solidFill>
                          <a:effectLst/>
                          <a:latin typeface="Times New Roman" charset="0"/>
                          <a:ea typeface="Times New Roman" charset="0"/>
                          <a:cs typeface="Times New Roman" charset="0"/>
                        </a:rPr>
                        <a:t>30.7</a:t>
                      </a:r>
                      <a:endParaRPr lang="en-US" sz="1600" b="0" i="0" u="none" strike="noStrike" dirty="0">
                        <a:solidFill>
                          <a:srgbClr val="FF0000"/>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7"/>
                  </a:ext>
                </a:extLst>
              </a:tr>
              <a:tr h="139031">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dirty="0">
                          <a:solidFill>
                            <a:schemeClr val="tx1">
                              <a:lumMod val="50000"/>
                            </a:schemeClr>
                          </a:solidFill>
                          <a:effectLst/>
                          <a:latin typeface="Times New Roman" charset="0"/>
                          <a:ea typeface="Times New Roman" charset="0"/>
                          <a:cs typeface="Times New Roman" charset="0"/>
                        </a:rPr>
                        <a:t>  Chinese</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a:solidFill>
                            <a:schemeClr val="tx1">
                              <a:lumMod val="50000"/>
                            </a:schemeClr>
                          </a:solidFill>
                          <a:effectLst/>
                          <a:latin typeface="Times New Roman" charset="0"/>
                          <a:ea typeface="Times New Roman" charset="0"/>
                          <a:cs typeface="Times New Roman" charset="0"/>
                        </a:rPr>
                        <a:t>10.9</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a:solidFill>
                            <a:schemeClr val="tx1">
                              <a:lumMod val="50000"/>
                            </a:schemeClr>
                          </a:solidFill>
                          <a:effectLst/>
                          <a:latin typeface="Times New Roman" charset="0"/>
                          <a:ea typeface="Times New Roman" charset="0"/>
                          <a:cs typeface="Times New Roman" charset="0"/>
                        </a:rPr>
                        <a:t>13</a:t>
                      </a:r>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a:solidFill>
                            <a:schemeClr val="tx1">
                              <a:lumMod val="50000"/>
                            </a:schemeClr>
                          </a:solidFill>
                          <a:effectLst/>
                          <a:latin typeface="Times New Roman" charset="0"/>
                          <a:ea typeface="Times New Roman" charset="0"/>
                          <a:cs typeface="Times New Roman" charset="0"/>
                        </a:rPr>
                        <a:t>10.1</a:t>
                      </a:r>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ct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8"/>
                  </a:ext>
                </a:extLst>
              </a:tr>
              <a:tr h="139031">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a:solidFill>
                            <a:schemeClr val="tx1">
                              <a:lumMod val="50000"/>
                            </a:schemeClr>
                          </a:solidFill>
                          <a:effectLst/>
                          <a:latin typeface="Times New Roman" charset="0"/>
                          <a:ea typeface="Times New Roman" charset="0"/>
                          <a:cs typeface="Times New Roman" charset="0"/>
                        </a:rPr>
                        <a:t>  Hispanic</a:t>
                      </a:r>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1">
                              <a:lumMod val="50000"/>
                            </a:schemeClr>
                          </a:solidFill>
                          <a:effectLst/>
                          <a:latin typeface="Times New Roman" charset="0"/>
                          <a:ea typeface="Times New Roman" charset="0"/>
                          <a:cs typeface="Times New Roman" charset="0"/>
                        </a:rPr>
                        <a:t>19.1</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rgbClr val="FF0000"/>
                          </a:solidFill>
                          <a:effectLst/>
                          <a:latin typeface="Times New Roman" charset="0"/>
                          <a:ea typeface="Times New Roman" charset="0"/>
                          <a:cs typeface="Times New Roman" charset="0"/>
                        </a:rPr>
                        <a:t>21.1</a:t>
                      </a:r>
                      <a:endParaRPr lang="en-US" sz="1600" b="0" i="0" u="none" strike="noStrike" dirty="0">
                        <a:solidFill>
                          <a:srgbClr val="FF0000"/>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rgbClr val="FF0000"/>
                          </a:solidFill>
                          <a:effectLst/>
                          <a:latin typeface="Times New Roman" charset="0"/>
                          <a:ea typeface="Times New Roman" charset="0"/>
                          <a:cs typeface="Times New Roman" charset="0"/>
                        </a:rPr>
                        <a:t>16.6</a:t>
                      </a:r>
                      <a:endParaRPr lang="en-US" sz="1600" b="0" i="0" u="none" strike="noStrike" dirty="0">
                        <a:solidFill>
                          <a:srgbClr val="FF0000"/>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ct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9"/>
                  </a:ext>
                </a:extLst>
              </a:tr>
              <a:tr h="180182">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dirty="0">
                          <a:solidFill>
                            <a:schemeClr val="tx1">
                              <a:lumMod val="50000"/>
                            </a:schemeClr>
                          </a:solidFill>
                          <a:effectLst/>
                          <a:latin typeface="Times New Roman" charset="0"/>
                          <a:ea typeface="Times New Roman" charset="0"/>
                          <a:cs typeface="Times New Roman" charset="0"/>
                        </a:rPr>
                        <a:t>Former drinker (%)</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a:solidFill>
                            <a:schemeClr val="tx1">
                              <a:lumMod val="50000"/>
                            </a:schemeClr>
                          </a:solidFill>
                          <a:effectLst/>
                          <a:latin typeface="Times New Roman" charset="0"/>
                          <a:ea typeface="Times New Roman" charset="0"/>
                          <a:cs typeface="Times New Roman" charset="0"/>
                        </a:rPr>
                        <a:t>23.2</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rgbClr val="FF0000"/>
                          </a:solidFill>
                          <a:effectLst/>
                          <a:latin typeface="Times New Roman" charset="0"/>
                          <a:ea typeface="Times New Roman" charset="0"/>
                          <a:cs typeface="Times New Roman" charset="0"/>
                        </a:rPr>
                        <a:t>30.9</a:t>
                      </a:r>
                      <a:endParaRPr lang="en-US" sz="1600" b="0" i="0" u="none" strike="noStrike" dirty="0">
                        <a:solidFill>
                          <a:srgbClr val="FF0000"/>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rgbClr val="FF0000"/>
                          </a:solidFill>
                          <a:effectLst/>
                          <a:latin typeface="Times New Roman" charset="0"/>
                          <a:ea typeface="Times New Roman" charset="0"/>
                          <a:cs typeface="Times New Roman" charset="0"/>
                        </a:rPr>
                        <a:t>19.3</a:t>
                      </a:r>
                      <a:endParaRPr lang="en-US" sz="1600" b="0" i="0" u="none" strike="noStrike" dirty="0">
                        <a:solidFill>
                          <a:srgbClr val="FF0000"/>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b="0" i="0" u="none" strike="noStrike" dirty="0" smtClean="0">
                          <a:solidFill>
                            <a:schemeClr val="tx1">
                              <a:lumMod val="50000"/>
                            </a:schemeClr>
                          </a:solidFill>
                          <a:effectLst/>
                          <a:latin typeface="Times New Roman" charset="0"/>
                          <a:ea typeface="Times New Roman" charset="0"/>
                          <a:cs typeface="Times New Roman" charset="0"/>
                        </a:rPr>
                        <a:t>0.03</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10"/>
                  </a:ext>
                </a:extLst>
              </a:tr>
              <a:tr h="139031">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dirty="0">
                          <a:solidFill>
                            <a:schemeClr val="tx1">
                              <a:lumMod val="50000"/>
                            </a:schemeClr>
                          </a:solidFill>
                          <a:effectLst/>
                          <a:latin typeface="Times New Roman" charset="0"/>
                          <a:ea typeface="Times New Roman" charset="0"/>
                          <a:cs typeface="Times New Roman" charset="0"/>
                        </a:rPr>
                        <a:t>Current drinker (%)</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1">
                              <a:lumMod val="50000"/>
                            </a:schemeClr>
                          </a:solidFill>
                          <a:effectLst/>
                          <a:latin typeface="Times New Roman" charset="0"/>
                          <a:ea typeface="Times New Roman" charset="0"/>
                          <a:cs typeface="Times New Roman" charset="0"/>
                        </a:rPr>
                        <a:t>55.7</a:t>
                      </a: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chemeClr val="tx1">
                              <a:lumMod val="50000"/>
                            </a:schemeClr>
                          </a:solidFill>
                          <a:effectLst/>
                          <a:latin typeface="Times New Roman" charset="0"/>
                          <a:ea typeface="Times New Roman" charset="0"/>
                          <a:cs typeface="Times New Roman" charset="0"/>
                        </a:rPr>
                        <a:t>43.1</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chemeClr val="tx1">
                              <a:lumMod val="50000"/>
                            </a:schemeClr>
                          </a:solidFill>
                          <a:effectLst/>
                          <a:latin typeface="Times New Roman" charset="0"/>
                          <a:ea typeface="Times New Roman" charset="0"/>
                          <a:cs typeface="Times New Roman" charset="0"/>
                        </a:rPr>
                        <a:t>60.8</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11"/>
                  </a:ext>
                </a:extLst>
              </a:tr>
              <a:tr h="139031">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dirty="0">
                          <a:solidFill>
                            <a:schemeClr val="tx1">
                              <a:lumMod val="50000"/>
                            </a:schemeClr>
                          </a:solidFill>
                          <a:effectLst/>
                          <a:latin typeface="Times New Roman" charset="0"/>
                          <a:ea typeface="Times New Roman" charset="0"/>
                          <a:cs typeface="Times New Roman" charset="0"/>
                        </a:rPr>
                        <a:t>Pack years of smoking</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b="0" i="0" u="none" strike="noStrike" dirty="0" smtClean="0">
                          <a:solidFill>
                            <a:schemeClr val="tx1">
                              <a:lumMod val="50000"/>
                            </a:schemeClr>
                          </a:solidFill>
                          <a:effectLst/>
                          <a:latin typeface="Times New Roman" charset="0"/>
                          <a:ea typeface="Times New Roman" charset="0"/>
                          <a:cs typeface="Times New Roman" charset="0"/>
                        </a:rPr>
                        <a:t>10.1 (19.7)</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chemeClr val="tx1">
                              <a:lumMod val="50000"/>
                            </a:schemeClr>
                          </a:solidFill>
                          <a:effectLst/>
                          <a:latin typeface="Times New Roman" charset="0"/>
                          <a:ea typeface="Times New Roman" charset="0"/>
                          <a:cs typeface="Times New Roman" charset="0"/>
                        </a:rPr>
                        <a:t>8.7 (17.6)</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chemeClr val="tx1">
                              <a:lumMod val="50000"/>
                            </a:schemeClr>
                          </a:solidFill>
                          <a:effectLst/>
                          <a:latin typeface="Times New Roman" charset="0"/>
                          <a:ea typeface="Times New Roman" charset="0"/>
                          <a:cs typeface="Times New Roman" charset="0"/>
                        </a:rPr>
                        <a:t>12.3 (23.7)</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smtClean="0">
                          <a:solidFill>
                            <a:schemeClr val="tx1">
                              <a:lumMod val="50000"/>
                            </a:schemeClr>
                          </a:solidFill>
                          <a:effectLst/>
                          <a:latin typeface="Times New Roman" charset="0"/>
                          <a:ea typeface="Times New Roman" charset="0"/>
                          <a:cs typeface="Times New Roman" charset="0"/>
                        </a:rPr>
                        <a:t>0.09</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12"/>
                  </a:ext>
                </a:extLst>
              </a:tr>
              <a:tr h="251646">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dirty="0">
                          <a:solidFill>
                            <a:schemeClr val="tx1">
                              <a:lumMod val="50000"/>
                            </a:schemeClr>
                          </a:solidFill>
                          <a:effectLst/>
                          <a:latin typeface="Times New Roman" charset="0"/>
                          <a:ea typeface="Times New Roman" charset="0"/>
                          <a:cs typeface="Times New Roman" charset="0"/>
                        </a:rPr>
                        <a:t>Activity (MET-</a:t>
                      </a:r>
                      <a:r>
                        <a:rPr lang="en-US" sz="1600" u="none" strike="noStrike" dirty="0" err="1">
                          <a:solidFill>
                            <a:schemeClr val="tx1">
                              <a:lumMod val="50000"/>
                            </a:schemeClr>
                          </a:solidFill>
                          <a:effectLst/>
                          <a:latin typeface="Times New Roman" charset="0"/>
                          <a:ea typeface="Times New Roman" charset="0"/>
                          <a:cs typeface="Times New Roman" charset="0"/>
                        </a:rPr>
                        <a:t>hr</a:t>
                      </a:r>
                      <a:r>
                        <a:rPr lang="en-US" sz="1600" u="none" strike="noStrike" dirty="0">
                          <a:solidFill>
                            <a:schemeClr val="tx1">
                              <a:lumMod val="50000"/>
                            </a:schemeClr>
                          </a:solidFill>
                          <a:effectLst/>
                          <a:latin typeface="Times New Roman" charset="0"/>
                          <a:ea typeface="Times New Roman" charset="0"/>
                          <a:cs typeface="Times New Roman" charset="0"/>
                        </a:rPr>
                        <a:t>/</a:t>
                      </a:r>
                      <a:r>
                        <a:rPr lang="en-US" sz="1600" u="none" strike="noStrike" dirty="0" err="1">
                          <a:solidFill>
                            <a:schemeClr val="tx1">
                              <a:lumMod val="50000"/>
                            </a:schemeClr>
                          </a:solidFill>
                          <a:effectLst/>
                          <a:latin typeface="Times New Roman" charset="0"/>
                          <a:ea typeface="Times New Roman" charset="0"/>
                          <a:cs typeface="Times New Roman" charset="0"/>
                        </a:rPr>
                        <a:t>wk</a:t>
                      </a:r>
                      <a:r>
                        <a:rPr lang="en-US" sz="1600" u="none" strike="noStrike" dirty="0">
                          <a:solidFill>
                            <a:schemeClr val="tx1">
                              <a:lumMod val="50000"/>
                            </a:schemeClr>
                          </a:solidFill>
                          <a:effectLst/>
                          <a:latin typeface="Times New Roman" charset="0"/>
                          <a:ea typeface="Times New Roman" charset="0"/>
                          <a:cs typeface="Times New Roman" charset="0"/>
                        </a:rPr>
                        <a:t>)</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kern="1200" dirty="0" smtClean="0">
                          <a:solidFill>
                            <a:schemeClr val="tx1">
                              <a:lumMod val="50000"/>
                            </a:schemeClr>
                          </a:solidFill>
                          <a:effectLst/>
                          <a:latin typeface="Times New Roman" charset="0"/>
                          <a:ea typeface="Times New Roman" charset="0"/>
                          <a:cs typeface="Times New Roman" charset="0"/>
                        </a:rPr>
                        <a:t>94.0 (100.9)</a:t>
                      </a:r>
                      <a:r>
                        <a:rPr lang="en-US" sz="1600" dirty="0" smtClean="0">
                          <a:solidFill>
                            <a:schemeClr val="tx1">
                              <a:lumMod val="50000"/>
                            </a:schemeClr>
                          </a:solidFill>
                          <a:effectLst/>
                          <a:latin typeface="Times New Roman" charset="0"/>
                          <a:ea typeface="Times New Roman" charset="0"/>
                          <a:cs typeface="Times New Roman" charset="0"/>
                        </a:rPr>
                        <a:t> </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a:solidFill>
                            <a:schemeClr val="tx1">
                              <a:lumMod val="50000"/>
                            </a:schemeClr>
                          </a:solidFill>
                          <a:effectLst/>
                          <a:latin typeface="Times New Roman" charset="0"/>
                          <a:ea typeface="Times New Roman" charset="0"/>
                          <a:cs typeface="Times New Roman" charset="0"/>
                        </a:rPr>
                        <a:t>86.1 (74.8)</a:t>
                      </a:r>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chemeClr val="tx1">
                              <a:lumMod val="50000"/>
                            </a:schemeClr>
                          </a:solidFill>
                          <a:effectLst/>
                          <a:latin typeface="Times New Roman" charset="0"/>
                          <a:ea typeface="Times New Roman" charset="0"/>
                          <a:cs typeface="Times New Roman" charset="0"/>
                        </a:rPr>
                        <a:t>100.1 (88.8)</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smtClean="0">
                          <a:solidFill>
                            <a:schemeClr val="tx1">
                              <a:lumMod val="50000"/>
                            </a:schemeClr>
                          </a:solidFill>
                          <a:effectLst/>
                          <a:latin typeface="Times New Roman" charset="0"/>
                          <a:ea typeface="Times New Roman" charset="0"/>
                          <a:cs typeface="Times New Roman" charset="0"/>
                        </a:rPr>
                        <a:t>0.10</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13"/>
                  </a:ext>
                </a:extLst>
              </a:tr>
              <a:tr h="139031">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dirty="0">
                          <a:solidFill>
                            <a:schemeClr val="tx1">
                              <a:lumMod val="50000"/>
                            </a:schemeClr>
                          </a:solidFill>
                          <a:effectLst/>
                          <a:latin typeface="Times New Roman" charset="0"/>
                          <a:ea typeface="Times New Roman" charset="0"/>
                          <a:cs typeface="Times New Roman" charset="0"/>
                        </a:rPr>
                        <a:t>BMI (kg/m</a:t>
                      </a:r>
                      <a:r>
                        <a:rPr lang="en-US" sz="1600" u="none" strike="noStrike" baseline="30000" dirty="0">
                          <a:solidFill>
                            <a:schemeClr val="tx1">
                              <a:lumMod val="50000"/>
                            </a:schemeClr>
                          </a:solidFill>
                          <a:effectLst/>
                          <a:latin typeface="Times New Roman" charset="0"/>
                          <a:ea typeface="Times New Roman" charset="0"/>
                          <a:cs typeface="Times New Roman" charset="0"/>
                        </a:rPr>
                        <a:t>2</a:t>
                      </a:r>
                      <a:r>
                        <a:rPr lang="en-US" sz="1600" u="none" strike="noStrike" dirty="0">
                          <a:solidFill>
                            <a:schemeClr val="tx1">
                              <a:lumMod val="50000"/>
                            </a:schemeClr>
                          </a:solidFill>
                          <a:effectLst/>
                          <a:latin typeface="Times New Roman" charset="0"/>
                          <a:ea typeface="Times New Roman" charset="0"/>
                          <a:cs typeface="Times New Roman" charset="0"/>
                        </a:rPr>
                        <a:t>)</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kern="1200" dirty="0" smtClean="0">
                          <a:solidFill>
                            <a:schemeClr val="tx1">
                              <a:lumMod val="50000"/>
                            </a:schemeClr>
                          </a:solidFill>
                          <a:effectLst/>
                          <a:latin typeface="Times New Roman" charset="0"/>
                          <a:ea typeface="Times New Roman" charset="0"/>
                          <a:cs typeface="Times New Roman" charset="0"/>
                        </a:rPr>
                        <a:t>29.1 (5.2)</a:t>
                      </a:r>
                      <a:r>
                        <a:rPr lang="en-US" sz="1600" dirty="0" smtClean="0">
                          <a:solidFill>
                            <a:schemeClr val="tx1">
                              <a:lumMod val="50000"/>
                            </a:schemeClr>
                          </a:solidFill>
                          <a:effectLst/>
                          <a:latin typeface="Times New Roman" charset="0"/>
                          <a:ea typeface="Times New Roman" charset="0"/>
                          <a:cs typeface="Times New Roman" charset="0"/>
                        </a:rPr>
                        <a:t> </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chemeClr val="tx1">
                              <a:lumMod val="50000"/>
                            </a:schemeClr>
                          </a:solidFill>
                          <a:effectLst/>
                          <a:latin typeface="Times New Roman" charset="0"/>
                          <a:ea typeface="Times New Roman" charset="0"/>
                          <a:cs typeface="Times New Roman" charset="0"/>
                        </a:rPr>
                        <a:t>28.4 (5.1)</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chemeClr val="tx1">
                              <a:lumMod val="50000"/>
                            </a:schemeClr>
                          </a:solidFill>
                          <a:effectLst/>
                          <a:latin typeface="Times New Roman" charset="0"/>
                          <a:ea typeface="Times New Roman" charset="0"/>
                          <a:cs typeface="Times New Roman" charset="0"/>
                        </a:rPr>
                        <a:t>29.0 (5.0)</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r>
                        <a:rPr lang="en-US" sz="1600" u="none" strike="noStrike" dirty="0">
                          <a:solidFill>
                            <a:schemeClr val="tx1">
                              <a:lumMod val="50000"/>
                            </a:schemeClr>
                          </a:solidFill>
                          <a:effectLst/>
                          <a:latin typeface="Times New Roman" charset="0"/>
                          <a:ea typeface="Times New Roman" charset="0"/>
                          <a:cs typeface="Times New Roman" charset="0"/>
                        </a:rPr>
                        <a:t> </a:t>
                      </a:r>
                      <a:r>
                        <a:rPr lang="en-US" sz="1600" u="none" strike="noStrike" dirty="0" smtClean="0">
                          <a:solidFill>
                            <a:schemeClr val="tx1">
                              <a:lumMod val="50000"/>
                            </a:schemeClr>
                          </a:solidFill>
                          <a:effectLst/>
                          <a:latin typeface="Times New Roman" charset="0"/>
                          <a:ea typeface="Times New Roman" charset="0"/>
                          <a:cs typeface="Times New Roman" charset="0"/>
                        </a:rPr>
                        <a:t>0.29</a:t>
                      </a:r>
                      <a:endParaRPr lang="en-US" sz="1600" b="0" i="0" u="none" strike="noStrike" dirty="0">
                        <a:solidFill>
                          <a:schemeClr val="tx1">
                            <a:lumMod val="50000"/>
                          </a:schemeClr>
                        </a:solidFill>
                        <a:effectLst/>
                        <a:latin typeface="Times New Roman" charset="0"/>
                        <a:ea typeface="Times New Roman" charset="0"/>
                        <a:cs typeface="Times New Roman" charset="0"/>
                      </a:endParaRPr>
                    </a:p>
                  </a:txBody>
                  <a:tcPr marL="6952" marR="6952" marT="695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90152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50000"/>
                  </a:schemeClr>
                </a:solidFill>
                <a:latin typeface="Berlin Sans FB" panose="020E0602020502020306" pitchFamily="34" charset="0"/>
              </a:rPr>
              <a:t>Results</a:t>
            </a:r>
            <a:br>
              <a:rPr lang="en-US" sz="2800" dirty="0">
                <a:solidFill>
                  <a:schemeClr val="tx1">
                    <a:lumMod val="50000"/>
                  </a:schemeClr>
                </a:solidFill>
                <a:latin typeface="Berlin Sans FB" panose="020E0602020502020306" pitchFamily="34" charset="0"/>
              </a:rPr>
            </a:br>
            <a:endParaRPr lang="en-US" sz="2800" dirty="0">
              <a:solidFill>
                <a:schemeClr val="tx1">
                  <a:lumMod val="50000"/>
                </a:schemeClr>
              </a:solidFill>
              <a:latin typeface="Berlin Sans FB" panose="020E0602020502020306" pitchFamily="34" charset="0"/>
            </a:endParaRP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14</a:t>
            </a:fld>
            <a:endParaRPr lang="en-US">
              <a:solidFill>
                <a:srgbClr val="97ACD9"/>
              </a:solidFill>
            </a:endParaRPr>
          </a:p>
        </p:txBody>
      </p:sp>
      <p:sp>
        <p:nvSpPr>
          <p:cNvPr id="6" name="Text Placeholder 5"/>
          <p:cNvSpPr>
            <a:spLocks noGrp="1"/>
          </p:cNvSpPr>
          <p:nvPr>
            <p:ph type="body" sz="quarter" idx="13"/>
          </p:nvPr>
        </p:nvSpPr>
        <p:spPr>
          <a:xfrm>
            <a:off x="1320799" y="1538932"/>
            <a:ext cx="6270752" cy="520745"/>
          </a:xfrm>
        </p:spPr>
        <p:txBody>
          <a:bodyPr/>
          <a:lstStyle/>
          <a:p>
            <a:r>
              <a:rPr lang="en-US" sz="2000" dirty="0">
                <a:solidFill>
                  <a:schemeClr val="tx1">
                    <a:lumMod val="50000"/>
                  </a:schemeClr>
                </a:solidFill>
                <a:latin typeface="Berlin Sans FB" panose="020E0602020502020306" pitchFamily="34" charset="0"/>
              </a:rPr>
              <a:t>Table 2. Baseline clinical characteristics by status of BP </a:t>
            </a:r>
            <a:r>
              <a:rPr lang="en-US" sz="2000" dirty="0" smtClean="0">
                <a:solidFill>
                  <a:schemeClr val="tx1">
                    <a:lumMod val="50000"/>
                  </a:schemeClr>
                </a:solidFill>
                <a:latin typeface="Berlin Sans FB" panose="020E0602020502020306" pitchFamily="34" charset="0"/>
              </a:rPr>
              <a:t>control</a:t>
            </a:r>
            <a:endParaRPr lang="en-US" sz="2000" dirty="0">
              <a:solidFill>
                <a:schemeClr val="tx1">
                  <a:lumMod val="50000"/>
                </a:schemeClr>
              </a:solidFill>
              <a:latin typeface="Berlin Sans FB" panose="020E0602020502020306"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70732286"/>
              </p:ext>
            </p:extLst>
          </p:nvPr>
        </p:nvGraphicFramePr>
        <p:xfrm>
          <a:off x="1320799" y="2203576"/>
          <a:ext cx="8828398" cy="2571878"/>
        </p:xfrm>
        <a:graphic>
          <a:graphicData uri="http://schemas.openxmlformats.org/drawingml/2006/table">
            <a:tbl>
              <a:tblPr>
                <a:tableStyleId>{5940675A-B579-460E-94D1-54222C63F5DA}</a:tableStyleId>
              </a:tblPr>
              <a:tblGrid>
                <a:gridCol w="2473197">
                  <a:extLst>
                    <a:ext uri="{9D8B030D-6E8A-4147-A177-3AD203B41FA5}">
                      <a16:colId xmlns:a16="http://schemas.microsoft.com/office/drawing/2014/main" xmlns="" val="20000"/>
                    </a:ext>
                  </a:extLst>
                </a:gridCol>
                <a:gridCol w="1760899"/>
                <a:gridCol w="266042"/>
                <a:gridCol w="1493565">
                  <a:extLst>
                    <a:ext uri="{9D8B030D-6E8A-4147-A177-3AD203B41FA5}">
                      <a16:colId xmlns:a16="http://schemas.microsoft.com/office/drawing/2014/main" xmlns="" val="20001"/>
                    </a:ext>
                  </a:extLst>
                </a:gridCol>
                <a:gridCol w="1127782">
                  <a:extLst>
                    <a:ext uri="{9D8B030D-6E8A-4147-A177-3AD203B41FA5}">
                      <a16:colId xmlns:a16="http://schemas.microsoft.com/office/drawing/2014/main" xmlns="" val="20002"/>
                    </a:ext>
                  </a:extLst>
                </a:gridCol>
                <a:gridCol w="518170">
                  <a:extLst>
                    <a:ext uri="{9D8B030D-6E8A-4147-A177-3AD203B41FA5}">
                      <a16:colId xmlns:a16="http://schemas.microsoft.com/office/drawing/2014/main" xmlns="" val="20003"/>
                    </a:ext>
                  </a:extLst>
                </a:gridCol>
                <a:gridCol w="1188743">
                  <a:extLst>
                    <a:ext uri="{9D8B030D-6E8A-4147-A177-3AD203B41FA5}">
                      <a16:colId xmlns:a16="http://schemas.microsoft.com/office/drawing/2014/main" xmlns="" val="20004"/>
                    </a:ext>
                  </a:extLst>
                </a:gridCol>
              </a:tblGrid>
              <a:tr h="373993">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b="0" i="0" u="none" strike="noStrike" dirty="0">
                          <a:solidFill>
                            <a:schemeClr val="tx1">
                              <a:lumMod val="50000"/>
                            </a:schemeClr>
                          </a:solidFill>
                          <a:effectLst/>
                          <a:latin typeface="Berlin Sans FB" panose="020E0602020502020306" pitchFamily="34" charset="0"/>
                        </a:rPr>
                        <a:t>Characteristics </a:t>
                      </a: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chemeClr val="tx1">
                              <a:lumMod val="50000"/>
                            </a:schemeClr>
                          </a:solidFill>
                          <a:effectLst/>
                          <a:latin typeface="Berlin Sans FB" panose="020E0602020502020306" pitchFamily="34" charset="0"/>
                        </a:rPr>
                        <a:t>All participants </a:t>
                      </a:r>
                    </a:p>
                    <a:p>
                      <a:pPr marL="0" marR="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dirty="0" smtClean="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dirty="0" smtClean="0">
                          <a:solidFill>
                            <a:schemeClr val="tx1">
                              <a:lumMod val="50000"/>
                            </a:schemeClr>
                          </a:solidFill>
                          <a:effectLst/>
                          <a:latin typeface="Berlin Sans FB" panose="020E0602020502020306" pitchFamily="34" charset="0"/>
                        </a:rPr>
                        <a:t>Uncontrolled </a:t>
                      </a:r>
                    </a:p>
                    <a:p>
                      <a:pPr algn="l" fontAlgn="b"/>
                      <a:r>
                        <a:rPr lang="en-US" sz="1600" u="none" strike="noStrike" dirty="0" smtClean="0">
                          <a:solidFill>
                            <a:schemeClr val="tx1">
                              <a:lumMod val="50000"/>
                            </a:schemeClr>
                          </a:solidFill>
                          <a:effectLst/>
                          <a:latin typeface="Berlin Sans FB" panose="020E0602020502020306" pitchFamily="34" charset="0"/>
                        </a:rPr>
                        <a:t>At 4 visits</a:t>
                      </a:r>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dirty="0">
                          <a:solidFill>
                            <a:schemeClr val="tx1">
                              <a:lumMod val="50000"/>
                            </a:schemeClr>
                          </a:solidFill>
                          <a:effectLst/>
                          <a:latin typeface="Berlin Sans FB" panose="020E0602020502020306" pitchFamily="34" charset="0"/>
                        </a:rPr>
                        <a:t>Controlled </a:t>
                      </a:r>
                    </a:p>
                    <a:p>
                      <a:pPr algn="l" fontAlgn="b"/>
                      <a:r>
                        <a:rPr lang="en-US" sz="1600" u="none" strike="noStrike" dirty="0">
                          <a:solidFill>
                            <a:schemeClr val="tx1">
                              <a:lumMod val="50000"/>
                            </a:schemeClr>
                          </a:solidFill>
                          <a:effectLst/>
                          <a:latin typeface="Berlin Sans FB" panose="020E0602020502020306" pitchFamily="34" charset="0"/>
                        </a:rPr>
                        <a:t>at 4 visits</a:t>
                      </a:r>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ctr" fontAlgn="b"/>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1"/>
                  </a:ext>
                </a:extLst>
              </a:tr>
              <a:tr h="139031">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u="none" strike="noStrike" dirty="0" smtClean="0">
                          <a:solidFill>
                            <a:schemeClr val="tx1">
                              <a:lumMod val="50000"/>
                            </a:schemeClr>
                          </a:solidFill>
                          <a:effectLst/>
                          <a:latin typeface="Berlin Sans FB" panose="020E0602020502020306" pitchFamily="34" charset="0"/>
                        </a:rPr>
                        <a:t>Mean (SD)</a:t>
                      </a:r>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dirty="0">
                          <a:solidFill>
                            <a:schemeClr val="tx1">
                              <a:lumMod val="50000"/>
                            </a:schemeClr>
                          </a:solidFill>
                          <a:effectLst/>
                          <a:latin typeface="Berlin Sans FB" panose="020E0602020502020306" pitchFamily="34" charset="0"/>
                        </a:rPr>
                        <a:t>Mean (SD)</a:t>
                      </a:r>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dirty="0">
                          <a:solidFill>
                            <a:schemeClr val="tx1">
                              <a:lumMod val="50000"/>
                            </a:schemeClr>
                          </a:solidFill>
                          <a:effectLst/>
                          <a:latin typeface="Berlin Sans FB" panose="020E0602020502020306" pitchFamily="34" charset="0"/>
                        </a:rPr>
                        <a:t>Mean (SD)</a:t>
                      </a:r>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News Gothic MT"/>
                        </a:defRPr>
                      </a:lvl1pPr>
                      <a:lvl2pPr marL="457200" algn="l" defTabSz="914400" rtl="0" eaLnBrk="1" latinLnBrk="0" hangingPunct="1">
                        <a:defRPr sz="1800" kern="1200">
                          <a:solidFill>
                            <a:schemeClr val="tx1"/>
                          </a:solidFill>
                          <a:latin typeface="News Gothic MT"/>
                        </a:defRPr>
                      </a:lvl2pPr>
                      <a:lvl3pPr marL="914400" algn="l" defTabSz="914400" rtl="0" eaLnBrk="1" latinLnBrk="0" hangingPunct="1">
                        <a:defRPr sz="1800" kern="1200">
                          <a:solidFill>
                            <a:schemeClr val="tx1"/>
                          </a:solidFill>
                          <a:latin typeface="News Gothic MT"/>
                        </a:defRPr>
                      </a:lvl3pPr>
                      <a:lvl4pPr marL="1371600" algn="l" defTabSz="914400" rtl="0" eaLnBrk="1" latinLnBrk="0" hangingPunct="1">
                        <a:defRPr sz="1800" kern="1200">
                          <a:solidFill>
                            <a:schemeClr val="tx1"/>
                          </a:solidFill>
                          <a:latin typeface="News Gothic MT"/>
                        </a:defRPr>
                      </a:lvl4pPr>
                      <a:lvl5pPr marL="1828800" algn="l" defTabSz="914400" rtl="0" eaLnBrk="1" latinLnBrk="0" hangingPunct="1">
                        <a:defRPr sz="1800" kern="1200">
                          <a:solidFill>
                            <a:schemeClr val="tx1"/>
                          </a:solidFill>
                          <a:latin typeface="News Gothic MT"/>
                        </a:defRPr>
                      </a:lvl5pPr>
                      <a:lvl6pPr marL="2286000" algn="l" defTabSz="914400" rtl="0" eaLnBrk="1" latinLnBrk="0" hangingPunct="1">
                        <a:defRPr sz="1800" kern="1200">
                          <a:solidFill>
                            <a:schemeClr val="tx1"/>
                          </a:solidFill>
                          <a:latin typeface="News Gothic MT"/>
                        </a:defRPr>
                      </a:lvl6pPr>
                      <a:lvl7pPr marL="2743200" algn="l" defTabSz="914400" rtl="0" eaLnBrk="1" latinLnBrk="0" hangingPunct="1">
                        <a:defRPr sz="1800" kern="1200">
                          <a:solidFill>
                            <a:schemeClr val="tx1"/>
                          </a:solidFill>
                          <a:latin typeface="News Gothic MT"/>
                        </a:defRPr>
                      </a:lvl7pPr>
                      <a:lvl8pPr marL="3200400" algn="l" defTabSz="914400" rtl="0" eaLnBrk="1" latinLnBrk="0" hangingPunct="1">
                        <a:defRPr sz="1800" kern="1200">
                          <a:solidFill>
                            <a:schemeClr val="tx1"/>
                          </a:solidFill>
                          <a:latin typeface="News Gothic MT"/>
                        </a:defRPr>
                      </a:lvl8pPr>
                      <a:lvl9pPr marL="3657600" algn="l" defTabSz="914400" rtl="0" eaLnBrk="1" latinLnBrk="0" hangingPunct="1">
                        <a:defRPr sz="1800" kern="1200">
                          <a:solidFill>
                            <a:schemeClr val="tx1"/>
                          </a:solidFill>
                          <a:latin typeface="News Gothic MT"/>
                        </a:defRPr>
                      </a:lvl9pPr>
                    </a:lstStyle>
                    <a:p>
                      <a:pPr algn="l" fontAlgn="b"/>
                      <a:r>
                        <a:rPr lang="en-US" sz="1600" u="none" strike="noStrike" dirty="0" smtClean="0">
                          <a:solidFill>
                            <a:schemeClr val="tx1">
                              <a:lumMod val="50000"/>
                            </a:schemeClr>
                          </a:solidFill>
                          <a:effectLst/>
                          <a:latin typeface="Berlin Sans FB" panose="020E0602020502020306" pitchFamily="34" charset="0"/>
                        </a:rPr>
                        <a:t>P-value</a:t>
                      </a:r>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2"/>
                  </a:ext>
                </a:extLst>
              </a:tr>
              <a:tr h="139031">
                <a:tc>
                  <a:txBody>
                    <a:bodyPr/>
                    <a:lstStyle/>
                    <a:p>
                      <a:pPr algn="l" fontAlgn="b"/>
                      <a:r>
                        <a:rPr lang="en-US" sz="1600" b="0" i="0" u="none" strike="noStrike" dirty="0">
                          <a:solidFill>
                            <a:schemeClr val="tx1">
                              <a:lumMod val="50000"/>
                            </a:schemeClr>
                          </a:solidFill>
                          <a:effectLst/>
                          <a:latin typeface="Berlin Sans FB" panose="020E0602020502020306" pitchFamily="34" charset="0"/>
                        </a:rPr>
                        <a:t>Systolic BP (mm Hg)</a:t>
                      </a: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rgbClr val="000000"/>
                          </a:solidFill>
                          <a:effectLst/>
                          <a:latin typeface="Times New Roman" charset="0"/>
                          <a:ea typeface="Calibri" charset="0"/>
                          <a:cs typeface="Times New Roman" charset="0"/>
                        </a:rPr>
                        <a:t>136.9 (21.3)</a:t>
                      </a:r>
                      <a:endParaRPr lang="en-US" sz="1600" dirty="0">
                        <a:effectLst/>
                        <a:latin typeface="Calibri" charset="0"/>
                        <a:ea typeface="Calibri" charset="0"/>
                        <a:cs typeface="Times New Roman"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n-US" sz="1600" b="0" i="0" u="none" strike="noStrike" dirty="0">
                          <a:solidFill>
                            <a:srgbClr val="FF0000"/>
                          </a:solidFill>
                          <a:effectLst/>
                          <a:latin typeface="Berlin Sans FB" panose="020E0602020502020306" pitchFamily="34" charset="0"/>
                        </a:rPr>
                        <a:t>158.9 (16.3)</a:t>
                      </a: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n-US" sz="1600" b="0" i="0" u="none" strike="noStrike">
                          <a:solidFill>
                            <a:srgbClr val="FF0000"/>
                          </a:solidFill>
                          <a:effectLst/>
                          <a:latin typeface="Berlin Sans FB" panose="020E0602020502020306" pitchFamily="34" charset="0"/>
                        </a:rPr>
                        <a:t>118.7 (13.2)</a:t>
                      </a: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600" b="0" i="0" u="none" strike="noStrike" dirty="0" smtClean="0">
                          <a:solidFill>
                            <a:schemeClr val="tx1">
                              <a:lumMod val="50000"/>
                            </a:schemeClr>
                          </a:solidFill>
                          <a:effectLst/>
                          <a:latin typeface="Berlin Sans FB" panose="020E0602020502020306" pitchFamily="34" charset="0"/>
                        </a:rPr>
                        <a:t>&lt;0.001</a:t>
                      </a:r>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3"/>
                  </a:ext>
                </a:extLst>
              </a:tr>
              <a:tr h="139031">
                <a:tc>
                  <a:txBody>
                    <a:bodyPr/>
                    <a:lstStyle/>
                    <a:p>
                      <a:pPr algn="l" fontAlgn="b"/>
                      <a:r>
                        <a:rPr lang="en-US" sz="1600" b="0" i="0" u="none" strike="noStrike" dirty="0">
                          <a:solidFill>
                            <a:schemeClr val="tx1">
                              <a:lumMod val="50000"/>
                            </a:schemeClr>
                          </a:solidFill>
                          <a:effectLst/>
                          <a:latin typeface="Berlin Sans FB" panose="020E0602020502020306" pitchFamily="34" charset="0"/>
                        </a:rPr>
                        <a:t>Diastolic BP (mm Hg)</a:t>
                      </a: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rgbClr val="000000"/>
                          </a:solidFill>
                          <a:effectLst/>
                          <a:latin typeface="Times New Roman" charset="0"/>
                          <a:ea typeface="Calibri" charset="0"/>
                          <a:cs typeface="Times New Roman" charset="0"/>
                        </a:rPr>
                        <a:t>75.0 (10.5)</a:t>
                      </a:r>
                      <a:endParaRPr lang="en-US" sz="1600" dirty="0">
                        <a:effectLst/>
                        <a:latin typeface="Calibri" charset="0"/>
                        <a:ea typeface="Calibri" charset="0"/>
                        <a:cs typeface="Times New Roman"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n-US" sz="1600" b="0" i="0" u="none" strike="noStrike" dirty="0">
                          <a:solidFill>
                            <a:srgbClr val="FF0000"/>
                          </a:solidFill>
                          <a:effectLst/>
                          <a:latin typeface="Berlin Sans FB" panose="020E0602020502020306" pitchFamily="34" charset="0"/>
                        </a:rPr>
                        <a:t>79.8 (10.1)</a:t>
                      </a: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n-US" sz="1600" b="0" i="0" u="none" strike="noStrike" dirty="0">
                          <a:solidFill>
                            <a:srgbClr val="FF0000"/>
                          </a:solidFill>
                          <a:effectLst/>
                          <a:latin typeface="Berlin Sans FB" panose="020E0602020502020306" pitchFamily="34" charset="0"/>
                        </a:rPr>
                        <a:t>70.1 (8.3)</a:t>
                      </a: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b="0" i="0" u="none" strike="noStrike" dirty="0" smtClean="0">
                          <a:solidFill>
                            <a:schemeClr val="tx1">
                              <a:lumMod val="50000"/>
                            </a:schemeClr>
                          </a:solidFill>
                          <a:effectLst/>
                          <a:latin typeface="Berlin Sans FB" panose="020E0602020502020306" pitchFamily="34" charset="0"/>
                        </a:rPr>
                        <a:t>&lt;0.001</a:t>
                      </a:r>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4"/>
                  </a:ext>
                </a:extLst>
              </a:tr>
              <a:tr h="139031">
                <a:tc>
                  <a:txBody>
                    <a:bodyPr/>
                    <a:lstStyle/>
                    <a:p>
                      <a:pPr algn="l" fontAlgn="b"/>
                      <a:r>
                        <a:rPr lang="en-US" sz="1600" b="0" i="0" u="none" strike="noStrike" dirty="0">
                          <a:solidFill>
                            <a:schemeClr val="tx1">
                              <a:lumMod val="50000"/>
                            </a:schemeClr>
                          </a:solidFill>
                          <a:effectLst/>
                          <a:latin typeface="Berlin Sans FB" panose="020E0602020502020306" pitchFamily="34" charset="0"/>
                        </a:rPr>
                        <a:t>Treated for HPT (%)</a:t>
                      </a: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rgbClr val="000000"/>
                          </a:solidFill>
                          <a:effectLst/>
                          <a:latin typeface="Times New Roman" charset="0"/>
                          <a:ea typeface="Calibri" charset="0"/>
                          <a:cs typeface="Times New Roman" charset="0"/>
                        </a:rPr>
                        <a:t>84.0</a:t>
                      </a:r>
                      <a:endParaRPr lang="en-US" sz="1600" dirty="0">
                        <a:effectLst/>
                        <a:latin typeface="Calibri" charset="0"/>
                        <a:ea typeface="Calibri" charset="0"/>
                        <a:cs typeface="Times New Roman"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endParaRPr lang="en-US" sz="1600" b="0" i="0" u="none" strike="noStrike">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n-US" sz="1600" b="0" i="0" u="none" strike="noStrike">
                          <a:solidFill>
                            <a:srgbClr val="FF0000"/>
                          </a:solidFill>
                          <a:effectLst/>
                          <a:latin typeface="Berlin Sans FB" panose="020E0602020502020306" pitchFamily="34" charset="0"/>
                        </a:rPr>
                        <a:t>52</a:t>
                      </a: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n-US" sz="1600" b="0" i="0" u="none" strike="noStrike" dirty="0">
                          <a:solidFill>
                            <a:srgbClr val="FF0000"/>
                          </a:solidFill>
                          <a:effectLst/>
                          <a:latin typeface="Berlin Sans FB" panose="020E0602020502020306" pitchFamily="34" charset="0"/>
                        </a:rPr>
                        <a:t>100</a:t>
                      </a: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b="0" i="0" u="none" strike="noStrike" dirty="0" smtClean="0">
                          <a:solidFill>
                            <a:schemeClr val="tx1">
                              <a:lumMod val="50000"/>
                            </a:schemeClr>
                          </a:solidFill>
                          <a:effectLst/>
                          <a:latin typeface="Berlin Sans FB" panose="020E0602020502020306" pitchFamily="34" charset="0"/>
                        </a:rPr>
                        <a:t>&lt;0.001</a:t>
                      </a:r>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6"/>
                  </a:ext>
                </a:extLst>
              </a:tr>
              <a:tr h="139031">
                <a:tc>
                  <a:txBody>
                    <a:bodyPr/>
                    <a:lstStyle/>
                    <a:p>
                      <a:pPr algn="l" fontAlgn="b"/>
                      <a:r>
                        <a:rPr lang="en-US" sz="1600" b="0" i="0" u="none" strike="noStrike" dirty="0">
                          <a:solidFill>
                            <a:schemeClr val="tx1">
                              <a:lumMod val="50000"/>
                            </a:schemeClr>
                          </a:solidFill>
                          <a:effectLst/>
                          <a:latin typeface="Berlin Sans FB" panose="020E0602020502020306" pitchFamily="34" charset="0"/>
                        </a:rPr>
                        <a:t>Diabetes mellitus (%)</a:t>
                      </a: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rgbClr val="000000"/>
                          </a:solidFill>
                          <a:effectLst/>
                          <a:latin typeface="Times New Roman" charset="0"/>
                          <a:ea typeface="Calibri" charset="0"/>
                          <a:cs typeface="Times New Roman" charset="0"/>
                        </a:rPr>
                        <a:t>16.8</a:t>
                      </a:r>
                      <a:endParaRPr lang="en-US" sz="1600" dirty="0">
                        <a:effectLst/>
                        <a:latin typeface="Calibri" charset="0"/>
                        <a:ea typeface="Calibri" charset="0"/>
                        <a:cs typeface="Times New Roman"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endParaRPr lang="en-US" sz="1600" b="0" i="0" u="none" strike="noStrike">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n-US" sz="1600" b="0" i="0" u="none" strike="noStrike">
                          <a:solidFill>
                            <a:schemeClr val="tx1">
                              <a:lumMod val="50000"/>
                            </a:schemeClr>
                          </a:solidFill>
                          <a:effectLst/>
                          <a:latin typeface="Berlin Sans FB" panose="020E0602020502020306" pitchFamily="34" charset="0"/>
                        </a:rPr>
                        <a:t>16.3</a:t>
                      </a: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n-US" sz="1600" b="0" i="0" u="none" strike="noStrike" dirty="0">
                          <a:solidFill>
                            <a:schemeClr val="tx1">
                              <a:lumMod val="50000"/>
                            </a:schemeClr>
                          </a:solidFill>
                          <a:effectLst/>
                          <a:latin typeface="Berlin Sans FB" panose="020E0602020502020306" pitchFamily="34" charset="0"/>
                        </a:rPr>
                        <a:t>16.9</a:t>
                      </a: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b="0" i="0" u="none" strike="noStrike" dirty="0" smtClean="0">
                          <a:solidFill>
                            <a:schemeClr val="tx1">
                              <a:lumMod val="50000"/>
                            </a:schemeClr>
                          </a:solidFill>
                          <a:effectLst/>
                          <a:latin typeface="Berlin Sans FB" panose="020E0602020502020306" pitchFamily="34" charset="0"/>
                        </a:rPr>
                        <a:t>0.99</a:t>
                      </a:r>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7"/>
                  </a:ext>
                </a:extLst>
              </a:tr>
              <a:tr h="139031">
                <a:tc>
                  <a:txBody>
                    <a:bodyPr/>
                    <a:lstStyle/>
                    <a:p>
                      <a:pPr algn="l" fontAlgn="b"/>
                      <a:r>
                        <a:rPr lang="en-US" sz="1600" b="0" i="0" u="none" strike="noStrike" dirty="0">
                          <a:solidFill>
                            <a:schemeClr val="tx1">
                              <a:lumMod val="50000"/>
                            </a:schemeClr>
                          </a:solidFill>
                          <a:effectLst/>
                          <a:latin typeface="Berlin Sans FB" panose="020E0602020502020306" pitchFamily="34" charset="0"/>
                        </a:rPr>
                        <a:t>Total cholesterol (mg/</a:t>
                      </a:r>
                      <a:r>
                        <a:rPr lang="en-US" sz="1600" b="0" i="0" u="none" strike="noStrike" dirty="0" err="1">
                          <a:solidFill>
                            <a:schemeClr val="tx1">
                              <a:lumMod val="50000"/>
                            </a:schemeClr>
                          </a:solidFill>
                          <a:effectLst/>
                          <a:latin typeface="Berlin Sans FB" panose="020E0602020502020306" pitchFamily="34" charset="0"/>
                        </a:rPr>
                        <a:t>dL</a:t>
                      </a:r>
                      <a:r>
                        <a:rPr lang="en-US" sz="1600" b="0" i="0" u="none" strike="noStrike" dirty="0">
                          <a:solidFill>
                            <a:schemeClr val="tx1">
                              <a:lumMod val="50000"/>
                            </a:schemeClr>
                          </a:solidFill>
                          <a:effectLst/>
                          <a:latin typeface="Berlin Sans FB" panose="020E0602020502020306" pitchFamily="34" charset="0"/>
                        </a:rPr>
                        <a:t>)</a:t>
                      </a: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rgbClr val="000000"/>
                          </a:solidFill>
                          <a:effectLst/>
                          <a:latin typeface="Times New Roman" charset="0"/>
                          <a:ea typeface="Calibri" charset="0"/>
                          <a:cs typeface="Times New Roman" charset="0"/>
                        </a:rPr>
                        <a:t>191.1 (35.1)</a:t>
                      </a:r>
                      <a:endParaRPr lang="en-US" sz="1600" dirty="0">
                        <a:effectLst/>
                        <a:latin typeface="Calibri" charset="0"/>
                        <a:ea typeface="Calibri" charset="0"/>
                        <a:cs typeface="Times New Roman"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n-US" sz="1600" b="0" i="0" u="none" strike="noStrike" dirty="0">
                          <a:solidFill>
                            <a:srgbClr val="FF0000"/>
                          </a:solidFill>
                          <a:effectLst/>
                          <a:latin typeface="Berlin Sans FB" panose="020E0602020502020306" pitchFamily="34" charset="0"/>
                        </a:rPr>
                        <a:t>198.6 (33.7)</a:t>
                      </a: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n-US" sz="1600" b="0" i="0" u="none" strike="noStrike" dirty="0">
                          <a:solidFill>
                            <a:srgbClr val="FF0000"/>
                          </a:solidFill>
                          <a:effectLst/>
                          <a:latin typeface="Berlin Sans FB" panose="020E0602020502020306" pitchFamily="34" charset="0"/>
                        </a:rPr>
                        <a:t>188.4 (38.0)</a:t>
                      </a: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b="0" i="0" u="none" strike="noStrike" dirty="0" smtClean="0">
                          <a:solidFill>
                            <a:schemeClr val="tx1">
                              <a:lumMod val="50000"/>
                            </a:schemeClr>
                          </a:solidFill>
                          <a:effectLst/>
                          <a:latin typeface="Berlin Sans FB" panose="020E0602020502020306" pitchFamily="34" charset="0"/>
                        </a:rPr>
                        <a:t>0.007</a:t>
                      </a:r>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8"/>
                  </a:ext>
                </a:extLst>
              </a:tr>
              <a:tr h="139031">
                <a:tc>
                  <a:txBody>
                    <a:bodyPr/>
                    <a:lstStyle/>
                    <a:p>
                      <a:pPr algn="l" fontAlgn="b"/>
                      <a:r>
                        <a:rPr lang="en-US" sz="1600" b="0" i="0" u="none" strike="noStrike" dirty="0">
                          <a:solidFill>
                            <a:schemeClr val="tx1">
                              <a:lumMod val="50000"/>
                            </a:schemeClr>
                          </a:solidFill>
                          <a:effectLst/>
                          <a:latin typeface="Berlin Sans FB" panose="020E0602020502020306" pitchFamily="34" charset="0"/>
                        </a:rPr>
                        <a:t>HDL (mg/</a:t>
                      </a:r>
                      <a:r>
                        <a:rPr lang="en-US" sz="1600" b="0" i="0" u="none" strike="noStrike" dirty="0" err="1">
                          <a:solidFill>
                            <a:schemeClr val="tx1">
                              <a:lumMod val="50000"/>
                            </a:schemeClr>
                          </a:solidFill>
                          <a:effectLst/>
                          <a:latin typeface="Berlin Sans FB" panose="020E0602020502020306" pitchFamily="34" charset="0"/>
                        </a:rPr>
                        <a:t>dL</a:t>
                      </a:r>
                      <a:r>
                        <a:rPr lang="en-US" sz="1600" b="0" i="0" u="none" strike="noStrike" dirty="0">
                          <a:solidFill>
                            <a:schemeClr val="tx1">
                              <a:lumMod val="50000"/>
                            </a:schemeClr>
                          </a:solidFill>
                          <a:effectLst/>
                          <a:latin typeface="Berlin Sans FB" panose="020E0602020502020306" pitchFamily="34" charset="0"/>
                        </a:rPr>
                        <a:t>)</a:t>
                      </a: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rgbClr val="000000"/>
                          </a:solidFill>
                          <a:effectLst/>
                          <a:latin typeface="Times New Roman" charset="0"/>
                          <a:ea typeface="Calibri" charset="0"/>
                          <a:cs typeface="Times New Roman" charset="0"/>
                        </a:rPr>
                        <a:t>51.4 (15.0)</a:t>
                      </a:r>
                      <a:endParaRPr lang="en-US" sz="1600" dirty="0">
                        <a:effectLst/>
                        <a:latin typeface="Calibri" charset="0"/>
                        <a:ea typeface="Calibri" charset="0"/>
                        <a:cs typeface="Times New Roman"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endParaRPr lang="en-US" sz="1600" b="0" i="0" u="none" strike="noStrike">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n-US" sz="1600" b="0" i="0" u="none" strike="noStrike">
                          <a:solidFill>
                            <a:schemeClr val="tx1">
                              <a:lumMod val="50000"/>
                            </a:schemeClr>
                          </a:solidFill>
                          <a:effectLst/>
                          <a:latin typeface="Berlin Sans FB" panose="020E0602020502020306" pitchFamily="34" charset="0"/>
                        </a:rPr>
                        <a:t>53.0 (16.0)</a:t>
                      </a: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n-US" sz="1600" b="0" i="0" u="none" strike="noStrike" dirty="0">
                          <a:solidFill>
                            <a:schemeClr val="tx1">
                              <a:lumMod val="50000"/>
                            </a:schemeClr>
                          </a:solidFill>
                          <a:effectLst/>
                          <a:latin typeface="Berlin Sans FB" panose="020E0602020502020306" pitchFamily="34" charset="0"/>
                        </a:rPr>
                        <a:t>49.8 (15.1)</a:t>
                      </a: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600" b="0" i="0" u="none" strike="noStrike" dirty="0" smtClean="0">
                          <a:solidFill>
                            <a:schemeClr val="tx1">
                              <a:lumMod val="50000"/>
                            </a:schemeClr>
                          </a:solidFill>
                          <a:effectLst/>
                          <a:latin typeface="Berlin Sans FB" panose="020E0602020502020306" pitchFamily="34" charset="0"/>
                        </a:rPr>
                        <a:t>0.06</a:t>
                      </a:r>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9"/>
                  </a:ext>
                </a:extLst>
              </a:tr>
              <a:tr h="180182">
                <a:tc>
                  <a:txBody>
                    <a:bodyPr/>
                    <a:lstStyle/>
                    <a:p>
                      <a:pPr algn="l" fontAlgn="b"/>
                      <a:r>
                        <a:rPr lang="en-US" sz="1600" b="0" i="0" u="none" strike="noStrike" dirty="0">
                          <a:solidFill>
                            <a:schemeClr val="tx1">
                              <a:lumMod val="50000"/>
                            </a:schemeClr>
                          </a:solidFill>
                          <a:effectLst/>
                          <a:latin typeface="Berlin Sans FB" panose="020E0602020502020306" pitchFamily="34" charset="0"/>
                        </a:rPr>
                        <a:t>GFR (ml/min/1.73m</a:t>
                      </a:r>
                      <a:r>
                        <a:rPr lang="en-US" sz="1600" b="0" i="0" u="none" strike="noStrike" baseline="30000" dirty="0">
                          <a:solidFill>
                            <a:schemeClr val="tx1">
                              <a:lumMod val="50000"/>
                            </a:schemeClr>
                          </a:solidFill>
                          <a:effectLst/>
                          <a:latin typeface="Berlin Sans FB" panose="020E0602020502020306" pitchFamily="34" charset="0"/>
                        </a:rPr>
                        <a:t>2</a:t>
                      </a:r>
                      <a:r>
                        <a:rPr lang="en-US" sz="1600" b="0" i="0" u="none" strike="noStrike" dirty="0">
                          <a:solidFill>
                            <a:schemeClr val="tx1">
                              <a:lumMod val="50000"/>
                            </a:schemeClr>
                          </a:solidFill>
                          <a:effectLst/>
                          <a:latin typeface="Berlin Sans FB" panose="020E0602020502020306" pitchFamily="34" charset="0"/>
                        </a:rPr>
                        <a:t>)</a:t>
                      </a:r>
                    </a:p>
                  </a:txBody>
                  <a:tcPr marL="6952" marR="6952" marT="695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600" dirty="0">
                          <a:solidFill>
                            <a:srgbClr val="000000"/>
                          </a:solidFill>
                          <a:effectLst/>
                          <a:latin typeface="Times New Roman" charset="0"/>
                          <a:ea typeface="Calibri" charset="0"/>
                          <a:cs typeface="Times New Roman" charset="0"/>
                        </a:rPr>
                        <a:t>76.0 (15.9)</a:t>
                      </a:r>
                      <a:endParaRPr lang="en-US" sz="1600" dirty="0">
                        <a:effectLst/>
                        <a:latin typeface="Calibri" charset="0"/>
                        <a:ea typeface="Calibri" charset="0"/>
                        <a:cs typeface="Times New Roman"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n-US" sz="1600" b="0" i="0" u="none" strike="noStrike" dirty="0">
                          <a:solidFill>
                            <a:schemeClr val="tx1">
                              <a:lumMod val="50000"/>
                            </a:schemeClr>
                          </a:solidFill>
                          <a:effectLst/>
                          <a:latin typeface="Berlin Sans FB" panose="020E0602020502020306" pitchFamily="34" charset="0"/>
                        </a:rPr>
                        <a:t>75.8 (16.1)</a:t>
                      </a:r>
                    </a:p>
                  </a:txBody>
                  <a:tcPr marL="6952" marR="6952" marT="695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l" fontAlgn="b"/>
                      <a:r>
                        <a:rPr lang="en-US" sz="1600" b="0" i="0" u="none" strike="noStrike" dirty="0">
                          <a:solidFill>
                            <a:schemeClr val="tx1">
                              <a:lumMod val="50000"/>
                            </a:schemeClr>
                          </a:solidFill>
                          <a:effectLst/>
                          <a:latin typeface="Berlin Sans FB" panose="020E0602020502020306" pitchFamily="34" charset="0"/>
                        </a:rPr>
                        <a:t>77.1 (16.1)</a:t>
                      </a:r>
                    </a:p>
                  </a:txBody>
                  <a:tcPr marL="6952" marR="6952" marT="695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chemeClr val="tx1">
                              <a:lumMod val="50000"/>
                            </a:schemeClr>
                          </a:solidFill>
                          <a:effectLst/>
                          <a:latin typeface="Berlin Sans FB" panose="020E0602020502020306" pitchFamily="34" charset="0"/>
                        </a:rPr>
                        <a:t>0.45</a:t>
                      </a:r>
                      <a:endParaRPr lang="en-US" sz="1600" b="0" i="0" u="none" strike="noStrike" dirty="0">
                        <a:solidFill>
                          <a:schemeClr val="tx1">
                            <a:lumMod val="50000"/>
                          </a:schemeClr>
                        </a:solidFill>
                        <a:effectLst/>
                        <a:latin typeface="Berlin Sans FB" panose="020E0602020502020306" pitchFamily="34" charset="0"/>
                      </a:endParaRPr>
                    </a:p>
                  </a:txBody>
                  <a:tcPr marL="6952" marR="6952" marT="6952"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36434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605F62">
                    <a:lumMod val="50000"/>
                  </a:srgbClr>
                </a:solidFill>
                <a:latin typeface="Berlin Sans FB" panose="020E0602020502020306" pitchFamily="34" charset="0"/>
              </a:rPr>
              <a:t>Results (aim 1)</a:t>
            </a:r>
            <a:endParaRPr lang="en-US" dirty="0"/>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15</a:t>
            </a:fld>
            <a:endParaRPr lang="en-US">
              <a:solidFill>
                <a:srgbClr val="97ACD9"/>
              </a:solidFill>
            </a:endParaRPr>
          </a:p>
        </p:txBody>
      </p:sp>
      <p:sp>
        <p:nvSpPr>
          <p:cNvPr id="12" name="Text Placeholder 5"/>
          <p:cNvSpPr>
            <a:spLocks noGrp="1"/>
          </p:cNvSpPr>
          <p:nvPr>
            <p:ph type="body" sz="quarter" idx="13"/>
          </p:nvPr>
        </p:nvSpPr>
        <p:spPr>
          <a:xfrm>
            <a:off x="609600" y="1099881"/>
            <a:ext cx="5915891" cy="366977"/>
          </a:xfrm>
        </p:spPr>
        <p:txBody>
          <a:bodyPr/>
          <a:lstStyle/>
          <a:p>
            <a:r>
              <a:rPr lang="en-US" sz="2000" dirty="0" smtClean="0">
                <a:solidFill>
                  <a:schemeClr val="tx1">
                    <a:lumMod val="50000"/>
                  </a:schemeClr>
                </a:solidFill>
                <a:latin typeface="Berlin Sans FB" panose="020E0602020502020306" pitchFamily="34" charset="0"/>
              </a:rPr>
              <a:t>Percent of participants </a:t>
            </a:r>
            <a:r>
              <a:rPr lang="en-US" sz="2000" smtClean="0">
                <a:solidFill>
                  <a:schemeClr val="tx1">
                    <a:lumMod val="50000"/>
                  </a:schemeClr>
                </a:solidFill>
                <a:latin typeface="Berlin Sans FB" panose="020E0602020502020306" pitchFamily="34" charset="0"/>
              </a:rPr>
              <a:t>with controlled BP by visit number</a:t>
            </a:r>
            <a:endParaRPr lang="en-US" sz="2000" dirty="0">
              <a:solidFill>
                <a:schemeClr val="tx1">
                  <a:lumMod val="50000"/>
                </a:schemeClr>
              </a:solidFill>
              <a:latin typeface="Berlin Sans FB" panose="020E0602020502020306" pitchFamily="34" charset="0"/>
            </a:endParaRPr>
          </a:p>
        </p:txBody>
      </p:sp>
      <p:pic>
        <p:nvPicPr>
          <p:cNvPr id="6" name="Picture 5"/>
          <p:cNvPicPr>
            <a:picLocks noChangeAspect="1"/>
          </p:cNvPicPr>
          <p:nvPr/>
        </p:nvPicPr>
        <p:blipFill>
          <a:blip r:embed="rId3"/>
          <a:stretch>
            <a:fillRect/>
          </a:stretch>
        </p:blipFill>
        <p:spPr>
          <a:xfrm>
            <a:off x="609600" y="1652339"/>
            <a:ext cx="5417127" cy="3666250"/>
          </a:xfrm>
          <a:prstGeom prst="rect">
            <a:avLst/>
          </a:prstGeom>
        </p:spPr>
      </p:pic>
      <p:sp>
        <p:nvSpPr>
          <p:cNvPr id="15" name="Text Placeholder 5"/>
          <p:cNvSpPr txBox="1">
            <a:spLocks/>
          </p:cNvSpPr>
          <p:nvPr/>
        </p:nvSpPr>
        <p:spPr>
          <a:xfrm>
            <a:off x="7148947" y="1099881"/>
            <a:ext cx="4218708" cy="366977"/>
          </a:xfrm>
          <a:prstGeom prst="rect">
            <a:avLst/>
          </a:prstGeom>
        </p:spPr>
        <p:txBody>
          <a:bodyPr vert="horz" lIns="0" tIns="0" rIns="91440" bIns="45720" rtlCol="0">
            <a:noAutofit/>
          </a:bodyPr>
          <a:lstStyle>
            <a:lvl1pPr marL="0" indent="0" algn="l" defTabSz="914400" rtl="0" eaLnBrk="1" latinLnBrk="0" hangingPunct="1">
              <a:spcBef>
                <a:spcPts val="0"/>
              </a:spcBef>
              <a:buClr>
                <a:schemeClr val="accent1"/>
              </a:buClr>
              <a:buFont typeface="Arial" pitchFamily="34" charset="0"/>
              <a:buNone/>
              <a:defRPr sz="2350" kern="1200" spc="-80" baseline="0">
                <a:solidFill>
                  <a:schemeClr val="accent2"/>
                </a:solidFill>
                <a:latin typeface="+mn-lt"/>
                <a:ea typeface="+mn-ea"/>
                <a:cs typeface="+mn-cs"/>
              </a:defRPr>
            </a:lvl1pPr>
            <a:lvl2pPr marL="206375" indent="0" algn="l" defTabSz="914400" rtl="0" eaLnBrk="1" latinLnBrk="0" hangingPunct="1">
              <a:spcBef>
                <a:spcPts val="0"/>
              </a:spcBef>
              <a:buClr>
                <a:srgbClr val="605F62"/>
              </a:buClr>
              <a:buFont typeface="Symbol" pitchFamily="18" charset="2"/>
              <a:buNone/>
              <a:defRPr sz="2400" kern="1200" spc="-50" baseline="0">
                <a:solidFill>
                  <a:schemeClr val="tx1"/>
                </a:solidFill>
                <a:latin typeface="+mn-lt"/>
                <a:ea typeface="+mn-ea"/>
                <a:cs typeface="+mn-cs"/>
              </a:defRPr>
            </a:lvl2pPr>
            <a:lvl3pPr marL="457200" indent="0" algn="l" defTabSz="914400" rtl="0" eaLnBrk="1" latinLnBrk="0" hangingPunct="1">
              <a:spcBef>
                <a:spcPts val="0"/>
              </a:spcBef>
              <a:buClr>
                <a:srgbClr val="605F62"/>
              </a:buClr>
              <a:buFont typeface="Arial" pitchFamily="34" charset="0"/>
              <a:buNone/>
              <a:defRPr sz="2000" kern="1200" spc="-50" baseline="0">
                <a:solidFill>
                  <a:schemeClr val="tx1"/>
                </a:solidFill>
                <a:latin typeface="+mn-lt"/>
                <a:ea typeface="+mn-ea"/>
                <a:cs typeface="+mn-cs"/>
              </a:defRPr>
            </a:lvl3pPr>
            <a:lvl4pPr marL="631825" indent="0" algn="l" defTabSz="914400" rtl="0" eaLnBrk="1" latinLnBrk="0" hangingPunct="1">
              <a:spcBef>
                <a:spcPts val="0"/>
              </a:spcBef>
              <a:buClr>
                <a:srgbClr val="605F62"/>
              </a:buClr>
              <a:buFont typeface="Arial" pitchFamily="34" charset="0"/>
              <a:buNone/>
              <a:defRPr sz="1400" kern="1200" spc="-50" baseline="0">
                <a:solidFill>
                  <a:schemeClr val="tx1"/>
                </a:solidFill>
                <a:latin typeface="+mn-lt"/>
                <a:ea typeface="+mn-ea"/>
                <a:cs typeface="+mn-cs"/>
              </a:defRPr>
            </a:lvl4pPr>
            <a:lvl5pPr marL="804862" indent="0" algn="l" defTabSz="914400" rtl="0" eaLnBrk="1" latinLnBrk="0" hangingPunct="1">
              <a:spcBef>
                <a:spcPts val="0"/>
              </a:spcBef>
              <a:buClr>
                <a:srgbClr val="605F62"/>
              </a:buClr>
              <a:buFont typeface="Arial" pitchFamily="34" charset="0"/>
              <a:buNone/>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err="1" smtClean="0">
                <a:solidFill>
                  <a:schemeClr val="tx1">
                    <a:lumMod val="50000"/>
                  </a:schemeClr>
                </a:solidFill>
                <a:latin typeface="Berlin Sans FB" panose="020E0602020502020306" pitchFamily="34" charset="0"/>
              </a:rPr>
              <a:t>Distensibility</a:t>
            </a:r>
            <a:r>
              <a:rPr lang="en-US" sz="2000" dirty="0" smtClean="0">
                <a:solidFill>
                  <a:schemeClr val="tx1">
                    <a:lumMod val="50000"/>
                  </a:schemeClr>
                </a:solidFill>
                <a:latin typeface="Berlin Sans FB" panose="020E0602020502020306" pitchFamily="34" charset="0"/>
              </a:rPr>
              <a:t> coefficient at visits 1 and 5</a:t>
            </a:r>
            <a:endParaRPr lang="en-US" sz="2000" dirty="0">
              <a:solidFill>
                <a:schemeClr val="tx1">
                  <a:lumMod val="50000"/>
                </a:schemeClr>
              </a:solidFill>
              <a:latin typeface="Berlin Sans FB" panose="020E0602020502020306" pitchFamily="34" charset="0"/>
            </a:endParaRPr>
          </a:p>
        </p:txBody>
      </p:sp>
      <p:pic>
        <p:nvPicPr>
          <p:cNvPr id="14" name="Picture 13"/>
          <p:cNvPicPr>
            <a:picLocks noChangeAspect="1"/>
          </p:cNvPicPr>
          <p:nvPr/>
        </p:nvPicPr>
        <p:blipFill>
          <a:blip r:embed="rId4"/>
          <a:stretch>
            <a:fillRect/>
          </a:stretch>
        </p:blipFill>
        <p:spPr>
          <a:xfrm>
            <a:off x="6423259" y="1687499"/>
            <a:ext cx="5435600" cy="3631089"/>
          </a:xfrm>
          <a:prstGeom prst="rect">
            <a:avLst/>
          </a:prstGeom>
        </p:spPr>
      </p:pic>
    </p:spTree>
    <p:extLst>
      <p:ext uri="{BB962C8B-B14F-4D97-AF65-F5344CB8AC3E}">
        <p14:creationId xmlns:p14="http://schemas.microsoft.com/office/powerpoint/2010/main" val="90770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605F62">
                    <a:lumMod val="50000"/>
                  </a:srgbClr>
                </a:solidFill>
                <a:latin typeface="Berlin Sans FB" panose="020E0602020502020306" pitchFamily="34" charset="0"/>
              </a:rPr>
              <a:t>Results (aim 1)</a:t>
            </a:r>
            <a:endParaRPr lang="en-US" dirty="0"/>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16</a:t>
            </a:fld>
            <a:endParaRPr lang="en-US">
              <a:solidFill>
                <a:srgbClr val="97ACD9"/>
              </a:solidFill>
            </a:endParaRPr>
          </a:p>
        </p:txBody>
      </p:sp>
      <p:sp>
        <p:nvSpPr>
          <p:cNvPr id="6" name="Text Placeholder 5"/>
          <p:cNvSpPr>
            <a:spLocks noGrp="1"/>
          </p:cNvSpPr>
          <p:nvPr>
            <p:ph type="body" sz="quarter" idx="13"/>
          </p:nvPr>
        </p:nvSpPr>
        <p:spPr>
          <a:xfrm>
            <a:off x="585216" y="1204278"/>
            <a:ext cx="11020875" cy="457200"/>
          </a:xfrm>
        </p:spPr>
        <p:txBody>
          <a:bodyPr/>
          <a:lstStyle/>
          <a:p>
            <a:r>
              <a:rPr lang="en-US" sz="1600" dirty="0">
                <a:solidFill>
                  <a:schemeClr val="tx1">
                    <a:lumMod val="50000"/>
                  </a:schemeClr>
                </a:solidFill>
                <a:latin typeface="Berlin Sans FB" panose="020E0602020502020306" pitchFamily="34" charset="0"/>
              </a:rPr>
              <a:t>Multivariate regression for the association between numbers of visits with controlled blood pressure and 10-year change in carotid artery stiffness among hypertensive </a:t>
            </a:r>
            <a:r>
              <a:rPr lang="en-US" sz="1600" dirty="0" smtClean="0">
                <a:solidFill>
                  <a:schemeClr val="tx1">
                    <a:lumMod val="50000"/>
                  </a:schemeClr>
                </a:solidFill>
                <a:latin typeface="Berlin Sans FB" panose="020E0602020502020306" pitchFamily="34" charset="0"/>
              </a:rPr>
              <a:t>individuals</a:t>
            </a:r>
            <a:endParaRPr lang="en-US" sz="1600" dirty="0">
              <a:solidFill>
                <a:schemeClr val="tx1">
                  <a:lumMod val="50000"/>
                </a:schemeClr>
              </a:solidFill>
              <a:latin typeface="Berlin Sans FB" panose="020E0602020502020306" pitchFamily="34" charset="0"/>
            </a:endParaRPr>
          </a:p>
        </p:txBody>
      </p:sp>
      <p:pic>
        <p:nvPicPr>
          <p:cNvPr id="9" name="Picture 8"/>
          <p:cNvPicPr>
            <a:picLocks noChangeAspect="1"/>
          </p:cNvPicPr>
          <p:nvPr/>
        </p:nvPicPr>
        <p:blipFill>
          <a:blip r:embed="rId3"/>
          <a:stretch>
            <a:fillRect/>
          </a:stretch>
        </p:blipFill>
        <p:spPr>
          <a:xfrm>
            <a:off x="2803366" y="2123096"/>
            <a:ext cx="5821250" cy="3097289"/>
          </a:xfrm>
          <a:prstGeom prst="rect">
            <a:avLst/>
          </a:prstGeom>
        </p:spPr>
      </p:pic>
      <p:sp>
        <p:nvSpPr>
          <p:cNvPr id="17" name="Rectangle 16"/>
          <p:cNvSpPr/>
          <p:nvPr/>
        </p:nvSpPr>
        <p:spPr>
          <a:xfrm>
            <a:off x="3297142" y="1850183"/>
            <a:ext cx="1943161" cy="307777"/>
          </a:xfrm>
          <a:prstGeom prst="rect">
            <a:avLst/>
          </a:prstGeom>
        </p:spPr>
        <p:txBody>
          <a:bodyPr wrap="none">
            <a:spAutoFit/>
          </a:bodyPr>
          <a:lstStyle/>
          <a:p>
            <a:r>
              <a:rPr lang="en-US" sz="1400" dirty="0">
                <a:solidFill>
                  <a:schemeClr val="tx1">
                    <a:lumMod val="50000"/>
                  </a:schemeClr>
                </a:solidFill>
                <a:latin typeface="Berlin Sans FB" panose="020E0602020502020306" pitchFamily="34" charset="0"/>
              </a:rPr>
              <a:t>All participants (n=906)</a:t>
            </a:r>
          </a:p>
        </p:txBody>
      </p:sp>
      <p:sp>
        <p:nvSpPr>
          <p:cNvPr id="21" name="Rectangle 20"/>
          <p:cNvSpPr/>
          <p:nvPr/>
        </p:nvSpPr>
        <p:spPr>
          <a:xfrm>
            <a:off x="402335" y="5220385"/>
            <a:ext cx="11436425" cy="487569"/>
          </a:xfrm>
          <a:prstGeom prst="rect">
            <a:avLst/>
          </a:prstGeom>
        </p:spPr>
        <p:txBody>
          <a:bodyPr wrap="square">
            <a:spAutoFit/>
          </a:bodyPr>
          <a:lstStyle/>
          <a:p>
            <a:pPr>
              <a:lnSpc>
                <a:spcPct val="107000"/>
              </a:lnSpc>
            </a:pPr>
            <a:r>
              <a:rPr lang="en-US" sz="1200" b="1"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Models</a:t>
            </a: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adjusted for age, sex, race,  study site, smoking, alcohol intake, physical activity, body mass index, duration of diabetes, total cholesterol, high density lipoprotein, glomerular filtration rate, CRP, antihypertensive </a:t>
            </a: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medication class,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and baseline DC. </a:t>
            </a:r>
            <a:endParaRPr lang="en-US" sz="12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4980432" y="6367191"/>
            <a:ext cx="3476465" cy="276999"/>
          </a:xfrm>
          <a:prstGeom prst="rect">
            <a:avLst/>
          </a:prstGeom>
        </p:spPr>
        <p:txBody>
          <a:bodyPr wrap="none">
            <a:spAutoFit/>
          </a:bodyPr>
          <a:lstStyle/>
          <a:p>
            <a:r>
              <a:rPr lang="tr-TR" sz="1200" dirty="0" smtClean="0">
                <a:solidFill>
                  <a:schemeClr val="tx1">
                    <a:lumMod val="50000"/>
                  </a:schemeClr>
                </a:solidFill>
                <a:latin typeface="Times New Roman" charset="0"/>
                <a:ea typeface="Times New Roman" charset="0"/>
                <a:cs typeface="Times New Roman" charset="0"/>
              </a:rPr>
              <a:t>Tedla YG </a:t>
            </a:r>
            <a:r>
              <a:rPr lang="tr-TR" sz="1200" dirty="0" err="1" smtClean="0">
                <a:solidFill>
                  <a:schemeClr val="tx1">
                    <a:lumMod val="50000"/>
                  </a:schemeClr>
                </a:solidFill>
                <a:latin typeface="Times New Roman" charset="0"/>
                <a:ea typeface="Times New Roman" charset="0"/>
                <a:cs typeface="Times New Roman" charset="0"/>
              </a:rPr>
              <a:t>et.al</a:t>
            </a:r>
            <a:r>
              <a:rPr lang="tr-TR" sz="1200" dirty="0" smtClean="0">
                <a:solidFill>
                  <a:schemeClr val="tx1">
                    <a:lumMod val="50000"/>
                  </a:schemeClr>
                </a:solidFill>
                <a:latin typeface="Times New Roman" charset="0"/>
                <a:ea typeface="Times New Roman" charset="0"/>
                <a:cs typeface="Times New Roman" charset="0"/>
              </a:rPr>
              <a:t>. J </a:t>
            </a:r>
            <a:r>
              <a:rPr lang="tr-TR" sz="1200" dirty="0" err="1">
                <a:solidFill>
                  <a:schemeClr val="tx1">
                    <a:lumMod val="50000"/>
                  </a:schemeClr>
                </a:solidFill>
                <a:latin typeface="Times New Roman" charset="0"/>
                <a:ea typeface="Times New Roman" charset="0"/>
                <a:cs typeface="Times New Roman" charset="0"/>
              </a:rPr>
              <a:t>Hypertens</a:t>
            </a:r>
            <a:r>
              <a:rPr lang="tr-TR" sz="1200" dirty="0">
                <a:solidFill>
                  <a:schemeClr val="tx1">
                    <a:lumMod val="50000"/>
                  </a:schemeClr>
                </a:solidFill>
                <a:latin typeface="Times New Roman" charset="0"/>
                <a:ea typeface="Times New Roman" charset="0"/>
                <a:cs typeface="Times New Roman" charset="0"/>
              </a:rPr>
              <a:t>. 2017 Apr;35(4):862-869</a:t>
            </a:r>
          </a:p>
        </p:txBody>
      </p:sp>
    </p:spTree>
    <p:extLst>
      <p:ext uri="{BB962C8B-B14F-4D97-AF65-F5344CB8AC3E}">
        <p14:creationId xmlns:p14="http://schemas.microsoft.com/office/powerpoint/2010/main" val="13713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605F62">
                    <a:lumMod val="50000"/>
                  </a:srgbClr>
                </a:solidFill>
                <a:latin typeface="Berlin Sans FB" panose="020E0602020502020306" pitchFamily="34" charset="0"/>
              </a:rPr>
              <a:t>Results (aim 1)</a:t>
            </a:r>
            <a:endParaRPr lang="en-US" dirty="0"/>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17</a:t>
            </a:fld>
            <a:endParaRPr lang="en-US">
              <a:solidFill>
                <a:srgbClr val="97ACD9"/>
              </a:solidFill>
            </a:endParaRPr>
          </a:p>
        </p:txBody>
      </p:sp>
      <p:sp>
        <p:nvSpPr>
          <p:cNvPr id="6" name="Text Placeholder 5"/>
          <p:cNvSpPr>
            <a:spLocks noGrp="1"/>
          </p:cNvSpPr>
          <p:nvPr>
            <p:ph type="body" sz="quarter" idx="13"/>
          </p:nvPr>
        </p:nvSpPr>
        <p:spPr>
          <a:xfrm>
            <a:off x="585216" y="1204278"/>
            <a:ext cx="11020875" cy="457200"/>
          </a:xfrm>
        </p:spPr>
        <p:txBody>
          <a:bodyPr/>
          <a:lstStyle/>
          <a:p>
            <a:r>
              <a:rPr lang="en-US" sz="1600" dirty="0">
                <a:solidFill>
                  <a:schemeClr val="tx1">
                    <a:lumMod val="50000"/>
                  </a:schemeClr>
                </a:solidFill>
                <a:latin typeface="Berlin Sans FB" panose="020E0602020502020306" pitchFamily="34" charset="0"/>
              </a:rPr>
              <a:t>Multivariate regression for the association between numbers of visits with controlled blood pressure and 10-year change in carotid artery stiffness among hypertensive individuals by diabetes mellitus</a:t>
            </a:r>
          </a:p>
        </p:txBody>
      </p:sp>
      <p:pic>
        <p:nvPicPr>
          <p:cNvPr id="15" name="Picture 14"/>
          <p:cNvPicPr>
            <a:picLocks noChangeAspect="1"/>
          </p:cNvPicPr>
          <p:nvPr/>
        </p:nvPicPr>
        <p:blipFill>
          <a:blip r:embed="rId3"/>
          <a:stretch>
            <a:fillRect/>
          </a:stretch>
        </p:blipFill>
        <p:spPr>
          <a:xfrm>
            <a:off x="1368776" y="2099459"/>
            <a:ext cx="3852675" cy="2936257"/>
          </a:xfrm>
          <a:prstGeom prst="rect">
            <a:avLst/>
          </a:prstGeom>
        </p:spPr>
      </p:pic>
      <p:pic>
        <p:nvPicPr>
          <p:cNvPr id="16" name="Picture 15"/>
          <p:cNvPicPr>
            <a:picLocks noChangeAspect="1"/>
          </p:cNvPicPr>
          <p:nvPr/>
        </p:nvPicPr>
        <p:blipFill>
          <a:blip r:embed="rId4"/>
          <a:stretch>
            <a:fillRect/>
          </a:stretch>
        </p:blipFill>
        <p:spPr>
          <a:xfrm>
            <a:off x="6869540" y="2123096"/>
            <a:ext cx="3828620" cy="2936257"/>
          </a:xfrm>
          <a:prstGeom prst="rect">
            <a:avLst/>
          </a:prstGeom>
        </p:spPr>
      </p:pic>
      <p:sp>
        <p:nvSpPr>
          <p:cNvPr id="18" name="Rectangle 17"/>
          <p:cNvSpPr/>
          <p:nvPr/>
        </p:nvSpPr>
        <p:spPr>
          <a:xfrm>
            <a:off x="2410095" y="1873769"/>
            <a:ext cx="1770036" cy="307777"/>
          </a:xfrm>
          <a:prstGeom prst="rect">
            <a:avLst/>
          </a:prstGeom>
        </p:spPr>
        <p:txBody>
          <a:bodyPr wrap="none">
            <a:spAutoFit/>
          </a:bodyPr>
          <a:lstStyle/>
          <a:p>
            <a:r>
              <a:rPr lang="en-US" sz="1400" dirty="0">
                <a:solidFill>
                  <a:schemeClr val="tx1">
                    <a:lumMod val="50000"/>
                  </a:schemeClr>
                </a:solidFill>
                <a:latin typeface="Berlin Sans FB" panose="020E0602020502020306" pitchFamily="34" charset="0"/>
              </a:rPr>
              <a:t>Non-diabetic (n=676)</a:t>
            </a:r>
          </a:p>
        </p:txBody>
      </p:sp>
      <p:sp>
        <p:nvSpPr>
          <p:cNvPr id="19" name="Rectangle 18"/>
          <p:cNvSpPr/>
          <p:nvPr/>
        </p:nvSpPr>
        <p:spPr>
          <a:xfrm>
            <a:off x="8070353" y="1945570"/>
            <a:ext cx="1426994" cy="307777"/>
          </a:xfrm>
          <a:prstGeom prst="rect">
            <a:avLst/>
          </a:prstGeom>
        </p:spPr>
        <p:txBody>
          <a:bodyPr wrap="none">
            <a:spAutoFit/>
          </a:bodyPr>
          <a:lstStyle/>
          <a:p>
            <a:r>
              <a:rPr lang="en-US" sz="1400" dirty="0">
                <a:solidFill>
                  <a:schemeClr val="tx1">
                    <a:lumMod val="50000"/>
                  </a:schemeClr>
                </a:solidFill>
                <a:latin typeface="Berlin Sans FB" panose="020E0602020502020306" pitchFamily="34" charset="0"/>
              </a:rPr>
              <a:t>Diabetic (n=230)</a:t>
            </a:r>
          </a:p>
        </p:txBody>
      </p:sp>
      <p:sp>
        <p:nvSpPr>
          <p:cNvPr id="21" name="Rectangle 20"/>
          <p:cNvSpPr/>
          <p:nvPr/>
        </p:nvSpPr>
        <p:spPr>
          <a:xfrm>
            <a:off x="402335" y="5220385"/>
            <a:ext cx="11436425" cy="487569"/>
          </a:xfrm>
          <a:prstGeom prst="rect">
            <a:avLst/>
          </a:prstGeom>
        </p:spPr>
        <p:txBody>
          <a:bodyPr wrap="square">
            <a:spAutoFit/>
          </a:bodyPr>
          <a:lstStyle/>
          <a:p>
            <a:pPr>
              <a:lnSpc>
                <a:spcPct val="107000"/>
              </a:lnSpc>
            </a:pPr>
            <a:r>
              <a:rPr lang="en-US" sz="1200" b="1" dirty="0">
                <a:solidFill>
                  <a:srgbClr val="000000"/>
                </a:solidFill>
                <a:latin typeface="Berlin Sans FB" panose="020E0602020502020306" pitchFamily="34" charset="0"/>
                <a:ea typeface="Arial" panose="020B0604020202020204" pitchFamily="34" charset="0"/>
                <a:cs typeface="Times New Roman" panose="02020603050405020304" pitchFamily="18" charset="0"/>
              </a:rPr>
              <a:t>Abbreviations:</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DC, </a:t>
            </a:r>
            <a:r>
              <a:rPr lang="en-US" sz="1200" dirty="0" err="1">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distensibility</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coefficient</a:t>
            </a: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a:t>
            </a:r>
            <a:r>
              <a:rPr lang="en-US" sz="1200" b="1"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Models</a:t>
            </a: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adjusted for age, sex, race,  study site, smoking, alcohol intake, physical activity, body mass index, duration of diabetes, total cholesterol, high density lipoprotein, glomerular filtration rate, CRP, antihypertensive </a:t>
            </a: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medication class,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and baseline DC. </a:t>
            </a:r>
            <a:endParaRPr lang="en-US" sz="12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4980432" y="6367191"/>
            <a:ext cx="3476465" cy="276999"/>
          </a:xfrm>
          <a:prstGeom prst="rect">
            <a:avLst/>
          </a:prstGeom>
        </p:spPr>
        <p:txBody>
          <a:bodyPr wrap="none">
            <a:spAutoFit/>
          </a:bodyPr>
          <a:lstStyle/>
          <a:p>
            <a:r>
              <a:rPr lang="tr-TR" sz="1200" dirty="0" smtClean="0">
                <a:solidFill>
                  <a:schemeClr val="tx1">
                    <a:lumMod val="50000"/>
                  </a:schemeClr>
                </a:solidFill>
                <a:latin typeface="Times New Roman" charset="0"/>
                <a:ea typeface="Times New Roman" charset="0"/>
                <a:cs typeface="Times New Roman" charset="0"/>
              </a:rPr>
              <a:t>Tedla YG </a:t>
            </a:r>
            <a:r>
              <a:rPr lang="tr-TR" sz="1200" dirty="0" err="1" smtClean="0">
                <a:solidFill>
                  <a:schemeClr val="tx1">
                    <a:lumMod val="50000"/>
                  </a:schemeClr>
                </a:solidFill>
                <a:latin typeface="Times New Roman" charset="0"/>
                <a:ea typeface="Times New Roman" charset="0"/>
                <a:cs typeface="Times New Roman" charset="0"/>
              </a:rPr>
              <a:t>et.al</a:t>
            </a:r>
            <a:r>
              <a:rPr lang="tr-TR" sz="1200" dirty="0" smtClean="0">
                <a:solidFill>
                  <a:schemeClr val="tx1">
                    <a:lumMod val="50000"/>
                  </a:schemeClr>
                </a:solidFill>
                <a:latin typeface="Times New Roman" charset="0"/>
                <a:ea typeface="Times New Roman" charset="0"/>
                <a:cs typeface="Times New Roman" charset="0"/>
              </a:rPr>
              <a:t>. J </a:t>
            </a:r>
            <a:r>
              <a:rPr lang="tr-TR" sz="1200" dirty="0" err="1">
                <a:solidFill>
                  <a:schemeClr val="tx1">
                    <a:lumMod val="50000"/>
                  </a:schemeClr>
                </a:solidFill>
                <a:latin typeface="Times New Roman" charset="0"/>
                <a:ea typeface="Times New Roman" charset="0"/>
                <a:cs typeface="Times New Roman" charset="0"/>
              </a:rPr>
              <a:t>Hypertens</a:t>
            </a:r>
            <a:r>
              <a:rPr lang="tr-TR" sz="1200" dirty="0">
                <a:solidFill>
                  <a:schemeClr val="tx1">
                    <a:lumMod val="50000"/>
                  </a:schemeClr>
                </a:solidFill>
                <a:latin typeface="Times New Roman" charset="0"/>
                <a:ea typeface="Times New Roman" charset="0"/>
                <a:cs typeface="Times New Roman" charset="0"/>
              </a:rPr>
              <a:t>. 2017 Apr;35(4):862-869</a:t>
            </a:r>
          </a:p>
        </p:txBody>
      </p:sp>
    </p:spTree>
    <p:extLst>
      <p:ext uri="{BB962C8B-B14F-4D97-AF65-F5344CB8AC3E}">
        <p14:creationId xmlns:p14="http://schemas.microsoft.com/office/powerpoint/2010/main" val="972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605F62">
                    <a:lumMod val="50000"/>
                  </a:srgbClr>
                </a:solidFill>
                <a:latin typeface="Berlin Sans FB" panose="020E0602020502020306" pitchFamily="34" charset="0"/>
              </a:rPr>
              <a:t>Results (aim 1)</a:t>
            </a:r>
            <a:endParaRPr lang="en-US" dirty="0"/>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18</a:t>
            </a:fld>
            <a:endParaRPr lang="en-US">
              <a:solidFill>
                <a:srgbClr val="97ACD9"/>
              </a:solidFill>
            </a:endParaRPr>
          </a:p>
        </p:txBody>
      </p:sp>
      <p:pic>
        <p:nvPicPr>
          <p:cNvPr id="8" name="Picture 7"/>
          <p:cNvPicPr>
            <a:picLocks noChangeAspect="1"/>
          </p:cNvPicPr>
          <p:nvPr/>
        </p:nvPicPr>
        <p:blipFill>
          <a:blip r:embed="rId3"/>
          <a:stretch>
            <a:fillRect/>
          </a:stretch>
        </p:blipFill>
        <p:spPr>
          <a:xfrm>
            <a:off x="1091914" y="2139146"/>
            <a:ext cx="3755461" cy="2911961"/>
          </a:xfrm>
          <a:prstGeom prst="rect">
            <a:avLst/>
          </a:prstGeom>
        </p:spPr>
      </p:pic>
      <p:sp>
        <p:nvSpPr>
          <p:cNvPr id="12" name="Text Placeholder 5"/>
          <p:cNvSpPr>
            <a:spLocks noGrp="1"/>
          </p:cNvSpPr>
          <p:nvPr>
            <p:ph type="body" sz="quarter" idx="13"/>
          </p:nvPr>
        </p:nvSpPr>
        <p:spPr>
          <a:xfrm>
            <a:off x="585216" y="1204278"/>
            <a:ext cx="11020875" cy="457200"/>
          </a:xfrm>
        </p:spPr>
        <p:txBody>
          <a:bodyPr/>
          <a:lstStyle/>
          <a:p>
            <a:r>
              <a:rPr lang="en-US" sz="1600" dirty="0">
                <a:solidFill>
                  <a:schemeClr val="tx1">
                    <a:lumMod val="50000"/>
                  </a:schemeClr>
                </a:solidFill>
                <a:latin typeface="Berlin Sans FB" panose="020E0602020502020306" pitchFamily="34" charset="0"/>
              </a:rPr>
              <a:t>Multivariate regression for the association between numbers of visits with controlled blood pressure and 10-year change in carotid artery stiffness among hypertensive individuals by age</a:t>
            </a:r>
          </a:p>
        </p:txBody>
      </p:sp>
      <p:sp>
        <p:nvSpPr>
          <p:cNvPr id="16" name="Rectangle 15"/>
          <p:cNvSpPr/>
          <p:nvPr/>
        </p:nvSpPr>
        <p:spPr>
          <a:xfrm>
            <a:off x="1898677" y="1951355"/>
            <a:ext cx="1558440" cy="307777"/>
          </a:xfrm>
          <a:prstGeom prst="rect">
            <a:avLst/>
          </a:prstGeom>
        </p:spPr>
        <p:txBody>
          <a:bodyPr wrap="none">
            <a:spAutoFit/>
          </a:bodyPr>
          <a:lstStyle/>
          <a:p>
            <a:r>
              <a:rPr lang="en-US" sz="1400" dirty="0" smtClean="0">
                <a:solidFill>
                  <a:schemeClr val="tx1">
                    <a:lumMod val="50000"/>
                  </a:schemeClr>
                </a:solidFill>
                <a:latin typeface="Berlin Sans FB" panose="020E0602020502020306" pitchFamily="34" charset="0"/>
              </a:rPr>
              <a:t>&lt; 70 years </a:t>
            </a:r>
            <a:r>
              <a:rPr lang="en-US" sz="1400" dirty="0">
                <a:solidFill>
                  <a:schemeClr val="tx1">
                    <a:lumMod val="50000"/>
                  </a:schemeClr>
                </a:solidFill>
                <a:latin typeface="Berlin Sans FB" panose="020E0602020502020306" pitchFamily="34" charset="0"/>
              </a:rPr>
              <a:t>(n=648)</a:t>
            </a:r>
          </a:p>
        </p:txBody>
      </p:sp>
      <p:sp>
        <p:nvSpPr>
          <p:cNvPr id="17" name="Rectangle 16"/>
          <p:cNvSpPr/>
          <p:nvPr/>
        </p:nvSpPr>
        <p:spPr>
          <a:xfrm>
            <a:off x="7716092" y="1907575"/>
            <a:ext cx="1189749" cy="307777"/>
          </a:xfrm>
          <a:prstGeom prst="rect">
            <a:avLst/>
          </a:prstGeom>
        </p:spPr>
        <p:txBody>
          <a:bodyPr wrap="none">
            <a:spAutoFit/>
          </a:bodyPr>
          <a:lstStyle/>
          <a:p>
            <a:r>
              <a:rPr lang="en-US" sz="1400" dirty="0" smtClean="0">
                <a:solidFill>
                  <a:schemeClr val="tx1">
                    <a:lumMod val="50000"/>
                  </a:schemeClr>
                </a:solidFill>
                <a:latin typeface="Berlin Sans FB" panose="020E0602020502020306" pitchFamily="34" charset="0"/>
              </a:rPr>
              <a:t>&gt;=70 (</a:t>
            </a:r>
            <a:r>
              <a:rPr lang="en-US" sz="1400" dirty="0">
                <a:solidFill>
                  <a:schemeClr val="tx1">
                    <a:lumMod val="50000"/>
                  </a:schemeClr>
                </a:solidFill>
                <a:latin typeface="Berlin Sans FB" panose="020E0602020502020306" pitchFamily="34" charset="0"/>
              </a:rPr>
              <a:t>n=258)</a:t>
            </a:r>
          </a:p>
        </p:txBody>
      </p:sp>
      <p:pic>
        <p:nvPicPr>
          <p:cNvPr id="10" name="Picture 9"/>
          <p:cNvPicPr>
            <a:picLocks noChangeAspect="1"/>
          </p:cNvPicPr>
          <p:nvPr/>
        </p:nvPicPr>
        <p:blipFill>
          <a:blip r:embed="rId4"/>
          <a:stretch>
            <a:fillRect/>
          </a:stretch>
        </p:blipFill>
        <p:spPr>
          <a:xfrm>
            <a:off x="6718664" y="2146102"/>
            <a:ext cx="3693484" cy="2911961"/>
          </a:xfrm>
          <a:prstGeom prst="rect">
            <a:avLst/>
          </a:prstGeom>
        </p:spPr>
      </p:pic>
      <p:sp>
        <p:nvSpPr>
          <p:cNvPr id="18" name="Rectangle 17"/>
          <p:cNvSpPr/>
          <p:nvPr/>
        </p:nvSpPr>
        <p:spPr>
          <a:xfrm>
            <a:off x="402335" y="5220385"/>
            <a:ext cx="11436425" cy="685188"/>
          </a:xfrm>
          <a:prstGeom prst="rect">
            <a:avLst/>
          </a:prstGeom>
        </p:spPr>
        <p:txBody>
          <a:bodyPr wrap="square">
            <a:spAutoFit/>
          </a:bodyPr>
          <a:lstStyle/>
          <a:p>
            <a:pPr>
              <a:lnSpc>
                <a:spcPct val="107000"/>
              </a:lnSpc>
            </a:pP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t>
            </a:r>
            <a:endPar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pPr>
            <a:r>
              <a:rPr lang="en-US" sz="1200" b="1"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Models</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adjusted for age, sex, race,  study site, smoking, alcohol intake, physical activity, body mass index, duration of diabetes, total cholesterol, high density lipoprotein, glomerular filtration rate, CRP, antihypertensive </a:t>
            </a: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medication class,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and baseline DC. </a:t>
            </a:r>
            <a:endParaRPr lang="en-US" sz="1200" dirty="0">
              <a:effectLst/>
              <a:latin typeface="Berlin Sans FB" panose="020E0602020502020306"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4980432" y="6367191"/>
            <a:ext cx="3476465" cy="276999"/>
          </a:xfrm>
          <a:prstGeom prst="rect">
            <a:avLst/>
          </a:prstGeom>
        </p:spPr>
        <p:txBody>
          <a:bodyPr wrap="none">
            <a:spAutoFit/>
          </a:bodyPr>
          <a:lstStyle/>
          <a:p>
            <a:r>
              <a:rPr lang="tr-TR" sz="1200" dirty="0" smtClean="0">
                <a:solidFill>
                  <a:schemeClr val="tx1">
                    <a:lumMod val="50000"/>
                  </a:schemeClr>
                </a:solidFill>
                <a:latin typeface="Times New Roman" charset="0"/>
                <a:ea typeface="Times New Roman" charset="0"/>
                <a:cs typeface="Times New Roman" charset="0"/>
              </a:rPr>
              <a:t>Tedla YG </a:t>
            </a:r>
            <a:r>
              <a:rPr lang="tr-TR" sz="1200" dirty="0" err="1" smtClean="0">
                <a:solidFill>
                  <a:schemeClr val="tx1">
                    <a:lumMod val="50000"/>
                  </a:schemeClr>
                </a:solidFill>
                <a:latin typeface="Times New Roman" charset="0"/>
                <a:ea typeface="Times New Roman" charset="0"/>
                <a:cs typeface="Times New Roman" charset="0"/>
              </a:rPr>
              <a:t>et.al</a:t>
            </a:r>
            <a:r>
              <a:rPr lang="tr-TR" sz="1200" dirty="0" smtClean="0">
                <a:solidFill>
                  <a:schemeClr val="tx1">
                    <a:lumMod val="50000"/>
                  </a:schemeClr>
                </a:solidFill>
                <a:latin typeface="Times New Roman" charset="0"/>
                <a:ea typeface="Times New Roman" charset="0"/>
                <a:cs typeface="Times New Roman" charset="0"/>
              </a:rPr>
              <a:t>. J </a:t>
            </a:r>
            <a:r>
              <a:rPr lang="tr-TR" sz="1200" dirty="0" err="1">
                <a:solidFill>
                  <a:schemeClr val="tx1">
                    <a:lumMod val="50000"/>
                  </a:schemeClr>
                </a:solidFill>
                <a:latin typeface="Times New Roman" charset="0"/>
                <a:ea typeface="Times New Roman" charset="0"/>
                <a:cs typeface="Times New Roman" charset="0"/>
              </a:rPr>
              <a:t>Hypertens</a:t>
            </a:r>
            <a:r>
              <a:rPr lang="tr-TR" sz="1200" dirty="0">
                <a:solidFill>
                  <a:schemeClr val="tx1">
                    <a:lumMod val="50000"/>
                  </a:schemeClr>
                </a:solidFill>
                <a:latin typeface="Times New Roman" charset="0"/>
                <a:ea typeface="Times New Roman" charset="0"/>
                <a:cs typeface="Times New Roman" charset="0"/>
              </a:rPr>
              <a:t>. 2017 Apr;35(4):862-869</a:t>
            </a:r>
          </a:p>
        </p:txBody>
      </p:sp>
    </p:spTree>
    <p:extLst>
      <p:ext uri="{BB962C8B-B14F-4D97-AF65-F5344CB8AC3E}">
        <p14:creationId xmlns:p14="http://schemas.microsoft.com/office/powerpoint/2010/main" val="29494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605F62">
                    <a:lumMod val="50000"/>
                  </a:srgbClr>
                </a:solidFill>
                <a:latin typeface="Berlin Sans FB" panose="020E0602020502020306" pitchFamily="34" charset="0"/>
              </a:rPr>
              <a:t>Results (aim 1)</a:t>
            </a:r>
            <a:endParaRPr lang="en-US" dirty="0"/>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19</a:t>
            </a:fld>
            <a:endParaRPr lang="en-US">
              <a:solidFill>
                <a:srgbClr val="97ACD9"/>
              </a:solidFill>
            </a:endParaRPr>
          </a:p>
        </p:txBody>
      </p:sp>
      <p:sp>
        <p:nvSpPr>
          <p:cNvPr id="12" name="Text Placeholder 5"/>
          <p:cNvSpPr>
            <a:spLocks noGrp="1"/>
          </p:cNvSpPr>
          <p:nvPr>
            <p:ph type="body" sz="quarter" idx="13"/>
          </p:nvPr>
        </p:nvSpPr>
        <p:spPr>
          <a:xfrm>
            <a:off x="585216" y="1204278"/>
            <a:ext cx="11020875" cy="457200"/>
          </a:xfrm>
        </p:spPr>
        <p:txBody>
          <a:bodyPr/>
          <a:lstStyle/>
          <a:p>
            <a:r>
              <a:rPr lang="en-US" sz="1600" dirty="0">
                <a:solidFill>
                  <a:schemeClr val="tx1">
                    <a:lumMod val="50000"/>
                  </a:schemeClr>
                </a:solidFill>
                <a:latin typeface="Berlin Sans FB" panose="020E0602020502020306" pitchFamily="34" charset="0"/>
              </a:rPr>
              <a:t>Multivariate regression for the association between trajectories of status of BP control and 10-year change in carotid artery stiffness among hypertensive individuals</a:t>
            </a:r>
          </a:p>
        </p:txBody>
      </p:sp>
      <p:sp>
        <p:nvSpPr>
          <p:cNvPr id="13" name="Rectangle 12"/>
          <p:cNvSpPr/>
          <p:nvPr/>
        </p:nvSpPr>
        <p:spPr>
          <a:xfrm>
            <a:off x="585216" y="1951356"/>
            <a:ext cx="5883342" cy="307777"/>
          </a:xfrm>
          <a:prstGeom prst="rect">
            <a:avLst/>
          </a:prstGeom>
        </p:spPr>
        <p:txBody>
          <a:bodyPr wrap="none">
            <a:spAutoFit/>
          </a:bodyPr>
          <a:lstStyle/>
          <a:p>
            <a:r>
              <a:rPr lang="en-US" sz="1400" dirty="0">
                <a:solidFill>
                  <a:srgbClr val="605F62">
                    <a:lumMod val="50000"/>
                  </a:srgbClr>
                </a:solidFill>
                <a:latin typeface="Berlin Sans FB" panose="020E0602020502020306" pitchFamily="34" charset="0"/>
              </a:rPr>
              <a:t>Trajectories of status of BP control among hypertensive participants (n=906)</a:t>
            </a:r>
          </a:p>
        </p:txBody>
      </p:sp>
      <p:sp>
        <p:nvSpPr>
          <p:cNvPr id="18" name="Rectangle 17"/>
          <p:cNvSpPr/>
          <p:nvPr/>
        </p:nvSpPr>
        <p:spPr>
          <a:xfrm>
            <a:off x="6843140" y="5629840"/>
            <a:ext cx="4517953" cy="882806"/>
          </a:xfrm>
          <a:prstGeom prst="rect">
            <a:avLst/>
          </a:prstGeom>
        </p:spPr>
        <p:txBody>
          <a:bodyPr wrap="square">
            <a:spAutoFit/>
          </a:bodyPr>
          <a:lstStyle/>
          <a:p>
            <a:pPr>
              <a:lnSpc>
                <a:spcPct val="107000"/>
              </a:lnSpc>
            </a:pPr>
            <a:r>
              <a:rPr lang="en-US" sz="1200" b="1"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Models</a:t>
            </a: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adjusted for age, sex, race,  study site, smoking, alcohol intake, physical activity, body mass index, duration of diabetes, total cholesterol, high density lipoprotein, glomerular filtration rate, CRP, antihypertensive </a:t>
            </a: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medication class,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and baseline DC. </a:t>
            </a:r>
            <a:endParaRPr lang="en-US" sz="1200" dirty="0">
              <a:solidFill>
                <a:srgbClr val="605F62"/>
              </a:solidFill>
              <a:latin typeface="Berlin Sans FB" panose="020E0602020502020306"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024650" y="2293720"/>
            <a:ext cx="4528988" cy="3807718"/>
          </a:xfrm>
          <a:prstGeom prst="rect">
            <a:avLst/>
          </a:prstGeom>
        </p:spPr>
      </p:pic>
      <p:sp>
        <p:nvSpPr>
          <p:cNvPr id="15" name="Rectangle 14"/>
          <p:cNvSpPr/>
          <p:nvPr/>
        </p:nvSpPr>
        <p:spPr>
          <a:xfrm>
            <a:off x="8169478" y="1951356"/>
            <a:ext cx="1943161" cy="307777"/>
          </a:xfrm>
          <a:prstGeom prst="rect">
            <a:avLst/>
          </a:prstGeom>
        </p:spPr>
        <p:txBody>
          <a:bodyPr wrap="none">
            <a:spAutoFit/>
          </a:bodyPr>
          <a:lstStyle/>
          <a:p>
            <a:r>
              <a:rPr lang="en-US" sz="1400" dirty="0">
                <a:solidFill>
                  <a:srgbClr val="605F62">
                    <a:lumMod val="50000"/>
                  </a:srgbClr>
                </a:solidFill>
                <a:latin typeface="Berlin Sans FB" panose="020E0602020502020306" pitchFamily="34" charset="0"/>
              </a:rPr>
              <a:t>All participants (n=906)</a:t>
            </a:r>
          </a:p>
        </p:txBody>
      </p:sp>
      <p:pic>
        <p:nvPicPr>
          <p:cNvPr id="7" name="Picture 6"/>
          <p:cNvPicPr>
            <a:picLocks noChangeAspect="1"/>
          </p:cNvPicPr>
          <p:nvPr/>
        </p:nvPicPr>
        <p:blipFill>
          <a:blip r:embed="rId4"/>
          <a:stretch>
            <a:fillRect/>
          </a:stretch>
        </p:blipFill>
        <p:spPr>
          <a:xfrm>
            <a:off x="6559296" y="2224471"/>
            <a:ext cx="4950105" cy="3342930"/>
          </a:xfrm>
          <a:prstGeom prst="rect">
            <a:avLst/>
          </a:prstGeom>
        </p:spPr>
      </p:pic>
    </p:spTree>
    <p:extLst>
      <p:ext uri="{BB962C8B-B14F-4D97-AF65-F5344CB8AC3E}">
        <p14:creationId xmlns:p14="http://schemas.microsoft.com/office/powerpoint/2010/main" val="205244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2800" dirty="0">
                <a:solidFill>
                  <a:schemeClr val="tx1">
                    <a:lumMod val="50000"/>
                  </a:schemeClr>
                </a:solidFill>
                <a:latin typeface="Berlin Sans FB" panose="020E0602020502020306" pitchFamily="34" charset="0"/>
              </a:rPr>
              <a:t>Acknowledgment</a:t>
            </a: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2</a:t>
            </a:fld>
            <a:endParaRPr lang="en-US">
              <a:solidFill>
                <a:srgbClr val="97ACD9"/>
              </a:solidFill>
            </a:endParaRPr>
          </a:p>
        </p:txBody>
      </p:sp>
      <p:sp>
        <p:nvSpPr>
          <p:cNvPr id="12" name="Text Placeholder 11"/>
          <p:cNvSpPr>
            <a:spLocks noGrp="1"/>
          </p:cNvSpPr>
          <p:nvPr>
            <p:ph type="body" sz="quarter" idx="13"/>
          </p:nvPr>
        </p:nvSpPr>
        <p:spPr>
          <a:xfrm>
            <a:off x="1320799" y="987343"/>
            <a:ext cx="9144000" cy="457200"/>
          </a:xfrm>
        </p:spPr>
        <p:txBody>
          <a:bodyPr/>
          <a:lstStyle/>
          <a:p>
            <a:r>
              <a:rPr lang="en-US" sz="2200" dirty="0">
                <a:solidFill>
                  <a:schemeClr val="tx1">
                    <a:lumMod val="50000"/>
                  </a:schemeClr>
                </a:solidFill>
                <a:latin typeface="Berlin Sans FB" panose="020E0602020502020306" pitchFamily="34" charset="0"/>
              </a:rPr>
              <a:t>Collaborators</a:t>
            </a:r>
            <a:r>
              <a:rPr lang="en-US" dirty="0">
                <a:solidFill>
                  <a:schemeClr val="tx1">
                    <a:lumMod val="50000"/>
                  </a:schemeClr>
                </a:solidFill>
                <a:latin typeface="Berlin Sans FB" panose="020E0602020502020306" pitchFamily="34" charset="0"/>
              </a:rPr>
              <a:t> </a:t>
            </a:r>
          </a:p>
        </p:txBody>
      </p:sp>
      <p:sp>
        <p:nvSpPr>
          <p:cNvPr id="7" name="Content Placeholder 2"/>
          <p:cNvSpPr txBox="1">
            <a:spLocks/>
          </p:cNvSpPr>
          <p:nvPr/>
        </p:nvSpPr>
        <p:spPr>
          <a:xfrm>
            <a:off x="1320799" y="2006355"/>
            <a:ext cx="4038600" cy="4245203"/>
          </a:xfrm>
          <a:prstGeom prst="rect">
            <a:avLst/>
          </a:prstGeom>
        </p:spPr>
        <p:txBody>
          <a:bodyPr vert="horz" lIns="0" tIns="0" rIns="0" bIns="0" rtlCol="0">
            <a:noAutofit/>
          </a:bodyPr>
          <a:lstStyle>
            <a:lvl1pPr marL="0" indent="0" algn="l" defTabSz="457200" rtl="0" eaLnBrk="1" latinLnBrk="0" hangingPunct="1">
              <a:spcBef>
                <a:spcPts val="0"/>
              </a:spcBef>
              <a:spcAft>
                <a:spcPts val="1200"/>
              </a:spcAft>
              <a:buClr>
                <a:srgbClr val="7B0000"/>
              </a:buClr>
              <a:buSzPct val="90000"/>
              <a:buFont typeface="Arial"/>
              <a:buNone/>
              <a:defRPr sz="2400" kern="1200" baseline="0">
                <a:solidFill>
                  <a:schemeClr val="tx1">
                    <a:lumMod val="65000"/>
                    <a:lumOff val="35000"/>
                  </a:schemeClr>
                </a:solidFill>
                <a:latin typeface="+mn-lt"/>
                <a:ea typeface="+mn-ea"/>
                <a:cs typeface="+mn-cs"/>
              </a:defRPr>
            </a:lvl1pPr>
            <a:lvl2pPr marL="457200" indent="-182880" algn="l" defTabSz="457200" rtl="0" eaLnBrk="1" latinLnBrk="0" hangingPunct="1">
              <a:spcBef>
                <a:spcPts val="0"/>
              </a:spcBef>
              <a:spcAft>
                <a:spcPts val="1200"/>
              </a:spcAft>
              <a:buClr>
                <a:srgbClr val="7B0000"/>
              </a:buClr>
              <a:buSzPct val="90000"/>
              <a:buFont typeface="Arial"/>
              <a:buChar char="•"/>
              <a:defRPr sz="2200" kern="1200" baseline="0">
                <a:solidFill>
                  <a:schemeClr val="tx1">
                    <a:lumMod val="65000"/>
                    <a:lumOff val="35000"/>
                  </a:schemeClr>
                </a:solidFill>
                <a:latin typeface="+mn-lt"/>
                <a:ea typeface="+mn-ea"/>
                <a:cs typeface="+mn-cs"/>
              </a:defRPr>
            </a:lvl2pPr>
            <a:lvl3pPr marL="685800" indent="-137160" algn="l" defTabSz="457200" rtl="0" eaLnBrk="1" latinLnBrk="0" hangingPunct="1">
              <a:spcBef>
                <a:spcPts val="0"/>
              </a:spcBef>
              <a:spcAft>
                <a:spcPts val="1200"/>
              </a:spcAft>
              <a:buClr>
                <a:srgbClr val="7B0000"/>
              </a:buClr>
              <a:buSzPct val="90000"/>
              <a:buFont typeface="Arial"/>
              <a:buChar char="•"/>
              <a:defRPr sz="2000" kern="1200">
                <a:solidFill>
                  <a:schemeClr val="tx1">
                    <a:lumMod val="65000"/>
                    <a:lumOff val="35000"/>
                  </a:schemeClr>
                </a:solidFill>
                <a:latin typeface="+mn-lt"/>
                <a:ea typeface="+mn-ea"/>
                <a:cs typeface="+mn-cs"/>
              </a:defRPr>
            </a:lvl3pPr>
            <a:lvl4pPr marL="914400" indent="-137160" algn="l" defTabSz="457200" rtl="0" eaLnBrk="1" latinLnBrk="0" hangingPunct="1">
              <a:spcBef>
                <a:spcPts val="0"/>
              </a:spcBef>
              <a:spcAft>
                <a:spcPts val="1200"/>
              </a:spcAft>
              <a:buClr>
                <a:schemeClr val="bg1">
                  <a:lumMod val="50000"/>
                </a:schemeClr>
              </a:buClr>
              <a:buSzPct val="90000"/>
              <a:buFont typeface="Arial"/>
              <a:buChar char="•"/>
              <a:defRPr sz="1800" kern="1200">
                <a:solidFill>
                  <a:schemeClr val="tx1">
                    <a:lumMod val="65000"/>
                    <a:lumOff val="35000"/>
                  </a:schemeClr>
                </a:solidFill>
                <a:latin typeface="+mn-lt"/>
                <a:ea typeface="+mn-ea"/>
                <a:cs typeface="+mn-cs"/>
              </a:defRPr>
            </a:lvl4pPr>
            <a:lvl5pPr marL="1097280" indent="-137160" algn="l" defTabSz="457200" rtl="0" eaLnBrk="1" latinLnBrk="0" hangingPunct="1">
              <a:spcBef>
                <a:spcPts val="0"/>
              </a:spcBef>
              <a:spcAft>
                <a:spcPts val="1200"/>
              </a:spcAft>
              <a:buClr>
                <a:schemeClr val="bg1">
                  <a:lumMod val="50000"/>
                </a:schemeClr>
              </a:buClr>
              <a:buSzPct val="90000"/>
              <a:buFont typeface="Arial"/>
              <a:buChar char="•"/>
              <a:defRPr sz="18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200"/>
              </a:spcAft>
              <a:buClr>
                <a:srgbClr val="7B0000"/>
              </a:buClr>
              <a:buSzPct val="90000"/>
              <a:buFont typeface="Arial"/>
              <a:buNone/>
              <a:tabLst/>
              <a:defRPr/>
            </a:pPr>
            <a:r>
              <a:rPr kumimoji="0" lang="en-US" sz="1800" b="0" i="0" u="none" strike="noStrike" kern="1200" cap="none" spc="0" normalizeH="0" baseline="0" noProof="0" dirty="0">
                <a:ln>
                  <a:noFill/>
                </a:ln>
                <a:solidFill>
                  <a:sysClr val="windowText" lastClr="000000"/>
                </a:solidFill>
                <a:effectLst/>
                <a:uLnTx/>
                <a:uFillTx/>
                <a:latin typeface="Berlin Sans FB" panose="020E0602020502020306" pitchFamily="34" charset="0"/>
                <a:cs typeface="Times New Roman" pitchFamily="18" charset="0"/>
              </a:rPr>
              <a:t>Northwestern University, Department of preventive medicine  </a:t>
            </a:r>
          </a:p>
          <a:p>
            <a:pPr marL="625475" marR="0" lvl="0" indent="0" algn="l" defTabSz="457200" rtl="0" eaLnBrk="1" fontAlgn="auto" latinLnBrk="0" hangingPunct="1">
              <a:lnSpc>
                <a:spcPct val="100000"/>
              </a:lnSpc>
              <a:spcBef>
                <a:spcPts val="0"/>
              </a:spcBef>
              <a:spcAft>
                <a:spcPts val="0"/>
              </a:spcAft>
              <a:buClr>
                <a:srgbClr val="7B0000"/>
              </a:buClr>
              <a:buSzPct val="90000"/>
              <a:buFont typeface="Arial"/>
              <a:buNone/>
              <a:tabLst/>
              <a:defRPr/>
            </a:pPr>
            <a:r>
              <a:rPr kumimoji="0" lang="en-US" sz="1800" b="0" i="0" u="none" strike="noStrike" kern="1200" cap="none" spc="0" normalizeH="0" baseline="0" noProof="0" dirty="0">
                <a:ln>
                  <a:noFill/>
                </a:ln>
                <a:solidFill>
                  <a:sysClr val="windowText" lastClr="000000"/>
                </a:solidFill>
                <a:effectLst/>
                <a:uLnTx/>
                <a:uFillTx/>
                <a:latin typeface="Berlin Sans FB" panose="020E0602020502020306" pitchFamily="34" charset="0"/>
                <a:cs typeface="Times New Roman" pitchFamily="18" charset="0"/>
              </a:rPr>
              <a:t>Philip Greenland, MD</a:t>
            </a:r>
          </a:p>
          <a:p>
            <a:pPr marL="625475" marR="0" lvl="0" indent="0" algn="l" defTabSz="457200" rtl="0" eaLnBrk="1" fontAlgn="auto" latinLnBrk="0" hangingPunct="1">
              <a:lnSpc>
                <a:spcPct val="100000"/>
              </a:lnSpc>
              <a:spcBef>
                <a:spcPts val="0"/>
              </a:spcBef>
              <a:spcAft>
                <a:spcPts val="0"/>
              </a:spcAft>
              <a:buClr>
                <a:srgbClr val="7B0000"/>
              </a:buClr>
              <a:buSzPct val="90000"/>
              <a:buFont typeface="Arial"/>
              <a:buNone/>
              <a:tabLst/>
              <a:defRPr/>
            </a:pPr>
            <a:r>
              <a:rPr kumimoji="0" lang="en-US" sz="1800" b="0" i="0" u="none" strike="noStrike" kern="1200" cap="none" spc="0" normalizeH="0" baseline="0" noProof="0" dirty="0">
                <a:ln>
                  <a:noFill/>
                </a:ln>
                <a:solidFill>
                  <a:sysClr val="windowText" lastClr="000000"/>
                </a:solidFill>
                <a:effectLst/>
                <a:uLnTx/>
                <a:uFillTx/>
                <a:latin typeface="Berlin Sans FB" panose="020E0602020502020306" pitchFamily="34" charset="0"/>
                <a:cs typeface="Times New Roman" pitchFamily="18" charset="0"/>
              </a:rPr>
              <a:t>Mercedes </a:t>
            </a:r>
            <a:r>
              <a:rPr kumimoji="0" lang="en-US" sz="1800" b="0" i="0" u="none" strike="noStrike" kern="1200" cap="none" spc="0" normalizeH="0" baseline="0" noProof="0" dirty="0" err="1">
                <a:ln>
                  <a:noFill/>
                </a:ln>
                <a:solidFill>
                  <a:sysClr val="windowText" lastClr="000000"/>
                </a:solidFill>
                <a:effectLst/>
                <a:uLnTx/>
                <a:uFillTx/>
                <a:latin typeface="Berlin Sans FB" panose="020E0602020502020306" pitchFamily="34" charset="0"/>
                <a:cs typeface="Times New Roman" pitchFamily="18" charset="0"/>
              </a:rPr>
              <a:t>Carnethon</a:t>
            </a:r>
            <a:r>
              <a:rPr kumimoji="0" lang="en-US" sz="1800" b="0" i="0" u="none" strike="noStrike" kern="1200" cap="none" spc="0" normalizeH="0" baseline="0" noProof="0" dirty="0">
                <a:ln>
                  <a:noFill/>
                </a:ln>
                <a:solidFill>
                  <a:sysClr val="windowText" lastClr="000000"/>
                </a:solidFill>
                <a:effectLst/>
                <a:uLnTx/>
                <a:uFillTx/>
                <a:latin typeface="Berlin Sans FB" panose="020E0602020502020306" pitchFamily="34" charset="0"/>
                <a:cs typeface="Times New Roman" pitchFamily="18" charset="0"/>
              </a:rPr>
              <a:t>, PhD</a:t>
            </a:r>
          </a:p>
          <a:p>
            <a:pPr marL="625475" marR="0" lvl="0" indent="0" algn="l" defTabSz="457200" rtl="0" eaLnBrk="1" fontAlgn="auto" latinLnBrk="0" hangingPunct="1">
              <a:lnSpc>
                <a:spcPct val="100000"/>
              </a:lnSpc>
              <a:spcBef>
                <a:spcPts val="0"/>
              </a:spcBef>
              <a:spcAft>
                <a:spcPts val="0"/>
              </a:spcAft>
              <a:buClr>
                <a:srgbClr val="7B0000"/>
              </a:buClr>
              <a:buSzPct val="90000"/>
              <a:buFont typeface="Arial"/>
              <a:buNone/>
              <a:tabLst/>
              <a:defRPr/>
            </a:pPr>
            <a:r>
              <a:rPr kumimoji="0" lang="en-US" sz="1800" b="0" i="0" u="none" strike="noStrike" kern="1200" cap="none" spc="0" normalizeH="0" baseline="0" noProof="0" dirty="0">
                <a:ln>
                  <a:noFill/>
                </a:ln>
                <a:solidFill>
                  <a:sysClr val="windowText" lastClr="000000"/>
                </a:solidFill>
                <a:effectLst/>
                <a:uLnTx/>
                <a:uFillTx/>
                <a:latin typeface="Berlin Sans FB" panose="020E0602020502020306" pitchFamily="34" charset="0"/>
                <a:cs typeface="Times New Roman" pitchFamily="18" charset="0"/>
              </a:rPr>
              <a:t>Kiang Liu, </a:t>
            </a:r>
            <a:r>
              <a:rPr kumimoji="0" lang="en-US" sz="1800" b="0" i="0" u="none" strike="noStrike" kern="1200" cap="none" spc="0" normalizeH="0" baseline="0" noProof="0" dirty="0" smtClean="0">
                <a:ln>
                  <a:noFill/>
                </a:ln>
                <a:solidFill>
                  <a:sysClr val="windowText" lastClr="000000"/>
                </a:solidFill>
                <a:effectLst/>
                <a:uLnTx/>
                <a:uFillTx/>
                <a:latin typeface="Berlin Sans FB" panose="020E0602020502020306" pitchFamily="34" charset="0"/>
                <a:cs typeface="Times New Roman" pitchFamily="18" charset="0"/>
              </a:rPr>
              <a:t>PhD</a:t>
            </a:r>
          </a:p>
          <a:p>
            <a:pPr marL="625475" marR="0" lvl="0" indent="0" algn="l" defTabSz="457200" rtl="0" eaLnBrk="1" fontAlgn="auto" latinLnBrk="0" hangingPunct="1">
              <a:lnSpc>
                <a:spcPct val="100000"/>
              </a:lnSpc>
              <a:spcBef>
                <a:spcPts val="400"/>
              </a:spcBef>
              <a:spcAft>
                <a:spcPts val="1200"/>
              </a:spcAft>
              <a:buClr>
                <a:srgbClr val="7B0000"/>
              </a:buClr>
              <a:buSzPct val="90000"/>
              <a:buFont typeface="Arial"/>
              <a:buNone/>
              <a:tabLst/>
              <a:defRPr/>
            </a:pPr>
            <a:r>
              <a:rPr kumimoji="0" lang="en-US" sz="1800" b="0" i="0" u="none" strike="noStrike" kern="1200" cap="none" spc="0" normalizeH="0" baseline="0" noProof="0" dirty="0" smtClean="0">
                <a:ln>
                  <a:noFill/>
                </a:ln>
                <a:solidFill>
                  <a:sysClr val="windowText" lastClr="000000"/>
                </a:solidFill>
                <a:effectLst/>
                <a:uLnTx/>
                <a:uFillTx/>
                <a:latin typeface="Berlin Sans FB" panose="020E0602020502020306" pitchFamily="34" charset="0"/>
                <a:cs typeface="Times New Roman" pitchFamily="18" charset="0"/>
              </a:rPr>
              <a:t>Laura </a:t>
            </a:r>
            <a:r>
              <a:rPr kumimoji="0" lang="en-US" sz="1800" b="0" i="0" u="none" strike="noStrike" kern="1200" cap="none" spc="0" normalizeH="0" baseline="0" noProof="0" dirty="0" err="1">
                <a:ln>
                  <a:noFill/>
                </a:ln>
                <a:solidFill>
                  <a:sysClr val="windowText" lastClr="000000"/>
                </a:solidFill>
                <a:effectLst/>
                <a:uLnTx/>
                <a:uFillTx/>
                <a:latin typeface="Berlin Sans FB" panose="020E0602020502020306" pitchFamily="34" charset="0"/>
                <a:cs typeface="Times New Roman" pitchFamily="18" charset="0"/>
              </a:rPr>
              <a:t>Colangelo</a:t>
            </a:r>
            <a:r>
              <a:rPr lang="en-US" sz="1800" dirty="0">
                <a:solidFill>
                  <a:sysClr val="windowText" lastClr="000000"/>
                </a:solidFill>
                <a:latin typeface="Berlin Sans FB" panose="020E0602020502020306" pitchFamily="34" charset="0"/>
                <a:cs typeface="Times New Roman" pitchFamily="18" charset="0"/>
              </a:rPr>
              <a:t>, </a:t>
            </a:r>
            <a:r>
              <a:rPr lang="en-US" sz="1800" dirty="0" smtClean="0">
                <a:solidFill>
                  <a:sysClr val="windowText" lastClr="000000"/>
                </a:solidFill>
                <a:latin typeface="Berlin Sans FB" panose="020E0602020502020306" pitchFamily="34" charset="0"/>
                <a:cs typeface="Times New Roman" pitchFamily="18" charset="0"/>
              </a:rPr>
              <a:t>MS</a:t>
            </a:r>
          </a:p>
          <a:p>
            <a:pPr marL="625475" marR="0" lvl="0" indent="0" algn="l" defTabSz="457200" rtl="0" eaLnBrk="1" fontAlgn="auto" latinLnBrk="0" hangingPunct="1">
              <a:lnSpc>
                <a:spcPct val="100000"/>
              </a:lnSpc>
              <a:spcBef>
                <a:spcPts val="400"/>
              </a:spcBef>
              <a:spcAft>
                <a:spcPts val="1200"/>
              </a:spcAft>
              <a:buClr>
                <a:srgbClr val="7B0000"/>
              </a:buClr>
              <a:buSzPct val="90000"/>
              <a:buFont typeface="Arial"/>
              <a:buNone/>
              <a:tabLst/>
              <a:defRPr/>
            </a:pPr>
            <a:endParaRPr lang="en-US" sz="1800" dirty="0" smtClean="0">
              <a:solidFill>
                <a:sysClr val="windowText" lastClr="000000"/>
              </a:solidFill>
              <a:latin typeface="Berlin Sans FB" panose="020E0602020502020306" pitchFamily="34" charset="0"/>
              <a:cs typeface="Times New Roman" pitchFamily="18" charset="0"/>
            </a:endParaRPr>
          </a:p>
          <a:p>
            <a:pPr marL="625475" marR="0" lvl="0" indent="0" algn="l" defTabSz="457200" rtl="0" eaLnBrk="1" fontAlgn="auto" latinLnBrk="0" hangingPunct="1">
              <a:lnSpc>
                <a:spcPct val="100000"/>
              </a:lnSpc>
              <a:spcBef>
                <a:spcPts val="400"/>
              </a:spcBef>
              <a:spcAft>
                <a:spcPts val="1200"/>
              </a:spcAft>
              <a:buClr>
                <a:srgbClr val="7B0000"/>
              </a:buClr>
              <a:buSzPct val="90000"/>
              <a:buFont typeface="Arial"/>
              <a:buNone/>
              <a:tabLst/>
              <a:defRPr/>
            </a:pPr>
            <a:endParaRPr kumimoji="0" lang="en-US" sz="1800" b="0" i="0" u="none" strike="noStrike" kern="1200" cap="none" spc="0" normalizeH="0" baseline="0" noProof="0" dirty="0">
              <a:ln>
                <a:noFill/>
              </a:ln>
              <a:solidFill>
                <a:sysClr val="windowText" lastClr="000000"/>
              </a:solidFill>
              <a:effectLst/>
              <a:uLnTx/>
              <a:uFillTx/>
              <a:latin typeface="Berlin Sans FB" panose="020E0602020502020306" pitchFamily="34" charset="0"/>
              <a:cs typeface="Times New Roman" pitchFamily="18" charset="0"/>
            </a:endParaRPr>
          </a:p>
          <a:p>
            <a:pPr marL="625475" marR="0" lvl="0" indent="0" algn="l" defTabSz="457200" rtl="0" eaLnBrk="1" fontAlgn="auto" latinLnBrk="0" hangingPunct="1">
              <a:lnSpc>
                <a:spcPct val="100000"/>
              </a:lnSpc>
              <a:spcBef>
                <a:spcPts val="400"/>
              </a:spcBef>
              <a:spcAft>
                <a:spcPts val="1200"/>
              </a:spcAft>
              <a:buClr>
                <a:srgbClr val="7B0000"/>
              </a:buClr>
              <a:buSzPct val="90000"/>
              <a:buFont typeface="Arial"/>
              <a:buNone/>
              <a:tabLst/>
              <a:defRPr/>
            </a:pPr>
            <a:endParaRPr kumimoji="0" lang="en-US" sz="1800" b="0" i="0" u="none" strike="noStrike" kern="1200" cap="none" spc="0" normalizeH="0" baseline="0" noProof="0" dirty="0">
              <a:ln>
                <a:noFill/>
              </a:ln>
              <a:solidFill>
                <a:sysClr val="windowText" lastClr="000000"/>
              </a:solidFill>
              <a:effectLst/>
              <a:uLnTx/>
              <a:uFillTx/>
              <a:latin typeface="Berlin Sans FB" panose="020E0602020502020306" pitchFamily="34" charset="0"/>
              <a:cs typeface="Times New Roman" pitchFamily="18" charset="0"/>
            </a:endParaRPr>
          </a:p>
          <a:p>
            <a:pPr marL="625475" marR="0" lvl="0" indent="0" algn="l" defTabSz="457200" rtl="0" eaLnBrk="1" fontAlgn="auto" latinLnBrk="0" hangingPunct="1">
              <a:lnSpc>
                <a:spcPct val="100000"/>
              </a:lnSpc>
              <a:spcBef>
                <a:spcPts val="400"/>
              </a:spcBef>
              <a:spcAft>
                <a:spcPts val="1200"/>
              </a:spcAft>
              <a:buClr>
                <a:srgbClr val="7B0000"/>
              </a:buClr>
              <a:buSzPct val="90000"/>
              <a:buFont typeface="Arial"/>
              <a:buNone/>
              <a:tabLst/>
              <a:defRPr/>
            </a:pPr>
            <a:endParaRPr kumimoji="0" lang="en-US" sz="1800" b="0" i="0" u="none" strike="noStrike" kern="1200" cap="none" spc="0" normalizeH="0" baseline="0" noProof="0" dirty="0">
              <a:ln>
                <a:noFill/>
              </a:ln>
              <a:solidFill>
                <a:sysClr val="windowText" lastClr="000000"/>
              </a:solidFill>
              <a:effectLst/>
              <a:uLnTx/>
              <a:uFillTx/>
              <a:latin typeface="Berlin Sans FB" panose="020E0602020502020306" pitchFamily="34" charset="0"/>
              <a:cs typeface="Times New Roman" pitchFamily="18" charset="0"/>
            </a:endParaRPr>
          </a:p>
          <a:p>
            <a:pPr marL="0" marR="0" lvl="0" indent="0" algn="l" defTabSz="457200" rtl="0" eaLnBrk="1" fontAlgn="auto" latinLnBrk="0" hangingPunct="1">
              <a:lnSpc>
                <a:spcPct val="100000"/>
              </a:lnSpc>
              <a:spcBef>
                <a:spcPts val="0"/>
              </a:spcBef>
              <a:spcAft>
                <a:spcPts val="1200"/>
              </a:spcAft>
              <a:buClr>
                <a:srgbClr val="7B0000"/>
              </a:buClr>
              <a:buSzPct val="90000"/>
              <a:buFont typeface="Arial"/>
              <a:buNone/>
              <a:tabLst/>
              <a:defRPr/>
            </a:pPr>
            <a:endParaRPr kumimoji="0" lang="en-US" sz="1800" b="0" i="0" u="none" strike="noStrike" kern="1200" cap="none" spc="0" normalizeH="0" baseline="0" noProof="0" dirty="0">
              <a:ln>
                <a:noFill/>
              </a:ln>
              <a:solidFill>
                <a:sysClr val="windowText" lastClr="000000">
                  <a:lumMod val="65000"/>
                  <a:lumOff val="35000"/>
                </a:sysClr>
              </a:solidFill>
              <a:effectLst/>
              <a:uLnTx/>
              <a:uFillTx/>
              <a:latin typeface="Berlin Sans FB" panose="020E0602020502020306" pitchFamily="34" charset="0"/>
              <a:cs typeface="Times New Roman" pitchFamily="18" charset="0"/>
            </a:endParaRPr>
          </a:p>
          <a:p>
            <a:pPr marL="623888" marR="0" lvl="0" indent="0" algn="l" defTabSz="457200" rtl="0" eaLnBrk="1" fontAlgn="auto" latinLnBrk="0" hangingPunct="1">
              <a:lnSpc>
                <a:spcPct val="100000"/>
              </a:lnSpc>
              <a:spcBef>
                <a:spcPts val="0"/>
              </a:spcBef>
              <a:spcAft>
                <a:spcPts val="1200"/>
              </a:spcAft>
              <a:buClr>
                <a:srgbClr val="7B0000"/>
              </a:buClr>
              <a:buSzPct val="90000"/>
              <a:buFont typeface="Arial"/>
              <a:buNone/>
              <a:tabLst/>
              <a:defRPr/>
            </a:pPr>
            <a:endParaRPr kumimoji="0" lang="en-US" sz="1800" b="0" i="0" u="none" strike="noStrike" kern="1200" cap="none" spc="0" normalizeH="0" baseline="0" noProof="0" dirty="0">
              <a:ln>
                <a:noFill/>
              </a:ln>
              <a:solidFill>
                <a:sysClr val="windowText" lastClr="000000">
                  <a:lumMod val="65000"/>
                  <a:lumOff val="35000"/>
                </a:sysClr>
              </a:solidFill>
              <a:effectLst/>
              <a:uLnTx/>
              <a:uFillTx/>
              <a:latin typeface="Berlin Sans FB" panose="020E0602020502020306" pitchFamily="34" charset="0"/>
              <a:cs typeface="Times New Roman" pitchFamily="18" charset="0"/>
            </a:endParaRPr>
          </a:p>
          <a:p>
            <a:pPr marL="0" marR="0" lvl="0" indent="0" algn="l" defTabSz="457200" rtl="0" eaLnBrk="1" fontAlgn="auto" latinLnBrk="0" hangingPunct="1">
              <a:lnSpc>
                <a:spcPct val="100000"/>
              </a:lnSpc>
              <a:spcBef>
                <a:spcPts val="0"/>
              </a:spcBef>
              <a:spcAft>
                <a:spcPts val="1200"/>
              </a:spcAft>
              <a:buClr>
                <a:srgbClr val="7B0000"/>
              </a:buClr>
              <a:buSzPct val="90000"/>
              <a:buFont typeface="Arial"/>
              <a:buNone/>
              <a:tabLst/>
              <a:defRPr/>
            </a:pPr>
            <a:endParaRPr kumimoji="0" lang="en-US" sz="1800" b="0" i="0" u="none" strike="noStrike" kern="1200" cap="none" spc="0" normalizeH="0" baseline="0" noProof="0" dirty="0">
              <a:ln>
                <a:noFill/>
              </a:ln>
              <a:solidFill>
                <a:sysClr val="windowText" lastClr="000000">
                  <a:lumMod val="65000"/>
                  <a:lumOff val="35000"/>
                </a:sysClr>
              </a:solidFill>
              <a:effectLst/>
              <a:uLnTx/>
              <a:uFillTx/>
              <a:latin typeface="Berlin Sans FB" panose="020E0602020502020306" pitchFamily="34" charset="0"/>
              <a:cs typeface="Times New Roman" pitchFamily="18" charset="0"/>
            </a:endParaRPr>
          </a:p>
          <a:p>
            <a:pPr marL="0" marR="0" lvl="0" indent="0" algn="l" defTabSz="457200" rtl="0" eaLnBrk="1" fontAlgn="auto" latinLnBrk="0" hangingPunct="1">
              <a:lnSpc>
                <a:spcPct val="100000"/>
              </a:lnSpc>
              <a:spcBef>
                <a:spcPts val="0"/>
              </a:spcBef>
              <a:spcAft>
                <a:spcPts val="1200"/>
              </a:spcAft>
              <a:buClr>
                <a:srgbClr val="7B0000"/>
              </a:buClr>
              <a:buSzPct val="90000"/>
              <a:buFont typeface="Arial"/>
              <a:buNone/>
              <a:tabLst/>
              <a:defRPr/>
            </a:pPr>
            <a:endParaRPr kumimoji="0" lang="en-US" sz="1800" b="0" i="0" u="none" strike="noStrike" kern="1200" cap="none" spc="0" normalizeH="0" baseline="0" noProof="0" dirty="0">
              <a:ln>
                <a:noFill/>
              </a:ln>
              <a:solidFill>
                <a:sysClr val="windowText" lastClr="000000">
                  <a:lumMod val="65000"/>
                  <a:lumOff val="35000"/>
                </a:sysClr>
              </a:solidFill>
              <a:effectLst/>
              <a:uLnTx/>
              <a:uFillTx/>
              <a:latin typeface="Berlin Sans FB" panose="020E0602020502020306" pitchFamily="34" charset="0"/>
              <a:cs typeface="Times New Roman" pitchFamily="18" charset="0"/>
            </a:endParaRPr>
          </a:p>
          <a:p>
            <a:pPr marL="0" marR="0" lvl="0" indent="0" algn="l" defTabSz="457200" rtl="0" eaLnBrk="1" fontAlgn="auto" latinLnBrk="0" hangingPunct="1">
              <a:lnSpc>
                <a:spcPct val="100000"/>
              </a:lnSpc>
              <a:spcBef>
                <a:spcPts val="0"/>
              </a:spcBef>
              <a:spcAft>
                <a:spcPts val="1200"/>
              </a:spcAft>
              <a:buClr>
                <a:srgbClr val="7B0000"/>
              </a:buClr>
              <a:buSzPct val="90000"/>
              <a:buFont typeface="Arial"/>
              <a:buNone/>
              <a:tabLst/>
              <a:defRPr/>
            </a:pPr>
            <a:endParaRPr kumimoji="0" lang="en-US" sz="1800" b="0" i="0" u="none" strike="noStrike" kern="1200" cap="none" spc="0" normalizeH="0" baseline="0" noProof="0" dirty="0">
              <a:ln>
                <a:noFill/>
              </a:ln>
              <a:solidFill>
                <a:sysClr val="windowText" lastClr="000000">
                  <a:lumMod val="65000"/>
                  <a:lumOff val="35000"/>
                </a:sysClr>
              </a:solidFill>
              <a:effectLst/>
              <a:uLnTx/>
              <a:uFillTx/>
              <a:latin typeface="Berlin Sans FB" panose="020E0602020502020306" pitchFamily="34" charset="0"/>
              <a:cs typeface="Times New Roman" pitchFamily="18" charset="0"/>
            </a:endParaRPr>
          </a:p>
        </p:txBody>
      </p:sp>
      <p:sp>
        <p:nvSpPr>
          <p:cNvPr id="8" name="Content Placeholder 2"/>
          <p:cNvSpPr txBox="1">
            <a:spLocks/>
          </p:cNvSpPr>
          <p:nvPr/>
        </p:nvSpPr>
        <p:spPr>
          <a:xfrm>
            <a:off x="4497149" y="4160395"/>
            <a:ext cx="4511383" cy="1484698"/>
          </a:xfrm>
          <a:prstGeom prst="rect">
            <a:avLst/>
          </a:prstGeom>
        </p:spPr>
        <p:txBody>
          <a:bodyPr vert="horz" lIns="0" tIns="0" rIns="0" bIns="0" rtlCol="0">
            <a:noAutofit/>
          </a:bodyPr>
          <a:lstStyle>
            <a:lvl1pPr marL="0" indent="0" algn="l" defTabSz="457200" rtl="0" eaLnBrk="1" latinLnBrk="0" hangingPunct="1">
              <a:spcBef>
                <a:spcPts val="0"/>
              </a:spcBef>
              <a:spcAft>
                <a:spcPts val="1200"/>
              </a:spcAft>
              <a:buClr>
                <a:srgbClr val="7B0000"/>
              </a:buClr>
              <a:buSzPct val="90000"/>
              <a:buFont typeface="Arial"/>
              <a:buNone/>
              <a:defRPr sz="2400" kern="1200" baseline="0">
                <a:solidFill>
                  <a:schemeClr val="tx1">
                    <a:lumMod val="65000"/>
                    <a:lumOff val="35000"/>
                  </a:schemeClr>
                </a:solidFill>
                <a:latin typeface="+mn-lt"/>
                <a:ea typeface="+mn-ea"/>
                <a:cs typeface="+mn-cs"/>
              </a:defRPr>
            </a:lvl1pPr>
            <a:lvl2pPr marL="457200" indent="-182880" algn="l" defTabSz="457200" rtl="0" eaLnBrk="1" latinLnBrk="0" hangingPunct="1">
              <a:spcBef>
                <a:spcPts val="0"/>
              </a:spcBef>
              <a:spcAft>
                <a:spcPts val="1200"/>
              </a:spcAft>
              <a:buClr>
                <a:srgbClr val="7B0000"/>
              </a:buClr>
              <a:buSzPct val="90000"/>
              <a:buFont typeface="Arial"/>
              <a:buChar char="•"/>
              <a:defRPr sz="2200" kern="1200" baseline="0">
                <a:solidFill>
                  <a:schemeClr val="tx1">
                    <a:lumMod val="65000"/>
                    <a:lumOff val="35000"/>
                  </a:schemeClr>
                </a:solidFill>
                <a:latin typeface="+mn-lt"/>
                <a:ea typeface="+mn-ea"/>
                <a:cs typeface="+mn-cs"/>
              </a:defRPr>
            </a:lvl2pPr>
            <a:lvl3pPr marL="685800" indent="-137160" algn="l" defTabSz="457200" rtl="0" eaLnBrk="1" latinLnBrk="0" hangingPunct="1">
              <a:spcBef>
                <a:spcPts val="0"/>
              </a:spcBef>
              <a:spcAft>
                <a:spcPts val="1200"/>
              </a:spcAft>
              <a:buClr>
                <a:srgbClr val="7B0000"/>
              </a:buClr>
              <a:buSzPct val="90000"/>
              <a:buFont typeface="Arial"/>
              <a:buChar char="•"/>
              <a:defRPr sz="2000" kern="1200">
                <a:solidFill>
                  <a:schemeClr val="tx1">
                    <a:lumMod val="65000"/>
                    <a:lumOff val="35000"/>
                  </a:schemeClr>
                </a:solidFill>
                <a:latin typeface="+mn-lt"/>
                <a:ea typeface="+mn-ea"/>
                <a:cs typeface="+mn-cs"/>
              </a:defRPr>
            </a:lvl3pPr>
            <a:lvl4pPr marL="914400" indent="-137160" algn="l" defTabSz="457200" rtl="0" eaLnBrk="1" latinLnBrk="0" hangingPunct="1">
              <a:spcBef>
                <a:spcPts val="0"/>
              </a:spcBef>
              <a:spcAft>
                <a:spcPts val="1200"/>
              </a:spcAft>
              <a:buClr>
                <a:schemeClr val="bg1">
                  <a:lumMod val="50000"/>
                </a:schemeClr>
              </a:buClr>
              <a:buSzPct val="90000"/>
              <a:buFont typeface="Arial"/>
              <a:buChar char="•"/>
              <a:defRPr sz="1800" kern="1200">
                <a:solidFill>
                  <a:schemeClr val="tx1">
                    <a:lumMod val="65000"/>
                    <a:lumOff val="35000"/>
                  </a:schemeClr>
                </a:solidFill>
                <a:latin typeface="+mn-lt"/>
                <a:ea typeface="+mn-ea"/>
                <a:cs typeface="+mn-cs"/>
              </a:defRPr>
            </a:lvl4pPr>
            <a:lvl5pPr marL="1097280" indent="-137160" algn="l" defTabSz="457200" rtl="0" eaLnBrk="1" latinLnBrk="0" hangingPunct="1">
              <a:spcBef>
                <a:spcPts val="0"/>
              </a:spcBef>
              <a:spcAft>
                <a:spcPts val="1200"/>
              </a:spcAft>
              <a:buClr>
                <a:schemeClr val="bg1">
                  <a:lumMod val="50000"/>
                </a:schemeClr>
              </a:buClr>
              <a:buSzPct val="90000"/>
              <a:buFont typeface="Arial"/>
              <a:buChar char="•"/>
              <a:defRPr sz="18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solidFill>
                <a:prstClr val="black"/>
              </a:solidFill>
              <a:latin typeface="Berlin Sans FB" panose="020E0602020502020306" pitchFamily="34" charset="0"/>
              <a:cs typeface="Times New Roman" pitchFamily="18" charset="0"/>
            </a:endParaRPr>
          </a:p>
          <a:p>
            <a:pPr>
              <a:spcAft>
                <a:spcPts val="0"/>
              </a:spcAft>
            </a:pPr>
            <a:r>
              <a:rPr lang="en-US" sz="1800" dirty="0">
                <a:solidFill>
                  <a:prstClr val="black"/>
                </a:solidFill>
                <a:latin typeface="Berlin Sans FB" panose="020E0602020502020306" pitchFamily="34" charset="0"/>
                <a:cs typeface="Times New Roman" pitchFamily="18" charset="0"/>
              </a:rPr>
              <a:t>John Hopkins University, School of Medicine</a:t>
            </a:r>
          </a:p>
          <a:p>
            <a:pPr marL="623888">
              <a:spcAft>
                <a:spcPts val="0"/>
              </a:spcAft>
            </a:pPr>
            <a:endParaRPr lang="en-US" sz="400" dirty="0" smtClean="0">
              <a:solidFill>
                <a:prstClr val="black"/>
              </a:solidFill>
              <a:latin typeface="Berlin Sans FB" panose="020E0602020502020306" pitchFamily="34" charset="0"/>
              <a:cs typeface="Times New Roman" pitchFamily="18" charset="0"/>
            </a:endParaRPr>
          </a:p>
          <a:p>
            <a:pPr marL="623888">
              <a:spcAft>
                <a:spcPts val="0"/>
              </a:spcAft>
            </a:pPr>
            <a:r>
              <a:rPr lang="en-US" sz="1800" dirty="0" err="1" smtClean="0">
                <a:solidFill>
                  <a:prstClr val="black"/>
                </a:solidFill>
                <a:latin typeface="Berlin Sans FB" panose="020E0602020502020306" pitchFamily="34" charset="0"/>
                <a:cs typeface="Times New Roman" pitchFamily="18" charset="0"/>
              </a:rPr>
              <a:t>Dhananjay</a:t>
            </a:r>
            <a:r>
              <a:rPr lang="en-US" sz="1800" dirty="0" smtClean="0">
                <a:solidFill>
                  <a:prstClr val="black"/>
                </a:solidFill>
                <a:latin typeface="Berlin Sans FB" panose="020E0602020502020306" pitchFamily="34" charset="0"/>
                <a:cs typeface="Times New Roman" pitchFamily="18" charset="0"/>
              </a:rPr>
              <a:t> </a:t>
            </a:r>
            <a:r>
              <a:rPr lang="en-US" sz="1800" dirty="0">
                <a:solidFill>
                  <a:prstClr val="black"/>
                </a:solidFill>
                <a:latin typeface="Berlin Sans FB" panose="020E0602020502020306" pitchFamily="34" charset="0"/>
                <a:cs typeface="Times New Roman" pitchFamily="18" charset="0"/>
              </a:rPr>
              <a:t>Vaidya, MPH, PhD</a:t>
            </a:r>
          </a:p>
          <a:p>
            <a:endParaRPr lang="en-US" dirty="0">
              <a:solidFill>
                <a:prstClr val="black"/>
              </a:solidFill>
              <a:latin typeface="Berlin Sans FB" panose="020E0602020502020306" pitchFamily="34" charset="0"/>
              <a:cs typeface="Times New Roman" pitchFamily="18" charset="0"/>
            </a:endParaRPr>
          </a:p>
          <a:p>
            <a:endParaRPr lang="en-US" sz="1800" dirty="0">
              <a:solidFill>
                <a:prstClr val="black"/>
              </a:solidFill>
              <a:latin typeface="Berlin Sans FB" panose="020E0602020502020306" pitchFamily="34" charset="0"/>
              <a:cs typeface="Times New Roman" pitchFamily="18" charset="0"/>
            </a:endParaRPr>
          </a:p>
          <a:p>
            <a:pPr marL="623888"/>
            <a:endParaRPr lang="en-US" sz="1800" dirty="0">
              <a:solidFill>
                <a:prstClr val="black"/>
              </a:solidFill>
              <a:latin typeface="Berlin Sans FB" panose="020E0602020502020306" pitchFamily="34" charset="0"/>
              <a:cs typeface="Times New Roman" pitchFamily="18" charset="0"/>
            </a:endParaRPr>
          </a:p>
          <a:p>
            <a:endParaRPr lang="en-US" sz="1800" dirty="0">
              <a:solidFill>
                <a:prstClr val="black"/>
              </a:solidFill>
              <a:latin typeface="Berlin Sans FB" panose="020E0602020502020306" pitchFamily="34" charset="0"/>
              <a:cs typeface="Times New Roman" pitchFamily="18" charset="0"/>
            </a:endParaRPr>
          </a:p>
          <a:p>
            <a:endParaRPr lang="en-US" sz="1800" dirty="0">
              <a:solidFill>
                <a:prstClr val="black"/>
              </a:solidFill>
              <a:latin typeface="Berlin Sans FB" panose="020E0602020502020306" pitchFamily="34" charset="0"/>
              <a:cs typeface="Times New Roman" pitchFamily="18" charset="0"/>
            </a:endParaRPr>
          </a:p>
          <a:p>
            <a:endParaRPr lang="en-US" sz="1800" dirty="0">
              <a:solidFill>
                <a:prstClr val="black"/>
              </a:solidFill>
              <a:latin typeface="Berlin Sans FB" panose="020E0602020502020306" pitchFamily="34" charset="0"/>
              <a:cs typeface="Times New Roman" pitchFamily="18" charset="0"/>
            </a:endParaRPr>
          </a:p>
        </p:txBody>
      </p:sp>
      <p:sp>
        <p:nvSpPr>
          <p:cNvPr id="2" name="Rectangle 1"/>
          <p:cNvSpPr/>
          <p:nvPr/>
        </p:nvSpPr>
        <p:spPr>
          <a:xfrm>
            <a:off x="6977486" y="2006355"/>
            <a:ext cx="4559240" cy="1415772"/>
          </a:xfrm>
          <a:prstGeom prst="rect">
            <a:avLst/>
          </a:prstGeom>
        </p:spPr>
        <p:txBody>
          <a:bodyPr wrap="square">
            <a:spAutoFit/>
          </a:bodyPr>
          <a:lstStyle/>
          <a:p>
            <a:pPr>
              <a:spcAft>
                <a:spcPts val="0"/>
              </a:spcAft>
            </a:pPr>
            <a:r>
              <a:rPr lang="en-US" dirty="0">
                <a:solidFill>
                  <a:prstClr val="black"/>
                </a:solidFill>
                <a:latin typeface="Berlin Sans FB" panose="020E0602020502020306" pitchFamily="34" charset="0"/>
                <a:cs typeface="Times New Roman" pitchFamily="18" charset="0"/>
              </a:rPr>
              <a:t>University of Wisconsin Madison, Division of Cardiovascular Medicine</a:t>
            </a:r>
          </a:p>
          <a:p>
            <a:pPr marL="623888">
              <a:spcAft>
                <a:spcPts val="0"/>
              </a:spcAft>
            </a:pPr>
            <a:endParaRPr lang="en-US" sz="1200" dirty="0" smtClean="0">
              <a:solidFill>
                <a:prstClr val="black"/>
              </a:solidFill>
              <a:latin typeface="Berlin Sans FB" panose="020E0602020502020306" pitchFamily="34" charset="0"/>
              <a:cs typeface="Times New Roman" pitchFamily="18" charset="0"/>
            </a:endParaRPr>
          </a:p>
          <a:p>
            <a:pPr marL="623888">
              <a:spcAft>
                <a:spcPts val="0"/>
              </a:spcAft>
            </a:pPr>
            <a:r>
              <a:rPr lang="en-US" dirty="0" smtClean="0">
                <a:solidFill>
                  <a:prstClr val="black"/>
                </a:solidFill>
                <a:latin typeface="Berlin Sans FB" panose="020E0602020502020306" pitchFamily="34" charset="0"/>
                <a:cs typeface="Times New Roman" pitchFamily="18" charset="0"/>
              </a:rPr>
              <a:t>James </a:t>
            </a:r>
            <a:r>
              <a:rPr lang="en-US" dirty="0">
                <a:solidFill>
                  <a:prstClr val="black"/>
                </a:solidFill>
                <a:latin typeface="Berlin Sans FB" panose="020E0602020502020306" pitchFamily="34" charset="0"/>
                <a:cs typeface="Times New Roman" pitchFamily="18" charset="0"/>
              </a:rPr>
              <a:t>H. Stein, MD</a:t>
            </a:r>
          </a:p>
          <a:p>
            <a:pPr marL="623888">
              <a:spcAft>
                <a:spcPts val="0"/>
              </a:spcAft>
            </a:pPr>
            <a:r>
              <a:rPr lang="en-US" dirty="0">
                <a:solidFill>
                  <a:prstClr val="black"/>
                </a:solidFill>
                <a:latin typeface="Berlin Sans FB" panose="020E0602020502020306" pitchFamily="34" charset="0"/>
                <a:cs typeface="Times New Roman" pitchFamily="18" charset="0"/>
              </a:rPr>
              <a:t>Adam D. </a:t>
            </a:r>
            <a:r>
              <a:rPr lang="en-US" dirty="0" err="1">
                <a:solidFill>
                  <a:prstClr val="black"/>
                </a:solidFill>
                <a:latin typeface="Berlin Sans FB" panose="020E0602020502020306" pitchFamily="34" charset="0"/>
                <a:cs typeface="Times New Roman" pitchFamily="18" charset="0"/>
              </a:rPr>
              <a:t>Gepner</a:t>
            </a:r>
            <a:r>
              <a:rPr lang="en-US" dirty="0">
                <a:solidFill>
                  <a:prstClr val="black"/>
                </a:solidFill>
                <a:latin typeface="Berlin Sans FB" panose="020E0602020502020306" pitchFamily="34" charset="0"/>
                <a:cs typeface="Times New Roman" pitchFamily="18" charset="0"/>
              </a:rPr>
              <a:t>, MD</a:t>
            </a:r>
          </a:p>
        </p:txBody>
      </p:sp>
      <p:sp>
        <p:nvSpPr>
          <p:cNvPr id="3" name="TextBox 2"/>
          <p:cNvSpPr txBox="1"/>
          <p:nvPr/>
        </p:nvSpPr>
        <p:spPr>
          <a:xfrm>
            <a:off x="-914400" y="6434667"/>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extLst>
      <p:ext uri="{BB962C8B-B14F-4D97-AF65-F5344CB8AC3E}">
        <p14:creationId xmlns:p14="http://schemas.microsoft.com/office/powerpoint/2010/main" val="367550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605F62">
                    <a:lumMod val="50000"/>
                  </a:srgbClr>
                </a:solidFill>
                <a:latin typeface="Berlin Sans FB" panose="020E0602020502020306" pitchFamily="34" charset="0"/>
              </a:rPr>
              <a:t>Results (aim 1)</a:t>
            </a:r>
            <a:endParaRPr lang="en-US" dirty="0"/>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20</a:t>
            </a:fld>
            <a:endParaRPr lang="en-US">
              <a:solidFill>
                <a:srgbClr val="97ACD9"/>
              </a:solidFill>
            </a:endParaRPr>
          </a:p>
        </p:txBody>
      </p:sp>
      <p:sp>
        <p:nvSpPr>
          <p:cNvPr id="12" name="Text Placeholder 5"/>
          <p:cNvSpPr>
            <a:spLocks noGrp="1"/>
          </p:cNvSpPr>
          <p:nvPr>
            <p:ph type="body" sz="quarter" idx="13"/>
          </p:nvPr>
        </p:nvSpPr>
        <p:spPr>
          <a:xfrm>
            <a:off x="609600" y="1099882"/>
            <a:ext cx="11460480" cy="194440"/>
          </a:xfrm>
        </p:spPr>
        <p:txBody>
          <a:bodyPr/>
          <a:lstStyle/>
          <a:p>
            <a:r>
              <a:rPr lang="en-US" sz="1350" dirty="0">
                <a:solidFill>
                  <a:schemeClr val="tx1">
                    <a:lumMod val="50000"/>
                  </a:schemeClr>
                </a:solidFill>
                <a:latin typeface="Berlin Sans FB" panose="020E0602020502020306" pitchFamily="34" charset="0"/>
              </a:rPr>
              <a:t>Multivariate regression for the association between trajectories of status of BP control and 10-year change in carotid artery stiffness among hypertensive individuals by diabetes and age </a:t>
            </a:r>
          </a:p>
        </p:txBody>
      </p:sp>
      <p:sp>
        <p:nvSpPr>
          <p:cNvPr id="18" name="Rectangle 17"/>
          <p:cNvSpPr/>
          <p:nvPr/>
        </p:nvSpPr>
        <p:spPr>
          <a:xfrm>
            <a:off x="483658" y="5430205"/>
            <a:ext cx="11476694" cy="487569"/>
          </a:xfrm>
          <a:prstGeom prst="rect">
            <a:avLst/>
          </a:prstGeom>
        </p:spPr>
        <p:txBody>
          <a:bodyPr wrap="square">
            <a:spAutoFit/>
          </a:bodyPr>
          <a:lstStyle/>
          <a:p>
            <a:pPr>
              <a:lnSpc>
                <a:spcPct val="107000"/>
              </a:lnSpc>
            </a:pPr>
            <a:r>
              <a:rPr lang="en-US" sz="1200" b="1"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Models</a:t>
            </a: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adjusted for age, sex, race,  study site, smoking, alcohol intake, physical activity, body mass index, duration of diabetes, total cholesterol, high density lipoprotein, glomerular filtration rate, CRP,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antihypertensive medication class, and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baseline DC. </a:t>
            </a:r>
            <a:endParaRPr lang="en-US" sz="1200" dirty="0">
              <a:solidFill>
                <a:srgbClr val="605F62"/>
              </a:solidFill>
              <a:latin typeface="Berlin Sans FB" panose="020E0602020502020306"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2253228" y="1394980"/>
            <a:ext cx="1770036" cy="307777"/>
          </a:xfrm>
          <a:prstGeom prst="rect">
            <a:avLst/>
          </a:prstGeom>
        </p:spPr>
        <p:txBody>
          <a:bodyPr wrap="none">
            <a:spAutoFit/>
          </a:bodyPr>
          <a:lstStyle/>
          <a:p>
            <a:r>
              <a:rPr lang="en-US" sz="1400" dirty="0">
                <a:solidFill>
                  <a:schemeClr val="tx1">
                    <a:lumMod val="50000"/>
                  </a:schemeClr>
                </a:solidFill>
                <a:latin typeface="Berlin Sans FB" panose="020E0602020502020306" pitchFamily="34" charset="0"/>
              </a:rPr>
              <a:t>Non-diabetic (n=676)</a:t>
            </a:r>
          </a:p>
        </p:txBody>
      </p:sp>
      <p:sp>
        <p:nvSpPr>
          <p:cNvPr id="17" name="Rectangle 16"/>
          <p:cNvSpPr/>
          <p:nvPr/>
        </p:nvSpPr>
        <p:spPr>
          <a:xfrm>
            <a:off x="7922152" y="1343056"/>
            <a:ext cx="1426994" cy="307777"/>
          </a:xfrm>
          <a:prstGeom prst="rect">
            <a:avLst/>
          </a:prstGeom>
        </p:spPr>
        <p:txBody>
          <a:bodyPr wrap="none">
            <a:spAutoFit/>
          </a:bodyPr>
          <a:lstStyle/>
          <a:p>
            <a:r>
              <a:rPr lang="en-US" sz="1400" dirty="0">
                <a:solidFill>
                  <a:schemeClr val="tx1">
                    <a:lumMod val="50000"/>
                  </a:schemeClr>
                </a:solidFill>
                <a:latin typeface="Berlin Sans FB" panose="020E0602020502020306" pitchFamily="34" charset="0"/>
              </a:rPr>
              <a:t>Diabetic (n=230)</a:t>
            </a:r>
          </a:p>
        </p:txBody>
      </p:sp>
      <p:pic>
        <p:nvPicPr>
          <p:cNvPr id="3" name="Picture 2"/>
          <p:cNvPicPr>
            <a:picLocks noChangeAspect="1"/>
          </p:cNvPicPr>
          <p:nvPr/>
        </p:nvPicPr>
        <p:blipFill>
          <a:blip r:embed="rId3"/>
          <a:stretch>
            <a:fillRect/>
          </a:stretch>
        </p:blipFill>
        <p:spPr>
          <a:xfrm>
            <a:off x="816043" y="1650833"/>
            <a:ext cx="4644406" cy="3523519"/>
          </a:xfrm>
          <a:prstGeom prst="rect">
            <a:avLst/>
          </a:prstGeom>
        </p:spPr>
      </p:pic>
      <p:pic>
        <p:nvPicPr>
          <p:cNvPr id="9" name="Picture 8"/>
          <p:cNvPicPr>
            <a:picLocks noChangeAspect="1"/>
          </p:cNvPicPr>
          <p:nvPr/>
        </p:nvPicPr>
        <p:blipFill>
          <a:blip r:embed="rId4"/>
          <a:stretch>
            <a:fillRect/>
          </a:stretch>
        </p:blipFill>
        <p:spPr>
          <a:xfrm>
            <a:off x="6154871" y="1650833"/>
            <a:ext cx="4919528" cy="3523519"/>
          </a:xfrm>
          <a:prstGeom prst="rect">
            <a:avLst/>
          </a:prstGeom>
        </p:spPr>
      </p:pic>
    </p:spTree>
    <p:extLst>
      <p:ext uri="{BB962C8B-B14F-4D97-AF65-F5344CB8AC3E}">
        <p14:creationId xmlns:p14="http://schemas.microsoft.com/office/powerpoint/2010/main" val="137419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605F62">
                    <a:lumMod val="50000"/>
                  </a:srgbClr>
                </a:solidFill>
                <a:latin typeface="Berlin Sans FB" panose="020E0602020502020306" pitchFamily="34" charset="0"/>
              </a:rPr>
              <a:t>Results (aim 1)</a:t>
            </a:r>
            <a:endParaRPr lang="en-US" dirty="0"/>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21</a:t>
            </a:fld>
            <a:endParaRPr lang="en-US">
              <a:solidFill>
                <a:srgbClr val="97ACD9"/>
              </a:solidFill>
            </a:endParaRPr>
          </a:p>
        </p:txBody>
      </p:sp>
      <p:sp>
        <p:nvSpPr>
          <p:cNvPr id="12" name="Text Placeholder 5"/>
          <p:cNvSpPr>
            <a:spLocks noGrp="1"/>
          </p:cNvSpPr>
          <p:nvPr>
            <p:ph type="body" sz="quarter" idx="13"/>
          </p:nvPr>
        </p:nvSpPr>
        <p:spPr>
          <a:xfrm>
            <a:off x="609600" y="1099882"/>
            <a:ext cx="11460480" cy="194440"/>
          </a:xfrm>
        </p:spPr>
        <p:txBody>
          <a:bodyPr/>
          <a:lstStyle/>
          <a:p>
            <a:r>
              <a:rPr lang="en-US" sz="1350" dirty="0">
                <a:solidFill>
                  <a:schemeClr val="tx1">
                    <a:lumMod val="50000"/>
                  </a:schemeClr>
                </a:solidFill>
                <a:latin typeface="Berlin Sans FB" panose="020E0602020502020306" pitchFamily="34" charset="0"/>
              </a:rPr>
              <a:t>Multivariate regression for the association between trajectories of status of BP control and 10-year change in carotid artery stiffness among hypertensive individuals by diabetes and age </a:t>
            </a:r>
          </a:p>
        </p:txBody>
      </p:sp>
      <p:sp>
        <p:nvSpPr>
          <p:cNvPr id="18" name="Rectangle 17"/>
          <p:cNvSpPr/>
          <p:nvPr/>
        </p:nvSpPr>
        <p:spPr>
          <a:xfrm>
            <a:off x="483658" y="5430205"/>
            <a:ext cx="11476694" cy="487569"/>
          </a:xfrm>
          <a:prstGeom prst="rect">
            <a:avLst/>
          </a:prstGeom>
        </p:spPr>
        <p:txBody>
          <a:bodyPr wrap="square">
            <a:spAutoFit/>
          </a:bodyPr>
          <a:lstStyle/>
          <a:p>
            <a:pPr>
              <a:lnSpc>
                <a:spcPct val="107000"/>
              </a:lnSpc>
            </a:pPr>
            <a:r>
              <a:rPr lang="en-US" sz="1200" b="1"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Models</a:t>
            </a: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adjusted for age, sex, race,  study site, smoking, alcohol intake, physical activity, body mass index, duration of diabetes, total cholesterol, high density lipoprotein, glomerular filtration rate, CRP,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antihypertensive medication class, and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baseline DC. </a:t>
            </a:r>
            <a:endParaRPr lang="en-US" sz="1200" dirty="0">
              <a:solidFill>
                <a:srgbClr val="605F62"/>
              </a:solidFill>
              <a:latin typeface="Berlin Sans FB" panose="020E0602020502020306"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8380291" y="1408795"/>
            <a:ext cx="1234633" cy="307777"/>
          </a:xfrm>
          <a:prstGeom prst="rect">
            <a:avLst/>
          </a:prstGeom>
        </p:spPr>
        <p:txBody>
          <a:bodyPr wrap="none">
            <a:spAutoFit/>
          </a:bodyPr>
          <a:lstStyle/>
          <a:p>
            <a:r>
              <a:rPr lang="en-US" sz="1400" dirty="0" smtClean="0">
                <a:solidFill>
                  <a:srgbClr val="605F62">
                    <a:lumMod val="50000"/>
                  </a:srgbClr>
                </a:solidFill>
                <a:latin typeface="Berlin Sans FB" panose="020E0602020502020306" pitchFamily="34" charset="0"/>
              </a:rPr>
              <a:t>&gt;= 70 (</a:t>
            </a:r>
            <a:r>
              <a:rPr lang="en-US" sz="1400" dirty="0">
                <a:solidFill>
                  <a:srgbClr val="605F62">
                    <a:lumMod val="50000"/>
                  </a:srgbClr>
                </a:solidFill>
                <a:latin typeface="Berlin Sans FB" panose="020E0602020502020306" pitchFamily="34" charset="0"/>
              </a:rPr>
              <a:t>n=258)</a:t>
            </a:r>
          </a:p>
        </p:txBody>
      </p:sp>
      <p:pic>
        <p:nvPicPr>
          <p:cNvPr id="7" name="Picture 6"/>
          <p:cNvPicPr>
            <a:picLocks noChangeAspect="1"/>
          </p:cNvPicPr>
          <p:nvPr/>
        </p:nvPicPr>
        <p:blipFill>
          <a:blip r:embed="rId3"/>
          <a:stretch>
            <a:fillRect/>
          </a:stretch>
        </p:blipFill>
        <p:spPr>
          <a:xfrm>
            <a:off x="582089" y="1633692"/>
            <a:ext cx="5246582" cy="3796513"/>
          </a:xfrm>
          <a:prstGeom prst="rect">
            <a:avLst/>
          </a:prstGeom>
        </p:spPr>
      </p:pic>
      <p:pic>
        <p:nvPicPr>
          <p:cNvPr id="8" name="Picture 7"/>
          <p:cNvPicPr>
            <a:picLocks noChangeAspect="1"/>
          </p:cNvPicPr>
          <p:nvPr/>
        </p:nvPicPr>
        <p:blipFill>
          <a:blip r:embed="rId4"/>
          <a:stretch>
            <a:fillRect/>
          </a:stretch>
        </p:blipFill>
        <p:spPr>
          <a:xfrm>
            <a:off x="6300889" y="1613306"/>
            <a:ext cx="5209066" cy="3816335"/>
          </a:xfrm>
          <a:prstGeom prst="rect">
            <a:avLst/>
          </a:prstGeom>
        </p:spPr>
      </p:pic>
      <p:sp>
        <p:nvSpPr>
          <p:cNvPr id="14" name="Rectangle 13"/>
          <p:cNvSpPr/>
          <p:nvPr/>
        </p:nvSpPr>
        <p:spPr>
          <a:xfrm>
            <a:off x="2048289" y="1459417"/>
            <a:ext cx="1558440" cy="307777"/>
          </a:xfrm>
          <a:prstGeom prst="rect">
            <a:avLst/>
          </a:prstGeom>
        </p:spPr>
        <p:txBody>
          <a:bodyPr wrap="none">
            <a:spAutoFit/>
          </a:bodyPr>
          <a:lstStyle/>
          <a:p>
            <a:r>
              <a:rPr lang="en-US" sz="1400" dirty="0" smtClean="0">
                <a:solidFill>
                  <a:schemeClr val="tx1">
                    <a:lumMod val="50000"/>
                  </a:schemeClr>
                </a:solidFill>
                <a:latin typeface="Berlin Sans FB" panose="020E0602020502020306" pitchFamily="34" charset="0"/>
              </a:rPr>
              <a:t>&lt; 70 years </a:t>
            </a:r>
            <a:r>
              <a:rPr lang="en-US" sz="1400" dirty="0">
                <a:solidFill>
                  <a:schemeClr val="tx1">
                    <a:lumMod val="50000"/>
                  </a:schemeClr>
                </a:solidFill>
                <a:latin typeface="Berlin Sans FB" panose="020E0602020502020306" pitchFamily="34" charset="0"/>
              </a:rPr>
              <a:t>(n=648)</a:t>
            </a:r>
          </a:p>
        </p:txBody>
      </p:sp>
    </p:spTree>
    <p:extLst>
      <p:ext uri="{BB962C8B-B14F-4D97-AF65-F5344CB8AC3E}">
        <p14:creationId xmlns:p14="http://schemas.microsoft.com/office/powerpoint/2010/main" val="94468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50000"/>
                  </a:schemeClr>
                </a:solidFill>
                <a:latin typeface="Berlin Sans FB" panose="020E0602020502020306" pitchFamily="34" charset="0"/>
              </a:rPr>
              <a:t>Conclusion </a:t>
            </a: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22</a:t>
            </a:fld>
            <a:endParaRPr lang="en-US">
              <a:solidFill>
                <a:srgbClr val="97ACD9"/>
              </a:solidFill>
            </a:endParaRPr>
          </a:p>
        </p:txBody>
      </p:sp>
      <p:sp>
        <p:nvSpPr>
          <p:cNvPr id="8" name="Content Placeholder 7"/>
          <p:cNvSpPr>
            <a:spLocks noGrp="1"/>
          </p:cNvSpPr>
          <p:nvPr>
            <p:ph idx="1"/>
          </p:nvPr>
        </p:nvSpPr>
        <p:spPr>
          <a:xfrm>
            <a:off x="1068264" y="2127309"/>
            <a:ext cx="10111800" cy="4093029"/>
          </a:xfrm>
        </p:spPr>
        <p:txBody>
          <a:bodyPr/>
          <a:lstStyle/>
          <a:p>
            <a:endParaRPr lang="en-US" sz="1800" dirty="0">
              <a:solidFill>
                <a:schemeClr val="tx1">
                  <a:lumMod val="50000"/>
                </a:schemeClr>
              </a:solidFill>
              <a:latin typeface="Berlin Sans FB" panose="020E0602020502020306" pitchFamily="34" charset="0"/>
            </a:endParaRPr>
          </a:p>
          <a:p>
            <a:r>
              <a:rPr lang="en-US" sz="1800" dirty="0">
                <a:solidFill>
                  <a:schemeClr val="tx1">
                    <a:lumMod val="50000"/>
                  </a:schemeClr>
                </a:solidFill>
                <a:latin typeface="Berlin Sans FB" panose="020E0602020502020306" pitchFamily="34" charset="0"/>
              </a:rPr>
              <a:t>L</a:t>
            </a:r>
            <a:r>
              <a:rPr lang="en-US" sz="1800" dirty="0" smtClean="0">
                <a:solidFill>
                  <a:schemeClr val="tx1">
                    <a:lumMod val="50000"/>
                  </a:schemeClr>
                </a:solidFill>
                <a:latin typeface="Berlin Sans FB" panose="020E0602020502020306" pitchFamily="34" charset="0"/>
              </a:rPr>
              <a:t>ong-term </a:t>
            </a:r>
            <a:r>
              <a:rPr lang="en-US" sz="1800" dirty="0">
                <a:solidFill>
                  <a:schemeClr val="tx1">
                    <a:lumMod val="50000"/>
                  </a:schemeClr>
                </a:solidFill>
                <a:latin typeface="Berlin Sans FB" panose="020E0602020502020306" pitchFamily="34" charset="0"/>
              </a:rPr>
              <a:t>controlled BP was associated with slower progression of arterial stiffness only among </a:t>
            </a:r>
            <a:r>
              <a:rPr lang="en-US" sz="1800" dirty="0" smtClean="0">
                <a:solidFill>
                  <a:schemeClr val="tx1">
                    <a:lumMod val="50000"/>
                  </a:schemeClr>
                </a:solidFill>
                <a:latin typeface="Berlin Sans FB" panose="020E0602020502020306" pitchFamily="34" charset="0"/>
              </a:rPr>
              <a:t>hypertensives who are non-diabetic </a:t>
            </a:r>
            <a:r>
              <a:rPr lang="en-US" sz="1800" dirty="0">
                <a:solidFill>
                  <a:schemeClr val="tx1">
                    <a:lumMod val="50000"/>
                  </a:schemeClr>
                </a:solidFill>
                <a:latin typeface="Berlin Sans FB" panose="020E0602020502020306" pitchFamily="34" charset="0"/>
              </a:rPr>
              <a:t>and those aged &lt;70 years.</a:t>
            </a:r>
          </a:p>
          <a:p>
            <a:endParaRPr lang="en-US" sz="1800" dirty="0">
              <a:solidFill>
                <a:schemeClr val="tx1">
                  <a:lumMod val="50000"/>
                </a:schemeClr>
              </a:solidFill>
              <a:latin typeface="Berlin Sans FB" panose="020E0602020502020306" pitchFamily="34" charset="0"/>
            </a:endParaRPr>
          </a:p>
          <a:p>
            <a:r>
              <a:rPr lang="en-US" sz="1800" dirty="0">
                <a:solidFill>
                  <a:schemeClr val="tx1">
                    <a:lumMod val="50000"/>
                  </a:schemeClr>
                </a:solidFill>
                <a:latin typeface="Berlin Sans FB" panose="020E0602020502020306" pitchFamily="34" charset="0"/>
              </a:rPr>
              <a:t>Among diabetic and elderly hypertensive patients, the progression of arterial stiffness among individuals with </a:t>
            </a:r>
            <a:r>
              <a:rPr lang="en-US" sz="1800" dirty="0" smtClean="0">
                <a:solidFill>
                  <a:schemeClr val="tx1">
                    <a:lumMod val="50000"/>
                  </a:schemeClr>
                </a:solidFill>
                <a:latin typeface="Berlin Sans FB" panose="020E0602020502020306" pitchFamily="34" charset="0"/>
              </a:rPr>
              <a:t>consistently controlled </a:t>
            </a:r>
            <a:r>
              <a:rPr lang="en-US" sz="1800" dirty="0">
                <a:solidFill>
                  <a:schemeClr val="tx1">
                    <a:lumMod val="50000"/>
                  </a:schemeClr>
                </a:solidFill>
                <a:latin typeface="Berlin Sans FB" panose="020E0602020502020306" pitchFamily="34" charset="0"/>
              </a:rPr>
              <a:t>BP is not different from that of those with persistently uncontrolled BP.  </a:t>
            </a:r>
          </a:p>
          <a:p>
            <a:endParaRPr lang="en-US" sz="1800" dirty="0">
              <a:solidFill>
                <a:schemeClr val="tx1">
                  <a:lumMod val="50000"/>
                </a:schemeClr>
              </a:solidFill>
              <a:latin typeface="Berlin Sans FB" panose="020E0602020502020306" pitchFamily="34" charset="0"/>
            </a:endParaRPr>
          </a:p>
          <a:p>
            <a:r>
              <a:rPr lang="en-US" sz="1800" dirty="0">
                <a:solidFill>
                  <a:schemeClr val="tx1">
                    <a:lumMod val="50000"/>
                  </a:schemeClr>
                </a:solidFill>
                <a:latin typeface="Berlin Sans FB" panose="020E0602020502020306" pitchFamily="34" charset="0"/>
              </a:rPr>
              <a:t>C</a:t>
            </a:r>
            <a:r>
              <a:rPr lang="en-US" sz="1800" dirty="0" smtClean="0">
                <a:solidFill>
                  <a:schemeClr val="tx1">
                    <a:lumMod val="50000"/>
                  </a:schemeClr>
                </a:solidFill>
                <a:latin typeface="Berlin Sans FB" panose="020E0602020502020306" pitchFamily="34" charset="0"/>
              </a:rPr>
              <a:t>ontrolling </a:t>
            </a:r>
            <a:r>
              <a:rPr lang="en-US" sz="1800" dirty="0">
                <a:solidFill>
                  <a:schemeClr val="tx1">
                    <a:lumMod val="50000"/>
                  </a:schemeClr>
                </a:solidFill>
                <a:latin typeface="Berlin Sans FB" panose="020E0602020502020306" pitchFamily="34" charset="0"/>
              </a:rPr>
              <a:t>BP alone may not be enough to slow progression of arterial stiffness among hypertensive patients with concomitant diabetes and elderly hypertensive patients, further research would be needed to explore strategies to slow the progression of arterial stiffness among these patients. </a:t>
            </a:r>
          </a:p>
        </p:txBody>
      </p:sp>
      <p:sp>
        <p:nvSpPr>
          <p:cNvPr id="3" name="Text Placeholder 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8126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23</a:t>
            </a:fld>
            <a:endParaRPr lang="en-US">
              <a:solidFill>
                <a:srgbClr val="97ACD9"/>
              </a:solidFill>
            </a:endParaRPr>
          </a:p>
        </p:txBody>
      </p:sp>
      <p:sp>
        <p:nvSpPr>
          <p:cNvPr id="9" name="Content Placeholder 7"/>
          <p:cNvSpPr txBox="1">
            <a:spLocks/>
          </p:cNvSpPr>
          <p:nvPr/>
        </p:nvSpPr>
        <p:spPr>
          <a:xfrm>
            <a:off x="1141416" y="1279408"/>
            <a:ext cx="10440984" cy="2580613"/>
          </a:xfrm>
          <a:prstGeom prst="rect">
            <a:avLst/>
          </a:prstGeom>
        </p:spPr>
        <p:txBody>
          <a:bodyPr vert="horz" lIns="0" tIns="0" rIns="91440" bIns="45720" rtlCol="0">
            <a:noAutofit/>
          </a:bodyPr>
          <a:lstStyle>
            <a:lvl1pPr marL="174625" indent="-174625" algn="l" defTabSz="914400" rtl="0" eaLnBrk="1" latinLnBrk="0" hangingPunct="1">
              <a:spcBef>
                <a:spcPts val="0"/>
              </a:spcBef>
              <a:buClr>
                <a:schemeClr val="accent1"/>
              </a:buClr>
              <a:buFont typeface="Arial" pitchFamily="34" charset="0"/>
              <a:buChar char="•"/>
              <a:defRPr sz="2800" kern="1200" spc="-50" baseline="0">
                <a:solidFill>
                  <a:schemeClr val="tx1"/>
                </a:solidFill>
                <a:latin typeface="+mn-lt"/>
                <a:ea typeface="+mn-ea"/>
                <a:cs typeface="+mn-cs"/>
              </a:defRPr>
            </a:lvl1pPr>
            <a:lvl2pPr marL="457200" indent="-250825" algn="l" defTabSz="914400" rtl="0" eaLnBrk="1" latinLnBrk="0" hangingPunct="1">
              <a:spcBef>
                <a:spcPts val="0"/>
              </a:spcBef>
              <a:buClr>
                <a:srgbClr val="605F62"/>
              </a:buClr>
              <a:buFont typeface="Symbol" pitchFamily="18" charset="2"/>
              <a:buChar char="-"/>
              <a:defRPr sz="2400" kern="1200" spc="-50" baseline="0">
                <a:solidFill>
                  <a:schemeClr val="tx1"/>
                </a:solidFill>
                <a:latin typeface="+mn-lt"/>
                <a:ea typeface="+mn-ea"/>
                <a:cs typeface="+mn-cs"/>
              </a:defRPr>
            </a:lvl2pPr>
            <a:lvl3pPr marL="620713" indent="-163513" algn="l" defTabSz="914400" rtl="0" eaLnBrk="1" latinLnBrk="0" hangingPunct="1">
              <a:spcBef>
                <a:spcPts val="0"/>
              </a:spcBef>
              <a:buClr>
                <a:srgbClr val="605F62"/>
              </a:buClr>
              <a:buFont typeface="Arial" pitchFamily="34" charset="0"/>
              <a:buChar char="•"/>
              <a:defRPr sz="2000" kern="1200" spc="-50" baseline="0">
                <a:solidFill>
                  <a:schemeClr val="tx1"/>
                </a:solidFill>
                <a:latin typeface="+mn-lt"/>
                <a:ea typeface="+mn-ea"/>
                <a:cs typeface="+mn-cs"/>
              </a:defRPr>
            </a:lvl3pPr>
            <a:lvl4pPr marL="804863" indent="-173038" algn="l" defTabSz="914400" rtl="0" eaLnBrk="1" latinLnBrk="0" hangingPunct="1">
              <a:spcBef>
                <a:spcPts val="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ts val="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Tx/>
              <a:buFont typeface="Arial" pitchFamily="34" charset="0"/>
              <a:buNone/>
            </a:pPr>
            <a:r>
              <a:rPr lang="en-US" sz="2200" b="1" spc="0" dirty="0">
                <a:solidFill>
                  <a:schemeClr val="tx1">
                    <a:lumMod val="50000"/>
                  </a:schemeClr>
                </a:solidFill>
                <a:latin typeface="Berlin Sans FB" panose="020E0602020502020306" pitchFamily="34" charset="0"/>
              </a:rPr>
              <a:t>Limitations </a:t>
            </a:r>
            <a:endParaRPr lang="en-US" sz="2200" b="1" spc="0" dirty="0" smtClean="0">
              <a:solidFill>
                <a:schemeClr val="tx1">
                  <a:lumMod val="50000"/>
                </a:schemeClr>
              </a:solidFill>
              <a:latin typeface="Berlin Sans FB" panose="020E0602020502020306" pitchFamily="34" charset="0"/>
            </a:endParaRPr>
          </a:p>
          <a:p>
            <a:pPr marL="0" indent="0">
              <a:buClrTx/>
              <a:buFont typeface="Arial" pitchFamily="34" charset="0"/>
              <a:buNone/>
            </a:pPr>
            <a:endParaRPr lang="en-US" sz="2200" b="1" spc="0" dirty="0">
              <a:solidFill>
                <a:schemeClr val="tx1">
                  <a:lumMod val="50000"/>
                </a:schemeClr>
              </a:solidFill>
              <a:latin typeface="Berlin Sans FB" panose="020E0602020502020306" pitchFamily="34" charset="0"/>
            </a:endParaRPr>
          </a:p>
          <a:p>
            <a:pPr marL="0" indent="0">
              <a:buClrTx/>
              <a:buFont typeface="Arial" pitchFamily="34" charset="0"/>
              <a:buNone/>
            </a:pPr>
            <a:endParaRPr lang="en-US" sz="400" b="1" spc="0" dirty="0">
              <a:solidFill>
                <a:schemeClr val="tx1">
                  <a:lumMod val="50000"/>
                </a:schemeClr>
              </a:solidFill>
              <a:latin typeface="Berlin Sans FB" panose="020E0602020502020306" pitchFamily="34" charset="0"/>
            </a:endParaRPr>
          </a:p>
          <a:p>
            <a:pPr marL="0" indent="0">
              <a:buClr>
                <a:srgbClr val="603FB1"/>
              </a:buClr>
              <a:buFont typeface="Arial" pitchFamily="34" charset="0"/>
              <a:buNone/>
            </a:pPr>
            <a:endParaRPr lang="en-US" sz="500" dirty="0">
              <a:solidFill>
                <a:schemeClr val="tx1">
                  <a:lumMod val="50000"/>
                </a:schemeClr>
              </a:solidFill>
              <a:latin typeface="Berlin Sans FB" panose="020E0602020502020306" pitchFamily="34" charset="0"/>
            </a:endParaRPr>
          </a:p>
          <a:p>
            <a:pPr>
              <a:buClr>
                <a:srgbClr val="603FB1"/>
              </a:buClr>
            </a:pPr>
            <a:r>
              <a:rPr lang="en-US" sz="1800" dirty="0">
                <a:solidFill>
                  <a:schemeClr val="tx1">
                    <a:lumMod val="50000"/>
                  </a:schemeClr>
                </a:solidFill>
                <a:latin typeface="Berlin Sans FB" panose="020E0602020502020306" pitchFamily="34" charset="0"/>
              </a:rPr>
              <a:t>During a mean follow-up time of 9.5 years, BP was obtained only at 5 visits and this may not accurately reflect participants’ level of BP during that follow-up time. </a:t>
            </a:r>
            <a:endParaRPr lang="en-US" sz="1800" dirty="0" smtClean="0">
              <a:solidFill>
                <a:schemeClr val="tx1">
                  <a:lumMod val="50000"/>
                </a:schemeClr>
              </a:solidFill>
              <a:latin typeface="Berlin Sans FB" panose="020E0602020502020306" pitchFamily="34" charset="0"/>
            </a:endParaRPr>
          </a:p>
          <a:p>
            <a:pPr>
              <a:buClr>
                <a:srgbClr val="603FB1"/>
              </a:buClr>
            </a:pPr>
            <a:endParaRPr lang="en-US" sz="1800" dirty="0">
              <a:solidFill>
                <a:schemeClr val="tx1">
                  <a:lumMod val="50000"/>
                </a:schemeClr>
              </a:solidFill>
              <a:latin typeface="Berlin Sans FB" panose="020E0602020502020306" pitchFamily="34" charset="0"/>
            </a:endParaRPr>
          </a:p>
          <a:p>
            <a:pPr>
              <a:buClr>
                <a:srgbClr val="603FB1"/>
              </a:buClr>
            </a:pPr>
            <a:endParaRPr lang="en-US" sz="700" dirty="0">
              <a:solidFill>
                <a:schemeClr val="tx1">
                  <a:lumMod val="50000"/>
                </a:schemeClr>
              </a:solidFill>
              <a:latin typeface="Berlin Sans FB" panose="020E0602020502020306" pitchFamily="34" charset="0"/>
            </a:endParaRPr>
          </a:p>
          <a:p>
            <a:pPr>
              <a:buClr>
                <a:srgbClr val="603FB1"/>
              </a:buClr>
            </a:pPr>
            <a:r>
              <a:rPr lang="en-US" sz="1800" dirty="0">
                <a:solidFill>
                  <a:schemeClr val="tx1">
                    <a:lumMod val="50000"/>
                  </a:schemeClr>
                </a:solidFill>
                <a:latin typeface="Berlin Sans FB" panose="020E0602020502020306" pitchFamily="34" charset="0"/>
              </a:rPr>
              <a:t>Brachial BP was used as a proxy for carotid BP in the calculation of DC. Brachial pulse pressure was shown to overestimate central pulse pressure among younger individuals</a:t>
            </a:r>
            <a:r>
              <a:rPr lang="en-US" sz="1800" dirty="0" smtClean="0">
                <a:solidFill>
                  <a:schemeClr val="tx1">
                    <a:lumMod val="50000"/>
                  </a:schemeClr>
                </a:solidFill>
                <a:latin typeface="Berlin Sans FB" panose="020E0602020502020306" pitchFamily="34" charset="0"/>
              </a:rPr>
              <a:t>.</a:t>
            </a:r>
          </a:p>
          <a:p>
            <a:pPr>
              <a:buClr>
                <a:srgbClr val="603FB1"/>
              </a:buClr>
            </a:pPr>
            <a:endParaRPr lang="en-US" sz="1800" dirty="0">
              <a:solidFill>
                <a:schemeClr val="tx1">
                  <a:lumMod val="50000"/>
                </a:schemeClr>
              </a:solidFill>
              <a:latin typeface="Berlin Sans FB" panose="020E0602020502020306" pitchFamily="34" charset="0"/>
            </a:endParaRPr>
          </a:p>
          <a:p>
            <a:pPr>
              <a:buClr>
                <a:srgbClr val="603FB1"/>
              </a:buClr>
            </a:pPr>
            <a:endParaRPr lang="en-US" sz="900" dirty="0">
              <a:solidFill>
                <a:schemeClr val="tx1">
                  <a:lumMod val="50000"/>
                </a:schemeClr>
              </a:solidFill>
              <a:latin typeface="Berlin Sans FB" panose="020E0602020502020306" pitchFamily="34" charset="0"/>
            </a:endParaRPr>
          </a:p>
        </p:txBody>
      </p:sp>
    </p:spTree>
    <p:extLst>
      <p:ext uri="{BB962C8B-B14F-4D97-AF65-F5344CB8AC3E}">
        <p14:creationId xmlns:p14="http://schemas.microsoft.com/office/powerpoint/2010/main" val="184207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solidFill>
                  <a:schemeClr val="tx1">
                    <a:lumMod val="50000"/>
                  </a:schemeClr>
                </a:solidFill>
                <a:latin typeface="Berlin Sans FB" panose="020E0602020502020306" pitchFamily="34" charset="0"/>
              </a:rPr>
              <a:t>Thanks </a:t>
            </a:r>
          </a:p>
          <a:p>
            <a:pPr marL="0" indent="0" algn="ctr">
              <a:buNone/>
            </a:pPr>
            <a:endParaRPr lang="en-US" dirty="0">
              <a:solidFill>
                <a:schemeClr val="tx1">
                  <a:lumMod val="50000"/>
                </a:schemeClr>
              </a:solidFill>
              <a:latin typeface="Berlin Sans FB" panose="020E0602020502020306" pitchFamily="34" charset="0"/>
            </a:endParaRPr>
          </a:p>
          <a:p>
            <a:pPr marL="0" indent="0" algn="ctr">
              <a:buNone/>
            </a:pPr>
            <a:r>
              <a:rPr lang="en-US" dirty="0">
                <a:solidFill>
                  <a:schemeClr val="tx1">
                    <a:lumMod val="50000"/>
                  </a:schemeClr>
                </a:solidFill>
                <a:latin typeface="Berlin Sans FB" panose="020E0602020502020306" pitchFamily="34" charset="0"/>
              </a:rPr>
              <a:t>Questions and suggestions</a:t>
            </a:r>
          </a:p>
          <a:p>
            <a:pPr marL="0" indent="0" algn="ctr">
              <a:buNone/>
            </a:pPr>
            <a:endParaRPr lang="en-US" dirty="0">
              <a:solidFill>
                <a:schemeClr val="tx1">
                  <a:lumMod val="50000"/>
                </a:schemeClr>
              </a:solidFill>
              <a:latin typeface="Berlin Sans FB" panose="020E0602020502020306" pitchFamily="34" charset="0"/>
            </a:endParaRP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24</a:t>
            </a:fld>
            <a:endParaRPr lang="en-US">
              <a:solidFill>
                <a:srgbClr val="97ACD9"/>
              </a:solidFill>
            </a:endParaRPr>
          </a:p>
        </p:txBody>
      </p:sp>
    </p:spTree>
    <p:extLst>
      <p:ext uri="{BB962C8B-B14F-4D97-AF65-F5344CB8AC3E}">
        <p14:creationId xmlns:p14="http://schemas.microsoft.com/office/powerpoint/2010/main" val="213487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50000"/>
                  </a:schemeClr>
                </a:solidFill>
                <a:latin typeface="Berlin Sans FB" panose="020E0602020502020306" pitchFamily="34" charset="0"/>
              </a:rPr>
              <a:t>Vascular consequences of arterial stiffness</a:t>
            </a: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25</a:t>
            </a:fld>
            <a:endParaRPr lang="en-US">
              <a:solidFill>
                <a:srgbClr val="97ACD9"/>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831" y="1436807"/>
            <a:ext cx="3003342" cy="4351527"/>
          </a:xfrm>
          <a:prstGeom prst="rect">
            <a:avLst/>
          </a:prstGeom>
        </p:spPr>
      </p:pic>
      <p:sp>
        <p:nvSpPr>
          <p:cNvPr id="9" name="Rectangle 8"/>
          <p:cNvSpPr/>
          <p:nvPr/>
        </p:nvSpPr>
        <p:spPr>
          <a:xfrm>
            <a:off x="1091931" y="1488846"/>
            <a:ext cx="2814667" cy="2031325"/>
          </a:xfrm>
          <a:prstGeom prst="rect">
            <a:avLst/>
          </a:prstGeom>
          <a:noFill/>
          <a:ln>
            <a:solidFill>
              <a:schemeClr val="tx1">
                <a:lumMod val="50000"/>
              </a:schemeClr>
            </a:solidFill>
          </a:ln>
        </p:spPr>
        <p:txBody>
          <a:bodyPr wrap="square">
            <a:spAutoFit/>
          </a:bodyPr>
          <a:lstStyle/>
          <a:p>
            <a:pPr marL="171450" indent="-171450">
              <a:buFont typeface="Arial" panose="020B0604020202020204" pitchFamily="34" charset="0"/>
              <a:buChar char="•"/>
            </a:pPr>
            <a:r>
              <a:rPr lang="en-US" sz="1400" dirty="0">
                <a:solidFill>
                  <a:schemeClr val="tx1">
                    <a:lumMod val="50000"/>
                  </a:schemeClr>
                </a:solidFill>
                <a:latin typeface="Berlin Sans FB" panose="020E0602020502020306" pitchFamily="34" charset="0"/>
              </a:rPr>
              <a:t>Increases myocardial work load       </a:t>
            </a:r>
          </a:p>
          <a:p>
            <a:r>
              <a:rPr lang="en-US" sz="1400" dirty="0">
                <a:solidFill>
                  <a:schemeClr val="tx1">
                    <a:lumMod val="50000"/>
                  </a:schemeClr>
                </a:solidFill>
                <a:latin typeface="Berlin Sans FB" panose="020E0602020502020306" pitchFamily="34" charset="0"/>
              </a:rPr>
              <a:t>      - Left ventricular hypertrophy  </a:t>
            </a:r>
          </a:p>
          <a:p>
            <a:r>
              <a:rPr lang="en-US" sz="1400" dirty="0">
                <a:solidFill>
                  <a:schemeClr val="tx1">
                    <a:lumMod val="50000"/>
                  </a:schemeClr>
                </a:solidFill>
                <a:latin typeface="Berlin Sans FB" panose="020E0602020502020306" pitchFamily="34" charset="0"/>
              </a:rPr>
              <a:t>      - Left ventricular failure</a:t>
            </a:r>
          </a:p>
          <a:p>
            <a:endParaRPr lang="en-US" sz="1400" dirty="0">
              <a:solidFill>
                <a:schemeClr val="tx1">
                  <a:lumMod val="50000"/>
                </a:schemeClr>
              </a:solidFill>
              <a:latin typeface="Berlin Sans FB" panose="020E0602020502020306" pitchFamily="34" charset="0"/>
            </a:endParaRPr>
          </a:p>
          <a:p>
            <a:pPr marL="171450" indent="-171450">
              <a:buFont typeface="Arial" panose="020B0604020202020204" pitchFamily="34" charset="0"/>
              <a:buChar char="•"/>
            </a:pPr>
            <a:r>
              <a:rPr lang="en-US" sz="1400" dirty="0">
                <a:solidFill>
                  <a:schemeClr val="tx1">
                    <a:lumMod val="50000"/>
                  </a:schemeClr>
                </a:solidFill>
                <a:latin typeface="Berlin Sans FB" panose="020E0602020502020306" pitchFamily="34" charset="0"/>
              </a:rPr>
              <a:t>Decrease in myocardial perfusion </a:t>
            </a:r>
          </a:p>
          <a:p>
            <a:r>
              <a:rPr lang="en-US" sz="1400" dirty="0">
                <a:solidFill>
                  <a:schemeClr val="tx1">
                    <a:lumMod val="50000"/>
                  </a:schemeClr>
                </a:solidFill>
                <a:latin typeface="Berlin Sans FB" panose="020E0602020502020306" pitchFamily="34" charset="0"/>
              </a:rPr>
              <a:t>      - Myocardial </a:t>
            </a:r>
            <a:r>
              <a:rPr lang="en-US" sz="1400" dirty="0" smtClean="0">
                <a:solidFill>
                  <a:schemeClr val="tx1">
                    <a:lumMod val="50000"/>
                  </a:schemeClr>
                </a:solidFill>
                <a:latin typeface="Berlin Sans FB" panose="020E0602020502020306" pitchFamily="34" charset="0"/>
              </a:rPr>
              <a:t>infarction (MI).</a:t>
            </a:r>
            <a:endParaRPr lang="en-US" sz="1400" dirty="0">
              <a:solidFill>
                <a:schemeClr val="tx1">
                  <a:lumMod val="50000"/>
                </a:schemeClr>
              </a:solidFill>
              <a:latin typeface="Berlin Sans FB" panose="020E0602020502020306" pitchFamily="34" charset="0"/>
            </a:endParaRPr>
          </a:p>
          <a:p>
            <a:endParaRPr lang="en-US" sz="1400" dirty="0">
              <a:solidFill>
                <a:schemeClr val="tx1">
                  <a:lumMod val="50000"/>
                </a:schemeClr>
              </a:solidFill>
              <a:latin typeface="Berlin Sans FB" panose="020E0602020502020306" pitchFamily="34" charset="0"/>
            </a:endParaRPr>
          </a:p>
          <a:p>
            <a:pPr marL="171450" indent="-171450">
              <a:buFont typeface="Arial" panose="020B0604020202020204" pitchFamily="34" charset="0"/>
              <a:buChar char="•"/>
            </a:pPr>
            <a:r>
              <a:rPr lang="en-US" sz="1400" dirty="0">
                <a:solidFill>
                  <a:schemeClr val="tx1">
                    <a:lumMod val="50000"/>
                  </a:schemeClr>
                </a:solidFill>
                <a:latin typeface="Berlin Sans FB" panose="020E0602020502020306" pitchFamily="34" charset="0"/>
              </a:rPr>
              <a:t>Increases shear stress</a:t>
            </a:r>
          </a:p>
          <a:p>
            <a:r>
              <a:rPr lang="en-US" sz="1400" dirty="0">
                <a:solidFill>
                  <a:schemeClr val="tx1">
                    <a:lumMod val="50000"/>
                  </a:schemeClr>
                </a:solidFill>
                <a:latin typeface="Berlin Sans FB" panose="020E0602020502020306" pitchFamily="34" charset="0"/>
              </a:rPr>
              <a:t>      - Atheromatous plaque, MI</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067" y="1488846"/>
            <a:ext cx="2255596" cy="1927288"/>
          </a:xfrm>
          <a:prstGeom prst="rect">
            <a:avLst/>
          </a:prstGeom>
        </p:spPr>
      </p:pic>
      <p:cxnSp>
        <p:nvCxnSpPr>
          <p:cNvPr id="12" name="Straight Arrow Connector 11"/>
          <p:cNvCxnSpPr/>
          <p:nvPr/>
        </p:nvCxnSpPr>
        <p:spPr>
          <a:xfrm>
            <a:off x="3981831" y="2567316"/>
            <a:ext cx="529209"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469026" y="3990580"/>
            <a:ext cx="3344066" cy="2246769"/>
          </a:xfrm>
          <a:prstGeom prst="rect">
            <a:avLst/>
          </a:prstGeom>
          <a:ln>
            <a:solidFill>
              <a:schemeClr val="tx1">
                <a:lumMod val="50000"/>
              </a:schemeClr>
            </a:solidFill>
          </a:ln>
        </p:spPr>
        <p:txBody>
          <a:bodyPr wrap="square">
            <a:spAutoFit/>
          </a:bodyPr>
          <a:lstStyle/>
          <a:p>
            <a:pPr marL="171450" indent="-171450">
              <a:buFont typeface="Arial" panose="020B0604020202020204" pitchFamily="34" charset="0"/>
              <a:buChar char="•"/>
            </a:pPr>
            <a:r>
              <a:rPr lang="en-US" sz="1400" dirty="0">
                <a:solidFill>
                  <a:schemeClr val="tx1">
                    <a:lumMod val="50000"/>
                  </a:schemeClr>
                </a:solidFill>
                <a:latin typeface="Berlin Sans FB" panose="020E0602020502020306" pitchFamily="34" charset="0"/>
              </a:rPr>
              <a:t>Widened pulse pressure and greater pressure fluctuations </a:t>
            </a:r>
          </a:p>
          <a:p>
            <a:r>
              <a:rPr lang="en-US" sz="1400" dirty="0">
                <a:solidFill>
                  <a:schemeClr val="tx1">
                    <a:lumMod val="50000"/>
                  </a:schemeClr>
                </a:solidFill>
                <a:latin typeface="Berlin Sans FB" panose="020E0602020502020306" pitchFamily="34" charset="0"/>
              </a:rPr>
              <a:t>      - Microvascular damage</a:t>
            </a:r>
          </a:p>
          <a:p>
            <a:r>
              <a:rPr lang="en-US" sz="1400" dirty="0">
                <a:solidFill>
                  <a:schemeClr val="tx1">
                    <a:lumMod val="50000"/>
                  </a:schemeClr>
                </a:solidFill>
                <a:latin typeface="Berlin Sans FB" panose="020E0602020502020306" pitchFamily="34" charset="0"/>
              </a:rPr>
              <a:t>      - Renal impairment</a:t>
            </a:r>
          </a:p>
          <a:p>
            <a:r>
              <a:rPr lang="en-US" sz="1400" dirty="0">
                <a:solidFill>
                  <a:schemeClr val="tx1">
                    <a:lumMod val="50000"/>
                  </a:schemeClr>
                </a:solidFill>
                <a:latin typeface="Berlin Sans FB" panose="020E0602020502020306" pitchFamily="34" charset="0"/>
              </a:rPr>
              <a:t>      - Stroke, memory loss, white matter  </a:t>
            </a:r>
          </a:p>
          <a:p>
            <a:r>
              <a:rPr lang="en-US" sz="1400" dirty="0">
                <a:solidFill>
                  <a:schemeClr val="tx1">
                    <a:lumMod val="50000"/>
                  </a:schemeClr>
                </a:solidFill>
                <a:latin typeface="Berlin Sans FB" panose="020E0602020502020306" pitchFamily="34" charset="0"/>
              </a:rPr>
              <a:t>         </a:t>
            </a:r>
            <a:r>
              <a:rPr lang="en-US" sz="1400" dirty="0" err="1">
                <a:solidFill>
                  <a:schemeClr val="tx1">
                    <a:lumMod val="50000"/>
                  </a:schemeClr>
                </a:solidFill>
                <a:latin typeface="Berlin Sans FB" panose="020E0602020502020306" pitchFamily="34" charset="0"/>
              </a:rPr>
              <a:t>hyperintensity</a:t>
            </a:r>
            <a:r>
              <a:rPr lang="en-US" sz="1400" dirty="0">
                <a:solidFill>
                  <a:schemeClr val="tx1">
                    <a:lumMod val="50000"/>
                  </a:schemeClr>
                </a:solidFill>
                <a:latin typeface="Berlin Sans FB" panose="020E0602020502020306" pitchFamily="34" charset="0"/>
              </a:rPr>
              <a:t>, </a:t>
            </a:r>
            <a:r>
              <a:rPr lang="en-US" sz="1400" dirty="0" err="1">
                <a:solidFill>
                  <a:schemeClr val="tx1">
                    <a:lumMod val="50000"/>
                  </a:schemeClr>
                </a:solidFill>
                <a:latin typeface="Berlin Sans FB" panose="020E0602020502020306" pitchFamily="34" charset="0"/>
              </a:rPr>
              <a:t>alzheimer</a:t>
            </a:r>
            <a:r>
              <a:rPr lang="en-US" sz="1400" dirty="0">
                <a:solidFill>
                  <a:schemeClr val="tx1">
                    <a:lumMod val="50000"/>
                  </a:schemeClr>
                </a:solidFill>
                <a:latin typeface="Berlin Sans FB" panose="020E0602020502020306" pitchFamily="34" charset="0"/>
              </a:rPr>
              <a:t> disease</a:t>
            </a:r>
          </a:p>
          <a:p>
            <a:endParaRPr lang="en-US" sz="1400" dirty="0">
              <a:solidFill>
                <a:schemeClr val="tx1">
                  <a:lumMod val="50000"/>
                </a:schemeClr>
              </a:solidFill>
              <a:latin typeface="Berlin Sans FB" panose="020E0602020502020306" pitchFamily="34" charset="0"/>
            </a:endParaRPr>
          </a:p>
          <a:p>
            <a:pPr marL="171450" indent="-171450">
              <a:buFont typeface="Arial" panose="020B0604020202020204" pitchFamily="34" charset="0"/>
              <a:buChar char="•"/>
            </a:pPr>
            <a:r>
              <a:rPr lang="en-US" sz="1400" dirty="0">
                <a:solidFill>
                  <a:schemeClr val="tx1">
                    <a:lumMod val="50000"/>
                  </a:schemeClr>
                </a:solidFill>
                <a:latin typeface="Berlin Sans FB" panose="020E0602020502020306" pitchFamily="34" charset="0"/>
              </a:rPr>
              <a:t>Increases shear stress</a:t>
            </a:r>
          </a:p>
          <a:p>
            <a:r>
              <a:rPr lang="en-US" sz="1400" dirty="0">
                <a:solidFill>
                  <a:schemeClr val="tx1">
                    <a:lumMod val="50000"/>
                  </a:schemeClr>
                </a:solidFill>
                <a:latin typeface="Berlin Sans FB" panose="020E0602020502020306" pitchFamily="34" charset="0"/>
              </a:rPr>
              <a:t>      - Atheromatous plaque, stroke, renal </a:t>
            </a:r>
          </a:p>
          <a:p>
            <a:r>
              <a:rPr lang="en-US" sz="1400" dirty="0">
                <a:solidFill>
                  <a:schemeClr val="tx1">
                    <a:lumMod val="50000"/>
                  </a:schemeClr>
                </a:solidFill>
                <a:latin typeface="Berlin Sans FB" panose="020E0602020502020306" pitchFamily="34" charset="0"/>
              </a:rPr>
              <a:t>         impairment </a:t>
            </a:r>
          </a:p>
        </p:txBody>
      </p:sp>
      <p:cxnSp>
        <p:nvCxnSpPr>
          <p:cNvPr id="17" name="Straight Arrow Connector 16"/>
          <p:cNvCxnSpPr/>
          <p:nvPr/>
        </p:nvCxnSpPr>
        <p:spPr>
          <a:xfrm flipV="1">
            <a:off x="9497568" y="3279648"/>
            <a:ext cx="0" cy="58521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719155" y="4352544"/>
            <a:ext cx="57944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790748" y="6382278"/>
            <a:ext cx="2231701" cy="246221"/>
          </a:xfrm>
          <a:prstGeom prst="rect">
            <a:avLst/>
          </a:prstGeom>
        </p:spPr>
        <p:txBody>
          <a:bodyPr wrap="none">
            <a:spAutoFit/>
          </a:bodyPr>
          <a:lstStyle/>
          <a:p>
            <a:r>
              <a:rPr lang="en-US" sz="1000" dirty="0" err="1">
                <a:solidFill>
                  <a:prstClr val="black"/>
                </a:solidFill>
                <a:latin typeface="Berlin Sans FB" panose="020E0602020502020306" pitchFamily="34" charset="0"/>
              </a:rPr>
              <a:t>Jia</a:t>
            </a:r>
            <a:r>
              <a:rPr lang="en-US" sz="1000" dirty="0">
                <a:solidFill>
                  <a:prstClr val="black"/>
                </a:solidFill>
                <a:latin typeface="Berlin Sans FB" panose="020E0602020502020306" pitchFamily="34" charset="0"/>
              </a:rPr>
              <a:t> et al, </a:t>
            </a:r>
            <a:r>
              <a:rPr lang="en-US" sz="1000" dirty="0" err="1">
                <a:solidFill>
                  <a:prstClr val="black"/>
                </a:solidFill>
                <a:latin typeface="Berlin Sans FB" panose="020E0602020502020306" pitchFamily="34" charset="0"/>
              </a:rPr>
              <a:t>Cardiorenal</a:t>
            </a:r>
            <a:r>
              <a:rPr lang="en-US" sz="1000" dirty="0">
                <a:solidFill>
                  <a:prstClr val="black"/>
                </a:solidFill>
                <a:latin typeface="Berlin Sans FB" panose="020E0602020502020306" pitchFamily="34" charset="0"/>
              </a:rPr>
              <a:t> Med 2014;4:60–71</a:t>
            </a:r>
          </a:p>
        </p:txBody>
      </p:sp>
      <p:sp>
        <p:nvSpPr>
          <p:cNvPr id="22" name="Rectangle 21"/>
          <p:cNvSpPr/>
          <p:nvPr/>
        </p:nvSpPr>
        <p:spPr>
          <a:xfrm>
            <a:off x="5891959" y="6362780"/>
            <a:ext cx="2408032" cy="246221"/>
          </a:xfrm>
          <a:prstGeom prst="rect">
            <a:avLst/>
          </a:prstGeom>
        </p:spPr>
        <p:txBody>
          <a:bodyPr wrap="none">
            <a:spAutoFit/>
          </a:bodyPr>
          <a:lstStyle/>
          <a:p>
            <a:r>
              <a:rPr lang="en-US" sz="1000" dirty="0" err="1">
                <a:solidFill>
                  <a:prstClr val="black"/>
                </a:solidFill>
                <a:latin typeface="Berlin Sans FB" panose="020E0602020502020306" pitchFamily="34" charset="0"/>
              </a:rPr>
              <a:t>Zeki</a:t>
            </a:r>
            <a:r>
              <a:rPr lang="en-US" sz="1000" dirty="0">
                <a:solidFill>
                  <a:prstClr val="black"/>
                </a:solidFill>
                <a:latin typeface="Berlin Sans FB" panose="020E0602020502020306" pitchFamily="34" charset="0"/>
              </a:rPr>
              <a:t> Al </a:t>
            </a:r>
            <a:r>
              <a:rPr lang="en-US" sz="1000" dirty="0" err="1">
                <a:solidFill>
                  <a:prstClr val="black"/>
                </a:solidFill>
                <a:latin typeface="Berlin Sans FB" panose="020E0602020502020306" pitchFamily="34" charset="0"/>
              </a:rPr>
              <a:t>Hazzouri</a:t>
            </a:r>
            <a:r>
              <a:rPr lang="en-US" sz="1000" dirty="0">
                <a:solidFill>
                  <a:prstClr val="black"/>
                </a:solidFill>
                <a:latin typeface="Berlin Sans FB" panose="020E0602020502020306" pitchFamily="34" charset="0"/>
              </a:rPr>
              <a:t>, J </a:t>
            </a:r>
            <a:r>
              <a:rPr lang="en-US" sz="1000" dirty="0" err="1">
                <a:solidFill>
                  <a:prstClr val="black"/>
                </a:solidFill>
                <a:latin typeface="Berlin Sans FB" panose="020E0602020502020306" pitchFamily="34" charset="0"/>
              </a:rPr>
              <a:t>Alzheimers</a:t>
            </a:r>
            <a:r>
              <a:rPr lang="en-US" sz="1000" dirty="0">
                <a:solidFill>
                  <a:prstClr val="black"/>
                </a:solidFill>
                <a:latin typeface="Berlin Sans FB" panose="020E0602020502020306" pitchFamily="34" charset="0"/>
              </a:rPr>
              <a:t> Dis. 2014;42</a:t>
            </a:r>
          </a:p>
        </p:txBody>
      </p:sp>
    </p:spTree>
    <p:extLst>
      <p:ext uri="{BB962C8B-B14F-4D97-AF65-F5344CB8AC3E}">
        <p14:creationId xmlns:p14="http://schemas.microsoft.com/office/powerpoint/2010/main" val="133003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605F62">
                    <a:lumMod val="50000"/>
                  </a:srgbClr>
                </a:solidFill>
                <a:latin typeface="Berlin Sans FB" panose="020E0602020502020306" pitchFamily="34" charset="0"/>
              </a:rPr>
              <a:t>Results (aim 1)</a:t>
            </a:r>
            <a:endParaRPr lang="en-US" dirty="0"/>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26</a:t>
            </a:fld>
            <a:endParaRPr lang="en-US">
              <a:solidFill>
                <a:srgbClr val="97ACD9"/>
              </a:solidFill>
            </a:endParaRPr>
          </a:p>
        </p:txBody>
      </p:sp>
      <p:sp>
        <p:nvSpPr>
          <p:cNvPr id="6" name="Text Placeholder 5"/>
          <p:cNvSpPr>
            <a:spLocks noGrp="1"/>
          </p:cNvSpPr>
          <p:nvPr>
            <p:ph type="body" sz="quarter" idx="13"/>
          </p:nvPr>
        </p:nvSpPr>
        <p:spPr>
          <a:xfrm>
            <a:off x="585216" y="1204278"/>
            <a:ext cx="11020875" cy="457200"/>
          </a:xfrm>
        </p:spPr>
        <p:txBody>
          <a:bodyPr/>
          <a:lstStyle/>
          <a:p>
            <a:r>
              <a:rPr lang="en-US" sz="1600" dirty="0">
                <a:solidFill>
                  <a:schemeClr val="tx1">
                    <a:lumMod val="50000"/>
                  </a:schemeClr>
                </a:solidFill>
                <a:latin typeface="Berlin Sans FB" panose="020E0602020502020306" pitchFamily="34" charset="0"/>
              </a:rPr>
              <a:t>Multivariate regression for the association between numbers of visits with </a:t>
            </a:r>
            <a:r>
              <a:rPr lang="en-US" sz="1600" dirty="0" smtClean="0">
                <a:solidFill>
                  <a:schemeClr val="tx1">
                    <a:lumMod val="50000"/>
                  </a:schemeClr>
                </a:solidFill>
                <a:latin typeface="Berlin Sans FB" panose="020E0602020502020306" pitchFamily="34" charset="0"/>
              </a:rPr>
              <a:t>hypertension treatment and </a:t>
            </a:r>
            <a:r>
              <a:rPr lang="en-US" sz="1600" dirty="0">
                <a:solidFill>
                  <a:schemeClr val="tx1">
                    <a:lumMod val="50000"/>
                  </a:schemeClr>
                </a:solidFill>
                <a:latin typeface="Berlin Sans FB" panose="020E0602020502020306" pitchFamily="34" charset="0"/>
              </a:rPr>
              <a:t>10-year change in carotid artery stiffness among hypertensive </a:t>
            </a:r>
            <a:r>
              <a:rPr lang="en-US" sz="1600" dirty="0" smtClean="0">
                <a:solidFill>
                  <a:schemeClr val="tx1">
                    <a:lumMod val="50000"/>
                  </a:schemeClr>
                </a:solidFill>
                <a:latin typeface="Berlin Sans FB" panose="020E0602020502020306" pitchFamily="34" charset="0"/>
              </a:rPr>
              <a:t>individuals</a:t>
            </a:r>
            <a:endParaRPr lang="en-US" sz="1600" dirty="0">
              <a:solidFill>
                <a:schemeClr val="tx1">
                  <a:lumMod val="50000"/>
                </a:schemeClr>
              </a:solidFill>
              <a:latin typeface="Berlin Sans FB" panose="020E0602020502020306" pitchFamily="34" charset="0"/>
            </a:endParaRPr>
          </a:p>
        </p:txBody>
      </p:sp>
      <p:sp>
        <p:nvSpPr>
          <p:cNvPr id="17" name="Rectangle 16"/>
          <p:cNvSpPr/>
          <p:nvPr/>
        </p:nvSpPr>
        <p:spPr>
          <a:xfrm>
            <a:off x="4604734" y="1839028"/>
            <a:ext cx="1943161" cy="307777"/>
          </a:xfrm>
          <a:prstGeom prst="rect">
            <a:avLst/>
          </a:prstGeom>
        </p:spPr>
        <p:txBody>
          <a:bodyPr wrap="none">
            <a:spAutoFit/>
          </a:bodyPr>
          <a:lstStyle/>
          <a:p>
            <a:r>
              <a:rPr lang="en-US" sz="1400" dirty="0">
                <a:solidFill>
                  <a:schemeClr val="tx1">
                    <a:lumMod val="50000"/>
                  </a:schemeClr>
                </a:solidFill>
                <a:latin typeface="Berlin Sans FB" panose="020E0602020502020306" pitchFamily="34" charset="0"/>
              </a:rPr>
              <a:t>All participants (n=906)</a:t>
            </a:r>
          </a:p>
        </p:txBody>
      </p:sp>
      <p:sp>
        <p:nvSpPr>
          <p:cNvPr id="21" name="Rectangle 20"/>
          <p:cNvSpPr/>
          <p:nvPr/>
        </p:nvSpPr>
        <p:spPr>
          <a:xfrm>
            <a:off x="402335" y="5220385"/>
            <a:ext cx="11436425" cy="487569"/>
          </a:xfrm>
          <a:prstGeom prst="rect">
            <a:avLst/>
          </a:prstGeom>
        </p:spPr>
        <p:txBody>
          <a:bodyPr wrap="square">
            <a:spAutoFit/>
          </a:bodyPr>
          <a:lstStyle/>
          <a:p>
            <a:pPr>
              <a:lnSpc>
                <a:spcPct val="107000"/>
              </a:lnSpc>
            </a:pPr>
            <a:r>
              <a:rPr lang="en-US" sz="1200" b="1"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Models</a:t>
            </a: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adjusted for age, sex, race,  study site, smoking, alcohol intake, physical activity, body mass index, duration of diabetes, total cholesterol, high density lipoprotein, glomerular filtration rate, CRP, </a:t>
            </a: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and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baseline DC. </a:t>
            </a:r>
            <a:endParaRPr lang="en-US" sz="1200" dirty="0">
              <a:effectLst/>
              <a:latin typeface="Berlin Sans FB" panose="020E0602020502020306"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963528" y="2231136"/>
            <a:ext cx="4818016" cy="2820587"/>
          </a:xfrm>
          <a:prstGeom prst="rect">
            <a:avLst/>
          </a:prstGeom>
        </p:spPr>
      </p:pic>
    </p:spTree>
    <p:extLst>
      <p:ext uri="{BB962C8B-B14F-4D97-AF65-F5344CB8AC3E}">
        <p14:creationId xmlns:p14="http://schemas.microsoft.com/office/powerpoint/2010/main" val="199982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605F62">
                    <a:lumMod val="50000"/>
                  </a:srgbClr>
                </a:solidFill>
                <a:latin typeface="Berlin Sans FB" panose="020E0602020502020306" pitchFamily="34" charset="0"/>
              </a:rPr>
              <a:t>Results (aim 1)</a:t>
            </a:r>
            <a:endParaRPr lang="en-US" dirty="0"/>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27</a:t>
            </a:fld>
            <a:endParaRPr lang="en-US">
              <a:solidFill>
                <a:srgbClr val="97ACD9"/>
              </a:solidFill>
            </a:endParaRPr>
          </a:p>
        </p:txBody>
      </p:sp>
      <p:sp>
        <p:nvSpPr>
          <p:cNvPr id="6" name="Text Placeholder 5"/>
          <p:cNvSpPr>
            <a:spLocks noGrp="1"/>
          </p:cNvSpPr>
          <p:nvPr>
            <p:ph type="body" sz="quarter" idx="13"/>
          </p:nvPr>
        </p:nvSpPr>
        <p:spPr>
          <a:xfrm>
            <a:off x="585216" y="1204278"/>
            <a:ext cx="11020875" cy="457200"/>
          </a:xfrm>
        </p:spPr>
        <p:txBody>
          <a:bodyPr/>
          <a:lstStyle/>
          <a:p>
            <a:r>
              <a:rPr lang="en-US" sz="1600" dirty="0">
                <a:solidFill>
                  <a:schemeClr val="tx1">
                    <a:lumMod val="50000"/>
                  </a:schemeClr>
                </a:solidFill>
                <a:latin typeface="Berlin Sans FB" panose="020E0602020502020306" pitchFamily="34" charset="0"/>
              </a:rPr>
              <a:t>Multivariate regression for the association between numbers of visits with </a:t>
            </a:r>
            <a:r>
              <a:rPr lang="en-US" sz="1600" dirty="0" smtClean="0">
                <a:solidFill>
                  <a:schemeClr val="tx1">
                    <a:lumMod val="50000"/>
                  </a:schemeClr>
                </a:solidFill>
                <a:latin typeface="Berlin Sans FB" panose="020E0602020502020306" pitchFamily="34" charset="0"/>
              </a:rPr>
              <a:t>hypertension treatment and </a:t>
            </a:r>
            <a:r>
              <a:rPr lang="en-US" sz="1600" dirty="0">
                <a:solidFill>
                  <a:schemeClr val="tx1">
                    <a:lumMod val="50000"/>
                  </a:schemeClr>
                </a:solidFill>
                <a:latin typeface="Berlin Sans FB" panose="020E0602020502020306" pitchFamily="34" charset="0"/>
              </a:rPr>
              <a:t>10-year change in carotid artery stiffness among hypertensive individuals by diabetes mellitus</a:t>
            </a:r>
          </a:p>
        </p:txBody>
      </p:sp>
      <p:sp>
        <p:nvSpPr>
          <p:cNvPr id="18" name="Rectangle 17"/>
          <p:cNvSpPr/>
          <p:nvPr/>
        </p:nvSpPr>
        <p:spPr>
          <a:xfrm>
            <a:off x="2410095" y="1873769"/>
            <a:ext cx="1770036" cy="307777"/>
          </a:xfrm>
          <a:prstGeom prst="rect">
            <a:avLst/>
          </a:prstGeom>
        </p:spPr>
        <p:txBody>
          <a:bodyPr wrap="none">
            <a:spAutoFit/>
          </a:bodyPr>
          <a:lstStyle/>
          <a:p>
            <a:r>
              <a:rPr lang="en-US" sz="1400" dirty="0">
                <a:solidFill>
                  <a:schemeClr val="tx1">
                    <a:lumMod val="50000"/>
                  </a:schemeClr>
                </a:solidFill>
                <a:latin typeface="Berlin Sans FB" panose="020E0602020502020306" pitchFamily="34" charset="0"/>
              </a:rPr>
              <a:t>Non-diabetic (n=676)</a:t>
            </a:r>
          </a:p>
        </p:txBody>
      </p:sp>
      <p:sp>
        <p:nvSpPr>
          <p:cNvPr id="19" name="Rectangle 18"/>
          <p:cNvSpPr/>
          <p:nvPr/>
        </p:nvSpPr>
        <p:spPr>
          <a:xfrm>
            <a:off x="8070353" y="1945570"/>
            <a:ext cx="1426994" cy="307777"/>
          </a:xfrm>
          <a:prstGeom prst="rect">
            <a:avLst/>
          </a:prstGeom>
        </p:spPr>
        <p:txBody>
          <a:bodyPr wrap="none">
            <a:spAutoFit/>
          </a:bodyPr>
          <a:lstStyle/>
          <a:p>
            <a:r>
              <a:rPr lang="en-US" sz="1400" dirty="0">
                <a:solidFill>
                  <a:schemeClr val="tx1">
                    <a:lumMod val="50000"/>
                  </a:schemeClr>
                </a:solidFill>
                <a:latin typeface="Berlin Sans FB" panose="020E0602020502020306" pitchFamily="34" charset="0"/>
              </a:rPr>
              <a:t>Diabetic (n=230)</a:t>
            </a:r>
          </a:p>
        </p:txBody>
      </p:sp>
      <p:sp>
        <p:nvSpPr>
          <p:cNvPr id="21" name="Rectangle 20"/>
          <p:cNvSpPr/>
          <p:nvPr/>
        </p:nvSpPr>
        <p:spPr>
          <a:xfrm>
            <a:off x="402335" y="5220385"/>
            <a:ext cx="11436425" cy="487569"/>
          </a:xfrm>
          <a:prstGeom prst="rect">
            <a:avLst/>
          </a:prstGeom>
        </p:spPr>
        <p:txBody>
          <a:bodyPr wrap="square">
            <a:spAutoFit/>
          </a:bodyPr>
          <a:lstStyle/>
          <a:p>
            <a:pPr>
              <a:lnSpc>
                <a:spcPct val="107000"/>
              </a:lnSpc>
            </a:pPr>
            <a:r>
              <a:rPr lang="en-US" sz="1200" b="1" dirty="0">
                <a:solidFill>
                  <a:srgbClr val="000000"/>
                </a:solidFill>
                <a:latin typeface="Berlin Sans FB" panose="020E0602020502020306" pitchFamily="34" charset="0"/>
                <a:ea typeface="Arial" panose="020B0604020202020204" pitchFamily="34" charset="0"/>
                <a:cs typeface="Times New Roman" panose="02020603050405020304" pitchFamily="18" charset="0"/>
              </a:rPr>
              <a:t>Abbreviations:</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DC, </a:t>
            </a:r>
            <a:r>
              <a:rPr lang="en-US" sz="1200" dirty="0" err="1">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distensibility</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coefficient</a:t>
            </a: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a:t>
            </a:r>
            <a:r>
              <a:rPr lang="en-US" sz="1200" b="1"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Models</a:t>
            </a: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adjusted for age, sex, race,  study site, smoking, alcohol intake, physical activity, body mass index, duration of diabetes, total cholesterol, high density lipoprotein, glomerular filtration rate, CRP, </a:t>
            </a: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and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baseline DC. </a:t>
            </a:r>
            <a:endParaRPr lang="en-US" sz="1200" dirty="0">
              <a:effectLst/>
              <a:latin typeface="Berlin Sans FB" panose="020E0602020502020306"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459632" y="2253347"/>
            <a:ext cx="3703641" cy="2693557"/>
          </a:xfrm>
          <a:prstGeom prst="rect">
            <a:avLst/>
          </a:prstGeom>
        </p:spPr>
      </p:pic>
      <p:pic>
        <p:nvPicPr>
          <p:cNvPr id="7" name="Picture 6"/>
          <p:cNvPicPr>
            <a:picLocks noChangeAspect="1"/>
          </p:cNvPicPr>
          <p:nvPr/>
        </p:nvPicPr>
        <p:blipFill>
          <a:blip r:embed="rId4"/>
          <a:stretch>
            <a:fillRect/>
          </a:stretch>
        </p:blipFill>
        <p:spPr>
          <a:xfrm>
            <a:off x="7022592" y="2253347"/>
            <a:ext cx="3729013" cy="2712010"/>
          </a:xfrm>
          <a:prstGeom prst="rect">
            <a:avLst/>
          </a:prstGeom>
        </p:spPr>
      </p:pic>
    </p:spTree>
    <p:extLst>
      <p:ext uri="{BB962C8B-B14F-4D97-AF65-F5344CB8AC3E}">
        <p14:creationId xmlns:p14="http://schemas.microsoft.com/office/powerpoint/2010/main" val="141046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605F62">
                    <a:lumMod val="50000"/>
                  </a:srgbClr>
                </a:solidFill>
                <a:latin typeface="Berlin Sans FB" panose="020E0602020502020306" pitchFamily="34" charset="0"/>
              </a:rPr>
              <a:t>Results (aim 1)</a:t>
            </a:r>
            <a:endParaRPr lang="en-US" dirty="0"/>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28</a:t>
            </a:fld>
            <a:endParaRPr lang="en-US">
              <a:solidFill>
                <a:srgbClr val="97ACD9"/>
              </a:solidFill>
            </a:endParaRPr>
          </a:p>
        </p:txBody>
      </p:sp>
      <p:sp>
        <p:nvSpPr>
          <p:cNvPr id="12" name="Text Placeholder 5"/>
          <p:cNvSpPr>
            <a:spLocks noGrp="1"/>
          </p:cNvSpPr>
          <p:nvPr>
            <p:ph type="body" sz="quarter" idx="13"/>
          </p:nvPr>
        </p:nvSpPr>
        <p:spPr>
          <a:xfrm>
            <a:off x="585216" y="1204278"/>
            <a:ext cx="11020875" cy="457200"/>
          </a:xfrm>
        </p:spPr>
        <p:txBody>
          <a:bodyPr/>
          <a:lstStyle/>
          <a:p>
            <a:r>
              <a:rPr lang="en-US" sz="1600" dirty="0">
                <a:solidFill>
                  <a:schemeClr val="tx1">
                    <a:lumMod val="50000"/>
                  </a:schemeClr>
                </a:solidFill>
                <a:latin typeface="Berlin Sans FB" panose="020E0602020502020306" pitchFamily="34" charset="0"/>
              </a:rPr>
              <a:t>Multivariate regression for the association between numbers of visits with </a:t>
            </a:r>
            <a:r>
              <a:rPr lang="en-US" sz="1600" dirty="0" smtClean="0">
                <a:solidFill>
                  <a:schemeClr val="tx1">
                    <a:lumMod val="50000"/>
                  </a:schemeClr>
                </a:solidFill>
                <a:latin typeface="Berlin Sans FB" panose="020E0602020502020306" pitchFamily="34" charset="0"/>
              </a:rPr>
              <a:t>hypertension treatment and </a:t>
            </a:r>
            <a:r>
              <a:rPr lang="en-US" sz="1600" dirty="0">
                <a:solidFill>
                  <a:schemeClr val="tx1">
                    <a:lumMod val="50000"/>
                  </a:schemeClr>
                </a:solidFill>
                <a:latin typeface="Berlin Sans FB" panose="020E0602020502020306" pitchFamily="34" charset="0"/>
              </a:rPr>
              <a:t>10-year change in carotid artery stiffness among hypertensive individuals by age</a:t>
            </a:r>
          </a:p>
        </p:txBody>
      </p:sp>
      <p:sp>
        <p:nvSpPr>
          <p:cNvPr id="16" name="Rectangle 15"/>
          <p:cNvSpPr/>
          <p:nvPr/>
        </p:nvSpPr>
        <p:spPr>
          <a:xfrm>
            <a:off x="2134319" y="1951356"/>
            <a:ext cx="2186817" cy="307777"/>
          </a:xfrm>
          <a:prstGeom prst="rect">
            <a:avLst/>
          </a:prstGeom>
        </p:spPr>
        <p:txBody>
          <a:bodyPr wrap="none">
            <a:spAutoFit/>
          </a:bodyPr>
          <a:lstStyle/>
          <a:p>
            <a:r>
              <a:rPr lang="en-US" sz="1400" dirty="0" smtClean="0">
                <a:solidFill>
                  <a:schemeClr val="tx1">
                    <a:lumMod val="50000"/>
                  </a:schemeClr>
                </a:solidFill>
                <a:latin typeface="Berlin Sans FB" panose="020E0602020502020306" pitchFamily="34" charset="0"/>
              </a:rPr>
              <a:t>Less than 70 years </a:t>
            </a:r>
            <a:r>
              <a:rPr lang="en-US" sz="1400" dirty="0">
                <a:solidFill>
                  <a:schemeClr val="tx1">
                    <a:lumMod val="50000"/>
                  </a:schemeClr>
                </a:solidFill>
                <a:latin typeface="Berlin Sans FB" panose="020E0602020502020306" pitchFamily="34" charset="0"/>
              </a:rPr>
              <a:t>(n=648)</a:t>
            </a:r>
          </a:p>
        </p:txBody>
      </p:sp>
      <p:sp>
        <p:nvSpPr>
          <p:cNvPr id="17" name="Rectangle 16"/>
          <p:cNvSpPr/>
          <p:nvPr/>
        </p:nvSpPr>
        <p:spPr>
          <a:xfrm>
            <a:off x="7937400" y="1951355"/>
            <a:ext cx="2191626" cy="307777"/>
          </a:xfrm>
          <a:prstGeom prst="rect">
            <a:avLst/>
          </a:prstGeom>
        </p:spPr>
        <p:txBody>
          <a:bodyPr wrap="none">
            <a:spAutoFit/>
          </a:bodyPr>
          <a:lstStyle/>
          <a:p>
            <a:r>
              <a:rPr lang="en-US" sz="1400" dirty="0" smtClean="0">
                <a:solidFill>
                  <a:schemeClr val="tx1">
                    <a:lumMod val="50000"/>
                  </a:schemeClr>
                </a:solidFill>
                <a:latin typeface="Berlin Sans FB" panose="020E0602020502020306" pitchFamily="34" charset="0"/>
              </a:rPr>
              <a:t>70 years and above </a:t>
            </a:r>
            <a:r>
              <a:rPr lang="en-US" sz="1400" dirty="0">
                <a:solidFill>
                  <a:schemeClr val="tx1">
                    <a:lumMod val="50000"/>
                  </a:schemeClr>
                </a:solidFill>
                <a:latin typeface="Berlin Sans FB" panose="020E0602020502020306" pitchFamily="34" charset="0"/>
              </a:rPr>
              <a:t>(n=258)</a:t>
            </a:r>
          </a:p>
        </p:txBody>
      </p:sp>
      <p:sp>
        <p:nvSpPr>
          <p:cNvPr id="18" name="Rectangle 17"/>
          <p:cNvSpPr/>
          <p:nvPr/>
        </p:nvSpPr>
        <p:spPr>
          <a:xfrm>
            <a:off x="402335" y="5220385"/>
            <a:ext cx="11436425" cy="685188"/>
          </a:xfrm>
          <a:prstGeom prst="rect">
            <a:avLst/>
          </a:prstGeom>
        </p:spPr>
        <p:txBody>
          <a:bodyPr wrap="square">
            <a:spAutoFit/>
          </a:bodyPr>
          <a:lstStyle/>
          <a:p>
            <a:pPr>
              <a:lnSpc>
                <a:spcPct val="107000"/>
              </a:lnSpc>
            </a:pP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a:t>
            </a:r>
            <a:endPar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endParaRPr>
          </a:p>
          <a:p>
            <a:pPr>
              <a:lnSpc>
                <a:spcPct val="107000"/>
              </a:lnSpc>
            </a:pPr>
            <a:r>
              <a:rPr lang="en-US" sz="1200" b="1"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Models</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adjusted for age, sex, race,  study site, smoking, alcohol intake, physical activity, body mass index, duration of diabetes, total cholesterol, high density lipoprotein, glomerular filtration rate, CRP, </a:t>
            </a:r>
            <a:r>
              <a:rPr lang="en-US" sz="1200" dirty="0" smtClean="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 and </a:t>
            </a:r>
            <a:r>
              <a:rPr lang="en-US" sz="12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baseline DC. </a:t>
            </a:r>
            <a:endParaRPr lang="en-US" sz="1200" dirty="0">
              <a:effectLst/>
              <a:latin typeface="Berlin Sans FB" panose="020E0602020502020306"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097280" y="2421455"/>
            <a:ext cx="3611880" cy="2626822"/>
          </a:xfrm>
          <a:prstGeom prst="rect">
            <a:avLst/>
          </a:prstGeom>
        </p:spPr>
      </p:pic>
      <p:pic>
        <p:nvPicPr>
          <p:cNvPr id="6" name="Picture 5"/>
          <p:cNvPicPr>
            <a:picLocks noChangeAspect="1"/>
          </p:cNvPicPr>
          <p:nvPr/>
        </p:nvPicPr>
        <p:blipFill>
          <a:blip r:embed="rId4"/>
          <a:stretch>
            <a:fillRect/>
          </a:stretch>
        </p:blipFill>
        <p:spPr>
          <a:xfrm>
            <a:off x="6718872" y="2431240"/>
            <a:ext cx="3724588" cy="2708791"/>
          </a:xfrm>
          <a:prstGeom prst="rect">
            <a:avLst/>
          </a:prstGeom>
        </p:spPr>
      </p:pic>
    </p:spTree>
    <p:extLst>
      <p:ext uri="{BB962C8B-B14F-4D97-AF65-F5344CB8AC3E}">
        <p14:creationId xmlns:p14="http://schemas.microsoft.com/office/powerpoint/2010/main" val="29388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50000"/>
                  </a:schemeClr>
                </a:solidFill>
                <a:latin typeface="Berlin Sans FB" panose="020E0602020502020306" pitchFamily="34" charset="0"/>
              </a:rPr>
              <a:t>Confounders selection </a:t>
            </a:r>
          </a:p>
        </p:txBody>
      </p:sp>
      <p:sp>
        <p:nvSpPr>
          <p:cNvPr id="3" name="Content Placeholder 2"/>
          <p:cNvSpPr>
            <a:spLocks noGrp="1"/>
          </p:cNvSpPr>
          <p:nvPr>
            <p:ph idx="1"/>
          </p:nvPr>
        </p:nvSpPr>
        <p:spPr>
          <a:xfrm>
            <a:off x="1068264" y="1621971"/>
            <a:ext cx="10222588" cy="4093029"/>
          </a:xfrm>
        </p:spPr>
        <p:txBody>
          <a:bodyPr/>
          <a:lstStyle/>
          <a:p>
            <a:r>
              <a:rPr lang="en-US" sz="2000" dirty="0">
                <a:solidFill>
                  <a:schemeClr val="tx1">
                    <a:lumMod val="50000"/>
                  </a:schemeClr>
                </a:solidFill>
                <a:latin typeface="Berlin Sans FB" panose="020E0602020502020306" pitchFamily="34" charset="0"/>
              </a:rPr>
              <a:t>Directed acyclic graph (DAG) using </a:t>
            </a:r>
            <a:r>
              <a:rPr lang="en-US" sz="2000" dirty="0" err="1">
                <a:solidFill>
                  <a:schemeClr val="tx1">
                    <a:lumMod val="50000"/>
                  </a:schemeClr>
                </a:solidFill>
                <a:latin typeface="Berlin Sans FB" panose="020E0602020502020306" pitchFamily="34" charset="0"/>
              </a:rPr>
              <a:t>DAGitty</a:t>
            </a:r>
            <a:r>
              <a:rPr lang="en-US" sz="2000" dirty="0">
                <a:solidFill>
                  <a:schemeClr val="tx1">
                    <a:lumMod val="50000"/>
                  </a:schemeClr>
                </a:solidFill>
                <a:latin typeface="Berlin Sans FB" panose="020E0602020502020306" pitchFamily="34" charset="0"/>
              </a:rPr>
              <a:t> following backdoor criterion (adjustment criterion)</a:t>
            </a:r>
          </a:p>
          <a:p>
            <a:pPr marL="0" indent="0">
              <a:buNone/>
            </a:pPr>
            <a:r>
              <a:rPr lang="en-US" sz="2000" dirty="0">
                <a:solidFill>
                  <a:schemeClr val="tx1">
                    <a:lumMod val="50000"/>
                  </a:schemeClr>
                </a:solidFill>
                <a:latin typeface="Berlin Sans FB" panose="020E0602020502020306" pitchFamily="34" charset="0"/>
              </a:rPr>
              <a:t> </a:t>
            </a:r>
          </a:p>
          <a:p>
            <a:r>
              <a:rPr lang="en-US" sz="2000" dirty="0">
                <a:solidFill>
                  <a:schemeClr val="tx1">
                    <a:lumMod val="50000"/>
                  </a:schemeClr>
                </a:solidFill>
                <a:latin typeface="Berlin Sans FB" panose="020E0602020502020306" pitchFamily="34" charset="0"/>
              </a:rPr>
              <a:t>A set of variables (Z) satisfies the adjustment criteria for identifying the effect of X (exposure) on Y (outcome) in a DAG if: </a:t>
            </a:r>
          </a:p>
          <a:p>
            <a:pPr marL="0" indent="0">
              <a:buNone/>
            </a:pPr>
            <a:endParaRPr lang="en-US" sz="2000" dirty="0">
              <a:solidFill>
                <a:schemeClr val="tx1">
                  <a:lumMod val="50000"/>
                </a:schemeClr>
              </a:solidFill>
              <a:latin typeface="Berlin Sans FB" panose="020E0602020502020306" pitchFamily="34" charset="0"/>
            </a:endParaRPr>
          </a:p>
          <a:p>
            <a:pPr marL="855663" indent="-390525">
              <a:buFont typeface="+mj-lt"/>
              <a:buAutoNum type="arabicPeriod"/>
            </a:pPr>
            <a:r>
              <a:rPr lang="en-US" sz="1800" dirty="0">
                <a:solidFill>
                  <a:schemeClr val="tx1">
                    <a:lumMod val="50000"/>
                  </a:schemeClr>
                </a:solidFill>
                <a:latin typeface="Berlin Sans FB" panose="020E0602020502020306" pitchFamily="34" charset="0"/>
              </a:rPr>
              <a:t>No node in Z is a descendant of X (i.e. not on a causal path from X to Y)</a:t>
            </a:r>
          </a:p>
          <a:p>
            <a:pPr marL="855663" indent="-390525">
              <a:buFont typeface="+mj-lt"/>
              <a:buAutoNum type="arabicPeriod"/>
            </a:pPr>
            <a:r>
              <a:rPr lang="en-US" sz="1800" dirty="0">
                <a:solidFill>
                  <a:schemeClr val="tx1">
                    <a:lumMod val="50000"/>
                  </a:schemeClr>
                </a:solidFill>
                <a:latin typeface="Berlin Sans FB" panose="020E0602020502020306" pitchFamily="34" charset="0"/>
              </a:rPr>
              <a:t>Conditioning on Z blocks every back-door path from X and Y that contains an arrow in to X (i.e. no open back-door path left from X to Y after conditioning on Z)</a:t>
            </a:r>
          </a:p>
          <a:p>
            <a:endParaRPr lang="en-US" sz="2000" dirty="0">
              <a:solidFill>
                <a:schemeClr val="tx1">
                  <a:lumMod val="50000"/>
                </a:schemeClr>
              </a:solidFill>
              <a:latin typeface="Berlin Sans FB" panose="020E0602020502020306" pitchFamily="34" charset="0"/>
            </a:endParaRPr>
          </a:p>
          <a:p>
            <a:r>
              <a:rPr lang="en-US" sz="2000" dirty="0">
                <a:solidFill>
                  <a:schemeClr val="tx1">
                    <a:lumMod val="50000"/>
                  </a:schemeClr>
                </a:solidFill>
                <a:latin typeface="Berlin Sans FB" panose="020E0602020502020306" pitchFamily="34" charset="0"/>
              </a:rPr>
              <a:t>If Z satisfies the adjustment criterion , then conditioning on Z alone is sufficient to control confounding.</a:t>
            </a:r>
          </a:p>
          <a:p>
            <a:endParaRPr lang="en-US" sz="2000" dirty="0">
              <a:solidFill>
                <a:schemeClr val="tx1">
                  <a:lumMod val="50000"/>
                </a:schemeClr>
              </a:solidFill>
              <a:latin typeface="Berlin Sans FB" panose="020E0602020502020306" pitchFamily="34" charset="0"/>
            </a:endParaRP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29</a:t>
            </a:fld>
            <a:endParaRPr lang="en-US">
              <a:solidFill>
                <a:srgbClr val="97ACD9"/>
              </a:solidFill>
            </a:endParaRPr>
          </a:p>
        </p:txBody>
      </p:sp>
      <p:sp>
        <p:nvSpPr>
          <p:cNvPr id="7" name="Rectangle 6"/>
          <p:cNvSpPr/>
          <p:nvPr/>
        </p:nvSpPr>
        <p:spPr>
          <a:xfrm>
            <a:off x="3778302" y="6251558"/>
            <a:ext cx="5370286" cy="276999"/>
          </a:xfrm>
          <a:prstGeom prst="rect">
            <a:avLst/>
          </a:prstGeom>
        </p:spPr>
        <p:txBody>
          <a:bodyPr wrap="square">
            <a:spAutoFit/>
          </a:bodyPr>
          <a:lstStyle/>
          <a:p>
            <a:r>
              <a:rPr lang="en-US" sz="1200" dirty="0">
                <a:latin typeface="Berlin Sans FB" panose="020E0602020502020306" pitchFamily="34" charset="0"/>
              </a:rPr>
              <a:t>Greenland PJ, Robins JM. </a:t>
            </a:r>
            <a:r>
              <a:rPr lang="en-US" sz="1200" i="1" dirty="0">
                <a:latin typeface="Berlin Sans FB" panose="020E0602020502020306" pitchFamily="34" charset="0"/>
              </a:rPr>
              <a:t>Epidemiology</a:t>
            </a:r>
            <a:r>
              <a:rPr lang="en-US" sz="1200" dirty="0">
                <a:latin typeface="Berlin Sans FB" panose="020E0602020502020306" pitchFamily="34" charset="0"/>
              </a:rPr>
              <a:t>. 1999;10:37-48</a:t>
            </a:r>
          </a:p>
        </p:txBody>
      </p:sp>
    </p:spTree>
    <p:extLst>
      <p:ext uri="{BB962C8B-B14F-4D97-AF65-F5344CB8AC3E}">
        <p14:creationId xmlns:p14="http://schemas.microsoft.com/office/powerpoint/2010/main" val="3438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50000"/>
                  </a:schemeClr>
                </a:solidFill>
                <a:latin typeface="Berlin Sans FB" panose="020E0602020502020306" pitchFamily="34" charset="0"/>
              </a:rPr>
              <a:t>Arterial stiffness </a:t>
            </a: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3</a:t>
            </a:fld>
            <a:endParaRPr lang="en-US">
              <a:solidFill>
                <a:srgbClr val="97ACD9"/>
              </a:solidFill>
            </a:endParaRPr>
          </a:p>
        </p:txBody>
      </p:sp>
      <p:sp>
        <p:nvSpPr>
          <p:cNvPr id="6" name="Text Placeholder 5"/>
          <p:cNvSpPr>
            <a:spLocks noGrp="1"/>
          </p:cNvSpPr>
          <p:nvPr>
            <p:ph type="body" sz="quarter" idx="13"/>
          </p:nvPr>
        </p:nvSpPr>
        <p:spPr>
          <a:xfrm>
            <a:off x="1320798" y="1133552"/>
            <a:ext cx="9399585" cy="457200"/>
          </a:xfrm>
        </p:spPr>
        <p:txBody>
          <a:bodyPr/>
          <a:lstStyle/>
          <a:p>
            <a:r>
              <a:rPr lang="en-US" sz="2400" dirty="0">
                <a:solidFill>
                  <a:schemeClr val="tx1">
                    <a:lumMod val="50000"/>
                  </a:schemeClr>
                </a:solidFill>
                <a:latin typeface="Berlin Sans FB" panose="020E0602020502020306" pitchFamily="34" charset="0"/>
              </a:rPr>
              <a:t>Arterial stiffness = rigidity of the arterial wall = loss of elasticity </a:t>
            </a:r>
          </a:p>
          <a:p>
            <a:endParaRPr lang="en-US" sz="2400" dirty="0">
              <a:solidFill>
                <a:schemeClr val="tx1">
                  <a:lumMod val="50000"/>
                </a:schemeClr>
              </a:solidFill>
              <a:latin typeface="Berlin Sans FB" panose="020E0602020502020306"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1225" y="2231135"/>
            <a:ext cx="4485463" cy="282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031211" y="2798149"/>
            <a:ext cx="4505515" cy="1569660"/>
          </a:xfrm>
          <a:prstGeom prst="rect">
            <a:avLst/>
          </a:prstGeom>
          <a:noFill/>
        </p:spPr>
        <p:txBody>
          <a:bodyPr wrap="square" rtlCol="0">
            <a:spAutoFit/>
          </a:bodyPr>
          <a:lstStyle/>
          <a:p>
            <a:r>
              <a:rPr lang="en-US" sz="2000" dirty="0">
                <a:solidFill>
                  <a:prstClr val="black"/>
                </a:solidFill>
                <a:latin typeface="Berlin Sans FB" panose="020E0602020502020306" pitchFamily="34" charset="0"/>
              </a:rPr>
              <a:t>Arterial stiffness  results from </a:t>
            </a:r>
          </a:p>
          <a:p>
            <a:endParaRPr lang="en-US" sz="1600" dirty="0">
              <a:solidFill>
                <a:prstClr val="black"/>
              </a:solidFill>
              <a:latin typeface="Berlin Sans FB" panose="020E0602020502020306" pitchFamily="34" charset="0"/>
            </a:endParaRPr>
          </a:p>
          <a:p>
            <a:pPr marL="285750" indent="-285750">
              <a:buFont typeface="Arial" panose="020B0604020202020204" pitchFamily="34" charset="0"/>
              <a:buChar char="•"/>
            </a:pPr>
            <a:r>
              <a:rPr lang="en-US" sz="2000" dirty="0">
                <a:solidFill>
                  <a:prstClr val="black"/>
                </a:solidFill>
                <a:latin typeface="Berlin Sans FB" panose="020E0602020502020306" pitchFamily="34" charset="0"/>
              </a:rPr>
              <a:t>Degradation of elastin</a:t>
            </a:r>
          </a:p>
          <a:p>
            <a:pPr marL="285750" indent="-285750">
              <a:buFont typeface="Arial" panose="020B0604020202020204" pitchFamily="34" charset="0"/>
              <a:buChar char="•"/>
            </a:pPr>
            <a:r>
              <a:rPr lang="en-US" sz="2000" dirty="0">
                <a:solidFill>
                  <a:prstClr val="black"/>
                </a:solidFill>
                <a:latin typeface="Berlin Sans FB" panose="020E0602020502020306" pitchFamily="34" charset="0"/>
              </a:rPr>
              <a:t>Excess collagen deposition</a:t>
            </a:r>
          </a:p>
          <a:p>
            <a:pPr marL="285750" indent="-285750">
              <a:buFont typeface="Arial" panose="020B0604020202020204" pitchFamily="34" charset="0"/>
              <a:buChar char="•"/>
            </a:pPr>
            <a:r>
              <a:rPr lang="en-US" sz="2000" dirty="0">
                <a:solidFill>
                  <a:prstClr val="black"/>
                </a:solidFill>
                <a:latin typeface="Berlin Sans FB" panose="020E0602020502020306" pitchFamily="34" charset="0"/>
              </a:rPr>
              <a:t>Hypertrophy of  smooth muscle </a:t>
            </a:r>
            <a:r>
              <a:rPr lang="en-US" sz="2000" dirty="0" smtClean="0">
                <a:solidFill>
                  <a:prstClr val="black"/>
                </a:solidFill>
                <a:latin typeface="Berlin Sans FB" panose="020E0602020502020306" pitchFamily="34" charset="0"/>
              </a:rPr>
              <a:t>layer</a:t>
            </a:r>
            <a:endParaRPr lang="en-US" sz="2000" dirty="0">
              <a:solidFill>
                <a:prstClr val="black"/>
              </a:solidFill>
              <a:latin typeface="Berlin Sans FB" panose="020E0602020502020306" pitchFamily="34" charset="0"/>
            </a:endParaRPr>
          </a:p>
        </p:txBody>
      </p:sp>
    </p:spTree>
    <p:extLst>
      <p:ext uri="{BB962C8B-B14F-4D97-AF65-F5344CB8AC3E}">
        <p14:creationId xmlns:p14="http://schemas.microsoft.com/office/powerpoint/2010/main" val="333964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Short-Term Aerobic Exercise Reduces Arterial Stiffness in Older Adults With Type 2 Diabetes, Hypertension, and Hypercholesterolemia</a:t>
            </a:r>
            <a:endParaRPr lang="en-US" dirty="0"/>
          </a:p>
          <a:p>
            <a:endParaRPr lang="en-US" dirty="0" smtClean="0"/>
          </a:p>
          <a:p>
            <a:r>
              <a:rPr lang="en-US" b="1" dirty="0"/>
              <a:t>Effect of acute and long-term aerobic exercise on arterial stiffness in the elderly.</a:t>
            </a:r>
            <a:endParaRPr lang="en-US" dirty="0"/>
          </a:p>
          <a:p>
            <a:endParaRPr lang="en-US" dirty="0" smtClean="0"/>
          </a:p>
          <a:p>
            <a:r>
              <a:rPr lang="en-US" dirty="0"/>
              <a:t>Improved Arterial Compliance by a Novel Advanced Glycation End-Product Crosslink Breaker</a:t>
            </a:r>
          </a:p>
          <a:p>
            <a:endParaRPr lang="en-US" dirty="0"/>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30</a:t>
            </a:fld>
            <a:endParaRPr lang="en-US">
              <a:solidFill>
                <a:srgbClr val="97ACD9"/>
              </a:solidFill>
            </a:endParaRPr>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3991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50000"/>
                  </a:schemeClr>
                </a:solidFill>
                <a:latin typeface="Berlin Sans FB" panose="020E0602020502020306" pitchFamily="34" charset="0"/>
              </a:rPr>
              <a:t>Major risk factors of arterial stiffness</a:t>
            </a:r>
            <a:br>
              <a:rPr lang="en-US" sz="2800" dirty="0">
                <a:solidFill>
                  <a:schemeClr val="tx1">
                    <a:lumMod val="50000"/>
                  </a:schemeClr>
                </a:solidFill>
                <a:latin typeface="Berlin Sans FB" panose="020E0602020502020306" pitchFamily="34" charset="0"/>
              </a:rPr>
            </a:br>
            <a:endParaRPr lang="en-US" sz="2800" dirty="0">
              <a:solidFill>
                <a:schemeClr val="tx1">
                  <a:lumMod val="50000"/>
                </a:schemeClr>
              </a:solidFill>
              <a:latin typeface="Berlin Sans FB" panose="020E0602020502020306" pitchFamily="34" charset="0"/>
            </a:endParaRP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4</a:t>
            </a:fld>
            <a:endParaRPr lang="en-US">
              <a:solidFill>
                <a:srgbClr val="97ACD9"/>
              </a:solidFill>
            </a:endParaRPr>
          </a:p>
        </p:txBody>
      </p:sp>
      <p:sp>
        <p:nvSpPr>
          <p:cNvPr id="6" name="Text Placeholder 5"/>
          <p:cNvSpPr>
            <a:spLocks noGrp="1"/>
          </p:cNvSpPr>
          <p:nvPr>
            <p:ph type="body" sz="quarter" idx="13"/>
          </p:nvPr>
        </p:nvSpPr>
        <p:spPr/>
        <p:txBody>
          <a:bodyPr/>
          <a:lstStyle/>
          <a:p>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091" y="2231135"/>
            <a:ext cx="3426749" cy="3191637"/>
          </a:xfrm>
          <a:prstGeom prst="rect">
            <a:avLst/>
          </a:prstGeom>
          <a:ln>
            <a:solidFill>
              <a:schemeClr val="tx1">
                <a:lumMod val="50000"/>
              </a:schemeClr>
            </a:solidFill>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111" y="2231135"/>
            <a:ext cx="3523643" cy="3191637"/>
          </a:xfrm>
          <a:prstGeom prst="rect">
            <a:avLst/>
          </a:prstGeom>
          <a:ln>
            <a:solidFill>
              <a:schemeClr val="tx1">
                <a:lumMod val="50000"/>
              </a:schemeClr>
            </a:solidFill>
          </a:ln>
        </p:spPr>
      </p:pic>
      <p:sp>
        <p:nvSpPr>
          <p:cNvPr id="14" name="Rectangle 13"/>
          <p:cNvSpPr/>
          <p:nvPr/>
        </p:nvSpPr>
        <p:spPr>
          <a:xfrm>
            <a:off x="778407" y="5686459"/>
            <a:ext cx="2642070" cy="246221"/>
          </a:xfrm>
          <a:prstGeom prst="rect">
            <a:avLst/>
          </a:prstGeom>
        </p:spPr>
        <p:txBody>
          <a:bodyPr wrap="none">
            <a:spAutoFit/>
          </a:bodyPr>
          <a:lstStyle/>
          <a:p>
            <a:r>
              <a:rPr lang="en-US" sz="1000" dirty="0">
                <a:solidFill>
                  <a:prstClr val="black"/>
                </a:solidFill>
                <a:latin typeface="Berlin Sans FB" panose="020E0602020502020306" pitchFamily="34" charset="0"/>
              </a:rPr>
              <a:t>Mitchell et al, Hypertension. 2004;43:1239-1245</a:t>
            </a:r>
          </a:p>
        </p:txBody>
      </p:sp>
      <p:sp>
        <p:nvSpPr>
          <p:cNvPr id="15" name="Rectangle 14"/>
          <p:cNvSpPr/>
          <p:nvPr/>
        </p:nvSpPr>
        <p:spPr>
          <a:xfrm>
            <a:off x="4839485" y="5686459"/>
            <a:ext cx="2971800" cy="269304"/>
          </a:xfrm>
          <a:prstGeom prst="rect">
            <a:avLst/>
          </a:prstGeom>
        </p:spPr>
        <p:txBody>
          <a:bodyPr wrap="square">
            <a:spAutoFit/>
          </a:bodyPr>
          <a:lstStyle/>
          <a:p>
            <a:pPr>
              <a:lnSpc>
                <a:spcPct val="115000"/>
              </a:lnSpc>
              <a:spcAft>
                <a:spcPts val="1000"/>
              </a:spcAft>
            </a:pPr>
            <a:r>
              <a:rPr lang="en-US" sz="1000" dirty="0">
                <a:solidFill>
                  <a:prstClr val="black"/>
                </a:solidFill>
                <a:latin typeface="Berlin Sans FB" panose="020E0602020502020306" pitchFamily="34" charset="0"/>
                <a:ea typeface="Times New Roman"/>
                <a:cs typeface="Arial"/>
              </a:rPr>
              <a:t>Benetos et al. Circulation 2002, 105:1202-7</a:t>
            </a:r>
          </a:p>
        </p:txBody>
      </p:sp>
      <p:sp>
        <p:nvSpPr>
          <p:cNvPr id="16" name="Rectangle 15"/>
          <p:cNvSpPr/>
          <p:nvPr/>
        </p:nvSpPr>
        <p:spPr>
          <a:xfrm>
            <a:off x="8786691" y="5660033"/>
            <a:ext cx="3124200" cy="269304"/>
          </a:xfrm>
          <a:prstGeom prst="rect">
            <a:avLst/>
          </a:prstGeom>
        </p:spPr>
        <p:txBody>
          <a:bodyPr wrap="square">
            <a:spAutoFit/>
          </a:bodyPr>
          <a:lstStyle/>
          <a:p>
            <a:pPr>
              <a:lnSpc>
                <a:spcPct val="115000"/>
              </a:lnSpc>
              <a:spcAft>
                <a:spcPts val="1000"/>
              </a:spcAft>
            </a:pPr>
            <a:r>
              <a:rPr lang="en-US" sz="1000" dirty="0" err="1">
                <a:solidFill>
                  <a:prstClr val="black"/>
                </a:solidFill>
                <a:latin typeface="Berlin Sans FB" panose="020E0602020502020306" pitchFamily="34" charset="0"/>
                <a:ea typeface="Times New Roman"/>
                <a:cs typeface="Arial"/>
              </a:rPr>
              <a:t>Agnoletti</a:t>
            </a:r>
            <a:r>
              <a:rPr lang="en-US" sz="1000" dirty="0">
                <a:solidFill>
                  <a:prstClr val="black"/>
                </a:solidFill>
                <a:latin typeface="Berlin Sans FB" panose="020E0602020502020306" pitchFamily="34" charset="0"/>
                <a:ea typeface="Times New Roman"/>
                <a:cs typeface="Arial"/>
              </a:rPr>
              <a:t>. 26</a:t>
            </a:r>
            <a:r>
              <a:rPr lang="en-US" sz="1000" baseline="30000" dirty="0">
                <a:solidFill>
                  <a:prstClr val="black"/>
                </a:solidFill>
                <a:latin typeface="Berlin Sans FB" panose="020E0602020502020306" pitchFamily="34" charset="0"/>
                <a:ea typeface="Times New Roman"/>
                <a:cs typeface="Arial"/>
              </a:rPr>
              <a:t>th</a:t>
            </a:r>
            <a:r>
              <a:rPr lang="en-US" sz="1000" dirty="0">
                <a:solidFill>
                  <a:prstClr val="black"/>
                </a:solidFill>
                <a:latin typeface="Berlin Sans FB" panose="020E0602020502020306" pitchFamily="34" charset="0"/>
                <a:ea typeface="Times New Roman"/>
                <a:cs typeface="Arial"/>
              </a:rPr>
              <a:t> ESH. Paris (France), June, 2016</a:t>
            </a:r>
          </a:p>
        </p:txBody>
      </p:sp>
      <p:sp>
        <p:nvSpPr>
          <p:cNvPr id="17" name="Rectangle 16"/>
          <p:cNvSpPr/>
          <p:nvPr/>
        </p:nvSpPr>
        <p:spPr>
          <a:xfrm>
            <a:off x="1968201" y="1558491"/>
            <a:ext cx="609461" cy="400110"/>
          </a:xfrm>
          <a:prstGeom prst="rect">
            <a:avLst/>
          </a:prstGeom>
        </p:spPr>
        <p:txBody>
          <a:bodyPr wrap="none">
            <a:spAutoFit/>
          </a:bodyPr>
          <a:lstStyle/>
          <a:p>
            <a:pPr lvl="0" algn="ctr"/>
            <a:r>
              <a:rPr lang="en-US" sz="2000" dirty="0">
                <a:solidFill>
                  <a:prstClr val="black"/>
                </a:solidFill>
                <a:latin typeface="Berlin Sans FB" panose="020E0602020502020306" pitchFamily="34" charset="0"/>
              </a:rPr>
              <a:t>Age</a:t>
            </a:r>
          </a:p>
        </p:txBody>
      </p:sp>
      <p:sp>
        <p:nvSpPr>
          <p:cNvPr id="18" name="Rectangle 17"/>
          <p:cNvSpPr/>
          <p:nvPr/>
        </p:nvSpPr>
        <p:spPr>
          <a:xfrm>
            <a:off x="5356016" y="1585924"/>
            <a:ext cx="1588897" cy="400110"/>
          </a:xfrm>
          <a:prstGeom prst="rect">
            <a:avLst/>
          </a:prstGeom>
        </p:spPr>
        <p:txBody>
          <a:bodyPr wrap="none">
            <a:spAutoFit/>
          </a:bodyPr>
          <a:lstStyle/>
          <a:p>
            <a:pPr lvl="0" algn="ctr"/>
            <a:r>
              <a:rPr lang="en-US" sz="2000" dirty="0">
                <a:solidFill>
                  <a:prstClr val="black"/>
                </a:solidFill>
                <a:latin typeface="Berlin Sans FB" panose="020E0602020502020306" pitchFamily="34" charset="0"/>
              </a:rPr>
              <a:t>Hypertension</a:t>
            </a:r>
          </a:p>
        </p:txBody>
      </p:sp>
      <p:sp>
        <p:nvSpPr>
          <p:cNvPr id="19" name="Rectangle 18"/>
          <p:cNvSpPr/>
          <p:nvPr/>
        </p:nvSpPr>
        <p:spPr>
          <a:xfrm>
            <a:off x="9623918" y="1636125"/>
            <a:ext cx="1112804" cy="400110"/>
          </a:xfrm>
          <a:prstGeom prst="rect">
            <a:avLst/>
          </a:prstGeom>
        </p:spPr>
        <p:txBody>
          <a:bodyPr wrap="none">
            <a:spAutoFit/>
          </a:bodyPr>
          <a:lstStyle/>
          <a:p>
            <a:pPr lvl="0" algn="ctr"/>
            <a:r>
              <a:rPr lang="en-US" sz="2000" dirty="0">
                <a:solidFill>
                  <a:prstClr val="black"/>
                </a:solidFill>
                <a:latin typeface="Berlin Sans FB" panose="020E0602020502020306" pitchFamily="34" charset="0"/>
              </a:rPr>
              <a:t>Diabetes</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3713" y="2231134"/>
            <a:ext cx="3401568" cy="3191637"/>
          </a:xfrm>
          <a:prstGeom prst="rect">
            <a:avLst/>
          </a:prstGeom>
          <a:ln>
            <a:solidFill>
              <a:schemeClr val="tx1">
                <a:lumMod val="50000"/>
              </a:schemeClr>
            </a:solidFill>
          </a:ln>
        </p:spPr>
      </p:pic>
    </p:spTree>
    <p:extLst>
      <p:ext uri="{BB962C8B-B14F-4D97-AF65-F5344CB8AC3E}">
        <p14:creationId xmlns:p14="http://schemas.microsoft.com/office/powerpoint/2010/main" val="143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50000"/>
                  </a:schemeClr>
                </a:solidFill>
                <a:latin typeface="Berlin Sans FB" panose="020E0602020502020306" pitchFamily="34" charset="0"/>
              </a:rPr>
              <a:t>Major risk factors of arterial stiffness</a:t>
            </a: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5</a:t>
            </a:fld>
            <a:endParaRPr lang="en-US">
              <a:solidFill>
                <a:srgbClr val="97ACD9"/>
              </a:solidFill>
            </a:endParaRPr>
          </a:p>
        </p:txBody>
      </p:sp>
      <p:sp>
        <p:nvSpPr>
          <p:cNvPr id="6" name="Text Placeholder 5"/>
          <p:cNvSpPr>
            <a:spLocks noGrp="1"/>
          </p:cNvSpPr>
          <p:nvPr>
            <p:ph type="body" sz="quarter" idx="13"/>
          </p:nvPr>
        </p:nvSpPr>
        <p:spPr>
          <a:xfrm>
            <a:off x="1297108" y="1072714"/>
            <a:ext cx="10285292" cy="1057838"/>
          </a:xfrm>
        </p:spPr>
        <p:txBody>
          <a:bodyPr/>
          <a:lstStyle/>
          <a:p>
            <a:pPr marL="342900" indent="-342900">
              <a:buFont typeface="Arial" panose="020B0604020202020204" pitchFamily="34" charset="0"/>
              <a:buChar char="•"/>
            </a:pPr>
            <a:r>
              <a:rPr lang="en-US" sz="2000" dirty="0" smtClean="0">
                <a:solidFill>
                  <a:schemeClr val="tx1">
                    <a:lumMod val="50000"/>
                  </a:schemeClr>
                </a:solidFill>
                <a:latin typeface="Berlin Sans FB" panose="020E0602020502020306" pitchFamily="34" charset="0"/>
              </a:rPr>
              <a:t>Vascular structural </a:t>
            </a:r>
            <a:r>
              <a:rPr lang="en-US" sz="2000" dirty="0">
                <a:solidFill>
                  <a:schemeClr val="tx1">
                    <a:lumMod val="50000"/>
                  </a:schemeClr>
                </a:solidFill>
                <a:latin typeface="Berlin Sans FB" panose="020E0602020502020306" pitchFamily="34" charset="0"/>
              </a:rPr>
              <a:t>damages </a:t>
            </a:r>
            <a:r>
              <a:rPr lang="en-US" sz="2000" dirty="0" smtClean="0">
                <a:solidFill>
                  <a:schemeClr val="tx1">
                    <a:lumMod val="50000"/>
                  </a:schemeClr>
                </a:solidFill>
                <a:latin typeface="Berlin Sans FB" panose="020E0602020502020306" pitchFamily="34" charset="0"/>
              </a:rPr>
              <a:t>(i.e. elastin </a:t>
            </a:r>
            <a:r>
              <a:rPr lang="en-US" sz="2000" dirty="0">
                <a:solidFill>
                  <a:schemeClr val="tx1">
                    <a:lumMod val="50000"/>
                  </a:schemeClr>
                </a:solidFill>
                <a:latin typeface="Berlin Sans FB" panose="020E0602020502020306" pitchFamily="34" charset="0"/>
              </a:rPr>
              <a:t>degradation, collagen deposition, SMC </a:t>
            </a:r>
            <a:r>
              <a:rPr lang="en-US" sz="2000" dirty="0" smtClean="0">
                <a:solidFill>
                  <a:schemeClr val="tx1">
                    <a:lumMod val="50000"/>
                  </a:schemeClr>
                </a:solidFill>
                <a:latin typeface="Berlin Sans FB" panose="020E0602020502020306" pitchFamily="34" charset="0"/>
              </a:rPr>
              <a:t>hypertrophy)  get worse in hypertensives </a:t>
            </a:r>
            <a:r>
              <a:rPr lang="en-US" sz="2000" dirty="0">
                <a:solidFill>
                  <a:schemeClr val="tx1">
                    <a:lumMod val="50000"/>
                  </a:schemeClr>
                </a:solidFill>
                <a:latin typeface="Berlin Sans FB" panose="020E0602020502020306" pitchFamily="34" charset="0"/>
              </a:rPr>
              <a:t>with diabetes and older </a:t>
            </a:r>
            <a:r>
              <a:rPr lang="en-US" sz="2000" dirty="0" smtClean="0">
                <a:solidFill>
                  <a:schemeClr val="tx1">
                    <a:lumMod val="50000"/>
                  </a:schemeClr>
                </a:solidFill>
                <a:latin typeface="Berlin Sans FB" panose="020E0602020502020306" pitchFamily="34" charset="0"/>
              </a:rPr>
              <a:t>hypertensives</a:t>
            </a:r>
            <a:endParaRPr lang="en-US" sz="2000" dirty="0">
              <a:solidFill>
                <a:schemeClr val="tx1">
                  <a:lumMod val="50000"/>
                </a:schemeClr>
              </a:solidFill>
              <a:latin typeface="Berlin Sans FB" panose="020E0602020502020306" pitchFamily="34" charset="0"/>
            </a:endParaRPr>
          </a:p>
          <a:p>
            <a:pPr marL="800100" lvl="2" indent="-342900">
              <a:buFont typeface="Arial" panose="020B0604020202020204" pitchFamily="34" charset="0"/>
              <a:buChar char="•"/>
            </a:pPr>
            <a:r>
              <a:rPr lang="en-US" sz="1800" dirty="0" smtClean="0">
                <a:solidFill>
                  <a:schemeClr val="tx1">
                    <a:lumMod val="50000"/>
                  </a:schemeClr>
                </a:solidFill>
                <a:latin typeface="Berlin Sans FB" panose="020E0602020502020306" pitchFamily="34" charset="0"/>
              </a:rPr>
              <a:t>Consequently, BP control may not be enough to slow progression of arterial stiffness in these patients </a:t>
            </a:r>
            <a:endParaRPr lang="en-US" sz="1800" dirty="0">
              <a:solidFill>
                <a:schemeClr val="tx1">
                  <a:lumMod val="50000"/>
                </a:schemeClr>
              </a:solidFill>
              <a:latin typeface="Berlin Sans FB" panose="020E0602020502020306" pitchFamily="34" charset="0"/>
            </a:endParaRPr>
          </a:p>
          <a:p>
            <a:pPr marL="800100" lvl="2" indent="-342900">
              <a:buFont typeface="Arial" panose="020B0604020202020204" pitchFamily="34" charset="0"/>
              <a:buChar char="•"/>
            </a:pPr>
            <a:endParaRPr lang="en-US" sz="1650" dirty="0">
              <a:solidFill>
                <a:schemeClr val="tx1">
                  <a:lumMod val="50000"/>
                </a:schemeClr>
              </a:solidFill>
              <a:latin typeface="Berlin Sans FB" panose="020E0602020502020306" pitchFamily="34" charset="0"/>
            </a:endParaRPr>
          </a:p>
        </p:txBody>
      </p:sp>
      <p:pic>
        <p:nvPicPr>
          <p:cNvPr id="8" name="Picture 7"/>
          <p:cNvPicPr>
            <a:picLocks noChangeAspect="1"/>
          </p:cNvPicPr>
          <p:nvPr/>
        </p:nvPicPr>
        <p:blipFill>
          <a:blip r:embed="rId3"/>
          <a:stretch>
            <a:fillRect/>
          </a:stretch>
        </p:blipFill>
        <p:spPr>
          <a:xfrm>
            <a:off x="1189735" y="2358961"/>
            <a:ext cx="4214369" cy="3005519"/>
          </a:xfrm>
          <a:prstGeom prst="rect">
            <a:avLst/>
          </a:prstGeom>
          <a:ln>
            <a:solidFill>
              <a:schemeClr val="tx1">
                <a:lumMod val="50000"/>
              </a:schemeClr>
            </a:solidFill>
          </a:ln>
        </p:spPr>
      </p:pic>
      <p:sp>
        <p:nvSpPr>
          <p:cNvPr id="10" name="Rectangle 9"/>
          <p:cNvSpPr/>
          <p:nvPr/>
        </p:nvSpPr>
        <p:spPr>
          <a:xfrm>
            <a:off x="7603327" y="5728889"/>
            <a:ext cx="3357902" cy="269304"/>
          </a:xfrm>
          <a:prstGeom prst="rect">
            <a:avLst/>
          </a:prstGeom>
        </p:spPr>
        <p:txBody>
          <a:bodyPr wrap="square">
            <a:spAutoFit/>
          </a:bodyPr>
          <a:lstStyle/>
          <a:p>
            <a:pPr>
              <a:lnSpc>
                <a:spcPct val="115000"/>
              </a:lnSpc>
              <a:spcAft>
                <a:spcPts val="1000"/>
              </a:spcAft>
            </a:pPr>
            <a:r>
              <a:rPr lang="en-US" sz="1000" dirty="0">
                <a:solidFill>
                  <a:prstClr val="black"/>
                </a:solidFill>
                <a:latin typeface="Berlin Sans FB" panose="020E0602020502020306" pitchFamily="34" charset="0"/>
                <a:ea typeface="Times New Roman"/>
                <a:cs typeface="Arial"/>
              </a:rPr>
              <a:t>Benetos et al. Circulation 2002, 105:1202-7</a:t>
            </a:r>
          </a:p>
        </p:txBody>
      </p:sp>
      <p:sp>
        <p:nvSpPr>
          <p:cNvPr id="11" name="TextBox 10"/>
          <p:cNvSpPr txBox="1"/>
          <p:nvPr/>
        </p:nvSpPr>
        <p:spPr>
          <a:xfrm>
            <a:off x="2097024" y="5751972"/>
            <a:ext cx="2388795" cy="246221"/>
          </a:xfrm>
          <a:prstGeom prst="rect">
            <a:avLst/>
          </a:prstGeom>
          <a:noFill/>
        </p:spPr>
        <p:txBody>
          <a:bodyPr wrap="none" rtlCol="0">
            <a:spAutoFit/>
          </a:bodyPr>
          <a:lstStyle/>
          <a:p>
            <a:r>
              <a:rPr lang="en-US" sz="1000" dirty="0">
                <a:solidFill>
                  <a:prstClr val="black"/>
                </a:solidFill>
                <a:latin typeface="Berlin Sans FB" panose="020E0602020502020306" pitchFamily="34" charset="0"/>
              </a:rPr>
              <a:t> </a:t>
            </a:r>
            <a:r>
              <a:rPr lang="pt-BR" sz="1000" dirty="0">
                <a:solidFill>
                  <a:prstClr val="black"/>
                </a:solidFill>
                <a:latin typeface="Berlin Sans FB" panose="020E0602020502020306" pitchFamily="34" charset="0"/>
              </a:rPr>
              <a:t>Bruno et al. Diabetologia 2012;55:1847-55</a:t>
            </a:r>
          </a:p>
        </p:txBody>
      </p:sp>
      <p:pic>
        <p:nvPicPr>
          <p:cNvPr id="13" name="Picture 12"/>
          <p:cNvPicPr>
            <a:picLocks noChangeAspect="1"/>
          </p:cNvPicPr>
          <p:nvPr/>
        </p:nvPicPr>
        <p:blipFill>
          <a:blip r:embed="rId4"/>
          <a:stretch>
            <a:fillRect/>
          </a:stretch>
        </p:blipFill>
        <p:spPr>
          <a:xfrm>
            <a:off x="6532694" y="2358961"/>
            <a:ext cx="4541705" cy="3015280"/>
          </a:xfrm>
          <a:prstGeom prst="rect">
            <a:avLst/>
          </a:prstGeom>
          <a:solidFill>
            <a:schemeClr val="tx1">
              <a:lumMod val="50000"/>
            </a:schemeClr>
          </a:solidFill>
          <a:ln>
            <a:solidFill>
              <a:schemeClr val="tx1">
                <a:lumMod val="50000"/>
              </a:schemeClr>
            </a:solidFill>
          </a:ln>
        </p:spPr>
      </p:pic>
    </p:spTree>
    <p:extLst>
      <p:ext uri="{BB962C8B-B14F-4D97-AF65-F5344CB8AC3E}">
        <p14:creationId xmlns:p14="http://schemas.microsoft.com/office/powerpoint/2010/main" val="197201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735" y="339954"/>
            <a:ext cx="10285292" cy="574446"/>
          </a:xfrm>
        </p:spPr>
        <p:txBody>
          <a:bodyPr/>
          <a:lstStyle/>
          <a:p>
            <a:r>
              <a:rPr lang="en-US" sz="2800" dirty="0">
                <a:solidFill>
                  <a:schemeClr val="tx1">
                    <a:lumMod val="50000"/>
                  </a:schemeClr>
                </a:solidFill>
                <a:latin typeface="Berlin Sans FB" panose="020E0602020502020306" pitchFamily="34" charset="0"/>
              </a:rPr>
              <a:t>Study </a:t>
            </a:r>
            <a:r>
              <a:rPr lang="en-US" sz="2800" dirty="0" smtClean="0">
                <a:solidFill>
                  <a:schemeClr val="tx1">
                    <a:lumMod val="50000"/>
                  </a:schemeClr>
                </a:solidFill>
                <a:latin typeface="Berlin Sans FB" panose="020E0602020502020306" pitchFamily="34" charset="0"/>
              </a:rPr>
              <a:t>aim </a:t>
            </a:r>
            <a:endParaRPr lang="en-US" sz="2800" dirty="0">
              <a:solidFill>
                <a:schemeClr val="tx1">
                  <a:lumMod val="50000"/>
                </a:schemeClr>
              </a:solidFill>
              <a:latin typeface="Berlin Sans FB" panose="020E0602020502020306" pitchFamily="34" charset="0"/>
            </a:endParaRP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6</a:t>
            </a:fld>
            <a:endParaRPr lang="en-US">
              <a:solidFill>
                <a:srgbClr val="97ACD9"/>
              </a:solidFill>
            </a:endParaRPr>
          </a:p>
        </p:txBody>
      </p:sp>
      <p:sp>
        <p:nvSpPr>
          <p:cNvPr id="3" name="Rectangle 2"/>
          <p:cNvSpPr/>
          <p:nvPr/>
        </p:nvSpPr>
        <p:spPr>
          <a:xfrm>
            <a:off x="1316734" y="1946046"/>
            <a:ext cx="9564625" cy="1200329"/>
          </a:xfrm>
          <a:prstGeom prst="rect">
            <a:avLst/>
          </a:prstGeom>
        </p:spPr>
        <p:txBody>
          <a:bodyPr wrap="square">
            <a:spAutoFit/>
          </a:bodyPr>
          <a:lstStyle/>
          <a:p>
            <a:pPr>
              <a:defRPr/>
            </a:pPr>
            <a:r>
              <a:rPr lang="en-US" sz="2400">
                <a:solidFill>
                  <a:schemeClr val="tx1">
                    <a:lumMod val="50000"/>
                  </a:schemeClr>
                </a:solidFill>
                <a:latin typeface="Berlin Sans FB" panose="020E0602020502020306" pitchFamily="34" charset="0"/>
              </a:rPr>
              <a:t>To investigate the association between long-term BP control and 10-year progression in arterial stiffness among hypertensive patients and assess if age and diabetes modify this association. </a:t>
            </a:r>
          </a:p>
        </p:txBody>
      </p:sp>
    </p:spTree>
    <p:extLst>
      <p:ext uri="{BB962C8B-B14F-4D97-AF65-F5344CB8AC3E}">
        <p14:creationId xmlns:p14="http://schemas.microsoft.com/office/powerpoint/2010/main" val="80372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50000"/>
                  </a:schemeClr>
                </a:solidFill>
                <a:latin typeface="Berlin Sans FB" panose="020E0602020502020306" pitchFamily="34" charset="0"/>
              </a:rPr>
              <a:t>Data source</a:t>
            </a:r>
            <a:br>
              <a:rPr lang="en-US" sz="2800" dirty="0">
                <a:solidFill>
                  <a:schemeClr val="tx1">
                    <a:lumMod val="50000"/>
                  </a:schemeClr>
                </a:solidFill>
                <a:latin typeface="Berlin Sans FB" panose="020E0602020502020306" pitchFamily="34" charset="0"/>
              </a:rPr>
            </a:br>
            <a:endParaRPr lang="en-US" sz="2800" dirty="0">
              <a:solidFill>
                <a:schemeClr val="tx1">
                  <a:lumMod val="50000"/>
                </a:schemeClr>
              </a:solidFill>
              <a:latin typeface="Berlin Sans FB" panose="020E0602020502020306" pitchFamily="34" charset="0"/>
            </a:endParaRPr>
          </a:p>
        </p:txBody>
      </p:sp>
      <p:sp>
        <p:nvSpPr>
          <p:cNvPr id="3" name="Content Placeholder 2"/>
          <p:cNvSpPr>
            <a:spLocks noGrp="1"/>
          </p:cNvSpPr>
          <p:nvPr>
            <p:ph idx="1"/>
          </p:nvPr>
        </p:nvSpPr>
        <p:spPr>
          <a:xfrm>
            <a:off x="835633" y="1694364"/>
            <a:ext cx="11356367" cy="890785"/>
          </a:xfrm>
        </p:spPr>
        <p:txBody>
          <a:bodyPr/>
          <a:lstStyle/>
          <a:p>
            <a:r>
              <a:rPr lang="en-US" sz="1800" dirty="0">
                <a:solidFill>
                  <a:schemeClr val="tx1">
                    <a:lumMod val="50000"/>
                  </a:schemeClr>
                </a:solidFill>
                <a:latin typeface="Berlin Sans FB" panose="020E0602020502020306" pitchFamily="34" charset="0"/>
              </a:rPr>
              <a:t>Longitudinal population based study from six centers in the United states</a:t>
            </a:r>
          </a:p>
          <a:p>
            <a:r>
              <a:rPr lang="en-US" sz="1800" dirty="0" smtClean="0">
                <a:solidFill>
                  <a:schemeClr val="tx1">
                    <a:lumMod val="50000"/>
                  </a:schemeClr>
                </a:solidFill>
                <a:latin typeface="Berlin Sans FB" panose="020E0602020502020306" pitchFamily="34" charset="0"/>
              </a:rPr>
              <a:t>Participants are 6814 </a:t>
            </a:r>
            <a:r>
              <a:rPr lang="en-US" sz="1800" dirty="0">
                <a:solidFill>
                  <a:schemeClr val="tx1">
                    <a:lumMod val="50000"/>
                  </a:schemeClr>
                </a:solidFill>
                <a:latin typeface="Berlin Sans FB" panose="020E0602020502020306" pitchFamily="34" charset="0"/>
              </a:rPr>
              <a:t>men and women (mean age </a:t>
            </a:r>
            <a:r>
              <a:rPr lang="en-US" sz="1800" dirty="0" smtClean="0">
                <a:solidFill>
                  <a:schemeClr val="tx1">
                    <a:lumMod val="50000"/>
                  </a:schemeClr>
                </a:solidFill>
                <a:latin typeface="Berlin Sans FB" panose="020E0602020502020306" pitchFamily="34" charset="0"/>
              </a:rPr>
              <a:t>62, </a:t>
            </a:r>
            <a:r>
              <a:rPr lang="en-US" sz="1800" dirty="0">
                <a:solidFill>
                  <a:schemeClr val="tx1">
                    <a:lumMod val="50000"/>
                  </a:schemeClr>
                </a:solidFill>
                <a:latin typeface="Berlin Sans FB" panose="020E0602020502020306" pitchFamily="34" charset="0"/>
              </a:rPr>
              <a:t>range 54-84 </a:t>
            </a:r>
            <a:r>
              <a:rPr lang="en-US" sz="1800" dirty="0" err="1">
                <a:solidFill>
                  <a:schemeClr val="tx1">
                    <a:lumMod val="50000"/>
                  </a:schemeClr>
                </a:solidFill>
                <a:latin typeface="Berlin Sans FB" panose="020E0602020502020306" pitchFamily="34" charset="0"/>
              </a:rPr>
              <a:t>yrs</a:t>
            </a:r>
            <a:r>
              <a:rPr lang="en-US" sz="1800" dirty="0">
                <a:solidFill>
                  <a:schemeClr val="tx1">
                    <a:lumMod val="50000"/>
                  </a:schemeClr>
                </a:solidFill>
                <a:latin typeface="Berlin Sans FB" panose="020E0602020502020306" pitchFamily="34" charset="0"/>
              </a:rPr>
              <a:t>) with diverse </a:t>
            </a:r>
            <a:r>
              <a:rPr lang="en-US" sz="1800" dirty="0" smtClean="0">
                <a:solidFill>
                  <a:schemeClr val="tx1">
                    <a:lumMod val="50000"/>
                  </a:schemeClr>
                </a:solidFill>
                <a:latin typeface="Berlin Sans FB" panose="020E0602020502020306" pitchFamily="34" charset="0"/>
              </a:rPr>
              <a:t>ethnicity and </a:t>
            </a:r>
            <a:r>
              <a:rPr lang="en-US" sz="1800" dirty="0">
                <a:solidFill>
                  <a:schemeClr val="tx1">
                    <a:lumMod val="50000"/>
                  </a:schemeClr>
                </a:solidFill>
                <a:latin typeface="Berlin Sans FB" panose="020E0602020502020306" pitchFamily="34" charset="0"/>
              </a:rPr>
              <a:t>no CV events at baseline </a:t>
            </a:r>
          </a:p>
          <a:p>
            <a:endParaRPr lang="en-US" sz="1800" dirty="0">
              <a:solidFill>
                <a:schemeClr val="tx1">
                  <a:lumMod val="50000"/>
                </a:schemeClr>
              </a:solidFill>
              <a:latin typeface="Berlin Sans FB" panose="020E0602020502020306" pitchFamily="34" charset="0"/>
            </a:endParaRP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7</a:t>
            </a:fld>
            <a:endParaRPr lang="en-US">
              <a:solidFill>
                <a:srgbClr val="97ACD9"/>
              </a:solidFill>
            </a:endParaRPr>
          </a:p>
        </p:txBody>
      </p:sp>
      <p:sp>
        <p:nvSpPr>
          <p:cNvPr id="6" name="Text Placeholder 5"/>
          <p:cNvSpPr>
            <a:spLocks noGrp="1"/>
          </p:cNvSpPr>
          <p:nvPr>
            <p:ph type="body" sz="quarter" idx="13"/>
          </p:nvPr>
        </p:nvSpPr>
        <p:spPr>
          <a:xfrm>
            <a:off x="820977" y="1096665"/>
            <a:ext cx="9144000" cy="457200"/>
          </a:xfrm>
        </p:spPr>
        <p:txBody>
          <a:bodyPr/>
          <a:lstStyle/>
          <a:p>
            <a:r>
              <a:rPr lang="en-US" sz="2000" b="1" dirty="0" smtClean="0">
                <a:solidFill>
                  <a:schemeClr val="tx1">
                    <a:lumMod val="50000"/>
                  </a:schemeClr>
                </a:solidFill>
              </a:rPr>
              <a:t>Multi-Ethnic </a:t>
            </a:r>
            <a:r>
              <a:rPr lang="en-US" sz="2000" b="1" dirty="0">
                <a:solidFill>
                  <a:schemeClr val="tx1">
                    <a:lumMod val="50000"/>
                  </a:schemeClr>
                </a:solidFill>
              </a:rPr>
              <a:t>Study of Atherosclerosis (MESA)</a:t>
            </a:r>
          </a:p>
        </p:txBody>
      </p:sp>
      <p:graphicFrame>
        <p:nvGraphicFramePr>
          <p:cNvPr id="9" name="Table 8"/>
          <p:cNvGraphicFramePr>
            <a:graphicFrameLocks noGrp="1"/>
          </p:cNvGraphicFramePr>
          <p:nvPr>
            <p:extLst>
              <p:ext uri="{D42A27DB-BD31-4B8C-83A1-F6EECF244321}">
                <p14:modId xmlns:p14="http://schemas.microsoft.com/office/powerpoint/2010/main" val="1545806547"/>
              </p:ext>
            </p:extLst>
          </p:nvPr>
        </p:nvGraphicFramePr>
        <p:xfrm>
          <a:off x="983775" y="2812034"/>
          <a:ext cx="10321787" cy="1691640"/>
        </p:xfrm>
        <a:graphic>
          <a:graphicData uri="http://schemas.openxmlformats.org/drawingml/2006/table">
            <a:tbl>
              <a:tblPr firstRow="1" bandRow="1">
                <a:tableStyleId>{793D81CF-94F2-401A-BA57-92F5A7B2D0C5}</a:tableStyleId>
              </a:tblPr>
              <a:tblGrid>
                <a:gridCol w="2065217">
                  <a:extLst>
                    <a:ext uri="{9D8B030D-6E8A-4147-A177-3AD203B41FA5}">
                      <a16:colId xmlns:a16="http://schemas.microsoft.com/office/drawing/2014/main" xmlns="" val="20000"/>
                    </a:ext>
                  </a:extLst>
                </a:gridCol>
                <a:gridCol w="1613399">
                  <a:extLst>
                    <a:ext uri="{9D8B030D-6E8A-4147-A177-3AD203B41FA5}">
                      <a16:colId xmlns:a16="http://schemas.microsoft.com/office/drawing/2014/main" xmlns="" val="20001"/>
                    </a:ext>
                  </a:extLst>
                </a:gridCol>
                <a:gridCol w="1696598">
                  <a:extLst>
                    <a:ext uri="{9D8B030D-6E8A-4147-A177-3AD203B41FA5}">
                      <a16:colId xmlns:a16="http://schemas.microsoft.com/office/drawing/2014/main" xmlns="" val="20002"/>
                    </a:ext>
                  </a:extLst>
                </a:gridCol>
                <a:gridCol w="1696598">
                  <a:extLst>
                    <a:ext uri="{9D8B030D-6E8A-4147-A177-3AD203B41FA5}">
                      <a16:colId xmlns:a16="http://schemas.microsoft.com/office/drawing/2014/main" xmlns="" val="20003"/>
                    </a:ext>
                  </a:extLst>
                </a:gridCol>
                <a:gridCol w="1575412">
                  <a:extLst>
                    <a:ext uri="{9D8B030D-6E8A-4147-A177-3AD203B41FA5}">
                      <a16:colId xmlns:a16="http://schemas.microsoft.com/office/drawing/2014/main" xmlns="" val="20004"/>
                    </a:ext>
                  </a:extLst>
                </a:gridCol>
                <a:gridCol w="1674563">
                  <a:extLst>
                    <a:ext uri="{9D8B030D-6E8A-4147-A177-3AD203B41FA5}">
                      <a16:colId xmlns:a16="http://schemas.microsoft.com/office/drawing/2014/main" xmlns="" val="20005"/>
                    </a:ext>
                  </a:extLst>
                </a:gridCol>
              </a:tblGrid>
              <a:tr h="370840">
                <a:tc>
                  <a:txBody>
                    <a:bodyPr/>
                    <a:lstStyle/>
                    <a:p>
                      <a:r>
                        <a:rPr lang="en-US" sz="1600" b="0" dirty="0">
                          <a:solidFill>
                            <a:schemeClr val="bg1"/>
                          </a:solidFill>
                          <a:latin typeface="Berlin Sans FB" panose="020E0602020502020306" pitchFamily="34" charset="0"/>
                        </a:rPr>
                        <a:t>Main study</a:t>
                      </a:r>
                      <a:r>
                        <a:rPr lang="en-US" sz="1600" b="0" baseline="0" dirty="0">
                          <a:solidFill>
                            <a:schemeClr val="bg1"/>
                          </a:solidFill>
                          <a:latin typeface="Berlin Sans FB" panose="020E0602020502020306" pitchFamily="34" charset="0"/>
                        </a:rPr>
                        <a:t> variables</a:t>
                      </a:r>
                      <a:endParaRPr lang="en-US" sz="1600" b="0" dirty="0">
                        <a:solidFill>
                          <a:schemeClr val="bg1"/>
                        </a:solidFill>
                        <a:latin typeface="Berlin Sans FB" panose="020E0602020502020306" pitchFamily="34" charset="0"/>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b="0" dirty="0">
                          <a:solidFill>
                            <a:schemeClr val="bg1"/>
                          </a:solidFill>
                          <a:latin typeface="Berlin Sans FB" panose="020E0602020502020306" pitchFamily="34" charset="0"/>
                        </a:rPr>
                        <a:t>Visit 1 (N=6814)</a:t>
                      </a:r>
                    </a:p>
                    <a:p>
                      <a:r>
                        <a:rPr lang="en-US" sz="1600" b="0" dirty="0">
                          <a:solidFill>
                            <a:schemeClr val="bg1"/>
                          </a:solidFill>
                          <a:latin typeface="Berlin Sans FB" panose="020E0602020502020306" pitchFamily="34" charset="0"/>
                        </a:rPr>
                        <a:t>2000-2002</a:t>
                      </a: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b="0" dirty="0">
                          <a:solidFill>
                            <a:schemeClr val="bg1"/>
                          </a:solidFill>
                          <a:latin typeface="Berlin Sans FB" panose="020E0602020502020306" pitchFamily="34" charset="0"/>
                        </a:rPr>
                        <a:t>Visit 2 (N=6239)</a:t>
                      </a:r>
                    </a:p>
                    <a:p>
                      <a:r>
                        <a:rPr lang="en-US" sz="1600" b="0" dirty="0">
                          <a:solidFill>
                            <a:schemeClr val="bg1"/>
                          </a:solidFill>
                          <a:latin typeface="Berlin Sans FB" panose="020E0602020502020306" pitchFamily="34" charset="0"/>
                        </a:rPr>
                        <a:t>2002-2004</a:t>
                      </a: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b="0" dirty="0">
                          <a:solidFill>
                            <a:schemeClr val="bg1"/>
                          </a:solidFill>
                          <a:latin typeface="Berlin Sans FB" panose="020E0602020502020306" pitchFamily="34" charset="0"/>
                        </a:rPr>
                        <a:t>Visit 3 (N=5946)</a:t>
                      </a:r>
                    </a:p>
                    <a:p>
                      <a:r>
                        <a:rPr lang="en-US" sz="1600" b="0" dirty="0">
                          <a:solidFill>
                            <a:schemeClr val="bg1"/>
                          </a:solidFill>
                          <a:latin typeface="Berlin Sans FB" panose="020E0602020502020306" pitchFamily="34" charset="0"/>
                        </a:rPr>
                        <a:t>2004-2005</a:t>
                      </a: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b="0" dirty="0">
                          <a:solidFill>
                            <a:schemeClr val="bg1"/>
                          </a:solidFill>
                          <a:latin typeface="Berlin Sans FB" panose="020E0602020502020306" pitchFamily="34" charset="0"/>
                        </a:rPr>
                        <a:t>Visit 4 (N=5818)</a:t>
                      </a:r>
                    </a:p>
                    <a:p>
                      <a:r>
                        <a:rPr lang="en-US" sz="1600" b="0" dirty="0">
                          <a:solidFill>
                            <a:schemeClr val="bg1"/>
                          </a:solidFill>
                          <a:latin typeface="Berlin Sans FB" panose="020E0602020502020306" pitchFamily="34" charset="0"/>
                        </a:rPr>
                        <a:t>2005-2007</a:t>
                      </a: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b="0" dirty="0">
                          <a:solidFill>
                            <a:schemeClr val="bg1"/>
                          </a:solidFill>
                          <a:latin typeface="Berlin Sans FB" panose="020E0602020502020306" pitchFamily="34" charset="0"/>
                        </a:rPr>
                        <a:t>Visit 5 (N=4655)</a:t>
                      </a:r>
                    </a:p>
                    <a:p>
                      <a:r>
                        <a:rPr lang="en-US" sz="1600" b="0" dirty="0">
                          <a:solidFill>
                            <a:schemeClr val="bg1"/>
                          </a:solidFill>
                          <a:latin typeface="Berlin Sans FB" panose="020E0602020502020306" pitchFamily="34" charset="0"/>
                        </a:rPr>
                        <a:t>2010-2011</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r>
                        <a:rPr lang="en-US" sz="1600" b="0" dirty="0">
                          <a:solidFill>
                            <a:schemeClr val="tx1">
                              <a:lumMod val="50000"/>
                            </a:schemeClr>
                          </a:solidFill>
                          <a:latin typeface="Berlin Sans FB" panose="020E0602020502020306" pitchFamily="34" charset="0"/>
                        </a:rPr>
                        <a:t>Arterial stiffness</a:t>
                      </a: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b="0" dirty="0">
                          <a:solidFill>
                            <a:schemeClr val="tx1">
                              <a:lumMod val="50000"/>
                            </a:schemeClr>
                          </a:solidFill>
                          <a:latin typeface="Berlin Sans FB" panose="020E0602020502020306" pitchFamily="34" charset="0"/>
                        </a:rPr>
                        <a:t>X</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sz="1600" b="0" dirty="0">
                        <a:solidFill>
                          <a:schemeClr val="tx1">
                            <a:lumMod val="50000"/>
                          </a:schemeClr>
                        </a:solidFill>
                        <a:latin typeface="Berlin Sans FB" panose="020E0602020502020306"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sz="1600" b="0" dirty="0">
                        <a:solidFill>
                          <a:schemeClr val="tx1">
                            <a:lumMod val="50000"/>
                          </a:schemeClr>
                        </a:solidFill>
                        <a:latin typeface="Berlin Sans FB" panose="020E0602020502020306"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en-US" sz="1600" b="0">
                        <a:solidFill>
                          <a:schemeClr val="tx1">
                            <a:lumMod val="50000"/>
                          </a:schemeClr>
                        </a:solidFill>
                        <a:latin typeface="Berlin Sans FB" panose="020E0602020502020306"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r>
                        <a:rPr lang="en-US" sz="1600" b="0" dirty="0">
                          <a:solidFill>
                            <a:schemeClr val="tx1">
                              <a:lumMod val="50000"/>
                            </a:schemeClr>
                          </a:solidFill>
                          <a:latin typeface="Berlin Sans FB" panose="020E0602020502020306" pitchFamily="34" charset="0"/>
                        </a:rPr>
                        <a:t>X</a:t>
                      </a: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r>
                        <a:rPr lang="en-US" sz="1600" b="0" dirty="0">
                          <a:solidFill>
                            <a:schemeClr val="tx1">
                              <a:lumMod val="50000"/>
                            </a:schemeClr>
                          </a:solidFill>
                          <a:latin typeface="Berlin Sans FB" panose="020E0602020502020306" pitchFamily="34" charset="0"/>
                        </a:rPr>
                        <a:t>Blood pressure</a:t>
                      </a:r>
                    </a:p>
                  </a:txBody>
                  <a:tcPr>
                    <a:lnL w="12700" cap="flat" cmpd="sng" algn="ctr">
                      <a:solidFill>
                        <a:schemeClr val="tx1"/>
                      </a:solid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solidFill>
                            <a:schemeClr val="tx1">
                              <a:lumMod val="50000"/>
                            </a:schemeClr>
                          </a:solidFill>
                          <a:latin typeface="Berlin Sans FB" panose="020E0602020502020306" pitchFamily="34" charset="0"/>
                        </a:rPr>
                        <a:t>X</a:t>
                      </a: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solidFill>
                            <a:schemeClr val="tx1">
                              <a:lumMod val="50000"/>
                            </a:schemeClr>
                          </a:solidFill>
                          <a:latin typeface="Berlin Sans FB" panose="020E0602020502020306" pitchFamily="34" charset="0"/>
                        </a:rPr>
                        <a:t>X</a:t>
                      </a: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solidFill>
                            <a:schemeClr val="tx1">
                              <a:lumMod val="50000"/>
                            </a:schemeClr>
                          </a:solidFill>
                          <a:latin typeface="Berlin Sans FB" panose="020E0602020502020306" pitchFamily="34" charset="0"/>
                        </a:rPr>
                        <a:t>X</a:t>
                      </a: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solidFill>
                            <a:schemeClr val="tx1">
                              <a:lumMod val="50000"/>
                            </a:schemeClr>
                          </a:solidFill>
                          <a:latin typeface="Berlin Sans FB" panose="020E0602020502020306" pitchFamily="34" charset="0"/>
                        </a:rPr>
                        <a:t>X</a:t>
                      </a: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b="0" dirty="0">
                        <a:solidFill>
                          <a:schemeClr val="tx1">
                            <a:lumMod val="50000"/>
                          </a:schemeClr>
                        </a:solidFill>
                        <a:latin typeface="Berlin Sans FB" panose="020E0602020502020306" pitchFamily="34" charset="0"/>
                      </a:endParaRPr>
                    </a:p>
                  </a:txBody>
                  <a:tcPr>
                    <a:lnL>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r>
                        <a:rPr lang="en-US" sz="1600" b="0" dirty="0" smtClean="0">
                          <a:solidFill>
                            <a:schemeClr val="tx1">
                              <a:lumMod val="50000"/>
                            </a:schemeClr>
                          </a:solidFill>
                          <a:latin typeface="Berlin Sans FB" panose="020E0602020502020306" pitchFamily="34" charset="0"/>
                        </a:rPr>
                        <a:t>Adjusted covariates </a:t>
                      </a:r>
                      <a:endParaRPr lang="en-US" sz="1600" b="0" dirty="0">
                        <a:solidFill>
                          <a:schemeClr val="tx1">
                            <a:lumMod val="50000"/>
                          </a:schemeClr>
                        </a:solidFill>
                        <a:latin typeface="Berlin Sans FB" panose="020E0602020502020306" pitchFamily="34" charset="0"/>
                      </a:endParaRPr>
                    </a:p>
                  </a:txBody>
                  <a:tcP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lumMod val="50000"/>
                            </a:schemeClr>
                          </a:solidFill>
                          <a:latin typeface="Berlin Sans FB" panose="020E0602020502020306" pitchFamily="34" charset="0"/>
                        </a:rPr>
                        <a:t>X</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b="0" dirty="0">
                        <a:solidFill>
                          <a:schemeClr val="tx1">
                            <a:lumMod val="50000"/>
                          </a:schemeClr>
                        </a:solidFill>
                        <a:latin typeface="Berlin Sans FB" panose="020E0602020502020306" pitchFamily="34" charset="0"/>
                      </a:endParaRP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b="0" dirty="0">
                        <a:solidFill>
                          <a:schemeClr val="tx1">
                            <a:lumMod val="50000"/>
                          </a:schemeClr>
                        </a:solidFill>
                        <a:latin typeface="Berlin Sans FB" panose="020E0602020502020306" pitchFamily="34" charset="0"/>
                      </a:endParaRP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b="0" dirty="0">
                        <a:solidFill>
                          <a:schemeClr val="tx1">
                            <a:lumMod val="50000"/>
                          </a:schemeClr>
                        </a:solidFill>
                        <a:latin typeface="Berlin Sans FB" panose="020E0602020502020306" pitchFamily="34" charset="0"/>
                      </a:endParaRP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b="0" dirty="0">
                        <a:solidFill>
                          <a:schemeClr val="tx1">
                            <a:lumMod val="50000"/>
                          </a:schemeClr>
                        </a:solidFill>
                        <a:latin typeface="Berlin Sans FB" panose="020E0602020502020306" pitchFamily="34" charset="0"/>
                      </a:endParaRPr>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7050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50000"/>
                  </a:schemeClr>
                </a:solidFill>
                <a:latin typeface="Berlin Sans FB" panose="020E0602020502020306" pitchFamily="34" charset="0"/>
              </a:rPr>
              <a:t>Eligible participants </a:t>
            </a: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8</a:t>
            </a:fld>
            <a:endParaRPr lang="en-US">
              <a:solidFill>
                <a:srgbClr val="97ACD9"/>
              </a:solidFill>
            </a:endParaRPr>
          </a:p>
        </p:txBody>
      </p:sp>
      <p:pic>
        <p:nvPicPr>
          <p:cNvPr id="72" name="Picture 71"/>
          <p:cNvPicPr>
            <a:picLocks noChangeAspect="1"/>
          </p:cNvPicPr>
          <p:nvPr/>
        </p:nvPicPr>
        <p:blipFill>
          <a:blip r:embed="rId3"/>
          <a:stretch>
            <a:fillRect/>
          </a:stretch>
        </p:blipFill>
        <p:spPr>
          <a:xfrm>
            <a:off x="1" y="914400"/>
            <a:ext cx="12192000" cy="5337158"/>
          </a:xfrm>
          <a:prstGeom prst="rect">
            <a:avLst/>
          </a:prstGeom>
        </p:spPr>
      </p:pic>
      <p:sp>
        <p:nvSpPr>
          <p:cNvPr id="73" name="Rectangle 72"/>
          <p:cNvSpPr/>
          <p:nvPr/>
        </p:nvSpPr>
        <p:spPr>
          <a:xfrm>
            <a:off x="8513961" y="3305256"/>
            <a:ext cx="2894422" cy="2062103"/>
          </a:xfrm>
          <a:prstGeom prst="rect">
            <a:avLst/>
          </a:prstGeom>
        </p:spPr>
        <p:txBody>
          <a:bodyPr wrap="square">
            <a:spAutoFit/>
          </a:bodyPr>
          <a:lstStyle/>
          <a:p>
            <a:r>
              <a:rPr lang="en-US" sz="1600" dirty="0">
                <a:solidFill>
                  <a:schemeClr val="tx1">
                    <a:lumMod val="50000"/>
                  </a:schemeClr>
                </a:solidFill>
                <a:latin typeface="Berlin Sans FB" panose="020E0602020502020306" pitchFamily="34" charset="0"/>
                <a:ea typeface="Calibri" panose="020F0502020204030204" pitchFamily="34" charset="0"/>
                <a:cs typeface="AdvPAD40"/>
              </a:rPr>
              <a:t>Compared to all eligible </a:t>
            </a:r>
            <a:endParaRPr lang="en-US" sz="1600" dirty="0" smtClean="0">
              <a:solidFill>
                <a:schemeClr val="tx1">
                  <a:lumMod val="50000"/>
                </a:schemeClr>
              </a:solidFill>
              <a:latin typeface="Berlin Sans FB" panose="020E0602020502020306" pitchFamily="34" charset="0"/>
              <a:ea typeface="Calibri" panose="020F0502020204030204" pitchFamily="34" charset="0"/>
              <a:cs typeface="AdvPAD40"/>
            </a:endParaRPr>
          </a:p>
          <a:p>
            <a:r>
              <a:rPr lang="en-US" sz="1600" dirty="0" smtClean="0">
                <a:solidFill>
                  <a:schemeClr val="tx1">
                    <a:lumMod val="50000"/>
                  </a:schemeClr>
                </a:solidFill>
                <a:latin typeface="Berlin Sans FB" panose="020E0602020502020306" pitchFamily="34" charset="0"/>
                <a:ea typeface="Calibri" panose="020F0502020204030204" pitchFamily="34" charset="0"/>
                <a:cs typeface="AdvPAD40"/>
              </a:rPr>
              <a:t>participants</a:t>
            </a:r>
            <a:r>
              <a:rPr lang="en-US" sz="1600" dirty="0">
                <a:solidFill>
                  <a:schemeClr val="tx1">
                    <a:lumMod val="50000"/>
                  </a:schemeClr>
                </a:solidFill>
                <a:latin typeface="Berlin Sans FB" panose="020E0602020502020306" pitchFamily="34" charset="0"/>
                <a:ea typeface="Calibri" panose="020F0502020204030204" pitchFamily="34" charset="0"/>
                <a:cs typeface="AdvPAD40"/>
              </a:rPr>
              <a:t>, </a:t>
            </a:r>
            <a:r>
              <a:rPr lang="en-US" sz="1600" dirty="0" smtClean="0">
                <a:solidFill>
                  <a:schemeClr val="tx1">
                    <a:lumMod val="50000"/>
                  </a:schemeClr>
                </a:solidFill>
                <a:latin typeface="Berlin Sans FB" panose="020E0602020502020306" pitchFamily="34" charset="0"/>
                <a:ea typeface="Calibri" panose="020F0502020204030204" pitchFamily="34" charset="0"/>
                <a:cs typeface="AdvPAD40"/>
              </a:rPr>
              <a:t>those with </a:t>
            </a:r>
          </a:p>
          <a:p>
            <a:r>
              <a:rPr lang="en-US" sz="1600" dirty="0" smtClean="0">
                <a:solidFill>
                  <a:schemeClr val="tx1">
                    <a:lumMod val="50000"/>
                  </a:schemeClr>
                </a:solidFill>
                <a:latin typeface="Berlin Sans FB" panose="020E0602020502020306" pitchFamily="34" charset="0"/>
                <a:ea typeface="Calibri" panose="020F0502020204030204" pitchFamily="34" charset="0"/>
                <a:cs typeface="AdvPAD40"/>
              </a:rPr>
              <a:t>measured arterial stiffness at </a:t>
            </a:r>
          </a:p>
          <a:p>
            <a:r>
              <a:rPr lang="en-US" sz="1600" dirty="0" smtClean="0">
                <a:solidFill>
                  <a:schemeClr val="tx1">
                    <a:lumMod val="50000"/>
                  </a:schemeClr>
                </a:solidFill>
                <a:latin typeface="Berlin Sans FB" panose="020E0602020502020306" pitchFamily="34" charset="0"/>
                <a:ea typeface="Calibri" panose="020F0502020204030204" pitchFamily="34" charset="0"/>
                <a:cs typeface="AdvPAD40"/>
              </a:rPr>
              <a:t>visits 1 and 5 were: </a:t>
            </a:r>
            <a:endParaRPr lang="en-US" sz="1100" dirty="0">
              <a:solidFill>
                <a:schemeClr val="tx1">
                  <a:lumMod val="50000"/>
                </a:schemeClr>
              </a:solidFill>
              <a:latin typeface="Berlin Sans FB" panose="020E0602020502020306"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smtClean="0">
                <a:solidFill>
                  <a:schemeClr val="tx1">
                    <a:lumMod val="50000"/>
                  </a:schemeClr>
                </a:solidFill>
                <a:latin typeface="Berlin Sans FB" panose="020E0602020502020306" pitchFamily="34" charset="0"/>
                <a:ea typeface="Calibri" panose="020F0502020204030204" pitchFamily="34" charset="0"/>
                <a:cs typeface="AdvPAD40"/>
              </a:rPr>
              <a:t>younger </a:t>
            </a:r>
          </a:p>
          <a:p>
            <a:pPr marL="342900" marR="0" lvl="0" indent="-342900">
              <a:spcBef>
                <a:spcPts val="0"/>
              </a:spcBef>
              <a:spcAft>
                <a:spcPts val="0"/>
              </a:spcAft>
              <a:buFont typeface="Symbol" panose="05050102010706020507" pitchFamily="18" charset="2"/>
              <a:buChar char=""/>
            </a:pPr>
            <a:r>
              <a:rPr lang="en-US" sz="1600" dirty="0" smtClean="0">
                <a:solidFill>
                  <a:schemeClr val="tx1">
                    <a:lumMod val="50000"/>
                  </a:schemeClr>
                </a:solidFill>
                <a:latin typeface="Berlin Sans FB" panose="020E0602020502020306" pitchFamily="34" charset="0"/>
                <a:ea typeface="Calibri" panose="020F0502020204030204" pitchFamily="34" charset="0"/>
                <a:cs typeface="AdvPAD40"/>
              </a:rPr>
              <a:t>had lower systolic BP </a:t>
            </a:r>
          </a:p>
          <a:p>
            <a:pPr marL="342900" marR="0" lvl="0" indent="-342900">
              <a:spcBef>
                <a:spcPts val="0"/>
              </a:spcBef>
              <a:spcAft>
                <a:spcPts val="0"/>
              </a:spcAft>
              <a:buFont typeface="Symbol" panose="05050102010706020507" pitchFamily="18" charset="2"/>
              <a:buChar char=""/>
            </a:pPr>
            <a:r>
              <a:rPr lang="en-US" sz="1600" dirty="0" smtClean="0">
                <a:solidFill>
                  <a:schemeClr val="tx1">
                    <a:lumMod val="50000"/>
                  </a:schemeClr>
                </a:solidFill>
                <a:latin typeface="Berlin Sans FB" panose="020E0602020502020306" pitchFamily="34" charset="0"/>
                <a:ea typeface="Calibri" panose="020F0502020204030204" pitchFamily="34" charset="0"/>
                <a:cs typeface="AdvPAD40"/>
              </a:rPr>
              <a:t>less </a:t>
            </a:r>
            <a:r>
              <a:rPr lang="en-US" sz="1600" dirty="0">
                <a:solidFill>
                  <a:schemeClr val="tx1">
                    <a:lumMod val="50000"/>
                  </a:schemeClr>
                </a:solidFill>
                <a:latin typeface="Berlin Sans FB" panose="020E0602020502020306" pitchFamily="34" charset="0"/>
                <a:ea typeface="Calibri" panose="020F0502020204030204" pitchFamily="34" charset="0"/>
                <a:cs typeface="AdvPAD40"/>
              </a:rPr>
              <a:t>likely to be hypertensive </a:t>
            </a:r>
            <a:endParaRPr lang="en-US" sz="1600" dirty="0" smtClean="0">
              <a:solidFill>
                <a:schemeClr val="tx1">
                  <a:lumMod val="50000"/>
                </a:schemeClr>
              </a:solidFill>
              <a:latin typeface="Berlin Sans FB" panose="020E0602020502020306" pitchFamily="34" charset="0"/>
              <a:ea typeface="Calibri" panose="020F0502020204030204" pitchFamily="34" charset="0"/>
              <a:cs typeface="AdvPAD40"/>
            </a:endParaRPr>
          </a:p>
          <a:p>
            <a:pPr marL="342900" marR="0" lvl="0" indent="-342900">
              <a:spcBef>
                <a:spcPts val="0"/>
              </a:spcBef>
              <a:spcAft>
                <a:spcPts val="0"/>
              </a:spcAft>
              <a:buFont typeface="Symbol" panose="05050102010706020507" pitchFamily="18" charset="2"/>
              <a:buChar char=""/>
            </a:pPr>
            <a:r>
              <a:rPr lang="en-US" sz="1600" dirty="0" smtClean="0">
                <a:solidFill>
                  <a:schemeClr val="tx1">
                    <a:lumMod val="50000"/>
                  </a:schemeClr>
                </a:solidFill>
                <a:latin typeface="Berlin Sans FB" panose="020E0602020502020306" pitchFamily="34" charset="0"/>
                <a:ea typeface="Calibri" panose="020F0502020204030204" pitchFamily="34" charset="0"/>
                <a:cs typeface="AdvPAD40"/>
              </a:rPr>
              <a:t>less </a:t>
            </a:r>
            <a:r>
              <a:rPr lang="en-US" sz="1600" dirty="0">
                <a:solidFill>
                  <a:schemeClr val="tx1">
                    <a:lumMod val="50000"/>
                  </a:schemeClr>
                </a:solidFill>
                <a:latin typeface="Berlin Sans FB" panose="020E0602020502020306" pitchFamily="34" charset="0"/>
                <a:ea typeface="Calibri" panose="020F0502020204030204" pitchFamily="34" charset="0"/>
                <a:cs typeface="AdvPAD40"/>
              </a:rPr>
              <a:t>likely to be </a:t>
            </a:r>
            <a:r>
              <a:rPr lang="en-US" sz="1600" dirty="0" smtClean="0">
                <a:solidFill>
                  <a:schemeClr val="tx1">
                    <a:lumMod val="50000"/>
                  </a:schemeClr>
                </a:solidFill>
                <a:latin typeface="Berlin Sans FB" panose="020E0602020502020306" pitchFamily="34" charset="0"/>
                <a:ea typeface="Calibri" panose="020F0502020204030204" pitchFamily="34" charset="0"/>
                <a:cs typeface="AdvPAD40"/>
              </a:rPr>
              <a:t>diabetic</a:t>
            </a:r>
            <a:endParaRPr lang="en-US" sz="1400" dirty="0">
              <a:solidFill>
                <a:schemeClr val="tx1">
                  <a:lumMod val="50000"/>
                </a:schemeClr>
              </a:solidFill>
              <a:effectLst/>
              <a:latin typeface="Berlin Sans FB" panose="020E0602020502020306"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237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lumMod val="50000"/>
                  </a:schemeClr>
                </a:solidFill>
                <a:latin typeface="Berlin Sans FB" panose="020E0602020502020306" pitchFamily="34" charset="0"/>
              </a:rPr>
              <a:t>Outcome (arterial stiffness) measurement</a:t>
            </a:r>
            <a:br>
              <a:rPr lang="en-US" sz="2800" dirty="0">
                <a:solidFill>
                  <a:schemeClr val="tx1">
                    <a:lumMod val="50000"/>
                  </a:schemeClr>
                </a:solidFill>
                <a:latin typeface="Berlin Sans FB" panose="020E0602020502020306" pitchFamily="34" charset="0"/>
              </a:rPr>
            </a:br>
            <a:endParaRPr lang="en-US" sz="2800" dirty="0">
              <a:solidFill>
                <a:schemeClr val="tx1">
                  <a:lumMod val="50000"/>
                </a:schemeClr>
              </a:solidFill>
              <a:latin typeface="Berlin Sans FB" panose="020E0602020502020306" pitchFamily="34" charset="0"/>
            </a:endParaRPr>
          </a:p>
        </p:txBody>
      </p:sp>
      <p:sp>
        <p:nvSpPr>
          <p:cNvPr id="4" name="Date Placeholder 3"/>
          <p:cNvSpPr>
            <a:spLocks noGrp="1"/>
          </p:cNvSpPr>
          <p:nvPr>
            <p:ph type="dt" sz="half" idx="10"/>
          </p:nvPr>
        </p:nvSpPr>
        <p:spPr/>
        <p:txBody>
          <a:bodyPr/>
          <a:lstStyle/>
          <a:p>
            <a:fld id="{F905F4C6-151F-C84E-9538-2FD76C1478F1}" type="datetime1">
              <a:rPr lang="en-US" smtClean="0">
                <a:solidFill>
                  <a:srgbClr val="605F62"/>
                </a:solidFill>
              </a:rPr>
              <a:pPr/>
              <a:t>3/29/18</a:t>
            </a:fld>
            <a:endParaRPr lang="en-US">
              <a:solidFill>
                <a:srgbClr val="605F62"/>
              </a:solidFill>
            </a:endParaRPr>
          </a:p>
        </p:txBody>
      </p:sp>
      <p:sp>
        <p:nvSpPr>
          <p:cNvPr id="5" name="Slide Number Placeholder 4"/>
          <p:cNvSpPr>
            <a:spLocks noGrp="1"/>
          </p:cNvSpPr>
          <p:nvPr>
            <p:ph type="sldNum" sz="quarter" idx="12"/>
          </p:nvPr>
        </p:nvSpPr>
        <p:spPr/>
        <p:txBody>
          <a:bodyPr/>
          <a:lstStyle/>
          <a:p>
            <a:fld id="{0D558541-60C9-42A2-8392-FF12533A6B7A}" type="slidenum">
              <a:rPr lang="en-US" smtClean="0">
                <a:solidFill>
                  <a:srgbClr val="97ACD9"/>
                </a:solidFill>
              </a:rPr>
              <a:pPr/>
              <a:t>9</a:t>
            </a:fld>
            <a:endParaRPr lang="en-US">
              <a:solidFill>
                <a:srgbClr val="97ACD9"/>
              </a:solidFill>
            </a:endParaRPr>
          </a:p>
        </p:txBody>
      </p:sp>
      <p:pic>
        <p:nvPicPr>
          <p:cNvPr id="8" name="Picture 7"/>
          <p:cNvPicPr>
            <a:picLocks noChangeAspect="1"/>
          </p:cNvPicPr>
          <p:nvPr/>
        </p:nvPicPr>
        <p:blipFill>
          <a:blip r:embed="rId3"/>
          <a:stretch>
            <a:fillRect/>
          </a:stretch>
        </p:blipFill>
        <p:spPr>
          <a:xfrm>
            <a:off x="1636397" y="2107375"/>
            <a:ext cx="3236687" cy="3241652"/>
          </a:xfrm>
          <a:prstGeom prst="rect">
            <a:avLst/>
          </a:prstGeom>
        </p:spPr>
      </p:pic>
      <p:sp>
        <p:nvSpPr>
          <p:cNvPr id="11" name="Rectangle 10"/>
          <p:cNvSpPr/>
          <p:nvPr/>
        </p:nvSpPr>
        <p:spPr>
          <a:xfrm>
            <a:off x="2005841" y="5582952"/>
            <a:ext cx="2497800" cy="307777"/>
          </a:xfrm>
          <a:prstGeom prst="rect">
            <a:avLst/>
          </a:prstGeom>
        </p:spPr>
        <p:txBody>
          <a:bodyPr wrap="none">
            <a:spAutoFit/>
          </a:bodyPr>
          <a:lstStyle/>
          <a:p>
            <a:r>
              <a:rPr lang="en-US" sz="1400" dirty="0" err="1">
                <a:solidFill>
                  <a:srgbClr val="000000"/>
                </a:solidFill>
                <a:latin typeface="Berlin Sans FB" panose="020E0602020502020306" pitchFamily="34" charset="0"/>
              </a:rPr>
              <a:t>Eur</a:t>
            </a:r>
            <a:r>
              <a:rPr lang="en-US" sz="1400" dirty="0">
                <a:solidFill>
                  <a:srgbClr val="000000"/>
                </a:solidFill>
                <a:latin typeface="Berlin Sans FB" panose="020E0602020502020306" pitchFamily="34" charset="0"/>
              </a:rPr>
              <a:t> Heart J. 2006;27:2588-2605</a:t>
            </a:r>
          </a:p>
        </p:txBody>
      </p:sp>
      <p:sp>
        <p:nvSpPr>
          <p:cNvPr id="13" name="TextBox 12"/>
          <p:cNvSpPr txBox="1"/>
          <p:nvPr/>
        </p:nvSpPr>
        <p:spPr>
          <a:xfrm>
            <a:off x="5522976" y="2203160"/>
            <a:ext cx="5020846" cy="646331"/>
          </a:xfrm>
          <a:prstGeom prst="rect">
            <a:avLst/>
          </a:prstGeom>
          <a:noFill/>
        </p:spPr>
        <p:txBody>
          <a:bodyPr wrap="square" rtlCol="0">
            <a:spAutoFit/>
          </a:bodyPr>
          <a:lstStyle/>
          <a:p>
            <a:r>
              <a:rPr lang="en-US" dirty="0" err="1">
                <a:solidFill>
                  <a:schemeClr val="tx1">
                    <a:lumMod val="50000"/>
                  </a:schemeClr>
                </a:solidFill>
                <a:latin typeface="Berlin Sans FB" panose="020E0602020502020306" pitchFamily="34" charset="0"/>
              </a:rPr>
              <a:t>Distensibility</a:t>
            </a:r>
            <a:r>
              <a:rPr lang="en-US" dirty="0">
                <a:solidFill>
                  <a:schemeClr val="tx1">
                    <a:lumMod val="50000"/>
                  </a:schemeClr>
                </a:solidFill>
                <a:latin typeface="Berlin Sans FB" panose="020E0602020502020306" pitchFamily="34" charset="0"/>
              </a:rPr>
              <a:t> </a:t>
            </a:r>
            <a:r>
              <a:rPr lang="en-US" dirty="0" smtClean="0">
                <a:solidFill>
                  <a:schemeClr val="tx1">
                    <a:lumMod val="50000"/>
                  </a:schemeClr>
                </a:solidFill>
                <a:latin typeface="Berlin Sans FB" panose="020E0602020502020306" pitchFamily="34" charset="0"/>
              </a:rPr>
              <a:t>coefficient  </a:t>
            </a:r>
            <a:r>
              <a:rPr lang="en-US" dirty="0" smtClean="0">
                <a:solidFill>
                  <a:srgbClr val="000000"/>
                </a:solidFill>
                <a:latin typeface="Berlin Sans FB" panose="020E0602020502020306" pitchFamily="34" charset="0"/>
              </a:rPr>
              <a:t>= </a:t>
            </a:r>
            <a:r>
              <a:rPr lang="en-US" dirty="0">
                <a:solidFill>
                  <a:srgbClr val="000000"/>
                </a:solidFill>
                <a:latin typeface="Berlin Sans FB" panose="020E0602020502020306" pitchFamily="34" charset="0"/>
                <a:sym typeface="Symbol" panose="05050102010706020507" pitchFamily="18" charset="2"/>
              </a:rPr>
              <a:t>A</a:t>
            </a:r>
            <a:r>
              <a:rPr lang="en-US" dirty="0">
                <a:solidFill>
                  <a:srgbClr val="000000"/>
                </a:solidFill>
                <a:latin typeface="Berlin Sans FB" panose="020E0602020502020306" pitchFamily="34" charset="0"/>
              </a:rPr>
              <a:t>/(A</a:t>
            </a:r>
            <a:r>
              <a:rPr lang="en-US" baseline="-25000" dirty="0">
                <a:solidFill>
                  <a:srgbClr val="000000"/>
                </a:solidFill>
                <a:latin typeface="Berlin Sans FB" panose="020E0602020502020306" pitchFamily="34" charset="0"/>
              </a:rPr>
              <a:t>d</a:t>
            </a:r>
            <a:r>
              <a:rPr lang="en-US" dirty="0">
                <a:solidFill>
                  <a:srgbClr val="000000"/>
                </a:solidFill>
                <a:latin typeface="Berlin Sans FB" panose="020E0602020502020306" pitchFamily="34" charset="0"/>
              </a:rPr>
              <a:t> * PP)</a:t>
            </a:r>
          </a:p>
          <a:p>
            <a:r>
              <a:rPr lang="en-US" dirty="0">
                <a:solidFill>
                  <a:srgbClr val="000000"/>
                </a:solidFill>
                <a:latin typeface="Berlin Sans FB" panose="020E0602020502020306" pitchFamily="34" charset="0"/>
              </a:rPr>
              <a:t>      </a:t>
            </a:r>
            <a:r>
              <a:rPr lang="en-US" dirty="0" smtClean="0">
                <a:solidFill>
                  <a:srgbClr val="000000"/>
                </a:solidFill>
                <a:latin typeface="Berlin Sans FB" panose="020E0602020502020306" pitchFamily="34" charset="0"/>
              </a:rPr>
              <a:t>                                   = </a:t>
            </a:r>
            <a:r>
              <a:rPr lang="en-US" dirty="0">
                <a:solidFill>
                  <a:srgbClr val="000000"/>
                </a:solidFill>
                <a:latin typeface="Berlin Sans FB" panose="020E0602020502020306" pitchFamily="34" charset="0"/>
              </a:rPr>
              <a:t>(D</a:t>
            </a:r>
            <a:r>
              <a:rPr lang="en-US" baseline="-25000" dirty="0">
                <a:solidFill>
                  <a:srgbClr val="000000"/>
                </a:solidFill>
                <a:latin typeface="Berlin Sans FB" panose="020E0602020502020306" pitchFamily="34" charset="0"/>
              </a:rPr>
              <a:t>s</a:t>
            </a:r>
            <a:r>
              <a:rPr lang="en-US" baseline="30000" dirty="0">
                <a:solidFill>
                  <a:srgbClr val="000000"/>
                </a:solidFill>
                <a:latin typeface="Berlin Sans FB" panose="020E0602020502020306" pitchFamily="34" charset="0"/>
              </a:rPr>
              <a:t>2</a:t>
            </a:r>
            <a:r>
              <a:rPr lang="en-US" dirty="0">
                <a:solidFill>
                  <a:srgbClr val="000000"/>
                </a:solidFill>
                <a:latin typeface="Berlin Sans FB" panose="020E0602020502020306" pitchFamily="34" charset="0"/>
              </a:rPr>
              <a:t>-D</a:t>
            </a:r>
            <a:r>
              <a:rPr lang="en-US" baseline="-25000" dirty="0">
                <a:solidFill>
                  <a:srgbClr val="000000"/>
                </a:solidFill>
                <a:latin typeface="Berlin Sans FB" panose="020E0602020502020306" pitchFamily="34" charset="0"/>
              </a:rPr>
              <a:t>d</a:t>
            </a:r>
            <a:r>
              <a:rPr lang="en-US" baseline="30000" dirty="0">
                <a:solidFill>
                  <a:srgbClr val="000000"/>
                </a:solidFill>
                <a:latin typeface="Berlin Sans FB" panose="020E0602020502020306" pitchFamily="34" charset="0"/>
              </a:rPr>
              <a:t>2</a:t>
            </a:r>
            <a:r>
              <a:rPr lang="en-US" dirty="0">
                <a:solidFill>
                  <a:srgbClr val="000000"/>
                </a:solidFill>
                <a:latin typeface="Berlin Sans FB" panose="020E0602020502020306" pitchFamily="34" charset="0"/>
              </a:rPr>
              <a:t>)/(D</a:t>
            </a:r>
            <a:r>
              <a:rPr lang="en-US" baseline="-25000" dirty="0">
                <a:solidFill>
                  <a:srgbClr val="000000"/>
                </a:solidFill>
                <a:latin typeface="Berlin Sans FB" panose="020E0602020502020306" pitchFamily="34" charset="0"/>
              </a:rPr>
              <a:t>d</a:t>
            </a:r>
            <a:r>
              <a:rPr lang="en-US" baseline="30000" dirty="0">
                <a:solidFill>
                  <a:srgbClr val="000000"/>
                </a:solidFill>
                <a:latin typeface="Berlin Sans FB" panose="020E0602020502020306" pitchFamily="34" charset="0"/>
              </a:rPr>
              <a:t>2 </a:t>
            </a:r>
            <a:r>
              <a:rPr lang="en-US" dirty="0">
                <a:solidFill>
                  <a:srgbClr val="000000"/>
                </a:solidFill>
                <a:latin typeface="Berlin Sans FB" panose="020E0602020502020306" pitchFamily="34" charset="0"/>
              </a:rPr>
              <a:t>* </a:t>
            </a:r>
            <a:r>
              <a:rPr lang="en-US" dirty="0">
                <a:solidFill>
                  <a:prstClr val="black"/>
                </a:solidFill>
                <a:latin typeface="Berlin Sans FB" panose="020E0602020502020306" pitchFamily="34" charset="0"/>
              </a:rPr>
              <a:t>PP)</a:t>
            </a:r>
          </a:p>
        </p:txBody>
      </p:sp>
      <p:sp>
        <p:nvSpPr>
          <p:cNvPr id="14" name="Rectangle 13"/>
          <p:cNvSpPr/>
          <p:nvPr/>
        </p:nvSpPr>
        <p:spPr>
          <a:xfrm>
            <a:off x="5522976" y="4880325"/>
            <a:ext cx="6217920" cy="369332"/>
          </a:xfrm>
          <a:prstGeom prst="rect">
            <a:avLst/>
          </a:prstGeom>
        </p:spPr>
        <p:txBody>
          <a:bodyPr wrap="square">
            <a:spAutoFit/>
          </a:bodyPr>
          <a:lstStyle/>
          <a:p>
            <a:r>
              <a:rPr lang="en-US" dirty="0">
                <a:solidFill>
                  <a:schemeClr val="tx1">
                    <a:lumMod val="50000"/>
                  </a:schemeClr>
                </a:solidFill>
                <a:latin typeface="Berlin Sans FB" panose="020E0602020502020306" pitchFamily="34" charset="0"/>
              </a:rPr>
              <a:t>Percent change in DC </a:t>
            </a:r>
            <a:r>
              <a:rPr lang="en-US" dirty="0" smtClean="0">
                <a:solidFill>
                  <a:schemeClr val="tx1">
                    <a:lumMod val="50000"/>
                  </a:schemeClr>
                </a:solidFill>
                <a:latin typeface="Berlin Sans FB" panose="020E0602020502020306" pitchFamily="34" charset="0"/>
              </a:rPr>
              <a:t>= </a:t>
            </a:r>
            <a:r>
              <a:rPr lang="en-US" dirty="0">
                <a:solidFill>
                  <a:schemeClr val="tx1">
                    <a:lumMod val="50000"/>
                  </a:schemeClr>
                </a:solidFill>
                <a:latin typeface="Berlin Sans FB" panose="020E0602020502020306" pitchFamily="34" charset="0"/>
              </a:rPr>
              <a:t>((Visit </a:t>
            </a:r>
            <a:r>
              <a:rPr lang="en-US" dirty="0" smtClean="0">
                <a:solidFill>
                  <a:schemeClr val="tx1">
                    <a:lumMod val="50000"/>
                  </a:schemeClr>
                </a:solidFill>
                <a:latin typeface="Berlin Sans FB" panose="020E0602020502020306" pitchFamily="34" charset="0"/>
              </a:rPr>
              <a:t>5 </a:t>
            </a:r>
            <a:r>
              <a:rPr lang="en-US" dirty="0">
                <a:solidFill>
                  <a:schemeClr val="tx1">
                    <a:lumMod val="50000"/>
                  </a:schemeClr>
                </a:solidFill>
                <a:latin typeface="Berlin Sans FB" panose="020E0602020502020306" pitchFamily="34" charset="0"/>
              </a:rPr>
              <a:t>– Visit </a:t>
            </a:r>
            <a:r>
              <a:rPr lang="en-US" dirty="0" smtClean="0">
                <a:solidFill>
                  <a:schemeClr val="tx1">
                    <a:lumMod val="50000"/>
                  </a:schemeClr>
                </a:solidFill>
                <a:latin typeface="Berlin Sans FB" panose="020E0602020502020306" pitchFamily="34" charset="0"/>
              </a:rPr>
              <a:t>1) </a:t>
            </a:r>
            <a:r>
              <a:rPr lang="en-US" dirty="0">
                <a:solidFill>
                  <a:schemeClr val="tx1">
                    <a:lumMod val="50000"/>
                  </a:schemeClr>
                </a:solidFill>
                <a:latin typeface="Berlin Sans FB" panose="020E0602020502020306" pitchFamily="34" charset="0"/>
              </a:rPr>
              <a:t>/ |Visit </a:t>
            </a:r>
            <a:r>
              <a:rPr lang="en-US" dirty="0" smtClean="0">
                <a:solidFill>
                  <a:schemeClr val="tx1">
                    <a:lumMod val="50000"/>
                  </a:schemeClr>
                </a:solidFill>
                <a:latin typeface="Berlin Sans FB" panose="020E0602020502020306" pitchFamily="34" charset="0"/>
              </a:rPr>
              <a:t>1|) </a:t>
            </a:r>
            <a:r>
              <a:rPr lang="en-US" dirty="0">
                <a:solidFill>
                  <a:schemeClr val="tx1">
                    <a:lumMod val="50000"/>
                  </a:schemeClr>
                </a:solidFill>
                <a:latin typeface="Berlin Sans FB" panose="020E0602020502020306" pitchFamily="34" charset="0"/>
              </a:rPr>
              <a:t>* 100</a:t>
            </a:r>
          </a:p>
        </p:txBody>
      </p:sp>
      <p:sp>
        <p:nvSpPr>
          <p:cNvPr id="15" name="Rectangle 14"/>
          <p:cNvSpPr/>
          <p:nvPr/>
        </p:nvSpPr>
        <p:spPr>
          <a:xfrm>
            <a:off x="5522976" y="3128036"/>
            <a:ext cx="6376416" cy="1200329"/>
          </a:xfrm>
          <a:prstGeom prst="rect">
            <a:avLst/>
          </a:prstGeom>
        </p:spPr>
        <p:txBody>
          <a:bodyPr wrap="square">
            <a:spAutoFit/>
          </a:bodyPr>
          <a:lstStyle/>
          <a:p>
            <a:r>
              <a:rPr lang="en-US" dirty="0">
                <a:solidFill>
                  <a:srgbClr val="000000"/>
                </a:solidFill>
                <a:latin typeface="Berlin Sans FB" panose="020E0602020502020306" pitchFamily="34" charset="0"/>
              </a:rPr>
              <a:t>Where , </a:t>
            </a:r>
          </a:p>
          <a:p>
            <a:endParaRPr lang="en-US" dirty="0">
              <a:solidFill>
                <a:srgbClr val="000000"/>
              </a:solidFill>
              <a:latin typeface="Berlin Sans FB" panose="020E0602020502020306" pitchFamily="34" charset="0"/>
            </a:endParaRPr>
          </a:p>
          <a:p>
            <a:r>
              <a:rPr lang="en-US" dirty="0">
                <a:solidFill>
                  <a:srgbClr val="000000"/>
                </a:solidFill>
                <a:latin typeface="Berlin Sans FB" panose="020E0602020502020306" pitchFamily="34" charset="0"/>
              </a:rPr>
              <a:t>Ds and </a:t>
            </a:r>
            <a:r>
              <a:rPr lang="en-US" dirty="0" err="1">
                <a:solidFill>
                  <a:srgbClr val="000000"/>
                </a:solidFill>
                <a:latin typeface="Berlin Sans FB" panose="020E0602020502020306" pitchFamily="34" charset="0"/>
              </a:rPr>
              <a:t>Dd</a:t>
            </a:r>
            <a:r>
              <a:rPr lang="en-US" dirty="0">
                <a:solidFill>
                  <a:srgbClr val="000000"/>
                </a:solidFill>
                <a:latin typeface="Berlin Sans FB" panose="020E0602020502020306" pitchFamily="34" charset="0"/>
              </a:rPr>
              <a:t> are the internal diameters </a:t>
            </a:r>
            <a:r>
              <a:rPr lang="en-US" dirty="0" smtClean="0">
                <a:solidFill>
                  <a:srgbClr val="000000"/>
                </a:solidFill>
                <a:latin typeface="Berlin Sans FB" panose="020E0602020502020306" pitchFamily="34" charset="0"/>
              </a:rPr>
              <a:t>of </a:t>
            </a:r>
            <a:r>
              <a:rPr lang="en-US" dirty="0">
                <a:solidFill>
                  <a:srgbClr val="000000"/>
                </a:solidFill>
                <a:latin typeface="Berlin Sans FB" panose="020E0602020502020306" pitchFamily="34" charset="0"/>
              </a:rPr>
              <a:t>artery at peak-systole and end-diastole, and </a:t>
            </a:r>
            <a:r>
              <a:rPr lang="en-US" dirty="0" smtClean="0">
                <a:solidFill>
                  <a:srgbClr val="000000"/>
                </a:solidFill>
                <a:latin typeface="Berlin Sans FB" panose="020E0602020502020306" pitchFamily="34" charset="0"/>
              </a:rPr>
              <a:t>PP </a:t>
            </a:r>
            <a:r>
              <a:rPr lang="en-US" dirty="0">
                <a:solidFill>
                  <a:srgbClr val="000000"/>
                </a:solidFill>
                <a:latin typeface="Berlin Sans FB" panose="020E0602020502020306" pitchFamily="34" charset="0"/>
              </a:rPr>
              <a:t>is brachial pulse pressure. </a:t>
            </a:r>
          </a:p>
        </p:txBody>
      </p:sp>
      <p:sp>
        <p:nvSpPr>
          <p:cNvPr id="3" name="Rectangle 2"/>
          <p:cNvSpPr/>
          <p:nvPr/>
        </p:nvSpPr>
        <p:spPr>
          <a:xfrm>
            <a:off x="1220214" y="1004869"/>
            <a:ext cx="10385877" cy="646331"/>
          </a:xfrm>
          <a:prstGeom prst="rect">
            <a:avLst/>
          </a:prstGeom>
        </p:spPr>
        <p:txBody>
          <a:bodyPr wrap="square">
            <a:spAutoFit/>
          </a:bodyPr>
          <a:lstStyle/>
          <a:p>
            <a:pPr marL="285750" indent="-285750">
              <a:buFont typeface="Arial" charset="0"/>
              <a:buChar char="•"/>
            </a:pPr>
            <a:r>
              <a:rPr lang="en-US" dirty="0">
                <a:solidFill>
                  <a:schemeClr val="tx1">
                    <a:lumMod val="50000"/>
                  </a:schemeClr>
                </a:solidFill>
                <a:latin typeface="Times New Roman" charset="0"/>
                <a:ea typeface="Times New Roman" charset="0"/>
                <a:cs typeface="Times New Roman" charset="0"/>
              </a:rPr>
              <a:t>Ultrasound images of the common carotid artery were taken at visits 1 and </a:t>
            </a:r>
            <a:r>
              <a:rPr lang="en-US" dirty="0" smtClean="0">
                <a:solidFill>
                  <a:schemeClr val="tx1">
                    <a:lumMod val="50000"/>
                  </a:schemeClr>
                </a:solidFill>
                <a:latin typeface="Times New Roman" charset="0"/>
                <a:ea typeface="Times New Roman" charset="0"/>
                <a:cs typeface="Times New Roman" charset="0"/>
              </a:rPr>
              <a:t>5</a:t>
            </a:r>
          </a:p>
          <a:p>
            <a:pPr marL="285750" indent="-285750">
              <a:buFont typeface="Arial" charset="0"/>
              <a:buChar char="•"/>
            </a:pPr>
            <a:r>
              <a:rPr lang="en-US" dirty="0">
                <a:solidFill>
                  <a:schemeClr val="tx1">
                    <a:lumMod val="50000"/>
                  </a:schemeClr>
                </a:solidFill>
                <a:latin typeface="Times New Roman" charset="0"/>
                <a:ea typeface="Times New Roman" charset="0"/>
                <a:cs typeface="Times New Roman" charset="0"/>
              </a:rPr>
              <a:t>S</a:t>
            </a:r>
            <a:r>
              <a:rPr lang="en-US" dirty="0" smtClean="0">
                <a:solidFill>
                  <a:schemeClr val="tx1">
                    <a:lumMod val="50000"/>
                  </a:schemeClr>
                </a:solidFill>
                <a:latin typeface="Times New Roman" charset="0"/>
                <a:ea typeface="Times New Roman" charset="0"/>
                <a:cs typeface="Times New Roman" charset="0"/>
              </a:rPr>
              <a:t>upine </a:t>
            </a:r>
            <a:r>
              <a:rPr lang="en-US" dirty="0">
                <a:solidFill>
                  <a:schemeClr val="tx1">
                    <a:lumMod val="50000"/>
                  </a:schemeClr>
                </a:solidFill>
                <a:latin typeface="Times New Roman" charset="0"/>
                <a:ea typeface="Times New Roman" charset="0"/>
                <a:cs typeface="Times New Roman" charset="0"/>
              </a:rPr>
              <a:t>brachial BP </a:t>
            </a:r>
            <a:r>
              <a:rPr lang="en-US" dirty="0" smtClean="0">
                <a:solidFill>
                  <a:schemeClr val="tx1">
                    <a:lumMod val="50000"/>
                  </a:schemeClr>
                </a:solidFill>
                <a:latin typeface="Times New Roman" charset="0"/>
                <a:ea typeface="Times New Roman" charset="0"/>
                <a:cs typeface="Times New Roman" charset="0"/>
              </a:rPr>
              <a:t>was taken immediately before ultrasound</a:t>
            </a:r>
            <a:endParaRPr lang="en-US" dirty="0">
              <a:solidFill>
                <a:schemeClr val="tx1">
                  <a:lumMod val="50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73558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orthwestern Medicine Low Brand">
  <a:themeElements>
    <a:clrScheme name="Northwestern Medicine V05">
      <a:dk1>
        <a:srgbClr val="605F62"/>
      </a:dk1>
      <a:lt1>
        <a:sysClr val="window" lastClr="FFFFFF"/>
      </a:lt1>
      <a:dk2>
        <a:srgbClr val="603FB1"/>
      </a:dk2>
      <a:lt2>
        <a:srgbClr val="AC8DD7"/>
      </a:lt2>
      <a:accent1>
        <a:srgbClr val="603FB1"/>
      </a:accent1>
      <a:accent2>
        <a:srgbClr val="97ACD9"/>
      </a:accent2>
      <a:accent3>
        <a:srgbClr val="00A94F"/>
      </a:accent3>
      <a:accent4>
        <a:srgbClr val="D5E04E"/>
      </a:accent4>
      <a:accent5>
        <a:srgbClr val="F37321"/>
      </a:accent5>
      <a:accent6>
        <a:srgbClr val="FDB913"/>
      </a:accent6>
      <a:hlink>
        <a:srgbClr val="97ACD9"/>
      </a:hlink>
      <a:folHlink>
        <a:srgbClr val="AAAC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3372</TotalTime>
  <Words>5588</Words>
  <Application>Microsoft Macintosh PowerPoint</Application>
  <PresentationFormat>Widescreen</PresentationFormat>
  <Paragraphs>577</Paragraphs>
  <Slides>30</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AdvPAD40</vt:lpstr>
      <vt:lpstr>Berlin Sans FB</vt:lpstr>
      <vt:lpstr>Calibri</vt:lpstr>
      <vt:lpstr>MingLiU-ExtB</vt:lpstr>
      <vt:lpstr>MS Mincho</vt:lpstr>
      <vt:lpstr>ＭＳ Ｐゴシック</vt:lpstr>
      <vt:lpstr>Symbol</vt:lpstr>
      <vt:lpstr>Times New Roman</vt:lpstr>
      <vt:lpstr>Arial</vt:lpstr>
      <vt:lpstr>Northwestern Medicine Low Brand</vt:lpstr>
      <vt:lpstr>Long-term blood pressure control and progression in arterial stiffness: Impact of diabetes and ageing </vt:lpstr>
      <vt:lpstr>Acknowledgment</vt:lpstr>
      <vt:lpstr>Arterial stiffness </vt:lpstr>
      <vt:lpstr>Major risk factors of arterial stiffness </vt:lpstr>
      <vt:lpstr>Major risk factors of arterial stiffness</vt:lpstr>
      <vt:lpstr>Study aim </vt:lpstr>
      <vt:lpstr>Data source </vt:lpstr>
      <vt:lpstr>Eligible participants </vt:lpstr>
      <vt:lpstr>Outcome (arterial stiffness) measurement </vt:lpstr>
      <vt:lpstr>Data Analysis  </vt:lpstr>
      <vt:lpstr>Confounders selection</vt:lpstr>
      <vt:lpstr>Identified Potential Confounders</vt:lpstr>
      <vt:lpstr>Results </vt:lpstr>
      <vt:lpstr>Results </vt:lpstr>
      <vt:lpstr>Results (aim 1)</vt:lpstr>
      <vt:lpstr>Results (aim 1)</vt:lpstr>
      <vt:lpstr>Results (aim 1)</vt:lpstr>
      <vt:lpstr>Results (aim 1)</vt:lpstr>
      <vt:lpstr>Results (aim 1)</vt:lpstr>
      <vt:lpstr>Results (aim 1)</vt:lpstr>
      <vt:lpstr>Results (aim 1)</vt:lpstr>
      <vt:lpstr>Conclusion </vt:lpstr>
      <vt:lpstr>PowerPoint Presentation</vt:lpstr>
      <vt:lpstr>PowerPoint Presentation</vt:lpstr>
      <vt:lpstr>Vascular consequences of arterial stiffness</vt:lpstr>
      <vt:lpstr>Results (aim 1)</vt:lpstr>
      <vt:lpstr>Results (aim 1)</vt:lpstr>
      <vt:lpstr>Results (aim 1)</vt:lpstr>
      <vt:lpstr>Confounders selection </vt:lpstr>
      <vt:lpstr>PowerPoint Presentation</vt:lpstr>
    </vt:vector>
  </TitlesOfParts>
  <Company>Microsoft</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BP variability throughout young adulthood and mid-life brain structure: the CARDIA study</dc:title>
  <dc:creator>Philip Greenland</dc:creator>
  <cp:lastModifiedBy>Yacob Tedla</cp:lastModifiedBy>
  <cp:revision>299</cp:revision>
  <dcterms:created xsi:type="dcterms:W3CDTF">2016-02-16T13:57:41Z</dcterms:created>
  <dcterms:modified xsi:type="dcterms:W3CDTF">2018-03-29T09:19:17Z</dcterms:modified>
</cp:coreProperties>
</file>