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0" r:id="rId4"/>
    <p:sldId id="272" r:id="rId5"/>
    <p:sldId id="271" r:id="rId6"/>
    <p:sldId id="257" r:id="rId7"/>
    <p:sldId id="273" r:id="rId8"/>
    <p:sldId id="274" r:id="rId9"/>
    <p:sldId id="258" r:id="rId10"/>
    <p:sldId id="267" r:id="rId11"/>
    <p:sldId id="275" r:id="rId12"/>
    <p:sldId id="276" r:id="rId13"/>
    <p:sldId id="281" r:id="rId14"/>
    <p:sldId id="282" r:id="rId15"/>
    <p:sldId id="283" r:id="rId16"/>
    <p:sldId id="284" r:id="rId17"/>
    <p:sldId id="277" r:id="rId18"/>
    <p:sldId id="279" r:id="rId19"/>
    <p:sldId id="285" r:id="rId20"/>
    <p:sldId id="286" r:id="rId21"/>
    <p:sldId id="287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4"/>
    <p:restoredTop sz="92403"/>
  </p:normalViewPr>
  <p:slideViewPr>
    <p:cSldViewPr>
      <p:cViewPr varScale="1">
        <p:scale>
          <a:sx n="112" d="100"/>
          <a:sy n="112" d="100"/>
        </p:scale>
        <p:origin x="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85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4A99F-D04B-41A8-8D0C-20FC5EF7527F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22F9D-ED4C-4363-9DCE-82A5F84F8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9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E9988-8D74-4F0A-ABBD-C41CC0034B20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7E5A-F2D5-4E0A-A769-2377F7DE22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367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17E5A-F2D5-4E0A-A769-2377F7DE22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7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 medical practice throughout the country, development and implementation of guidelines, even state laws restricting quantity and strength of opioid medications </a:t>
            </a:r>
          </a:p>
          <a:p>
            <a:r>
              <a:rPr lang="en-US" dirty="0"/>
              <a:t>WA has been a leader in this area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7E5A-F2D5-4E0A-A769-2377F7DE22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7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have been some reductions in opioid prescribing, perhaps even deaths</a:t>
            </a:r>
          </a:p>
          <a:p>
            <a:r>
              <a:rPr lang="en-US" dirty="0"/>
              <a:t>What has filled the gap? </a:t>
            </a:r>
            <a:r>
              <a:rPr lang="en-US" dirty="0" err="1"/>
              <a:t>Gabapentinoid</a:t>
            </a:r>
            <a:r>
              <a:rPr lang="en-US" dirty="0"/>
              <a:t> (bind voltage gated Ca channels found on excitable cells)</a:t>
            </a:r>
          </a:p>
          <a:p>
            <a:r>
              <a:rPr lang="en-US" dirty="0"/>
              <a:t>MEPS – overall prevalence about 4% but among comorbidity more than 20%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7E5A-F2D5-4E0A-A769-2377F7DE22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3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there is limited or no benefit in most situations where these drugs are used to treat chronic pain, any safety issues are of major importance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7E5A-F2D5-4E0A-A769-2377F7DE22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0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prelim evidence suggests CV toxicity?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7E5A-F2D5-4E0A-A769-2377F7DE22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5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~10% ever user opioid, ~4% ever user </a:t>
            </a:r>
            <a:r>
              <a:rPr lang="en-US" dirty="0" err="1"/>
              <a:t>gabapentinoid</a:t>
            </a:r>
            <a:endParaRPr lang="en-US" dirty="0"/>
          </a:p>
          <a:p>
            <a:r>
              <a:rPr lang="en-US" dirty="0"/>
              <a:t>Opioid and GABA – less female, more white, more DM/smoking, higher weight and SBP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7E5A-F2D5-4E0A-A769-2377F7DE22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0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7E5A-F2D5-4E0A-A769-2377F7DE22A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6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B588-9324-4237-8C42-1B2CFAEE62D6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35AF-5942-4989-8925-E1E9D3F6DD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6199574"/>
            <a:ext cx="3923395" cy="3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19800"/>
            <a:ext cx="1949219" cy="717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spcAft>
                <a:spcPts val="6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B588-9324-4237-8C42-1B2CFAEE62D6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35AF-5942-4989-8925-E1E9D3F6D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B588-9324-4237-8C42-1B2CFAEE62D6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35AF-5942-4989-8925-E1E9D3F6D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B588-9324-4237-8C42-1B2CFAEE62D6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35AF-5942-4989-8925-E1E9D3F6DD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FFB588-9324-4237-8C42-1B2CFAEE62D6}" type="datetimeFigureOut">
              <a:rPr lang="en-US" smtClean="0"/>
              <a:t>3/27/19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F135AF-5942-4989-8925-E1E9D3F6DDE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9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Opioids, </a:t>
            </a:r>
            <a:r>
              <a:rPr lang="en-US" sz="3600" dirty="0" err="1"/>
              <a:t>gabapentinoids</a:t>
            </a:r>
            <a:r>
              <a:rPr lang="en-US" sz="3600" dirty="0"/>
              <a:t>, and atrial arrhythmias in MESA</a:t>
            </a:r>
            <a:endParaRPr lang="en-US" sz="2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James Floyd, MD, MS</a:t>
            </a:r>
          </a:p>
          <a:p>
            <a:r>
              <a:rPr lang="en-US" sz="1800" dirty="0"/>
              <a:t>University of Washington</a:t>
            </a:r>
          </a:p>
          <a:p>
            <a:r>
              <a:rPr lang="en-US" sz="1800" dirty="0"/>
              <a:t>Departments of Medicine and Epidemiology</a:t>
            </a:r>
          </a:p>
        </p:txBody>
      </p:sp>
    </p:spTree>
    <p:extLst>
      <p:ext uri="{BB962C8B-B14F-4D97-AF65-F5344CB8AC3E}">
        <p14:creationId xmlns:p14="http://schemas.microsoft.com/office/powerpoint/2010/main" val="151302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Medication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139CA-EBE8-4945-92E0-7AF50E0F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2" y="1981200"/>
            <a:ext cx="824624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9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1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DD23D3-5748-5147-96CE-AD2A12BB5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88346"/>
              </p:ext>
            </p:extLst>
          </p:nvPr>
        </p:nvGraphicFramePr>
        <p:xfrm>
          <a:off x="2438400" y="3276600"/>
          <a:ext cx="6508345" cy="3353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34154">
                  <a:extLst>
                    <a:ext uri="{9D8B030D-6E8A-4147-A177-3AD203B41FA5}">
                      <a16:colId xmlns:a16="http://schemas.microsoft.com/office/drawing/2014/main" val="1344096736"/>
                    </a:ext>
                  </a:extLst>
                </a:gridCol>
                <a:gridCol w="1128479">
                  <a:extLst>
                    <a:ext uri="{9D8B030D-6E8A-4147-A177-3AD203B41FA5}">
                      <a16:colId xmlns:a16="http://schemas.microsoft.com/office/drawing/2014/main" val="1022804843"/>
                    </a:ext>
                  </a:extLst>
                </a:gridCol>
                <a:gridCol w="988779">
                  <a:extLst>
                    <a:ext uri="{9D8B030D-6E8A-4147-A177-3AD203B41FA5}">
                      <a16:colId xmlns:a16="http://schemas.microsoft.com/office/drawing/2014/main" val="1868191765"/>
                    </a:ext>
                  </a:extLst>
                </a:gridCol>
                <a:gridCol w="1068154">
                  <a:extLst>
                    <a:ext uri="{9D8B030D-6E8A-4147-A177-3AD203B41FA5}">
                      <a16:colId xmlns:a16="http://schemas.microsoft.com/office/drawing/2014/main" val="2697898844"/>
                    </a:ext>
                  </a:extLst>
                </a:gridCol>
                <a:gridCol w="988779">
                  <a:extLst>
                    <a:ext uri="{9D8B030D-6E8A-4147-A177-3AD203B41FA5}">
                      <a16:colId xmlns:a16="http://schemas.microsoft.com/office/drawing/2014/main" val="1034626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No opioid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(n=6,016)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Opioid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(n=636)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No </a:t>
                      </a:r>
                      <a:r>
                        <a:rPr lang="en-US" sz="1600" dirty="0" err="1">
                          <a:effectLst/>
                        </a:rPr>
                        <a:t>gaba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(n=6,412)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Gaba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(n=240)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58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Age, mean (</a:t>
                      </a:r>
                      <a:r>
                        <a:rPr lang="en-US" sz="1600" dirty="0" err="1">
                          <a:effectLst/>
                        </a:rPr>
                        <a:t>sd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62 (10)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63 (10)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62 (10)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63 (9)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1571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Female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48%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37%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48%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34%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3054808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White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38%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43%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38%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43%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3751393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Chinese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2143489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African American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31%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4123329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Hispanic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153829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Diabetes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23%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125900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Current smoker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2080009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Weight, mean(SD), </a:t>
                      </a:r>
                      <a:r>
                        <a:rPr lang="en-US" sz="1600" dirty="0" err="1">
                          <a:effectLst/>
                        </a:rPr>
                        <a:t>lb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172 (38)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186 (40)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173 (38)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181 (39)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3479798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SBP, mean(SD), mmHg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126 (21)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129 (23)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126 (21)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129 (23)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35651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7769A24-AD02-A345-BF21-24CB5A617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7" r="28761" b="5750"/>
          <a:stretch/>
        </p:blipFill>
        <p:spPr>
          <a:xfrm>
            <a:off x="310896" y="1219200"/>
            <a:ext cx="4279392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7530B-C3D0-4245-B42B-3A16E5AD4552}"/>
              </a:ext>
            </a:extLst>
          </p:cNvPr>
          <p:cNvSpPr txBox="1"/>
          <p:nvPr/>
        </p:nvSpPr>
        <p:spPr>
          <a:xfrm>
            <a:off x="5777281" y="2907268"/>
            <a:ext cx="198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 1</a:t>
            </a:r>
          </a:p>
        </p:txBody>
      </p:sp>
    </p:spTree>
    <p:extLst>
      <p:ext uri="{BB962C8B-B14F-4D97-AF65-F5344CB8AC3E}">
        <p14:creationId xmlns:p14="http://schemas.microsoft.com/office/powerpoint/2010/main" val="111717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1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0E345-AF1A-204C-9D3A-A9EF2AC3B840}"/>
              </a:ext>
            </a:extLst>
          </p:cNvPr>
          <p:cNvSpPr txBox="1"/>
          <p:nvPr/>
        </p:nvSpPr>
        <p:spPr>
          <a:xfrm>
            <a:off x="1217930" y="18688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N=6,652, 982 AF events, mean f/u 12.4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6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1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A7988D-D882-DA41-961B-5B57EC553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44645"/>
              </p:ext>
            </p:extLst>
          </p:nvPr>
        </p:nvGraphicFramePr>
        <p:xfrm>
          <a:off x="1217930" y="2920649"/>
          <a:ext cx="6708140" cy="14127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1.33 (1.00, 1.76)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1.17 (0.88, 1.56)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92928-461D-AD41-881E-8BDCF4A4EA1E}"/>
              </a:ext>
            </a:extLst>
          </p:cNvPr>
          <p:cNvSpPr txBox="1"/>
          <p:nvPr/>
        </p:nvSpPr>
        <p:spPr>
          <a:xfrm>
            <a:off x="1217930" y="255912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0E345-AF1A-204C-9D3A-A9EF2AC3B840}"/>
              </a:ext>
            </a:extLst>
          </p:cNvPr>
          <p:cNvSpPr txBox="1"/>
          <p:nvPr/>
        </p:nvSpPr>
        <p:spPr>
          <a:xfrm>
            <a:off x="1217930" y="18688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N=6,652, 982 AF events, mean f/u 12.4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1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1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A7988D-D882-DA41-961B-5B57EC5536E1}"/>
              </a:ext>
            </a:extLst>
          </p:cNvPr>
          <p:cNvGraphicFramePr>
            <a:graphicFrameLocks noGrp="1"/>
          </p:cNvGraphicFramePr>
          <p:nvPr/>
        </p:nvGraphicFramePr>
        <p:xfrm>
          <a:off x="1217930" y="2920649"/>
          <a:ext cx="6708140" cy="14127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1.33 (1.00, 1.76)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1.17 (0.88, 1.56)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1.28 (0.83, 1.97)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1.06 (0.69, 1.64)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92928-461D-AD41-881E-8BDCF4A4EA1E}"/>
              </a:ext>
            </a:extLst>
          </p:cNvPr>
          <p:cNvSpPr txBox="1"/>
          <p:nvPr/>
        </p:nvSpPr>
        <p:spPr>
          <a:xfrm>
            <a:off x="1217930" y="255912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0E345-AF1A-204C-9D3A-A9EF2AC3B840}"/>
              </a:ext>
            </a:extLst>
          </p:cNvPr>
          <p:cNvSpPr txBox="1"/>
          <p:nvPr/>
        </p:nvSpPr>
        <p:spPr>
          <a:xfrm>
            <a:off x="1217930" y="18688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N=6,652, 982 AF events, mean f/u 12.4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6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1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A7988D-D882-DA41-961B-5B57EC5536E1}"/>
              </a:ext>
            </a:extLst>
          </p:cNvPr>
          <p:cNvGraphicFramePr>
            <a:graphicFrameLocks noGrp="1"/>
          </p:cNvGraphicFramePr>
          <p:nvPr/>
        </p:nvGraphicFramePr>
        <p:xfrm>
          <a:off x="1217930" y="2920649"/>
          <a:ext cx="6708140" cy="14127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1.33 (1.00, 1.76)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1.17 (0.88, 1.56)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1.28 (0.83, 1.97)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1.06 (0.69, 1.64)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B8523C-A940-AC40-85D6-A79F8E5865BE}"/>
              </a:ext>
            </a:extLst>
          </p:cNvPr>
          <p:cNvGraphicFramePr>
            <a:graphicFrameLocks noGrp="1"/>
          </p:cNvGraphicFramePr>
          <p:nvPr/>
        </p:nvGraphicFramePr>
        <p:xfrm>
          <a:off x="1217930" y="5023698"/>
          <a:ext cx="6708140" cy="14127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HR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(95%CI)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1.16 (0.77, 1.74)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 (0.73, 1.66)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 (0.60, 2.00)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1.07 (0.69, 1.66)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855717-DB01-F14A-97CB-8895B22985DF}"/>
              </a:ext>
            </a:extLst>
          </p:cNvPr>
          <p:cNvSpPr txBox="1"/>
          <p:nvPr/>
        </p:nvSpPr>
        <p:spPr>
          <a:xfrm>
            <a:off x="1217930" y="4654366"/>
            <a:ext cx="67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SENSITIVITY: Require drug use at &gt; 1 visit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92928-461D-AD41-881E-8BDCF4A4EA1E}"/>
              </a:ext>
            </a:extLst>
          </p:cNvPr>
          <p:cNvSpPr txBox="1"/>
          <p:nvPr/>
        </p:nvSpPr>
        <p:spPr>
          <a:xfrm>
            <a:off x="1217930" y="255912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0E345-AF1A-204C-9D3A-A9EF2AC3B840}"/>
              </a:ext>
            </a:extLst>
          </p:cNvPr>
          <p:cNvSpPr txBox="1"/>
          <p:nvPr/>
        </p:nvSpPr>
        <p:spPr>
          <a:xfrm>
            <a:off x="1217930" y="18688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N=6,652, 982 AF events, mean f/u 12.4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3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2 characteristics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47DEF-B995-EE4D-AB2F-A2BB176B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8" r="17721" b="7693"/>
          <a:stretch/>
        </p:blipFill>
        <p:spPr>
          <a:xfrm>
            <a:off x="304800" y="1499616"/>
            <a:ext cx="4457728" cy="205741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4FF590-2FFE-8E4E-9953-D3DC687D7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29889"/>
              </p:ext>
            </p:extLst>
          </p:nvPr>
        </p:nvGraphicFramePr>
        <p:xfrm>
          <a:off x="2452319" y="3341132"/>
          <a:ext cx="6508345" cy="33538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34154">
                  <a:extLst>
                    <a:ext uri="{9D8B030D-6E8A-4147-A177-3AD203B41FA5}">
                      <a16:colId xmlns:a16="http://schemas.microsoft.com/office/drawing/2014/main" val="1344096736"/>
                    </a:ext>
                  </a:extLst>
                </a:gridCol>
                <a:gridCol w="1128479">
                  <a:extLst>
                    <a:ext uri="{9D8B030D-6E8A-4147-A177-3AD203B41FA5}">
                      <a16:colId xmlns:a16="http://schemas.microsoft.com/office/drawing/2014/main" val="1022804843"/>
                    </a:ext>
                  </a:extLst>
                </a:gridCol>
                <a:gridCol w="988779">
                  <a:extLst>
                    <a:ext uri="{9D8B030D-6E8A-4147-A177-3AD203B41FA5}">
                      <a16:colId xmlns:a16="http://schemas.microsoft.com/office/drawing/2014/main" val="1868191765"/>
                    </a:ext>
                  </a:extLst>
                </a:gridCol>
                <a:gridCol w="1068154">
                  <a:extLst>
                    <a:ext uri="{9D8B030D-6E8A-4147-A177-3AD203B41FA5}">
                      <a16:colId xmlns:a16="http://schemas.microsoft.com/office/drawing/2014/main" val="2697898844"/>
                    </a:ext>
                  </a:extLst>
                </a:gridCol>
                <a:gridCol w="988779">
                  <a:extLst>
                    <a:ext uri="{9D8B030D-6E8A-4147-A177-3AD203B41FA5}">
                      <a16:colId xmlns:a16="http://schemas.microsoft.com/office/drawing/2014/main" val="1034626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opioid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(n=1,357)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Opioid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(n=1,349)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Gaba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58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11571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3054808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125900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11113">
                        <a:spcBef>
                          <a:spcPts val="100"/>
                        </a:spcBef>
                        <a:spcAft>
                          <a:spcPts val="100"/>
                        </a:spcAft>
                        <a:tabLst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2080009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Weight, mean(SD),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171 (38)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 (38)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 (38)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 (36)</a:t>
                      </a: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3479798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SBP, mean(SD), mmHg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(20)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(18)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(20)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(19)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2215356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Fair/poor health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2343759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Moderate/extreme pain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419096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History MI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67352" marR="67352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7352" marR="67352" marT="18288" marB="18288" anchor="ctr"/>
                </a:tc>
                <a:extLst>
                  <a:ext uri="{0D108BD9-81ED-4DB2-BD59-A6C34878D82A}">
                    <a16:rowId xmlns:a16="http://schemas.microsoft.com/office/drawing/2014/main" val="190566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History CHF</a:t>
                      </a: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7352" marR="67352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900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3B01482-3ADA-114D-9BF3-1F7165CC5DD5}"/>
              </a:ext>
            </a:extLst>
          </p:cNvPr>
          <p:cNvSpPr txBox="1"/>
          <p:nvPr/>
        </p:nvSpPr>
        <p:spPr>
          <a:xfrm>
            <a:off x="5791200" y="2971800"/>
            <a:ext cx="198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 6</a:t>
            </a:r>
          </a:p>
        </p:txBody>
      </p:sp>
    </p:spTree>
    <p:extLst>
      <p:ext uri="{BB962C8B-B14F-4D97-AF65-F5344CB8AC3E}">
        <p14:creationId xmlns:p14="http://schemas.microsoft.com/office/powerpoint/2010/main" val="316328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2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AD089-0376-014B-BA10-4D53B6E51D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8" y="1524000"/>
            <a:ext cx="3277235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FC5DCE-412B-5E42-B3A2-BE87C314DE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9" y="4090946"/>
            <a:ext cx="3277235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C0C615-806A-0247-951B-2CFA62FB3D8A}"/>
              </a:ext>
            </a:extLst>
          </p:cNvPr>
          <p:cNvSpPr txBox="1"/>
          <p:nvPr/>
        </p:nvSpPr>
        <p:spPr>
          <a:xfrm>
            <a:off x="4111625" y="2154415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6E24B-BF9D-284D-A3B3-B48C933621BE}"/>
              </a:ext>
            </a:extLst>
          </p:cNvPr>
          <p:cNvSpPr txBox="1"/>
          <p:nvPr/>
        </p:nvSpPr>
        <p:spPr>
          <a:xfrm>
            <a:off x="4186420" y="48112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SVT</a:t>
            </a:r>
          </a:p>
        </p:txBody>
      </p:sp>
    </p:spTree>
    <p:extLst>
      <p:ext uri="{BB962C8B-B14F-4D97-AF65-F5344CB8AC3E}">
        <p14:creationId xmlns:p14="http://schemas.microsoft.com/office/powerpoint/2010/main" val="308015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2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AD089-0376-014B-BA10-4D53B6E51D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8" y="1524000"/>
            <a:ext cx="3277235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AA250-3070-0344-9D73-52A25C447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5" y="1524000"/>
            <a:ext cx="3277235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FC5DCE-412B-5E42-B3A2-BE87C314DE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9" y="4090946"/>
            <a:ext cx="3277235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0E0C2-A41A-F742-A43B-2A5071B9D1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4" y="4090946"/>
            <a:ext cx="3277235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11809BEB-74A3-734E-BEAD-2D6E32BEE095}"/>
              </a:ext>
            </a:extLst>
          </p:cNvPr>
          <p:cNvSpPr/>
          <p:nvPr/>
        </p:nvSpPr>
        <p:spPr>
          <a:xfrm>
            <a:off x="3891965" y="2613660"/>
            <a:ext cx="1295400" cy="19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088CBF2-ADFF-3D45-867B-9379F172EA0D}"/>
              </a:ext>
            </a:extLst>
          </p:cNvPr>
          <p:cNvSpPr/>
          <p:nvPr/>
        </p:nvSpPr>
        <p:spPr>
          <a:xfrm>
            <a:off x="3891965" y="5180606"/>
            <a:ext cx="1295400" cy="19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0C615-806A-0247-951B-2CFA62FB3D8A}"/>
              </a:ext>
            </a:extLst>
          </p:cNvPr>
          <p:cNvSpPr txBox="1"/>
          <p:nvPr/>
        </p:nvSpPr>
        <p:spPr>
          <a:xfrm>
            <a:off x="4111625" y="2154415"/>
            <a:ext cx="7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6E24B-BF9D-284D-A3B3-B48C933621BE}"/>
              </a:ext>
            </a:extLst>
          </p:cNvPr>
          <p:cNvSpPr txBox="1"/>
          <p:nvPr/>
        </p:nvSpPr>
        <p:spPr>
          <a:xfrm>
            <a:off x="4186420" y="48112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SVT</a:t>
            </a:r>
          </a:p>
        </p:txBody>
      </p:sp>
    </p:spTree>
    <p:extLst>
      <p:ext uri="{BB962C8B-B14F-4D97-AF65-F5344CB8AC3E}">
        <p14:creationId xmlns:p14="http://schemas.microsoft.com/office/powerpoint/2010/main" val="28731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2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A7988D-D882-DA41-961B-5B57EC553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78567"/>
              </p:ext>
            </p:extLst>
          </p:nvPr>
        </p:nvGraphicFramePr>
        <p:xfrm>
          <a:off x="1447800" y="2226252"/>
          <a:ext cx="6835140" cy="12094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05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48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1.04 (0.68, 1.56)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1.05 (0.70, 1.57)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B8523C-A940-AC40-85D6-A79F8E586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67965"/>
              </p:ext>
            </p:extLst>
          </p:nvPr>
        </p:nvGraphicFramePr>
        <p:xfrm>
          <a:off x="1511300" y="3794296"/>
          <a:ext cx="6708140" cy="11946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46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1.16 (0.77, 1.74)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 (0.73, 1.66)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92928-461D-AD41-881E-8BDCF4A4EA1E}"/>
              </a:ext>
            </a:extLst>
          </p:cNvPr>
          <p:cNvSpPr txBox="1"/>
          <p:nvPr/>
        </p:nvSpPr>
        <p:spPr>
          <a:xfrm>
            <a:off x="50546" y="253858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PAC</a:t>
            </a:r>
          </a:p>
          <a:p>
            <a:r>
              <a:rPr lang="en-US" sz="1400" b="1" dirty="0"/>
              <a:t>(frequency)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0E345-AF1A-204C-9D3A-A9EF2AC3B840}"/>
              </a:ext>
            </a:extLst>
          </p:cNvPr>
          <p:cNvSpPr txBox="1"/>
          <p:nvPr/>
        </p:nvSpPr>
        <p:spPr>
          <a:xfrm>
            <a:off x="1196594" y="1607391"/>
            <a:ext cx="640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(&lt;1%) with no PACs, 255 (18%) with no runs of SVT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9BF8F-B89E-C745-92F1-E41A654E6B39}"/>
              </a:ext>
            </a:extLst>
          </p:cNvPr>
          <p:cNvSpPr txBox="1"/>
          <p:nvPr/>
        </p:nvSpPr>
        <p:spPr>
          <a:xfrm>
            <a:off x="50546" y="407158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SVT</a:t>
            </a:r>
          </a:p>
          <a:p>
            <a:r>
              <a:rPr lang="en-US" sz="1400" b="1" dirty="0"/>
              <a:t>(yes/no</a:t>
            </a:r>
            <a:r>
              <a:rPr lang="en-US" b="1" dirty="0"/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712CCC-6C21-6344-83E5-F75CC4EEE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60060"/>
              </p:ext>
            </p:extLst>
          </p:nvPr>
        </p:nvGraphicFramePr>
        <p:xfrm>
          <a:off x="1463040" y="5347508"/>
          <a:ext cx="6835140" cy="12094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05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48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1.16 (0.82, 1.65)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1.19 (0.84, 1.69)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AF3F83-89BC-DF48-87EA-8E91C545C532}"/>
              </a:ext>
            </a:extLst>
          </p:cNvPr>
          <p:cNvSpPr txBox="1"/>
          <p:nvPr/>
        </p:nvSpPr>
        <p:spPr>
          <a:xfrm>
            <a:off x="50546" y="562906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SVT</a:t>
            </a:r>
          </a:p>
          <a:p>
            <a:r>
              <a:rPr lang="en-US" sz="1400" b="1" dirty="0"/>
              <a:t>(frequency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507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3E1B-96BE-7140-8284-FFE21AF8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epidemic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300E-CA5C-3448-8866-330922F0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n-US" dirty="0"/>
              <a:t>~400,000 deaths from opioid overdose over the past 20 years, nearly 50,000 in 2017 alone (CDC, NCHS)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4EEA8-F70F-664E-8702-55558890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70" y="2447677"/>
            <a:ext cx="652526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2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A7988D-D882-DA41-961B-5B57EC5536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7800" y="2226252"/>
          <a:ext cx="6835140" cy="12094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05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48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1.04 (0.68, 1.56)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1.05 (0.70, 1.57)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2.13 (1.44, 3.17)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1.81 (1.23, 2.67)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B8523C-A940-AC40-85D6-A79F8E5865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1300" y="3794296"/>
          <a:ext cx="6708140" cy="11946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467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OR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1.16 (0.77, 1.74)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 (0.73, 1.66)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 (0.60, 2.00)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1.07 (0.69, 1.66)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A92928-461D-AD41-881E-8BDCF4A4EA1E}"/>
              </a:ext>
            </a:extLst>
          </p:cNvPr>
          <p:cNvSpPr txBox="1"/>
          <p:nvPr/>
        </p:nvSpPr>
        <p:spPr>
          <a:xfrm>
            <a:off x="50546" y="253858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PAC</a:t>
            </a:r>
          </a:p>
          <a:p>
            <a:r>
              <a:rPr lang="en-US" sz="1400" b="1" dirty="0"/>
              <a:t>(frequency)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0E345-AF1A-204C-9D3A-A9EF2AC3B840}"/>
              </a:ext>
            </a:extLst>
          </p:cNvPr>
          <p:cNvSpPr txBox="1"/>
          <p:nvPr/>
        </p:nvSpPr>
        <p:spPr>
          <a:xfrm>
            <a:off x="1196594" y="1607391"/>
            <a:ext cx="640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(&lt;1%) with no PACs, 255 (18%) with no runs of SVT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9BF8F-B89E-C745-92F1-E41A654E6B39}"/>
              </a:ext>
            </a:extLst>
          </p:cNvPr>
          <p:cNvSpPr txBox="1"/>
          <p:nvPr/>
        </p:nvSpPr>
        <p:spPr>
          <a:xfrm>
            <a:off x="50546" y="407158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SVT</a:t>
            </a:r>
          </a:p>
          <a:p>
            <a:r>
              <a:rPr lang="en-US" sz="1400" b="1" dirty="0"/>
              <a:t>(yes/no</a:t>
            </a:r>
            <a:r>
              <a:rPr lang="en-US" b="1" dirty="0"/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712CCC-6C21-6344-83E5-F75CC4EEE2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3040" y="5347508"/>
          <a:ext cx="6835140" cy="12094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0535">
                  <a:extLst>
                    <a:ext uri="{9D8B030D-6E8A-4147-A177-3AD203B41FA5}">
                      <a16:colId xmlns:a16="http://schemas.microsoft.com/office/drawing/2014/main" val="2755985406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987163989"/>
                    </a:ext>
                  </a:extLst>
                </a:gridCol>
                <a:gridCol w="1740535">
                  <a:extLst>
                    <a:ext uri="{9D8B030D-6E8A-4147-A177-3AD203B41FA5}">
                      <a16:colId xmlns:a16="http://schemas.microsoft.com/office/drawing/2014/main" val="3500699474"/>
                    </a:ext>
                  </a:extLst>
                </a:gridCol>
                <a:gridCol w="1677035">
                  <a:extLst>
                    <a:ext uri="{9D8B030D-6E8A-4147-A177-3AD203B41FA5}">
                      <a16:colId xmlns:a16="http://schemas.microsoft.com/office/drawing/2014/main" val="251621413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Opioid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Gabapentinoid</a:t>
                      </a:r>
                      <a:r>
                        <a:rPr lang="en-US" sz="1600" b="1" dirty="0">
                          <a:effectLst/>
                        </a:rPr>
                        <a:t> use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477"/>
                  </a:ext>
                </a:extLst>
              </a:tr>
              <a:tr h="48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Adjusted GMR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070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1.16 (0.82, 1.65)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1.19 (0.84, 1.69)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1.49 (1.07, 2.07)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1.43 (1.03, 1.99)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0424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AF3F83-89BC-DF48-87EA-8E91C545C532}"/>
              </a:ext>
            </a:extLst>
          </p:cNvPr>
          <p:cNvSpPr txBox="1"/>
          <p:nvPr/>
        </p:nvSpPr>
        <p:spPr>
          <a:xfrm>
            <a:off x="50546" y="562906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SVT</a:t>
            </a:r>
          </a:p>
          <a:p>
            <a:r>
              <a:rPr lang="en-US" sz="1400" b="1" dirty="0"/>
              <a:t>(frequency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980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2BEA-8280-0047-ACD6-C941606C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DF38-71AD-0949-9E97-CEB1B688A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evidence of drug associations with risk of clinically-detected AF</a:t>
            </a:r>
          </a:p>
          <a:p>
            <a:pPr lvl="1"/>
            <a:r>
              <a:rPr lang="en-US" dirty="0"/>
              <a:t>Limited power to detect small- or moderate-sized effects</a:t>
            </a:r>
          </a:p>
          <a:p>
            <a:r>
              <a:rPr lang="en-US" dirty="0"/>
              <a:t>Unable to evaluate drug associations with presence of monitor-detected AF or degree of AF burden, limited sample size</a:t>
            </a:r>
          </a:p>
          <a:p>
            <a:r>
              <a:rPr lang="en-US" dirty="0"/>
              <a:t>Potential association between </a:t>
            </a:r>
            <a:r>
              <a:rPr lang="en-US" dirty="0" err="1"/>
              <a:t>gabapentinoids</a:t>
            </a:r>
            <a:r>
              <a:rPr lang="en-US" dirty="0"/>
              <a:t> and supraventricular ectopy (biomarker for AF and stroke risk) and frequency of SVT</a:t>
            </a:r>
          </a:p>
        </p:txBody>
      </p:sp>
    </p:spTree>
    <p:extLst>
      <p:ext uri="{BB962C8B-B14F-4D97-AF65-F5344CB8AC3E}">
        <p14:creationId xmlns:p14="http://schemas.microsoft.com/office/powerpoint/2010/main" val="3628998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794A-9317-C440-81A1-88206F2B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D4864-2465-AC4F-BF2F-DA714F39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MESA FC investigators and staff</a:t>
            </a:r>
          </a:p>
          <a:p>
            <a:r>
              <a:rPr lang="en-US" dirty="0"/>
              <a:t>MESA CC</a:t>
            </a:r>
          </a:p>
          <a:p>
            <a:endParaRPr lang="en-US" dirty="0"/>
          </a:p>
          <a:p>
            <a:r>
              <a:rPr lang="en-US" dirty="0"/>
              <a:t>Susan </a:t>
            </a:r>
            <a:r>
              <a:rPr lang="en-US" dirty="0" err="1"/>
              <a:t>Heckbert</a:t>
            </a:r>
            <a:endParaRPr lang="en-US" dirty="0"/>
          </a:p>
          <a:p>
            <a:r>
              <a:rPr lang="en-US" dirty="0"/>
              <a:t>Bruce Psaty</a:t>
            </a:r>
          </a:p>
          <a:p>
            <a:r>
              <a:rPr lang="en-US" dirty="0"/>
              <a:t>Barbara Harding</a:t>
            </a:r>
          </a:p>
          <a:p>
            <a:endParaRPr lang="en-US" dirty="0"/>
          </a:p>
          <a:p>
            <a:r>
              <a:rPr lang="en-US" dirty="0"/>
              <a:t>Thanks to MESA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0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47AD6-DF21-A046-824E-4D92CEA21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95"/>
          <a:stretch/>
        </p:blipFill>
        <p:spPr>
          <a:xfrm>
            <a:off x="1752600" y="1143000"/>
            <a:ext cx="5562600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0850D-3FA8-EC4B-8A0A-E59202674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0480"/>
            <a:ext cx="4076700" cy="247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C5EFE-26A5-1E4E-AFD2-DA727C728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68140"/>
            <a:ext cx="3916680" cy="18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D516A-1F8E-F845-9FD2-4495F261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804" y="599092"/>
            <a:ext cx="5463540" cy="2434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94D0E5-271C-B646-98A8-D7903A8467DE}"/>
              </a:ext>
            </a:extLst>
          </p:cNvPr>
          <p:cNvSpPr txBox="1"/>
          <p:nvPr/>
        </p:nvSpPr>
        <p:spPr>
          <a:xfrm>
            <a:off x="869057" y="1523999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OPIOIDS</a:t>
            </a:r>
          </a:p>
          <a:p>
            <a:pPr algn="ctr"/>
            <a:r>
              <a:rPr lang="en-US" sz="1400" dirty="0"/>
              <a:t>(CDC)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DFD8FF-F892-7547-8546-85D544136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45" y="3129970"/>
            <a:ext cx="5694680" cy="1725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C75EDD-C02E-8B42-A191-BA61215CABF3}"/>
              </a:ext>
            </a:extLst>
          </p:cNvPr>
          <p:cNvSpPr txBox="1"/>
          <p:nvPr/>
        </p:nvSpPr>
        <p:spPr>
          <a:xfrm>
            <a:off x="304800" y="3700229"/>
            <a:ext cx="227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GABAPENTINOIDS</a:t>
            </a:r>
          </a:p>
          <a:p>
            <a:pPr algn="ctr"/>
            <a:r>
              <a:rPr lang="en-US" sz="1400" dirty="0"/>
              <a:t>(MEPS, UK CPRD)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B1B847-598D-F14E-947D-18F2E8A28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942" y="4855265"/>
            <a:ext cx="5658485" cy="19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3E1B-96BE-7140-8284-FFE21AF8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risks in treatment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300E-CA5C-3448-8866-330922F0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266904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Effectiveness</a:t>
            </a:r>
          </a:p>
          <a:p>
            <a:pPr lvl="1"/>
            <a:r>
              <a:rPr lang="en-US" dirty="0"/>
              <a:t>Opioids – no long term RCTs showing improvement in function</a:t>
            </a:r>
          </a:p>
          <a:p>
            <a:pPr lvl="1"/>
            <a:r>
              <a:rPr lang="en-US" dirty="0" err="1"/>
              <a:t>Gabapentinoids</a:t>
            </a:r>
            <a:r>
              <a:rPr lang="en-US" dirty="0"/>
              <a:t> – narrow indications for diabetic neuropathy, postherpetic neuralgia, and fibromyalgia (</a:t>
            </a:r>
            <a:r>
              <a:rPr lang="en-US" dirty="0" err="1"/>
              <a:t>pregablin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9AE12-EB23-3A4D-9930-7B6B5D3D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08" y="1663451"/>
            <a:ext cx="3315970" cy="1271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C6786-6629-7245-8CC0-A23392B97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993" y="3181625"/>
            <a:ext cx="3581400" cy="15468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DDC479-8501-6D4C-9C5B-03B3B0285CF3}"/>
              </a:ext>
            </a:extLst>
          </p:cNvPr>
          <p:cNvSpPr txBox="1">
            <a:spLocks/>
          </p:cNvSpPr>
          <p:nvPr/>
        </p:nvSpPr>
        <p:spPr>
          <a:xfrm>
            <a:off x="452231" y="4516147"/>
            <a:ext cx="8254447" cy="190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Adverse effects</a:t>
            </a:r>
          </a:p>
          <a:p>
            <a:pPr lvl="1"/>
            <a:r>
              <a:rPr lang="en-US" dirty="0"/>
              <a:t>Opioids – dependence, addiction, sedation, respiratory depression, death, </a:t>
            </a:r>
            <a:r>
              <a:rPr lang="en-US" dirty="0">
                <a:solidFill>
                  <a:srgbClr val="FF0000"/>
                </a:solidFill>
              </a:rPr>
              <a:t>cardiovascular toxicity? </a:t>
            </a:r>
          </a:p>
          <a:p>
            <a:pPr lvl="1"/>
            <a:r>
              <a:rPr lang="en-US" dirty="0" err="1"/>
              <a:t>Gabapentinoids</a:t>
            </a:r>
            <a:r>
              <a:rPr lang="en-US" dirty="0"/>
              <a:t> – sedation, dizziness, cognitive impairment, falls, death, </a:t>
            </a:r>
            <a:r>
              <a:rPr lang="en-US" dirty="0">
                <a:solidFill>
                  <a:srgbClr val="FF0000"/>
                </a:solidFill>
              </a:rPr>
              <a:t>cardiovascular toxicity?</a:t>
            </a:r>
          </a:p>
        </p:txBody>
      </p:sp>
    </p:spTree>
    <p:extLst>
      <p:ext uri="{BB962C8B-B14F-4D97-AF65-F5344CB8AC3E}">
        <p14:creationId xmlns:p14="http://schemas.microsoft.com/office/powerpoint/2010/main" val="36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D271-CD85-9241-8BD2-9C6B03C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FC6-7F2D-9A46-ACB7-056A02130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Both opiates and </a:t>
            </a:r>
            <a:r>
              <a:rPr lang="en-US" dirty="0" err="1"/>
              <a:t>gabapentinoids</a:t>
            </a:r>
            <a:r>
              <a:rPr lang="en-US" dirty="0"/>
              <a:t> may have adverse effects on myocardial contractility, oxygenation, perfusion after ischemia, and electrical conduction (e.g., QT prolongation)</a:t>
            </a:r>
          </a:p>
          <a:p>
            <a:r>
              <a:rPr lang="en-US" dirty="0"/>
              <a:t>Limited prior research (mostly on CHD) suggests potential adverse cardiovascular effect of opiates and </a:t>
            </a:r>
            <a:r>
              <a:rPr lang="en-US" dirty="0" err="1"/>
              <a:t>gabapentinoids</a:t>
            </a:r>
            <a:endParaRPr lang="en-US" dirty="0"/>
          </a:p>
          <a:p>
            <a:r>
              <a:rPr lang="en-US" dirty="0"/>
              <a:t>MESA AF ancillary study provides an opportunity to evaluate relationships between use of these drugs and unbiased, high-quality measures of atrial arrhythmias</a:t>
            </a:r>
          </a:p>
        </p:txBody>
      </p:sp>
    </p:spTree>
    <p:extLst>
      <p:ext uri="{BB962C8B-B14F-4D97-AF65-F5344CB8AC3E}">
        <p14:creationId xmlns:p14="http://schemas.microsoft.com/office/powerpoint/2010/main" val="355337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C571-45F4-254C-9540-43D4D92E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E7E9-ADFF-9E4C-BD81-89CCFE2A1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1) Longitudinal analysis: Are the use of opioid and </a:t>
            </a:r>
            <a:r>
              <a:rPr lang="en-US" dirty="0" err="1"/>
              <a:t>gabapentinoid</a:t>
            </a:r>
            <a:r>
              <a:rPr lang="en-US" dirty="0"/>
              <a:t> medications associated with incidence of clinically-detected atrial fibrillation?</a:t>
            </a:r>
          </a:p>
          <a:p>
            <a:endParaRPr lang="en-US" dirty="0"/>
          </a:p>
          <a:p>
            <a:r>
              <a:rPr lang="en-US" dirty="0"/>
              <a:t>2) Cross-sectional analysis: Are the use of opioid and </a:t>
            </a:r>
            <a:r>
              <a:rPr lang="en-US" dirty="0" err="1"/>
              <a:t>gabapentinoid</a:t>
            </a:r>
            <a:r>
              <a:rPr lang="en-US" dirty="0"/>
              <a:t> medications associated with presence of atrial arrhythmias detected with extended ambulatory ECG monitoring?</a:t>
            </a:r>
          </a:p>
        </p:txBody>
      </p:sp>
    </p:spTree>
    <p:extLst>
      <p:ext uri="{BB962C8B-B14F-4D97-AF65-F5344CB8AC3E}">
        <p14:creationId xmlns:p14="http://schemas.microsoft.com/office/powerpoint/2010/main" val="63212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62DC-587E-E04B-9F82-B833B8DC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exposure: current use from medication inventory at each Exam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Outcome 1: Clinically-detected AF during longitudinal follow up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Hospital discharge diagnosis code for AF and Aflutter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FFS Medicare: Inpatient, outpatient, and carrier claims for AF/Aflutter</a:t>
            </a:r>
          </a:p>
          <a:p>
            <a:pPr lvl="1"/>
            <a:endParaRPr lang="en-US" kern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US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Outcome 2: ECG monitor-detected atrial arrhythmias (Exam 6)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Up to 14 days of monitoring, some had 2 monitoring periods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Frequency of premature atrial contractions (PACs) – log-transformed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Presence of any SVT (&gt;= 4 consecutive PACs)</a:t>
            </a:r>
          </a:p>
          <a:p>
            <a:pPr lvl="1"/>
            <a:r>
              <a:rPr lang="en-US" kern="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Frequency of runs of SVT – log-transformed</a:t>
            </a:r>
          </a:p>
          <a:p>
            <a:pPr lvl="1"/>
            <a:endParaRPr lang="en-US" kern="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829B-9479-1441-8C8B-67E3135C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62DC-587E-E04B-9F82-B833B8DC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Analysis 1</a:t>
            </a:r>
          </a:p>
          <a:p>
            <a:pPr lvl="1"/>
            <a:r>
              <a:rPr lang="en-US" dirty="0"/>
              <a:t>Longitudinal assessment of medication use and incident AF (excluded participants with prevalent AF at Exam 1)</a:t>
            </a:r>
          </a:p>
          <a:p>
            <a:pPr lvl="1"/>
            <a:r>
              <a:rPr lang="en-US" dirty="0"/>
              <a:t>Time-varying assessment of medication use from Exams 1-5</a:t>
            </a:r>
          </a:p>
          <a:p>
            <a:pPr lvl="1"/>
            <a:r>
              <a:rPr lang="en-US" dirty="0"/>
              <a:t>Potential confounders assessed at Exam 1 (age, site, height, weight, diabetes, treated HTN, SBP, smoking, alcohol use)</a:t>
            </a:r>
          </a:p>
          <a:p>
            <a:pPr lvl="1"/>
            <a:r>
              <a:rPr lang="en-US" dirty="0"/>
              <a:t>Cox regression to estimate incident AF HRs and 95% CIs</a:t>
            </a:r>
          </a:p>
          <a:p>
            <a:r>
              <a:rPr lang="en-US" dirty="0"/>
              <a:t>Analysis 2</a:t>
            </a:r>
          </a:p>
          <a:p>
            <a:pPr lvl="1"/>
            <a:r>
              <a:rPr lang="en-US" dirty="0"/>
              <a:t>Cross-sectional assessment of medication use and monitor-detected arrhythmias at Exam 6</a:t>
            </a:r>
          </a:p>
          <a:p>
            <a:pPr lvl="1"/>
            <a:r>
              <a:rPr lang="en-US" dirty="0"/>
              <a:t>Potential confounders assessed at Exam 6 (age, site, height, weight, diabetes, treated HTN, SBP, smoking, alcohol use, physical activity, self-perceived health, self-reported pain, prior MI, prior stroke, prior CHF)</a:t>
            </a:r>
          </a:p>
          <a:p>
            <a:pPr lvl="1"/>
            <a:r>
              <a:rPr lang="en-US" dirty="0"/>
              <a:t>Linear and logistic regression to estimate geometric mean ratio and ORs</a:t>
            </a:r>
          </a:p>
        </p:txBody>
      </p:sp>
    </p:spTree>
    <p:extLst>
      <p:ext uri="{BB962C8B-B14F-4D97-AF65-F5344CB8AC3E}">
        <p14:creationId xmlns:p14="http://schemas.microsoft.com/office/powerpoint/2010/main" val="9220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768aceb2-b366-4b48-827b-e820edc548bd" value=""/>
</sisl>
</file>

<file path=customXml/itemProps1.xml><?xml version="1.0" encoding="utf-8"?>
<ds:datastoreItem xmlns:ds="http://schemas.openxmlformats.org/officeDocument/2006/customXml" ds:itemID="{55066C60-29B7-4DA1-928A-38670FE2B2F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3624</TotalTime>
  <Words>1584</Words>
  <Application>Microsoft Macintosh PowerPoint</Application>
  <PresentationFormat>On-screen Show (4:3)</PresentationFormat>
  <Paragraphs>344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Clarity</vt:lpstr>
      <vt:lpstr>Opioids, gabapentinoids, and atrial arrhythmias in MESA</vt:lpstr>
      <vt:lpstr>Opioid epidemic</vt:lpstr>
      <vt:lpstr>PowerPoint Presentation</vt:lpstr>
      <vt:lpstr>PowerPoint Presentation</vt:lpstr>
      <vt:lpstr>Benefits and risks in treatment of pain</vt:lpstr>
      <vt:lpstr>Cardiovascular risk</vt:lpstr>
      <vt:lpstr>Questions</vt:lpstr>
      <vt:lpstr>Methods</vt:lpstr>
      <vt:lpstr>Methods</vt:lpstr>
      <vt:lpstr>Medication use</vt:lpstr>
      <vt:lpstr>Analysis 1 characteristics</vt:lpstr>
      <vt:lpstr>Analysis 1 results</vt:lpstr>
      <vt:lpstr>Analysis 1 results</vt:lpstr>
      <vt:lpstr>Analysis 1 results</vt:lpstr>
      <vt:lpstr>Analysis 1 results</vt:lpstr>
      <vt:lpstr>Analysis 2 characteristics</vt:lpstr>
      <vt:lpstr>Analysis 2 results</vt:lpstr>
      <vt:lpstr>Analysis 2 results</vt:lpstr>
      <vt:lpstr>Analysis 2 results</vt:lpstr>
      <vt:lpstr>Analysis 2 results</vt:lpstr>
      <vt:lpstr>Conclusions</vt:lpstr>
      <vt:lpstr>Acknowledgements</vt:lpstr>
    </vt:vector>
  </TitlesOfParts>
  <Company>UW Medicine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Batingan, Pearlie T</dc:creator>
  <cp:keywords>*$%NAB</cp:keywords>
  <cp:lastModifiedBy>James Floyd</cp:lastModifiedBy>
  <cp:revision>207</cp:revision>
  <dcterms:created xsi:type="dcterms:W3CDTF">2015-09-15T18:26:39Z</dcterms:created>
  <dcterms:modified xsi:type="dcterms:W3CDTF">2019-03-28T00:57:31Z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1c1dd397-fe79-4aaa-ac10-f4b8cdc9d354</vt:lpwstr>
  </property>
  <property fmtid="{D5CDD505-2E9C-101B-9397-08002B2CF9AE}" pid="3" name="bjSaver">
    <vt:lpwstr>EXxhUJbEaAdesmxnrN45v0v7QzNjIhGz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5" name="bjDocumentLabelXML-0">
    <vt:lpwstr>ames.com/2008/01/sie/internal/label"&gt;&lt;element uid="768aceb2-b366-4b48-827b-e820edc548bd" value="" /&gt;&lt;/sisl&gt;</vt:lpwstr>
  </property>
  <property fmtid="{D5CDD505-2E9C-101B-9397-08002B2CF9AE}" pid="6" name="bjDocumentSecurityLabel">
    <vt:lpwstr>Non-Amgen Business</vt:lpwstr>
  </property>
</Properties>
</file>