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4">
  <p:sldMasterIdLst>
    <p:sldMasterId id="2147483648" r:id="rId1"/>
  </p:sldMasterIdLst>
  <p:notesMasterIdLst>
    <p:notesMasterId r:id="rId19"/>
  </p:notesMasterIdLst>
  <p:sldIdLst>
    <p:sldId id="263" r:id="rId2"/>
    <p:sldId id="299" r:id="rId3"/>
    <p:sldId id="321" r:id="rId4"/>
    <p:sldId id="290" r:id="rId5"/>
    <p:sldId id="304" r:id="rId6"/>
    <p:sldId id="305" r:id="rId7"/>
    <p:sldId id="322" r:id="rId8"/>
    <p:sldId id="308" r:id="rId9"/>
    <p:sldId id="323" r:id="rId10"/>
    <p:sldId id="324" r:id="rId11"/>
    <p:sldId id="325" r:id="rId12"/>
    <p:sldId id="326" r:id="rId13"/>
    <p:sldId id="327" r:id="rId14"/>
    <p:sldId id="328" r:id="rId15"/>
    <p:sldId id="329" r:id="rId16"/>
    <p:sldId id="330" r:id="rId17"/>
    <p:sldId id="331" r:id="rId18"/>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27" autoAdjust="0"/>
    <p:restoredTop sz="94660"/>
  </p:normalViewPr>
  <p:slideViewPr>
    <p:cSldViewPr>
      <p:cViewPr varScale="1">
        <p:scale>
          <a:sx n="81" d="100"/>
          <a:sy n="81" d="100"/>
        </p:scale>
        <p:origin x="148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970938"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701040" y="4387136"/>
            <a:ext cx="5608320" cy="415623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772668"/>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970938" y="8772668"/>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a:lvl1pPr>
          </a:lstStyle>
          <a:p>
            <a:pPr>
              <a:defRPr/>
            </a:pPr>
            <a:fld id="{EEB50E3A-5AF9-4C06-84DF-4C1CD50E9D01}" type="slidenum">
              <a:rPr lang="en-US"/>
              <a:pPr>
                <a:defRPr/>
              </a:pPr>
              <a:t>‹#›</a:t>
            </a:fld>
            <a:endParaRPr lang="en-US"/>
          </a:p>
        </p:txBody>
      </p:sp>
    </p:spTree>
    <p:extLst>
      <p:ext uri="{BB962C8B-B14F-4D97-AF65-F5344CB8AC3E}">
        <p14:creationId xmlns:p14="http://schemas.microsoft.com/office/powerpoint/2010/main" val="877373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Shows breadth of our research.  </a:t>
            </a:r>
          </a:p>
        </p:txBody>
      </p:sp>
      <p:sp>
        <p:nvSpPr>
          <p:cNvPr id="4" name="Slide Number Placeholder 3"/>
          <p:cNvSpPr>
            <a:spLocks noGrp="1"/>
          </p:cNvSpPr>
          <p:nvPr>
            <p:ph type="sldNum" sz="quarter" idx="5"/>
          </p:nvPr>
        </p:nvSpPr>
        <p:spPr/>
        <p:txBody>
          <a:bodyPr/>
          <a:lstStyle/>
          <a:p>
            <a:pPr>
              <a:defRPr/>
            </a:pPr>
            <a:fld id="{EEB50E3A-5AF9-4C06-84DF-4C1CD50E9D01}" type="slidenum">
              <a:rPr lang="en-US" smtClean="0"/>
              <a:pPr>
                <a:defRPr/>
              </a:pPr>
              <a:t>10</a:t>
            </a:fld>
            <a:endParaRPr lang="en-US"/>
          </a:p>
        </p:txBody>
      </p:sp>
    </p:spTree>
    <p:extLst>
      <p:ext uri="{BB962C8B-B14F-4D97-AF65-F5344CB8AC3E}">
        <p14:creationId xmlns:p14="http://schemas.microsoft.com/office/powerpoint/2010/main" val="1079620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Shows our openness to collaborations and MESA’s position as an international resource.</a:t>
            </a:r>
          </a:p>
        </p:txBody>
      </p:sp>
      <p:sp>
        <p:nvSpPr>
          <p:cNvPr id="4" name="Slide Number Placeholder 3"/>
          <p:cNvSpPr>
            <a:spLocks noGrp="1"/>
          </p:cNvSpPr>
          <p:nvPr>
            <p:ph type="sldNum" sz="quarter" idx="5"/>
          </p:nvPr>
        </p:nvSpPr>
        <p:spPr/>
        <p:txBody>
          <a:bodyPr/>
          <a:lstStyle/>
          <a:p>
            <a:pPr>
              <a:defRPr/>
            </a:pPr>
            <a:fld id="{EEB50E3A-5AF9-4C06-84DF-4C1CD50E9D01}" type="slidenum">
              <a:rPr lang="en-US" smtClean="0"/>
              <a:pPr>
                <a:defRPr/>
              </a:pPr>
              <a:t>11</a:t>
            </a:fld>
            <a:endParaRPr lang="en-US"/>
          </a:p>
        </p:txBody>
      </p:sp>
    </p:spTree>
    <p:extLst>
      <p:ext uri="{BB962C8B-B14F-4D97-AF65-F5344CB8AC3E}">
        <p14:creationId xmlns:p14="http://schemas.microsoft.com/office/powerpoint/2010/main" val="2041127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Shows our equality of distributions across the sites.   JHU would include both MRI papers and FC papers.  Similarly UW would include MESA Air work as well as CC work.  UCLA would include the CT reading center as well as UCLA FC.  </a:t>
            </a:r>
          </a:p>
        </p:txBody>
      </p:sp>
      <p:sp>
        <p:nvSpPr>
          <p:cNvPr id="4" name="Slide Number Placeholder 3"/>
          <p:cNvSpPr>
            <a:spLocks noGrp="1"/>
          </p:cNvSpPr>
          <p:nvPr>
            <p:ph type="sldNum" sz="quarter" idx="5"/>
          </p:nvPr>
        </p:nvSpPr>
        <p:spPr/>
        <p:txBody>
          <a:bodyPr/>
          <a:lstStyle/>
          <a:p>
            <a:pPr>
              <a:defRPr/>
            </a:pPr>
            <a:fld id="{EEB50E3A-5AF9-4C06-84DF-4C1CD50E9D01}" type="slidenum">
              <a:rPr lang="en-US" smtClean="0"/>
              <a:pPr>
                <a:defRPr/>
              </a:pPr>
              <a:t>12</a:t>
            </a:fld>
            <a:endParaRPr lang="en-US"/>
          </a:p>
        </p:txBody>
      </p:sp>
    </p:spTree>
    <p:extLst>
      <p:ext uri="{BB962C8B-B14F-4D97-AF65-F5344CB8AC3E}">
        <p14:creationId xmlns:p14="http://schemas.microsoft.com/office/powerpoint/2010/main" val="839717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877341BD-F721-4946-AB63-7C3A442A266C}" type="slidenum">
              <a:rPr lang="en-US" smtClean="0"/>
              <a:pPr/>
              <a:t>14</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09366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6A6A685E-CA13-4899-B201-E6F6C6E360FA}" type="slidenum">
              <a:rPr lang="en-US" smtClean="0"/>
              <a:pPr/>
              <a:t>15</a:t>
            </a:fld>
            <a:endParaRPr 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r>
              <a:rPr lang="en-US" dirty="0"/>
              <a:t>Includes Air and Genetics. </a:t>
            </a:r>
          </a:p>
        </p:txBody>
      </p:sp>
    </p:spTree>
    <p:extLst>
      <p:ext uri="{BB962C8B-B14F-4D97-AF65-F5344CB8AC3E}">
        <p14:creationId xmlns:p14="http://schemas.microsoft.com/office/powerpoint/2010/main" val="2729391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EB50E3A-5AF9-4C06-84DF-4C1CD50E9D01}" type="slidenum">
              <a:rPr lang="en-US" smtClean="0"/>
              <a:pPr>
                <a:defRPr/>
              </a:pPr>
              <a:t>16</a:t>
            </a:fld>
            <a:endParaRPr lang="en-US"/>
          </a:p>
        </p:txBody>
      </p:sp>
    </p:spTree>
    <p:extLst>
      <p:ext uri="{BB962C8B-B14F-4D97-AF65-F5344CB8AC3E}">
        <p14:creationId xmlns:p14="http://schemas.microsoft.com/office/powerpoint/2010/main" val="878640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E45E2A-7806-475B-A336-5E9EAA9DC7A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710922F-7A3F-4B44-9CF8-35F290AC03D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BEE31C-E752-429F-BDB3-0C07E9ABC6E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1EC886-962C-4744-BBF9-8D804DD56C1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00931B-B29C-4CB4-9495-A45B8B5C0DB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1373A4-0E07-48CE-866A-DA87C5FFDB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67A2949-D39F-4E02-A52D-B7C84846388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DC393D-4217-4C1B-BCA5-5A4CF14D04B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9E3252-7414-4D41-A028-66ACDF550A7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936518-F79B-4246-B65C-5B3384D21F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F1A488-2B42-4E04-983C-D55E5566629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634732A-9586-470E-8664-4568807FE15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838200"/>
            <a:ext cx="8229600" cy="579438"/>
          </a:xfrm>
        </p:spPr>
        <p:txBody>
          <a:bodyPr/>
          <a:lstStyle/>
          <a:p>
            <a:r>
              <a:rPr lang="en-US" b="1" dirty="0" smtClean="0">
                <a:latin typeface="Calibri" panose="020F0502020204030204" pitchFamily="34" charset="0"/>
              </a:rPr>
              <a:t>MESA P&amp;P REPORT</a:t>
            </a:r>
            <a:br>
              <a:rPr lang="en-US" b="1" dirty="0" smtClean="0">
                <a:latin typeface="Calibri" panose="020F0502020204030204" pitchFamily="34" charset="0"/>
              </a:rPr>
            </a:br>
            <a:r>
              <a:rPr lang="en-US" b="1" dirty="0" smtClean="0">
                <a:latin typeface="Calibri" panose="020F0502020204030204" pitchFamily="34" charset="0"/>
              </a:rPr>
              <a:t>SC Meeting 3/27/19</a:t>
            </a:r>
          </a:p>
        </p:txBody>
      </p:sp>
      <p:sp>
        <p:nvSpPr>
          <p:cNvPr id="2051" name="Rectangle 3"/>
          <p:cNvSpPr>
            <a:spLocks noGrp="1" noChangeArrowheads="1"/>
          </p:cNvSpPr>
          <p:nvPr>
            <p:ph type="body" idx="1"/>
          </p:nvPr>
        </p:nvSpPr>
        <p:spPr>
          <a:xfrm>
            <a:off x="457200" y="2286000"/>
            <a:ext cx="8229600" cy="3840163"/>
          </a:xfrm>
        </p:spPr>
        <p:txBody>
          <a:bodyPr/>
          <a:lstStyle/>
          <a:p>
            <a:pPr algn="ctr">
              <a:buFontTx/>
              <a:buNone/>
            </a:pPr>
            <a:endParaRPr lang="en-US" b="1" dirty="0" smtClean="0"/>
          </a:p>
          <a:p>
            <a:pPr algn="ctr">
              <a:buFontTx/>
              <a:buNone/>
            </a:pPr>
            <a:r>
              <a:rPr lang="en-US" b="1" dirty="0" smtClean="0">
                <a:latin typeface="Calibri" panose="020F0502020204030204" pitchFamily="34" charset="0"/>
              </a:rPr>
              <a:t>Steve Shea</a:t>
            </a:r>
          </a:p>
          <a:p>
            <a:pPr algn="ctr">
              <a:buFontTx/>
              <a:buNone/>
            </a:pPr>
            <a:r>
              <a:rPr lang="en-US" b="1" dirty="0" smtClean="0">
                <a:latin typeface="Calibri" panose="020F0502020204030204" pitchFamily="34" charset="0"/>
              </a:rPr>
              <a:t>Moyses Szklo</a:t>
            </a:r>
          </a:p>
          <a:p>
            <a:pPr algn="ctr">
              <a:buFontTx/>
              <a:buNone/>
            </a:pPr>
            <a:r>
              <a:rPr lang="en-US" b="1" dirty="0" smtClean="0">
                <a:latin typeface="Calibri" panose="020F0502020204030204" pitchFamily="34" charset="0"/>
              </a:rPr>
              <a:t>Robyn McClelland</a:t>
            </a:r>
          </a:p>
          <a:p>
            <a:pPr algn="ctr">
              <a:buFontTx/>
              <a:buNone/>
            </a:pPr>
            <a:endParaRPr lang="en-US" b="1" dirty="0"/>
          </a:p>
          <a:p>
            <a:pPr algn="ctr">
              <a:buFontTx/>
              <a:buNone/>
            </a:pPr>
            <a:endParaRPr lang="en-US" b="1" dirty="0" smtClean="0"/>
          </a:p>
        </p:txBody>
      </p:sp>
      <p:pic>
        <p:nvPicPr>
          <p:cNvPr id="4" name="Picture 7" descr="MesaLogo-100x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800600"/>
            <a:ext cx="18732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3952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7DBC1-EB15-46E7-BAF1-63EA76330A77}"/>
              </a:ext>
            </a:extLst>
          </p:cNvPr>
          <p:cNvSpPr>
            <a:spLocks noGrp="1"/>
          </p:cNvSpPr>
          <p:nvPr>
            <p:ph type="title"/>
          </p:nvPr>
        </p:nvSpPr>
        <p:spPr/>
        <p:txBody>
          <a:bodyPr/>
          <a:lstStyle/>
          <a:p>
            <a:r>
              <a:rPr lang="en-US" dirty="0"/>
              <a:t>Research Area Distribution of MESA Articles</a:t>
            </a:r>
          </a:p>
        </p:txBody>
      </p:sp>
      <p:pic>
        <p:nvPicPr>
          <p:cNvPr id="4" name="Picture 3">
            <a:extLst>
              <a:ext uri="{FF2B5EF4-FFF2-40B4-BE49-F238E27FC236}">
                <a16:creationId xmlns:a16="http://schemas.microsoft.com/office/drawing/2014/main" id="{D1FA8B05-1B86-42F3-B70B-19DC24262F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587" y="1676400"/>
            <a:ext cx="8886825" cy="4286250"/>
          </a:xfrm>
          <a:prstGeom prst="rect">
            <a:avLst/>
          </a:prstGeom>
        </p:spPr>
      </p:pic>
    </p:spTree>
    <p:extLst>
      <p:ext uri="{BB962C8B-B14F-4D97-AF65-F5344CB8AC3E}">
        <p14:creationId xmlns:p14="http://schemas.microsoft.com/office/powerpoint/2010/main" val="103176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F4C31-DA03-4B47-9F0A-D50E17E6D9B1}"/>
              </a:ext>
            </a:extLst>
          </p:cNvPr>
          <p:cNvSpPr>
            <a:spLocks noGrp="1"/>
          </p:cNvSpPr>
          <p:nvPr>
            <p:ph type="title"/>
          </p:nvPr>
        </p:nvSpPr>
        <p:spPr/>
        <p:txBody>
          <a:bodyPr/>
          <a:lstStyle/>
          <a:p>
            <a:r>
              <a:rPr lang="en-US" sz="3600" dirty="0"/>
              <a:t>Distribution of Author Affiliations by Country </a:t>
            </a:r>
          </a:p>
        </p:txBody>
      </p:sp>
      <p:pic>
        <p:nvPicPr>
          <p:cNvPr id="4" name="Picture 3">
            <a:extLst>
              <a:ext uri="{FF2B5EF4-FFF2-40B4-BE49-F238E27FC236}">
                <a16:creationId xmlns:a16="http://schemas.microsoft.com/office/drawing/2014/main" id="{7D86C741-1E88-4188-B637-B355782536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587" y="1752600"/>
            <a:ext cx="8886825" cy="4286250"/>
          </a:xfrm>
          <a:prstGeom prst="rect">
            <a:avLst/>
          </a:prstGeom>
        </p:spPr>
      </p:pic>
    </p:spTree>
    <p:extLst>
      <p:ext uri="{BB962C8B-B14F-4D97-AF65-F5344CB8AC3E}">
        <p14:creationId xmlns:p14="http://schemas.microsoft.com/office/powerpoint/2010/main" val="1607805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F4B48-622F-48E4-9C94-F0EEE56F91A2}"/>
              </a:ext>
            </a:extLst>
          </p:cNvPr>
          <p:cNvSpPr>
            <a:spLocks noGrp="1"/>
          </p:cNvSpPr>
          <p:nvPr>
            <p:ph type="title"/>
          </p:nvPr>
        </p:nvSpPr>
        <p:spPr/>
        <p:txBody>
          <a:bodyPr/>
          <a:lstStyle/>
          <a:p>
            <a:r>
              <a:rPr lang="en-US" dirty="0"/>
              <a:t>Distribution of Author Affiliations by Institution</a:t>
            </a:r>
          </a:p>
        </p:txBody>
      </p:sp>
      <p:pic>
        <p:nvPicPr>
          <p:cNvPr id="4" name="Picture 3">
            <a:extLst>
              <a:ext uri="{FF2B5EF4-FFF2-40B4-BE49-F238E27FC236}">
                <a16:creationId xmlns:a16="http://schemas.microsoft.com/office/drawing/2014/main" id="{5DFD779C-3A2E-4C33-AAD3-96CE071B47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587" y="1676400"/>
            <a:ext cx="8886825" cy="4286250"/>
          </a:xfrm>
          <a:prstGeom prst="rect">
            <a:avLst/>
          </a:prstGeom>
        </p:spPr>
      </p:pic>
    </p:spTree>
    <p:extLst>
      <p:ext uri="{BB962C8B-B14F-4D97-AF65-F5344CB8AC3E}">
        <p14:creationId xmlns:p14="http://schemas.microsoft.com/office/powerpoint/2010/main" val="430638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0EA1CA-3367-47BB-88B2-B9DADA5E913E}"/>
              </a:ext>
            </a:extLst>
          </p:cNvPr>
          <p:cNvSpPr>
            <a:spLocks noGrp="1"/>
          </p:cNvSpPr>
          <p:nvPr>
            <p:ph type="title"/>
          </p:nvPr>
        </p:nvSpPr>
        <p:spPr>
          <a:prstGeom prst="ellipse">
            <a:avLst/>
          </a:prstGeom>
        </p:spPr>
        <p:txBody>
          <a:bodyPr>
            <a:normAutofit/>
          </a:bodyPr>
          <a:lstStyle/>
          <a:p>
            <a:pPr>
              <a:lnSpc>
                <a:spcPct val="90000"/>
              </a:lnSpc>
            </a:pPr>
            <a:r>
              <a:rPr lang="en-US" sz="1500" dirty="0">
                <a:solidFill>
                  <a:schemeClr val="bg1"/>
                </a:solidFill>
              </a:rPr>
              <a:t>Proposals (n=2842)</a:t>
            </a:r>
            <a:br>
              <a:rPr lang="en-US" sz="1500" dirty="0">
                <a:solidFill>
                  <a:schemeClr val="bg1"/>
                </a:solidFill>
              </a:rPr>
            </a:br>
            <a:r>
              <a:rPr lang="en-US" sz="1500" dirty="0">
                <a:solidFill>
                  <a:schemeClr val="bg1"/>
                </a:solidFill>
              </a:rPr>
              <a:t>Cumulative by Year</a:t>
            </a:r>
          </a:p>
        </p:txBody>
      </p:sp>
      <p:sp>
        <p:nvSpPr>
          <p:cNvPr id="4" name="TextBox 3">
            <a:extLst>
              <a:ext uri="{FF2B5EF4-FFF2-40B4-BE49-F238E27FC236}">
                <a16:creationId xmlns:a16="http://schemas.microsoft.com/office/drawing/2014/main" id="{6409E05C-B276-4D05-B79A-03485B258718}"/>
              </a:ext>
            </a:extLst>
          </p:cNvPr>
          <p:cNvSpPr txBox="1"/>
          <p:nvPr/>
        </p:nvSpPr>
        <p:spPr>
          <a:xfrm>
            <a:off x="148046" y="6477000"/>
            <a:ext cx="8534400" cy="307777"/>
          </a:xfrm>
          <a:prstGeom prst="rect">
            <a:avLst/>
          </a:prstGeom>
          <a:noFill/>
        </p:spPr>
        <p:txBody>
          <a:bodyPr wrap="square" rtlCol="0">
            <a:spAutoFit/>
          </a:bodyPr>
          <a:lstStyle/>
          <a:p>
            <a:pPr algn="r"/>
            <a:r>
              <a:rPr lang="en-US" sz="1400" b="1" dirty="0" smtClean="0">
                <a:solidFill>
                  <a:srgbClr val="000000"/>
                </a:solidFill>
              </a:rPr>
              <a:t>Slide </a:t>
            </a:r>
            <a:r>
              <a:rPr lang="en-US" sz="1400" b="1" dirty="0">
                <a:solidFill>
                  <a:srgbClr val="000000"/>
                </a:solidFill>
              </a:rPr>
              <a:t>courtesy of  Robyn McClelland</a:t>
            </a:r>
            <a:r>
              <a:rPr lang="en-US" sz="1400" b="1" i="1" dirty="0">
                <a:solidFill>
                  <a:srgbClr val="000000"/>
                </a:solidFill>
              </a:rPr>
              <a:t>	</a:t>
            </a:r>
            <a:endParaRPr lang="en-US" sz="1400" dirty="0"/>
          </a:p>
        </p:txBody>
      </p:sp>
      <p:sp>
        <p:nvSpPr>
          <p:cNvPr id="5" name="Rectangle 4">
            <a:extLst>
              <a:ext uri="{FF2B5EF4-FFF2-40B4-BE49-F238E27FC236}">
                <a16:creationId xmlns:a16="http://schemas.microsoft.com/office/drawing/2014/main" id="{2C022D45-98AD-478A-BA89-5691E7804A96}"/>
              </a:ext>
            </a:extLst>
          </p:cNvPr>
          <p:cNvSpPr/>
          <p:nvPr/>
        </p:nvSpPr>
        <p:spPr>
          <a:xfrm>
            <a:off x="990600" y="274638"/>
            <a:ext cx="7010400" cy="830997"/>
          </a:xfrm>
          <a:prstGeom prst="rect">
            <a:avLst/>
          </a:prstGeom>
        </p:spPr>
        <p:txBody>
          <a:bodyPr wrap="square">
            <a:spAutoFit/>
          </a:bodyPr>
          <a:lstStyle/>
          <a:p>
            <a:pPr algn="ctr"/>
            <a:r>
              <a:rPr lang="en-US" sz="2400" b="1" dirty="0"/>
              <a:t>Proposals (n=2983)</a:t>
            </a:r>
            <a:br>
              <a:rPr lang="en-US" sz="2400" b="1" dirty="0"/>
            </a:br>
            <a:r>
              <a:rPr lang="en-US" sz="2400" b="1" dirty="0"/>
              <a:t>Cumulative by </a:t>
            </a:r>
            <a:r>
              <a:rPr lang="en-US" sz="2400" b="1" dirty="0" smtClean="0"/>
              <a:t>Year Through 12/31/18</a:t>
            </a:r>
            <a:endParaRPr lang="en-US" sz="2400" b="1" dirty="0"/>
          </a:p>
        </p:txBody>
      </p:sp>
      <p:pic>
        <p:nvPicPr>
          <p:cNvPr id="6" name="Picture 5">
            <a:extLst>
              <a:ext uri="{FF2B5EF4-FFF2-40B4-BE49-F238E27FC236}">
                <a16:creationId xmlns:a16="http://schemas.microsoft.com/office/drawing/2014/main" id="{475DA873-C2DD-4F67-8298-2AF1282784C2}"/>
              </a:ext>
            </a:extLst>
          </p:cNvPr>
          <p:cNvPicPr>
            <a:picLocks noChangeAspect="1"/>
          </p:cNvPicPr>
          <p:nvPr/>
        </p:nvPicPr>
        <p:blipFill>
          <a:blip r:embed="rId2"/>
          <a:stretch>
            <a:fillRect/>
          </a:stretch>
        </p:blipFill>
        <p:spPr>
          <a:xfrm>
            <a:off x="1066800" y="1228744"/>
            <a:ext cx="6934200" cy="5079237"/>
          </a:xfrm>
          <a:prstGeom prst="rect">
            <a:avLst/>
          </a:prstGeom>
        </p:spPr>
      </p:pic>
    </p:spTree>
    <p:extLst>
      <p:ext uri="{BB962C8B-B14F-4D97-AF65-F5344CB8AC3E}">
        <p14:creationId xmlns:p14="http://schemas.microsoft.com/office/powerpoint/2010/main" val="4091766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381000" y="0"/>
            <a:ext cx="8229600" cy="1143000"/>
          </a:xfrm>
        </p:spPr>
        <p:txBody>
          <a:bodyPr/>
          <a:lstStyle/>
          <a:p>
            <a:pPr eaLnBrk="1" hangingPunct="1"/>
            <a:r>
              <a:rPr lang="en-US" sz="2400" b="1" dirty="0" smtClean="0">
                <a:latin typeface="+mn-lt"/>
              </a:rPr>
              <a:t>MESA Publications </a:t>
            </a:r>
            <a:r>
              <a:rPr lang="en-US" sz="2400" b="1" dirty="0">
                <a:latin typeface="+mn-lt"/>
              </a:rPr>
              <a:t>(n=1557)</a:t>
            </a:r>
            <a:br>
              <a:rPr lang="en-US" sz="2400" b="1" dirty="0">
                <a:latin typeface="+mn-lt"/>
              </a:rPr>
            </a:br>
            <a:r>
              <a:rPr lang="en-US" sz="2400" b="1" dirty="0">
                <a:latin typeface="+mn-lt"/>
              </a:rPr>
              <a:t>Cumulative by </a:t>
            </a:r>
            <a:r>
              <a:rPr lang="en-US" sz="2400" b="1" dirty="0" smtClean="0">
                <a:latin typeface="+mn-lt"/>
              </a:rPr>
              <a:t>Year Through 12/31/18</a:t>
            </a:r>
            <a:endParaRPr lang="en-US" sz="2400" b="1" dirty="0">
              <a:latin typeface="+mn-lt"/>
            </a:endParaRPr>
          </a:p>
        </p:txBody>
      </p:sp>
      <p:sp>
        <p:nvSpPr>
          <p:cNvPr id="4099" name="Rectangle 7"/>
          <p:cNvSpPr>
            <a:spLocks noChangeArrowheads="1"/>
          </p:cNvSpPr>
          <p:nvPr/>
        </p:nvSpPr>
        <p:spPr bwMode="auto">
          <a:xfrm>
            <a:off x="291737" y="6477000"/>
            <a:ext cx="1107996" cy="646331"/>
          </a:xfrm>
          <a:prstGeom prst="rect">
            <a:avLst/>
          </a:prstGeom>
          <a:noFill/>
          <a:ln w="9525">
            <a:noFill/>
            <a:miter lim="800000"/>
            <a:headEnd/>
            <a:tailEnd/>
          </a:ln>
        </p:spPr>
        <p:txBody>
          <a:bodyPr wrap="none">
            <a:spAutoFit/>
          </a:bodyPr>
          <a:lstStyle/>
          <a:p>
            <a:r>
              <a:rPr lang="en-US" sz="1200" b="1" i="1" dirty="0"/>
              <a:t>	</a:t>
            </a:r>
          </a:p>
          <a:p>
            <a:endParaRPr lang="en-US" sz="1200" b="1" i="1" dirty="0"/>
          </a:p>
          <a:p>
            <a:endParaRPr lang="en-US" sz="1200" b="1" i="1" dirty="0"/>
          </a:p>
        </p:txBody>
      </p:sp>
      <p:pic>
        <p:nvPicPr>
          <p:cNvPr id="3" name="Picture 2">
            <a:extLst>
              <a:ext uri="{FF2B5EF4-FFF2-40B4-BE49-F238E27FC236}">
                <a16:creationId xmlns:a16="http://schemas.microsoft.com/office/drawing/2014/main" id="{F7202E2A-AC13-44E3-92F3-A13B10579CD5}"/>
              </a:ext>
            </a:extLst>
          </p:cNvPr>
          <p:cNvPicPr>
            <a:picLocks noChangeAspect="1"/>
          </p:cNvPicPr>
          <p:nvPr/>
        </p:nvPicPr>
        <p:blipFill>
          <a:blip r:embed="rId3"/>
          <a:stretch>
            <a:fillRect/>
          </a:stretch>
        </p:blipFill>
        <p:spPr>
          <a:xfrm>
            <a:off x="1160133" y="1143000"/>
            <a:ext cx="7010400" cy="5135053"/>
          </a:xfrm>
          <a:prstGeom prst="rect">
            <a:avLst/>
          </a:prstGeom>
        </p:spPr>
      </p:pic>
      <p:sp>
        <p:nvSpPr>
          <p:cNvPr id="4" name="TextBox 3"/>
          <p:cNvSpPr txBox="1"/>
          <p:nvPr/>
        </p:nvSpPr>
        <p:spPr>
          <a:xfrm>
            <a:off x="4882214" y="6323111"/>
            <a:ext cx="3275256" cy="307777"/>
          </a:xfrm>
          <a:prstGeom prst="rect">
            <a:avLst/>
          </a:prstGeom>
          <a:noFill/>
        </p:spPr>
        <p:txBody>
          <a:bodyPr wrap="none" rtlCol="0">
            <a:spAutoFit/>
          </a:bodyPr>
          <a:lstStyle/>
          <a:p>
            <a:r>
              <a:rPr lang="en-US" sz="1400" b="1" dirty="0">
                <a:solidFill>
                  <a:srgbClr val="000000"/>
                </a:solidFill>
              </a:rPr>
              <a:t>Slide courtesy of  Robyn McClelland</a:t>
            </a:r>
            <a:endParaRPr lang="en-US" sz="1400" dirty="0"/>
          </a:p>
        </p:txBody>
      </p:sp>
    </p:spTree>
    <p:extLst>
      <p:ext uri="{BB962C8B-B14F-4D97-AF65-F5344CB8AC3E}">
        <p14:creationId xmlns:p14="http://schemas.microsoft.com/office/powerpoint/2010/main" val="1025714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57200" y="152400"/>
            <a:ext cx="8229600" cy="1143000"/>
          </a:xfrm>
        </p:spPr>
        <p:txBody>
          <a:bodyPr/>
          <a:lstStyle/>
          <a:p>
            <a:pPr eaLnBrk="1" hangingPunct="1"/>
            <a:r>
              <a:rPr lang="en-US" sz="2400" b="1" dirty="0">
                <a:latin typeface="+mn-lt"/>
              </a:rPr>
              <a:t>Abstracts (n=1537)</a:t>
            </a:r>
            <a:br>
              <a:rPr lang="en-US" sz="2400" b="1" dirty="0">
                <a:latin typeface="+mn-lt"/>
              </a:rPr>
            </a:br>
            <a:r>
              <a:rPr lang="en-US" sz="2400" b="1" dirty="0">
                <a:latin typeface="+mn-lt"/>
              </a:rPr>
              <a:t>Cumulative by </a:t>
            </a:r>
            <a:r>
              <a:rPr lang="en-US" sz="2400" b="1" dirty="0" smtClean="0">
                <a:latin typeface="+mn-lt"/>
              </a:rPr>
              <a:t>Year </a:t>
            </a:r>
            <a:r>
              <a:rPr lang="en-US" sz="2400" b="1" dirty="0">
                <a:latin typeface="+mn-lt"/>
              </a:rPr>
              <a:t>Through 12/31/18</a:t>
            </a:r>
            <a:r>
              <a:rPr lang="en-US" sz="2400" b="1" dirty="0" smtClean="0">
                <a:latin typeface="+mn-lt"/>
              </a:rPr>
              <a:t> </a:t>
            </a:r>
            <a:endParaRPr lang="en-US" sz="2400" b="1" dirty="0">
              <a:latin typeface="+mn-lt"/>
            </a:endParaRPr>
          </a:p>
        </p:txBody>
      </p:sp>
      <p:pic>
        <p:nvPicPr>
          <p:cNvPr id="2" name="Picture 1">
            <a:extLst>
              <a:ext uri="{FF2B5EF4-FFF2-40B4-BE49-F238E27FC236}">
                <a16:creationId xmlns:a16="http://schemas.microsoft.com/office/drawing/2014/main" id="{644C23DB-11E7-4715-9B02-AB8D0C8C0930}"/>
              </a:ext>
            </a:extLst>
          </p:cNvPr>
          <p:cNvPicPr>
            <a:picLocks noChangeAspect="1"/>
          </p:cNvPicPr>
          <p:nvPr/>
        </p:nvPicPr>
        <p:blipFill>
          <a:blip r:embed="rId3"/>
          <a:stretch>
            <a:fillRect/>
          </a:stretch>
        </p:blipFill>
        <p:spPr>
          <a:xfrm>
            <a:off x="1066800" y="1219199"/>
            <a:ext cx="6781800" cy="4967605"/>
          </a:xfrm>
          <a:prstGeom prst="rect">
            <a:avLst/>
          </a:prstGeom>
        </p:spPr>
      </p:pic>
      <p:sp>
        <p:nvSpPr>
          <p:cNvPr id="3" name="TextBox 2"/>
          <p:cNvSpPr txBox="1"/>
          <p:nvPr/>
        </p:nvSpPr>
        <p:spPr>
          <a:xfrm>
            <a:off x="4573344" y="6299351"/>
            <a:ext cx="3275256" cy="584775"/>
          </a:xfrm>
          <a:prstGeom prst="rect">
            <a:avLst/>
          </a:prstGeom>
          <a:noFill/>
        </p:spPr>
        <p:txBody>
          <a:bodyPr wrap="none" rtlCol="0">
            <a:spAutoFit/>
          </a:bodyPr>
          <a:lstStyle/>
          <a:p>
            <a:r>
              <a:rPr lang="en-US" sz="1400" b="1" dirty="0">
                <a:solidFill>
                  <a:srgbClr val="000000"/>
                </a:solidFill>
              </a:rPr>
              <a:t>Slide courtesy of  Robyn McClelland</a:t>
            </a:r>
            <a:endParaRPr lang="en-US" sz="1400" dirty="0"/>
          </a:p>
          <a:p>
            <a:endParaRPr lang="en-US" dirty="0"/>
          </a:p>
        </p:txBody>
      </p:sp>
    </p:spTree>
    <p:extLst>
      <p:ext uri="{BB962C8B-B14F-4D97-AF65-F5344CB8AC3E}">
        <p14:creationId xmlns:p14="http://schemas.microsoft.com/office/powerpoint/2010/main" val="942318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199" y="274638"/>
            <a:ext cx="8382001" cy="715962"/>
          </a:xfrm>
        </p:spPr>
        <p:txBody>
          <a:bodyPr/>
          <a:lstStyle/>
          <a:p>
            <a:r>
              <a:rPr lang="en-US" sz="2000" b="1" dirty="0" smtClean="0"/>
              <a:t>MESA Citations </a:t>
            </a:r>
            <a:r>
              <a:rPr lang="en-US" sz="2000" b="1" dirty="0"/>
              <a:t>by </a:t>
            </a:r>
            <a:r>
              <a:rPr lang="en-US" sz="2000" b="1" dirty="0" smtClean="0"/>
              <a:t>Year</a:t>
            </a:r>
            <a:br>
              <a:rPr lang="en-US" sz="2000" b="1" dirty="0" smtClean="0"/>
            </a:br>
            <a:r>
              <a:rPr lang="en-US" sz="2000" b="1" dirty="0" smtClean="0"/>
              <a:t>Multi-Ethnic </a:t>
            </a:r>
            <a:r>
              <a:rPr lang="en-US" sz="2000" b="1" dirty="0"/>
              <a:t>Study of Atherosclerosis in “</a:t>
            </a:r>
            <a:r>
              <a:rPr lang="en-US" sz="2000" b="1" dirty="0" smtClean="0"/>
              <a:t>topic” </a:t>
            </a:r>
            <a:br>
              <a:rPr lang="en-US" sz="2000" b="1" dirty="0" smtClean="0"/>
            </a:br>
            <a:r>
              <a:rPr lang="en-US" sz="2000" b="1" dirty="0" smtClean="0"/>
              <a:t>Web </a:t>
            </a:r>
            <a:r>
              <a:rPr lang="en-US" sz="2000" b="1" dirty="0"/>
              <a:t>of Science </a:t>
            </a:r>
            <a:r>
              <a:rPr lang="en-US" sz="2000" b="1" dirty="0" smtClean="0"/>
              <a:t>search</a:t>
            </a:r>
            <a:endParaRPr lang="en-US" sz="2000" b="1" dirty="0"/>
          </a:p>
        </p:txBody>
      </p:sp>
      <p:sp>
        <p:nvSpPr>
          <p:cNvPr id="7" name="Rectangle 6"/>
          <p:cNvSpPr/>
          <p:nvPr/>
        </p:nvSpPr>
        <p:spPr>
          <a:xfrm>
            <a:off x="898967" y="5562600"/>
            <a:ext cx="7543800" cy="923330"/>
          </a:xfrm>
          <a:prstGeom prst="rect">
            <a:avLst/>
          </a:prstGeom>
        </p:spPr>
        <p:txBody>
          <a:bodyPr wrap="square">
            <a:spAutoFit/>
          </a:bodyPr>
          <a:lstStyle/>
          <a:p>
            <a:r>
              <a:rPr lang="en-US" b="1" dirty="0"/>
              <a:t>Average citations per article: 32.6	</a:t>
            </a:r>
          </a:p>
          <a:p>
            <a:r>
              <a:rPr lang="en-US" b="1" dirty="0"/>
              <a:t>h-index: 94  </a:t>
            </a:r>
          </a:p>
          <a:p>
            <a:endParaRPr lang="en-US" dirty="0"/>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0"/>
                <a:cs typeface="Arial" charset="0"/>
              </a:rPr>
              <a:t>Citations in Each Year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0"/>
                <a:cs typeface="Arial" charset="0"/>
              </a:rPr>
              <a:t>  </a:t>
            </a:r>
            <a:r>
              <a:rPr kumimoji="0" lang="en-US" altLang="en-US" sz="15000" b="0" i="0" u="none" strike="noStrike" cap="none" normalizeH="0" baseline="0" dirty="0">
                <a:ln>
                  <a:noFill/>
                </a:ln>
                <a:solidFill>
                  <a:schemeClr val="tx1"/>
                </a:solidFill>
                <a:effectLst/>
                <a:latin typeface="Arial" charset="0"/>
                <a:cs typeface="Arial" charset="0"/>
              </a:rPr>
              <a:t> </a:t>
            </a:r>
            <a:endParaRPr kumimoji="0" lang="en-US" altLang="en-US" sz="1800" b="0" i="0" u="none" strike="noStrike" cap="none" normalizeH="0" baseline="0" dirty="0">
              <a:ln>
                <a:noFill/>
              </a:ln>
              <a:solidFill>
                <a:schemeClr val="tx1"/>
              </a:solidFill>
              <a:effectLst/>
              <a:latin typeface="Arial" charset="0"/>
              <a:cs typeface="Arial" charset="0"/>
            </a:endParaRPr>
          </a:p>
        </p:txBody>
      </p:sp>
      <p:sp>
        <p:nvSpPr>
          <p:cNvPr id="4"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0"/>
                <a:cs typeface="Arial" charset="0"/>
              </a:rPr>
              <a:t>Citations in Each Year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charset="0"/>
                <a:cs typeface="Arial" charset="0"/>
              </a:rPr>
              <a:t>  </a:t>
            </a:r>
            <a:r>
              <a:rPr kumimoji="0" lang="en-US" altLang="en-US" sz="15000" b="0" i="0" u="none" strike="noStrike" cap="none" normalizeH="0" baseline="0" dirty="0">
                <a:ln>
                  <a:noFill/>
                </a:ln>
                <a:solidFill>
                  <a:schemeClr val="tx1"/>
                </a:solidFill>
                <a:effectLst/>
                <a:latin typeface="Arial" charset="0"/>
                <a:cs typeface="Arial" charset="0"/>
              </a:rPr>
              <a:t> </a:t>
            </a:r>
            <a:endParaRPr kumimoji="0" lang="en-US" altLang="en-US" sz="1800" b="0" i="0" u="none" strike="noStrike" cap="none" normalizeH="0" baseline="0" dirty="0">
              <a:ln>
                <a:noFill/>
              </a:ln>
              <a:solidFill>
                <a:schemeClr val="tx1"/>
              </a:solidFill>
              <a:effectLst/>
              <a:latin typeface="Arial" charset="0"/>
              <a:cs typeface="Arial" charset="0"/>
            </a:endParaRPr>
          </a:p>
        </p:txBody>
      </p:sp>
      <p:pic>
        <p:nvPicPr>
          <p:cNvPr id="8" name="Picture 7">
            <a:extLst>
              <a:ext uri="{FF2B5EF4-FFF2-40B4-BE49-F238E27FC236}">
                <a16:creationId xmlns:a16="http://schemas.microsoft.com/office/drawing/2014/main" id="{8585BC66-0933-44DF-8CFB-57E01E9F77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0598" y="1219200"/>
            <a:ext cx="5546002" cy="4419471"/>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9"/>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pic>
      <p:sp>
        <p:nvSpPr>
          <p:cNvPr id="3" name="TextBox 2"/>
          <p:cNvSpPr txBox="1"/>
          <p:nvPr/>
        </p:nvSpPr>
        <p:spPr>
          <a:xfrm>
            <a:off x="5638800" y="5943600"/>
            <a:ext cx="3275256" cy="584775"/>
          </a:xfrm>
          <a:prstGeom prst="rect">
            <a:avLst/>
          </a:prstGeom>
          <a:noFill/>
        </p:spPr>
        <p:txBody>
          <a:bodyPr wrap="none" rtlCol="0">
            <a:spAutoFit/>
          </a:bodyPr>
          <a:lstStyle/>
          <a:p>
            <a:r>
              <a:rPr lang="en-US" sz="1400" b="1" dirty="0">
                <a:solidFill>
                  <a:srgbClr val="000000"/>
                </a:solidFill>
              </a:rPr>
              <a:t>Slide courtesy of  Robyn McClelland</a:t>
            </a:r>
            <a:endParaRPr lang="en-US" sz="1400" dirty="0"/>
          </a:p>
          <a:p>
            <a:endParaRPr lang="en-US" dirty="0"/>
          </a:p>
        </p:txBody>
      </p:sp>
    </p:spTree>
    <p:extLst>
      <p:ext uri="{BB962C8B-B14F-4D97-AF65-F5344CB8AC3E}">
        <p14:creationId xmlns:p14="http://schemas.microsoft.com/office/powerpoint/2010/main" val="596977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5064" y="1219200"/>
            <a:ext cx="6705600" cy="5078313"/>
          </a:xfrm>
          <a:prstGeom prst="rect">
            <a:avLst/>
          </a:prstGeom>
        </p:spPr>
        <p:txBody>
          <a:bodyPr wrap="square">
            <a:spAutoFit/>
          </a:bodyPr>
          <a:lstStyle/>
          <a:p>
            <a:endParaRPr lang="en-US" u="sng" dirty="0" smtClean="0"/>
          </a:p>
          <a:p>
            <a:r>
              <a:rPr lang="en-US" u="sng" dirty="0" smtClean="0"/>
              <a:t>2015</a:t>
            </a:r>
          </a:p>
          <a:p>
            <a:r>
              <a:rPr lang="en-US" dirty="0" smtClean="0"/>
              <a:t>BS </a:t>
            </a:r>
            <a:r>
              <a:rPr lang="en-US" dirty="0"/>
              <a:t>ratio = Abstracts (N=1047)/Publications (N= 735) = 1.42</a:t>
            </a:r>
          </a:p>
          <a:p>
            <a:r>
              <a:rPr lang="en-US" dirty="0" smtClean="0"/>
              <a:t>BS/H </a:t>
            </a:r>
            <a:r>
              <a:rPr lang="en-US" dirty="0"/>
              <a:t>ratio = 1.42/64 = 0.022 </a:t>
            </a:r>
            <a:endParaRPr lang="en-US" dirty="0" smtClean="0"/>
          </a:p>
          <a:p>
            <a:endParaRPr lang="en-US" dirty="0" smtClean="0"/>
          </a:p>
          <a:p>
            <a:r>
              <a:rPr lang="en-US" u="sng" dirty="0" smtClean="0"/>
              <a:t>2016</a:t>
            </a:r>
            <a:endParaRPr lang="en-US" u="sng" dirty="0"/>
          </a:p>
          <a:p>
            <a:r>
              <a:rPr lang="en-US" dirty="0"/>
              <a:t>BS ratio = Abstracts (</a:t>
            </a:r>
            <a:r>
              <a:rPr lang="en-US" dirty="0" smtClean="0"/>
              <a:t>N=1195)/</a:t>
            </a:r>
            <a:r>
              <a:rPr lang="en-US" dirty="0"/>
              <a:t>Publications (N= </a:t>
            </a:r>
            <a:r>
              <a:rPr lang="en-US" dirty="0" smtClean="0"/>
              <a:t>877) </a:t>
            </a:r>
            <a:r>
              <a:rPr lang="en-US" dirty="0"/>
              <a:t>= </a:t>
            </a:r>
            <a:r>
              <a:rPr lang="en-US" dirty="0" smtClean="0"/>
              <a:t>1.36</a:t>
            </a:r>
            <a:endParaRPr lang="en-US" dirty="0"/>
          </a:p>
          <a:p>
            <a:r>
              <a:rPr lang="en-US" dirty="0" smtClean="0"/>
              <a:t>BS/H </a:t>
            </a:r>
            <a:r>
              <a:rPr lang="en-US" dirty="0"/>
              <a:t>ratio = </a:t>
            </a:r>
            <a:r>
              <a:rPr lang="en-US" dirty="0" smtClean="0"/>
              <a:t>1.36/73 </a:t>
            </a:r>
            <a:r>
              <a:rPr lang="en-US" dirty="0"/>
              <a:t>= </a:t>
            </a:r>
            <a:r>
              <a:rPr lang="en-US" dirty="0" smtClean="0"/>
              <a:t>0.019 </a:t>
            </a:r>
          </a:p>
          <a:p>
            <a:endParaRPr lang="en-US" dirty="0"/>
          </a:p>
          <a:p>
            <a:r>
              <a:rPr lang="en-US" u="sng" dirty="0" smtClean="0"/>
              <a:t>2017</a:t>
            </a:r>
            <a:endParaRPr lang="en-US" dirty="0" smtClean="0"/>
          </a:p>
          <a:p>
            <a:r>
              <a:rPr lang="en-US" dirty="0" smtClean="0"/>
              <a:t>BS ratio = Abstracts (N=1320)/Publications (N=1034) = 1.28</a:t>
            </a:r>
          </a:p>
          <a:p>
            <a:r>
              <a:rPr lang="en-US" dirty="0" smtClean="0"/>
              <a:t>BS/H ratio = 1.28/78 = 0.016</a:t>
            </a:r>
          </a:p>
          <a:p>
            <a:endParaRPr lang="en-US" dirty="0"/>
          </a:p>
          <a:p>
            <a:r>
              <a:rPr lang="en-US" u="sng" dirty="0" smtClean="0"/>
              <a:t>2018</a:t>
            </a:r>
            <a:endParaRPr lang="en-US" dirty="0"/>
          </a:p>
          <a:p>
            <a:r>
              <a:rPr lang="en-US" dirty="0"/>
              <a:t>BS ratio = Abstracts (</a:t>
            </a:r>
            <a:r>
              <a:rPr lang="en-US" dirty="0" smtClean="0"/>
              <a:t>N=1537)/</a:t>
            </a:r>
            <a:r>
              <a:rPr lang="en-US" dirty="0"/>
              <a:t>Publications (</a:t>
            </a:r>
            <a:r>
              <a:rPr lang="en-US" dirty="0" smtClean="0"/>
              <a:t>N=1557) </a:t>
            </a:r>
            <a:r>
              <a:rPr lang="en-US" dirty="0"/>
              <a:t>= </a:t>
            </a:r>
            <a:r>
              <a:rPr lang="en-US" dirty="0" smtClean="0"/>
              <a:t>0.987</a:t>
            </a:r>
            <a:endParaRPr lang="en-US" dirty="0"/>
          </a:p>
          <a:p>
            <a:r>
              <a:rPr lang="en-US" dirty="0"/>
              <a:t>BS/H ratio = </a:t>
            </a:r>
            <a:r>
              <a:rPr lang="en-US" dirty="0" smtClean="0"/>
              <a:t>0.987/94 </a:t>
            </a:r>
            <a:r>
              <a:rPr lang="en-US" dirty="0"/>
              <a:t>= </a:t>
            </a:r>
            <a:r>
              <a:rPr lang="en-US" dirty="0" smtClean="0"/>
              <a:t>0.011</a:t>
            </a:r>
            <a:endParaRPr lang="en-US" dirty="0"/>
          </a:p>
          <a:p>
            <a:endParaRPr lang="en-US" dirty="0"/>
          </a:p>
          <a:p>
            <a:endParaRPr lang="en-US" dirty="0"/>
          </a:p>
        </p:txBody>
      </p:sp>
      <p:sp>
        <p:nvSpPr>
          <p:cNvPr id="3" name="TextBox 2"/>
          <p:cNvSpPr txBox="1"/>
          <p:nvPr/>
        </p:nvSpPr>
        <p:spPr>
          <a:xfrm>
            <a:off x="3124200" y="614594"/>
            <a:ext cx="3124200" cy="369332"/>
          </a:xfrm>
          <a:prstGeom prst="rect">
            <a:avLst/>
          </a:prstGeom>
          <a:noFill/>
        </p:spPr>
        <p:txBody>
          <a:bodyPr wrap="square" rtlCol="0">
            <a:spAutoFit/>
          </a:bodyPr>
          <a:lstStyle/>
          <a:p>
            <a:pPr algn="ctr"/>
            <a:r>
              <a:rPr lang="en-US" b="1" dirty="0" smtClean="0"/>
              <a:t>Advanced Metrics</a:t>
            </a:r>
            <a:endParaRPr lang="en-US" b="1" dirty="0"/>
          </a:p>
        </p:txBody>
      </p:sp>
    </p:spTree>
    <p:extLst>
      <p:ext uri="{BB962C8B-B14F-4D97-AF65-F5344CB8AC3E}">
        <p14:creationId xmlns:p14="http://schemas.microsoft.com/office/powerpoint/2010/main" val="234023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P&amp;P Membership</a:t>
            </a:r>
            <a:endParaRPr lang="en-US" dirty="0">
              <a:latin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0616820"/>
              </p:ext>
            </p:extLst>
          </p:nvPr>
        </p:nvGraphicFramePr>
        <p:xfrm>
          <a:off x="1600200" y="1295400"/>
          <a:ext cx="5791200" cy="5257798"/>
        </p:xfrm>
        <a:graphic>
          <a:graphicData uri="http://schemas.openxmlformats.org/drawingml/2006/table">
            <a:tbl>
              <a:tblPr firstRow="1" firstCol="1" bandRow="1"/>
              <a:tblGrid>
                <a:gridCol w="2233748">
                  <a:extLst>
                    <a:ext uri="{9D8B030D-6E8A-4147-A177-3AD203B41FA5}">
                      <a16:colId xmlns:a16="http://schemas.microsoft.com/office/drawing/2014/main" val="20000"/>
                    </a:ext>
                  </a:extLst>
                </a:gridCol>
                <a:gridCol w="3557452">
                  <a:extLst>
                    <a:ext uri="{9D8B030D-6E8A-4147-A177-3AD203B41FA5}">
                      <a16:colId xmlns:a16="http://schemas.microsoft.com/office/drawing/2014/main" val="20001"/>
                    </a:ext>
                  </a:extLst>
                </a:gridCol>
              </a:tblGrid>
              <a:tr h="343968">
                <a:tc>
                  <a:txBody>
                    <a:bodyPr/>
                    <a:lstStyle/>
                    <a:p>
                      <a:pPr marL="0" marR="0" algn="ctr">
                        <a:spcBef>
                          <a:spcPts val="0"/>
                        </a:spcBef>
                        <a:spcAft>
                          <a:spcPts val="0"/>
                        </a:spcAft>
                      </a:pPr>
                      <a:r>
                        <a:rPr lang="en-US" sz="1400" b="1" dirty="0">
                          <a:effectLst/>
                          <a:latin typeface="Calibri" panose="020F0502020204030204" pitchFamily="34" charset="0"/>
                          <a:ea typeface="Calibri"/>
                          <a:cs typeface="Times New Roman"/>
                        </a:rPr>
                        <a:t>Member</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dirty="0">
                          <a:effectLst/>
                          <a:latin typeface="Calibri" panose="020F0502020204030204" pitchFamily="34" charset="0"/>
                          <a:ea typeface="Calibri"/>
                          <a:cs typeface="Times New Roman"/>
                        </a:rPr>
                        <a:t>Site/Affiliation</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42246">
                <a:tc>
                  <a:txBody>
                    <a:bodyPr/>
                    <a:lstStyle/>
                    <a:p>
                      <a:pPr marL="0" marR="0">
                        <a:spcBef>
                          <a:spcPts val="0"/>
                        </a:spcBef>
                        <a:spcAft>
                          <a:spcPts val="0"/>
                        </a:spcAft>
                      </a:pPr>
                      <a:r>
                        <a:rPr lang="en-US" sz="1400" b="1" dirty="0">
                          <a:effectLst/>
                          <a:latin typeface="Calibri" panose="020F0502020204030204" pitchFamily="34" charset="0"/>
                          <a:ea typeface="Calibri"/>
                        </a:rPr>
                        <a:t>Moyses Szklo, MD, </a:t>
                      </a:r>
                      <a:r>
                        <a:rPr lang="en-US" sz="1400" b="1" dirty="0" err="1">
                          <a:effectLst/>
                          <a:latin typeface="Calibri" panose="020F0502020204030204" pitchFamily="34" charset="0"/>
                          <a:ea typeface="Calibri"/>
                        </a:rPr>
                        <a:t>DrPH</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Johns Hopkins University </a:t>
                      </a:r>
                      <a:r>
                        <a:rPr lang="en-US" sz="1400" b="1" dirty="0" smtClean="0">
                          <a:effectLst/>
                          <a:latin typeface="Calibri" panose="020F0502020204030204" pitchFamily="34" charset="0"/>
                          <a:ea typeface="Calibri"/>
                        </a:rPr>
                        <a:t>– Chair</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3968">
                <a:tc>
                  <a:txBody>
                    <a:bodyPr/>
                    <a:lstStyle/>
                    <a:p>
                      <a:pPr marL="0" marR="0">
                        <a:spcBef>
                          <a:spcPts val="0"/>
                        </a:spcBef>
                        <a:spcAft>
                          <a:spcPts val="0"/>
                        </a:spcAft>
                      </a:pPr>
                      <a:r>
                        <a:rPr lang="en-US" sz="1400" b="1" dirty="0">
                          <a:effectLst/>
                          <a:latin typeface="Calibri" panose="020F0502020204030204" pitchFamily="34" charset="0"/>
                          <a:ea typeface="Calibri"/>
                        </a:rPr>
                        <a:t>Steven Shea, MD, MS </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Columbia </a:t>
                      </a:r>
                      <a:r>
                        <a:rPr lang="en-US" sz="1400" b="1" dirty="0" smtClean="0">
                          <a:effectLst/>
                          <a:latin typeface="Calibri" panose="020F0502020204030204" pitchFamily="34" charset="0"/>
                          <a:ea typeface="Calibri"/>
                        </a:rPr>
                        <a:t>University – Co-Chair</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43968">
                <a:tc>
                  <a:txBody>
                    <a:bodyPr/>
                    <a:lstStyle/>
                    <a:p>
                      <a:pPr marL="0" marR="0">
                        <a:spcBef>
                          <a:spcPts val="0"/>
                        </a:spcBef>
                        <a:spcAft>
                          <a:spcPts val="0"/>
                        </a:spcAft>
                      </a:pPr>
                      <a:r>
                        <a:rPr lang="en-US" sz="1400" b="1" dirty="0" err="1">
                          <a:effectLst/>
                          <a:latin typeface="Calibri" panose="020F0502020204030204" pitchFamily="34" charset="0"/>
                          <a:ea typeface="Calibri"/>
                        </a:rPr>
                        <a:t>Norrina</a:t>
                      </a:r>
                      <a:r>
                        <a:rPr lang="en-US" sz="1400" b="1" dirty="0">
                          <a:effectLst/>
                          <a:latin typeface="Calibri" panose="020F0502020204030204" pitchFamily="34" charset="0"/>
                          <a:ea typeface="Calibri"/>
                        </a:rPr>
                        <a:t> B. Allen, PhD</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Northwestern University</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43968">
                <a:tc>
                  <a:txBody>
                    <a:bodyPr/>
                    <a:lstStyle/>
                    <a:p>
                      <a:pPr marL="0" marR="0">
                        <a:spcBef>
                          <a:spcPts val="0"/>
                        </a:spcBef>
                        <a:spcAft>
                          <a:spcPts val="0"/>
                        </a:spcAft>
                      </a:pPr>
                      <a:r>
                        <a:rPr lang="en-US" sz="1400" b="1" dirty="0" smtClean="0">
                          <a:effectLst/>
                          <a:latin typeface="Calibri" panose="020F0502020204030204" pitchFamily="34" charset="0"/>
                          <a:ea typeface="Calibri"/>
                        </a:rPr>
                        <a:t>Matthew Allison, MD, MPH</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smtClean="0">
                          <a:effectLst/>
                          <a:latin typeface="Calibri" panose="020F0502020204030204" pitchFamily="34" charset="0"/>
                          <a:ea typeface="Calibri"/>
                        </a:rPr>
                        <a:t>UCSD</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3968">
                <a:tc>
                  <a:txBody>
                    <a:bodyPr/>
                    <a:lstStyle/>
                    <a:p>
                      <a:pPr marL="0" marR="0">
                        <a:spcBef>
                          <a:spcPts val="0"/>
                        </a:spcBef>
                        <a:spcAft>
                          <a:spcPts val="0"/>
                        </a:spcAft>
                      </a:pPr>
                      <a:r>
                        <a:rPr lang="en-US" sz="1400" b="1" dirty="0">
                          <a:effectLst/>
                          <a:latin typeface="Calibri" panose="020F0502020204030204" pitchFamily="34" charset="0"/>
                          <a:ea typeface="Calibri"/>
                        </a:rPr>
                        <a:t>Alain Bertoni, MD</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Wake Forest </a:t>
                      </a:r>
                      <a:r>
                        <a:rPr lang="en-US" sz="1400" b="1" dirty="0" smtClean="0">
                          <a:effectLst/>
                          <a:latin typeface="Calibri" panose="020F0502020204030204" pitchFamily="34" charset="0"/>
                          <a:ea typeface="Calibri"/>
                        </a:rPr>
                        <a:t>University</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3968">
                <a:tc>
                  <a:txBody>
                    <a:bodyPr/>
                    <a:lstStyle/>
                    <a:p>
                      <a:pPr marL="0" marR="0">
                        <a:spcBef>
                          <a:spcPts val="0"/>
                        </a:spcBef>
                        <a:spcAft>
                          <a:spcPts val="0"/>
                        </a:spcAft>
                      </a:pPr>
                      <a:r>
                        <a:rPr lang="en-US" sz="1400" b="1" dirty="0">
                          <a:effectLst/>
                          <a:latin typeface="Calibri" panose="020F0502020204030204" pitchFamily="34" charset="0"/>
                          <a:ea typeface="Calibri"/>
                        </a:rPr>
                        <a:t>Michael Blaha, MD</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Johns Hopkins Hospital</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3968">
                <a:tc>
                  <a:txBody>
                    <a:bodyPr/>
                    <a:lstStyle/>
                    <a:p>
                      <a:pPr marL="0" marR="0">
                        <a:spcBef>
                          <a:spcPts val="0"/>
                        </a:spcBef>
                        <a:spcAft>
                          <a:spcPts val="0"/>
                        </a:spcAft>
                      </a:pPr>
                      <a:r>
                        <a:rPr lang="en-US" sz="1400" b="1" dirty="0" err="1">
                          <a:effectLst/>
                          <a:latin typeface="Calibri" panose="020F0502020204030204" pitchFamily="34" charset="0"/>
                          <a:ea typeface="Calibri"/>
                        </a:rPr>
                        <a:t>Lyndia</a:t>
                      </a:r>
                      <a:r>
                        <a:rPr lang="en-US" sz="1400" b="1" dirty="0">
                          <a:effectLst/>
                          <a:latin typeface="Calibri" panose="020F0502020204030204" pitchFamily="34" charset="0"/>
                          <a:ea typeface="Calibri"/>
                        </a:rPr>
                        <a:t> </a:t>
                      </a:r>
                      <a:r>
                        <a:rPr lang="en-US" sz="1400" b="1" dirty="0" err="1">
                          <a:effectLst/>
                          <a:latin typeface="Calibri" panose="020F0502020204030204" pitchFamily="34" charset="0"/>
                          <a:ea typeface="Calibri"/>
                        </a:rPr>
                        <a:t>Brumback</a:t>
                      </a:r>
                      <a:r>
                        <a:rPr lang="en-US" sz="1400" b="1" dirty="0">
                          <a:effectLst/>
                          <a:latin typeface="Calibri" panose="020F0502020204030204" pitchFamily="34" charset="0"/>
                          <a:ea typeface="Calibri"/>
                        </a:rPr>
                        <a:t>, PhD</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smtClean="0">
                          <a:effectLst/>
                          <a:latin typeface="Calibri" panose="020F0502020204030204" pitchFamily="34" charset="0"/>
                          <a:ea typeface="Calibri"/>
                        </a:rPr>
                        <a:t>University </a:t>
                      </a:r>
                      <a:r>
                        <a:rPr lang="en-US" sz="1400" b="1" dirty="0">
                          <a:effectLst/>
                          <a:latin typeface="Calibri" panose="020F0502020204030204" pitchFamily="34" charset="0"/>
                          <a:ea typeface="Calibri"/>
                        </a:rPr>
                        <a:t>of Washington</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3968">
                <a:tc>
                  <a:txBody>
                    <a:bodyPr/>
                    <a:lstStyle/>
                    <a:p>
                      <a:pPr marL="0" marR="0">
                        <a:spcBef>
                          <a:spcPts val="0"/>
                        </a:spcBef>
                        <a:spcAft>
                          <a:spcPts val="0"/>
                        </a:spcAft>
                      </a:pPr>
                      <a:r>
                        <a:rPr lang="en-US" sz="1400" b="1" dirty="0" smtClean="0">
                          <a:effectLst/>
                          <a:latin typeface="Calibri" panose="020F0502020204030204" pitchFamily="34" charset="0"/>
                        </a:rPr>
                        <a:t>Andrew </a:t>
                      </a:r>
                      <a:r>
                        <a:rPr lang="en-US" sz="1400" b="1" dirty="0" err="1" smtClean="0">
                          <a:effectLst/>
                          <a:latin typeface="Calibri" panose="020F0502020204030204" pitchFamily="34" charset="0"/>
                        </a:rPr>
                        <a:t>DeFilippis</a:t>
                      </a:r>
                      <a:r>
                        <a:rPr lang="en-US" sz="1400" b="1" dirty="0" smtClean="0">
                          <a:effectLst/>
                          <a:latin typeface="Calibri" panose="020F0502020204030204" pitchFamily="34" charset="0"/>
                        </a:rPr>
                        <a:t>, MD, MSc</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smtClean="0">
                          <a:effectLst/>
                          <a:latin typeface="Calibri" panose="020F0502020204030204" pitchFamily="34" charset="0"/>
                          <a:ea typeface="Calibri"/>
                        </a:rPr>
                        <a:t>University of Louisville</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4465972"/>
                  </a:ext>
                </a:extLst>
              </a:tr>
              <a:tr h="343968">
                <a:tc>
                  <a:txBody>
                    <a:bodyPr/>
                    <a:lstStyle/>
                    <a:p>
                      <a:pPr marL="0" marR="0">
                        <a:spcBef>
                          <a:spcPts val="0"/>
                        </a:spcBef>
                        <a:spcAft>
                          <a:spcPts val="0"/>
                        </a:spcAft>
                      </a:pPr>
                      <a:r>
                        <a:rPr lang="en-US" sz="1400" b="1" dirty="0" smtClean="0">
                          <a:effectLst/>
                          <a:latin typeface="Calibri" panose="020F0502020204030204" pitchFamily="34" charset="0"/>
                          <a:ea typeface="Calibri"/>
                        </a:rPr>
                        <a:t>Susan Heckbert, MD,</a:t>
                      </a:r>
                      <a:r>
                        <a:rPr lang="en-US" sz="1400" b="1" baseline="0" dirty="0" smtClean="0">
                          <a:effectLst/>
                          <a:latin typeface="Calibri" panose="020F0502020204030204" pitchFamily="34" charset="0"/>
                          <a:ea typeface="Calibri"/>
                        </a:rPr>
                        <a:t> PhD</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smtClean="0">
                          <a:effectLst/>
                          <a:latin typeface="Calibri" panose="020F0502020204030204" pitchFamily="34" charset="0"/>
                          <a:ea typeface="Calibri"/>
                        </a:rPr>
                        <a:t>University</a:t>
                      </a:r>
                      <a:r>
                        <a:rPr lang="en-US" sz="1400" b="1" baseline="0" dirty="0" smtClean="0">
                          <a:effectLst/>
                          <a:latin typeface="Calibri" panose="020F0502020204030204" pitchFamily="34" charset="0"/>
                          <a:ea typeface="Calibri"/>
                        </a:rPr>
                        <a:t> of Washington</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43968">
                <a:tc>
                  <a:txBody>
                    <a:bodyPr/>
                    <a:lstStyle/>
                    <a:p>
                      <a:pPr marL="0" marR="0">
                        <a:spcBef>
                          <a:spcPts val="0"/>
                        </a:spcBef>
                        <a:spcAft>
                          <a:spcPts val="0"/>
                        </a:spcAft>
                      </a:pPr>
                      <a:r>
                        <a:rPr lang="en-US" sz="1400" b="1" dirty="0">
                          <a:effectLst/>
                          <a:latin typeface="Calibri" panose="020F0502020204030204" pitchFamily="34" charset="0"/>
                          <a:ea typeface="Calibri"/>
                        </a:rPr>
                        <a:t>Joao Lima, MD</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MRI Reading Center</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43968">
                <a:tc>
                  <a:txBody>
                    <a:bodyPr/>
                    <a:lstStyle/>
                    <a:p>
                      <a:pPr marL="0" marR="0">
                        <a:spcBef>
                          <a:spcPts val="0"/>
                        </a:spcBef>
                        <a:spcAft>
                          <a:spcPts val="0"/>
                        </a:spcAft>
                      </a:pPr>
                      <a:r>
                        <a:rPr lang="en-US" sz="1400" b="1" dirty="0">
                          <a:effectLst/>
                          <a:latin typeface="Calibri" panose="020F0502020204030204" pitchFamily="34" charset="0"/>
                          <a:ea typeface="Calibri"/>
                        </a:rPr>
                        <a:t>Kiang Liu, PhD</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Northwestern </a:t>
                      </a:r>
                      <a:r>
                        <a:rPr lang="en-US" sz="1400" b="1" dirty="0" smtClean="0">
                          <a:effectLst/>
                          <a:latin typeface="Calibri" panose="020F0502020204030204" pitchFamily="34" charset="0"/>
                          <a:ea typeface="Calibri"/>
                        </a:rPr>
                        <a:t>University</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43968">
                <a:tc>
                  <a:txBody>
                    <a:bodyPr/>
                    <a:lstStyle/>
                    <a:p>
                      <a:pPr marL="0" marR="0">
                        <a:spcBef>
                          <a:spcPts val="0"/>
                        </a:spcBef>
                        <a:spcAft>
                          <a:spcPts val="0"/>
                        </a:spcAft>
                      </a:pPr>
                      <a:r>
                        <a:rPr lang="en-US" sz="1400" b="1" dirty="0">
                          <a:effectLst/>
                          <a:latin typeface="Calibri" panose="020F0502020204030204" pitchFamily="34" charset="0"/>
                          <a:ea typeface="Calibri"/>
                        </a:rPr>
                        <a:t>Robyn McClelland, PhD</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Coordinating Center, Univ. of Washington</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43968">
                <a:tc>
                  <a:txBody>
                    <a:bodyPr/>
                    <a:lstStyle/>
                    <a:p>
                      <a:pPr marL="0" marR="0">
                        <a:spcBef>
                          <a:spcPts val="0"/>
                        </a:spcBef>
                        <a:spcAft>
                          <a:spcPts val="0"/>
                        </a:spcAft>
                      </a:pPr>
                      <a:r>
                        <a:rPr lang="en-US" sz="1400" b="1" dirty="0">
                          <a:effectLst/>
                          <a:latin typeface="Calibri" panose="020F0502020204030204" pitchFamily="34" charset="0"/>
                          <a:ea typeface="Calibri"/>
                        </a:rPr>
                        <a:t>Joseph Polak, MD, MPH</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alibri" panose="020F0502020204030204" pitchFamily="34" charset="0"/>
                          <a:ea typeface="Calibri"/>
                        </a:rPr>
                        <a:t>Tufts-NEMC Ultrasound Reading Center</a:t>
                      </a: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43968">
                <a:tc>
                  <a:txBody>
                    <a:bodyPr/>
                    <a:lstStyle/>
                    <a:p>
                      <a:pPr marL="0" marR="0">
                        <a:spcBef>
                          <a:spcPts val="0"/>
                        </a:spcBef>
                        <a:spcAft>
                          <a:spcPts val="0"/>
                        </a:spcAft>
                      </a:pPr>
                      <a:r>
                        <a:rPr lang="en-US" sz="1400" b="1" dirty="0" smtClean="0">
                          <a:effectLst/>
                          <a:latin typeface="Calibri" panose="020F0502020204030204" pitchFamily="34" charset="0"/>
                          <a:ea typeface="Calibri"/>
                        </a:rPr>
                        <a:t>Benjamin</a:t>
                      </a:r>
                      <a:r>
                        <a:rPr lang="en-US" sz="1400" b="1" baseline="0" dirty="0" smtClean="0">
                          <a:effectLst/>
                          <a:latin typeface="Calibri" panose="020F0502020204030204" pitchFamily="34" charset="0"/>
                          <a:ea typeface="Calibri"/>
                        </a:rPr>
                        <a:t> Smith, MD</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dirty="0" smtClean="0">
                          <a:effectLst/>
                          <a:latin typeface="Calibri" panose="020F0502020204030204" pitchFamily="34" charset="0"/>
                          <a:ea typeface="Calibri"/>
                        </a:rPr>
                        <a:t>Columbia University</a:t>
                      </a:r>
                      <a:endParaRPr lang="en-US" sz="1400" b="1" dirty="0">
                        <a:effectLst/>
                        <a:latin typeface="Calibri" panose="020F0502020204030204" pitchFamily="34" charset="0"/>
                        <a:ea typeface="Calibri"/>
                      </a:endParaRPr>
                    </a:p>
                  </a:txBody>
                  <a:tcPr marL="67889" marR="6788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5" name="Rectangle 1"/>
          <p:cNvSpPr>
            <a:spLocks noChangeArrowheads="1"/>
          </p:cNvSpPr>
          <p:nvPr/>
        </p:nvSpPr>
        <p:spPr bwMode="auto">
          <a:xfrm>
            <a:off x="1455738" y="15986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9931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143000"/>
            <a:ext cx="7543800" cy="3046988"/>
          </a:xfrm>
          <a:prstGeom prst="rect">
            <a:avLst/>
          </a:prstGeom>
        </p:spPr>
        <p:txBody>
          <a:bodyPr wrap="square">
            <a:spAutoFit/>
          </a:bodyPr>
          <a:lstStyle/>
          <a:p>
            <a:pPr marL="0" lvl="1"/>
            <a:r>
              <a:rPr lang="en-US" sz="2400" b="1" dirty="0" smtClean="0">
                <a:latin typeface="Calibri" panose="020F0502020204030204" pitchFamily="34" charset="0"/>
              </a:rPr>
              <a:t>For proposals that involve the specific aims of the MESA contract and/or Exam 6 ancillary studies, the PI(s) should be the senior MESA author for all such proposals until 1 year after completion of the MESA contract or the ancillary study (or the PI should name a surrogate or waive participation).</a:t>
            </a:r>
          </a:p>
          <a:p>
            <a:pPr marL="0" lvl="1"/>
            <a:endParaRPr lang="en-US" sz="2400" b="1" dirty="0">
              <a:latin typeface="Calibri" panose="020F0502020204030204" pitchFamily="34" charset="0"/>
            </a:endParaRPr>
          </a:p>
          <a:p>
            <a:pPr marL="0" lvl="1"/>
            <a:r>
              <a:rPr lang="en-US" sz="2400" b="1" dirty="0" smtClean="0">
                <a:latin typeface="Calibri" panose="020F0502020204030204" pitchFamily="34" charset="0"/>
              </a:rPr>
              <a:t>Approved at MESA SC Meeting 3/18.</a:t>
            </a:r>
            <a:endParaRPr lang="en-US" sz="2400" b="1" dirty="0">
              <a:latin typeface="Calibri" panose="020F0502020204030204" pitchFamily="34" charset="0"/>
            </a:endParaRPr>
          </a:p>
        </p:txBody>
      </p:sp>
    </p:spTree>
    <p:extLst>
      <p:ext uri="{BB962C8B-B14F-4D97-AF65-F5344CB8AC3E}">
        <p14:creationId xmlns:p14="http://schemas.microsoft.com/office/powerpoint/2010/main" val="2023811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028343"/>
            <a:ext cx="7162800" cy="3231654"/>
          </a:xfrm>
          <a:prstGeom prst="rect">
            <a:avLst/>
          </a:prstGeom>
        </p:spPr>
        <p:txBody>
          <a:bodyPr wrap="square">
            <a:spAutoFit/>
          </a:bodyPr>
          <a:lstStyle/>
          <a:p>
            <a:pPr marL="742950" marR="0" lvl="0" indent="-396875">
              <a:spcBef>
                <a:spcPts val="0"/>
              </a:spcBef>
              <a:spcAft>
                <a:spcPts val="0"/>
              </a:spcAft>
              <a:tabLst>
                <a:tab pos="609600" algn="l"/>
              </a:tabLst>
            </a:pPr>
            <a:endParaRPr lang="en-US" sz="2400" b="1" dirty="0" smtClean="0">
              <a:latin typeface="Calibri" panose="020F0502020204030204" pitchFamily="34" charset="0"/>
              <a:ea typeface="Times New Roman"/>
              <a:cs typeface="Arial" panose="020B0604020202020204" pitchFamily="34" charset="0"/>
            </a:endParaRPr>
          </a:p>
          <a:p>
            <a:pPr marL="742950" lvl="2" indent="-396875">
              <a:spcBef>
                <a:spcPts val="0"/>
              </a:spcBef>
              <a:spcAft>
                <a:spcPts val="0"/>
              </a:spcAft>
              <a:buFont typeface="Arial" panose="020B0604020202020204" pitchFamily="34" charset="0"/>
              <a:buChar char="•"/>
              <a:tabLst>
                <a:tab pos="609600" algn="l"/>
              </a:tabLst>
            </a:pPr>
            <a:r>
              <a:rPr lang="en-US" sz="2400" b="1" dirty="0" smtClean="0">
                <a:latin typeface="Calibri" panose="020F0502020204030204" pitchFamily="34" charset="0"/>
                <a:ea typeface="Times New Roman"/>
                <a:cs typeface="Arial" panose="020B0604020202020204" pitchFamily="34" charset="0"/>
              </a:rPr>
              <a:t>It </a:t>
            </a:r>
            <a:r>
              <a:rPr lang="en-US" sz="2400" b="1" dirty="0">
                <a:latin typeface="Calibri" panose="020F0502020204030204" pitchFamily="34" charset="0"/>
                <a:ea typeface="Times New Roman"/>
                <a:cs typeface="Arial" panose="020B0604020202020204" pitchFamily="34" charset="0"/>
              </a:rPr>
              <a:t>is the responsibility of all first and Senior MESA authors to maintain accurate author lists and to notify P&amp;P of any changes to these</a:t>
            </a:r>
            <a:r>
              <a:rPr lang="en-US" sz="2400" b="1" dirty="0" smtClean="0">
                <a:latin typeface="Calibri" panose="020F0502020204030204" pitchFamily="34" charset="0"/>
                <a:ea typeface="Times New Roman"/>
                <a:cs typeface="Arial" panose="020B0604020202020204" pitchFamily="34" charset="0"/>
              </a:rPr>
              <a:t>.</a:t>
            </a:r>
          </a:p>
          <a:p>
            <a:pPr marL="742950" marR="0" lvl="1" indent="-396875">
              <a:spcBef>
                <a:spcPts val="0"/>
              </a:spcBef>
              <a:spcAft>
                <a:spcPts val="0"/>
              </a:spcAft>
              <a:tabLst>
                <a:tab pos="838200" algn="l"/>
              </a:tabLst>
            </a:pPr>
            <a:endParaRPr lang="en-US" sz="2400" b="1" dirty="0" smtClean="0">
              <a:latin typeface="Calibri" panose="020F0502020204030204" pitchFamily="34" charset="0"/>
              <a:ea typeface="Times New Roman"/>
              <a:cs typeface="Arial" panose="020B0604020202020204" pitchFamily="34" charset="0"/>
            </a:endParaRPr>
          </a:p>
          <a:p>
            <a:pPr marL="742950" lvl="1" indent="-396875">
              <a:spcBef>
                <a:spcPts val="0"/>
              </a:spcBef>
              <a:spcAft>
                <a:spcPts val="0"/>
              </a:spcAft>
              <a:buFont typeface="Arial" panose="020B0604020202020204" pitchFamily="34" charset="0"/>
              <a:buChar char="•"/>
              <a:tabLst>
                <a:tab pos="838200" algn="l"/>
              </a:tabLst>
            </a:pPr>
            <a:r>
              <a:rPr lang="en-US" sz="2400" b="1" dirty="0" smtClean="0">
                <a:latin typeface="Calibri" panose="020F0502020204030204" pitchFamily="34" charset="0"/>
              </a:rPr>
              <a:t>55 </a:t>
            </a:r>
            <a:r>
              <a:rPr lang="en-US" sz="2400" b="1" dirty="0">
                <a:latin typeface="Calibri" panose="020F0502020204030204" pitchFamily="34" charset="0"/>
              </a:rPr>
              <a:t>notices were sent to authors of proposals aged 36 months or more as of November 1, </a:t>
            </a:r>
            <a:r>
              <a:rPr lang="en-US" sz="2400" b="1" dirty="0" smtClean="0">
                <a:latin typeface="Calibri" panose="020F0502020204030204" pitchFamily="34" charset="0"/>
              </a:rPr>
              <a:t>2018.</a:t>
            </a:r>
            <a:endParaRPr lang="en-US" sz="2400" b="1" dirty="0">
              <a:latin typeface="Calibri" panose="020F0502020204030204" pitchFamily="34" charset="0"/>
            </a:endParaRPr>
          </a:p>
          <a:p>
            <a:pPr marR="0" lvl="1">
              <a:spcBef>
                <a:spcPts val="0"/>
              </a:spcBef>
              <a:spcAft>
                <a:spcPts val="0"/>
              </a:spcAft>
              <a:tabLst>
                <a:tab pos="838200" algn="l"/>
              </a:tabLst>
            </a:pPr>
            <a:endParaRPr lang="en-US" b="1" dirty="0">
              <a:latin typeface="Arial" panose="020B0604020202020204" pitchFamily="34" charset="0"/>
              <a:ea typeface="Times New Roman"/>
              <a:cs typeface="Arial" panose="020B0604020202020204" pitchFamily="34" charset="0"/>
            </a:endParaRPr>
          </a:p>
          <a:p>
            <a:pPr marL="0" marR="0">
              <a:spcBef>
                <a:spcPts val="0"/>
              </a:spcBef>
              <a:spcAft>
                <a:spcPts val="0"/>
              </a:spcAft>
            </a:pPr>
            <a:r>
              <a:rPr lang="en-US" b="1" dirty="0">
                <a:latin typeface="Arial" panose="020B0604020202020204" pitchFamily="34" charset="0"/>
                <a:ea typeface="Times New Roman"/>
                <a:cs typeface="Arial" panose="020B0604020202020204" pitchFamily="34" charset="0"/>
              </a:rPr>
              <a:t> </a:t>
            </a:r>
          </a:p>
        </p:txBody>
      </p:sp>
    </p:spTree>
    <p:extLst>
      <p:ext uri="{BB962C8B-B14F-4D97-AF65-F5344CB8AC3E}">
        <p14:creationId xmlns:p14="http://schemas.microsoft.com/office/powerpoint/2010/main" val="267199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1143000"/>
            <a:ext cx="7543800" cy="3785652"/>
          </a:xfrm>
          <a:prstGeom prst="rect">
            <a:avLst/>
          </a:prstGeom>
        </p:spPr>
        <p:txBody>
          <a:bodyPr wrap="square">
            <a:spAutoFit/>
          </a:bodyPr>
          <a:lstStyle/>
          <a:p>
            <a:pPr marL="0" lvl="1"/>
            <a:r>
              <a:rPr lang="en-US" sz="2400" b="1" dirty="0">
                <a:latin typeface="Calibri" panose="020F0502020204030204" pitchFamily="34" charset="0"/>
              </a:rPr>
              <a:t>MESA now has </a:t>
            </a:r>
            <a:r>
              <a:rPr lang="en-US" sz="2400" b="1" dirty="0" smtClean="0">
                <a:latin typeface="Calibri" panose="020F0502020204030204" pitchFamily="34" charset="0"/>
              </a:rPr>
              <a:t>1,916 </a:t>
            </a:r>
            <a:r>
              <a:rPr lang="en-US" sz="2400" b="1" dirty="0">
                <a:latin typeface="Calibri" panose="020F0502020204030204" pitchFamily="34" charset="0"/>
              </a:rPr>
              <a:t>approved paper proposals</a:t>
            </a:r>
            <a:r>
              <a:rPr lang="en-US" sz="2400" b="1" dirty="0" smtClean="0">
                <a:latin typeface="Calibri" panose="020F0502020204030204" pitchFamily="34" charset="0"/>
              </a:rPr>
              <a:t>:</a:t>
            </a:r>
          </a:p>
          <a:p>
            <a:pPr marL="0" lvl="1"/>
            <a:endParaRPr lang="en-US" sz="2400" b="1" dirty="0">
              <a:latin typeface="Calibri" panose="020F0502020204030204" pitchFamily="34" charset="0"/>
            </a:endParaRPr>
          </a:p>
          <a:p>
            <a:pPr marL="800100" lvl="1" indent="-342900">
              <a:buFont typeface="Arial" panose="020B0604020202020204" pitchFamily="34" charset="0"/>
              <a:buChar char="•"/>
            </a:pPr>
            <a:r>
              <a:rPr lang="en-US" sz="2400" b="1" dirty="0" smtClean="0">
                <a:latin typeface="Calibri" panose="020F0502020204030204" pitchFamily="34" charset="0"/>
              </a:rPr>
              <a:t>1,269 papers </a:t>
            </a:r>
            <a:r>
              <a:rPr lang="en-US" sz="2400" b="1" dirty="0">
                <a:latin typeface="Calibri" panose="020F0502020204030204" pitchFamily="34" charset="0"/>
              </a:rPr>
              <a:t>published or in </a:t>
            </a:r>
            <a:r>
              <a:rPr lang="en-US" sz="2400" b="1" dirty="0" smtClean="0">
                <a:latin typeface="Calibri" panose="020F0502020204030204" pitchFamily="34" charset="0"/>
              </a:rPr>
              <a:t>press</a:t>
            </a:r>
          </a:p>
          <a:p>
            <a:pPr lvl="1"/>
            <a:endParaRPr lang="en-US" sz="2400" b="1" dirty="0">
              <a:latin typeface="Calibri" panose="020F0502020204030204" pitchFamily="34" charset="0"/>
            </a:endParaRPr>
          </a:p>
          <a:p>
            <a:pPr marL="800100" lvl="1" indent="-342900">
              <a:buFont typeface="Arial" panose="020B0604020202020204" pitchFamily="34" charset="0"/>
              <a:buChar char="•"/>
            </a:pPr>
            <a:r>
              <a:rPr lang="en-US" sz="2400" b="1" dirty="0" smtClean="0">
                <a:latin typeface="Calibri" panose="020F0502020204030204" pitchFamily="34" charset="0"/>
              </a:rPr>
              <a:t>131 </a:t>
            </a:r>
            <a:r>
              <a:rPr lang="en-US" sz="2400" b="1" dirty="0">
                <a:latin typeface="Calibri" panose="020F0502020204030204" pitchFamily="34" charset="0"/>
              </a:rPr>
              <a:t>penultimate drafts approved for </a:t>
            </a:r>
            <a:r>
              <a:rPr lang="en-US" sz="2400" b="1" dirty="0" smtClean="0">
                <a:latin typeface="Calibri" panose="020F0502020204030204" pitchFamily="34" charset="0"/>
              </a:rPr>
              <a:t>submission</a:t>
            </a:r>
          </a:p>
          <a:p>
            <a:pPr marL="800100" lvl="1" indent="-342900">
              <a:buFont typeface="Arial" panose="020B0604020202020204" pitchFamily="34" charset="0"/>
              <a:buChar char="•"/>
            </a:pPr>
            <a:endParaRPr lang="en-US" sz="2400" b="1" dirty="0">
              <a:latin typeface="Calibri" panose="020F0502020204030204" pitchFamily="34" charset="0"/>
            </a:endParaRPr>
          </a:p>
          <a:p>
            <a:pPr marL="800100" lvl="1" indent="-342900">
              <a:buFont typeface="Arial" panose="020B0604020202020204" pitchFamily="34" charset="0"/>
              <a:buChar char="•"/>
            </a:pPr>
            <a:r>
              <a:rPr lang="en-US" sz="2400" b="1" dirty="0" smtClean="0">
                <a:latin typeface="Calibri" panose="020F0502020204030204" pitchFamily="34" charset="0"/>
              </a:rPr>
              <a:t>20 </a:t>
            </a:r>
            <a:r>
              <a:rPr lang="en-US" sz="2400" b="1" dirty="0">
                <a:latin typeface="Calibri" panose="020F0502020204030204" pitchFamily="34" charset="0"/>
              </a:rPr>
              <a:t>penultimate drafts in revision and review </a:t>
            </a:r>
            <a:r>
              <a:rPr lang="en-US" sz="2400" b="1" dirty="0" smtClean="0">
                <a:latin typeface="Calibri" panose="020F0502020204030204" pitchFamily="34" charset="0"/>
              </a:rPr>
              <a:t>process</a:t>
            </a:r>
          </a:p>
          <a:p>
            <a:pPr marL="800100" lvl="1" indent="-342900">
              <a:buFont typeface="Arial" panose="020B0604020202020204" pitchFamily="34" charset="0"/>
              <a:buChar char="•"/>
            </a:pPr>
            <a:endParaRPr lang="en-US" sz="2400" b="1" dirty="0">
              <a:latin typeface="Calibri" panose="020F0502020204030204" pitchFamily="34" charset="0"/>
            </a:endParaRPr>
          </a:p>
          <a:p>
            <a:pPr marL="800100" lvl="1" indent="-342900">
              <a:buFont typeface="Arial" panose="020B0604020202020204" pitchFamily="34" charset="0"/>
              <a:buChar char="•"/>
            </a:pPr>
            <a:r>
              <a:rPr lang="en-US" sz="2400" b="1" dirty="0" smtClean="0">
                <a:latin typeface="Calibri" panose="020F0502020204030204" pitchFamily="34" charset="0"/>
              </a:rPr>
              <a:t>496 </a:t>
            </a:r>
            <a:r>
              <a:rPr lang="en-US" sz="2400" b="1" dirty="0">
                <a:latin typeface="Calibri" panose="020F0502020204030204" pitchFamily="34" charset="0"/>
              </a:rPr>
              <a:t>papers in progress</a:t>
            </a:r>
          </a:p>
        </p:txBody>
      </p:sp>
    </p:spTree>
    <p:extLst>
      <p:ext uri="{BB962C8B-B14F-4D97-AF65-F5344CB8AC3E}">
        <p14:creationId xmlns:p14="http://schemas.microsoft.com/office/powerpoint/2010/main" val="1505024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7696200" cy="4893647"/>
          </a:xfrm>
          <a:prstGeom prst="rect">
            <a:avLst/>
          </a:prstGeom>
        </p:spPr>
        <p:txBody>
          <a:bodyPr wrap="square">
            <a:spAutoFit/>
          </a:bodyPr>
          <a:lstStyle/>
          <a:p>
            <a:pPr lvl="1"/>
            <a:endParaRPr lang="en-US" sz="2400" b="1" dirty="0" smtClean="0">
              <a:latin typeface="Calibri" panose="020F0502020204030204" pitchFamily="34" charset="0"/>
            </a:endParaRPr>
          </a:p>
          <a:p>
            <a:pPr lvl="1"/>
            <a:endParaRPr lang="en-US" sz="2400" b="1" dirty="0" smtClean="0">
              <a:latin typeface="Calibri" panose="020F0502020204030204" pitchFamily="34" charset="0"/>
            </a:endParaRPr>
          </a:p>
          <a:p>
            <a:pPr lvl="1"/>
            <a:r>
              <a:rPr lang="en-US" sz="2400" b="1" dirty="0" smtClean="0">
                <a:latin typeface="Calibri" panose="020F0502020204030204" pitchFamily="34" charset="0"/>
              </a:rPr>
              <a:t>30 MESA abstracts were submitted to AHA Scientific Sessions for November, 2018.</a:t>
            </a:r>
            <a:r>
              <a:rPr lang="en-US" sz="2400" b="1" dirty="0" smtClean="0">
                <a:solidFill>
                  <a:srgbClr val="FF0000"/>
                </a:solidFill>
                <a:latin typeface="Calibri" panose="020F0502020204030204" pitchFamily="34" charset="0"/>
              </a:rPr>
              <a:t> 30/30 accepted.</a:t>
            </a:r>
          </a:p>
          <a:p>
            <a:pPr lvl="1"/>
            <a:endParaRPr lang="en-US" sz="2400" b="1" dirty="0">
              <a:latin typeface="Calibri" panose="020F0502020204030204" pitchFamily="34" charset="0"/>
            </a:endParaRPr>
          </a:p>
          <a:p>
            <a:pPr lvl="1"/>
            <a:r>
              <a:rPr lang="en-US" sz="2400" b="1" dirty="0" smtClean="0">
                <a:latin typeface="Calibri" panose="020F0502020204030204" pitchFamily="34" charset="0"/>
              </a:rPr>
              <a:t>15 </a:t>
            </a:r>
            <a:r>
              <a:rPr lang="en-US" sz="2400" b="1" dirty="0">
                <a:latin typeface="Calibri" panose="020F0502020204030204" pitchFamily="34" charset="0"/>
              </a:rPr>
              <a:t>MESA abstracts were submitted to the AHA </a:t>
            </a:r>
            <a:r>
              <a:rPr lang="en-US" sz="2400" b="1" dirty="0" smtClean="0">
                <a:latin typeface="Calibri" panose="020F0502020204030204" pitchFamily="34" charset="0"/>
              </a:rPr>
              <a:t>EPI/Lifestyle </a:t>
            </a:r>
            <a:r>
              <a:rPr lang="en-US" sz="2400" b="1" dirty="0">
                <a:latin typeface="Calibri" panose="020F0502020204030204" pitchFamily="34" charset="0"/>
              </a:rPr>
              <a:t>meeting scheduled for </a:t>
            </a:r>
            <a:r>
              <a:rPr lang="en-US" sz="2400" b="1" dirty="0" smtClean="0">
                <a:latin typeface="Calibri" panose="020F0502020204030204" pitchFamily="34" charset="0"/>
              </a:rPr>
              <a:t>March, 2019.</a:t>
            </a:r>
          </a:p>
          <a:p>
            <a:pPr lvl="1"/>
            <a:r>
              <a:rPr lang="en-US" sz="2400" b="1" dirty="0" smtClean="0">
                <a:solidFill>
                  <a:srgbClr val="FF0000"/>
                </a:solidFill>
                <a:latin typeface="Calibri" panose="020F0502020204030204" pitchFamily="34" charset="0"/>
              </a:rPr>
              <a:t>15/15 accepted.</a:t>
            </a:r>
            <a:endParaRPr lang="en-US" sz="2400" b="1" dirty="0" smtClean="0">
              <a:latin typeface="Calibri" panose="020F0502020204030204" pitchFamily="34" charset="0"/>
            </a:endParaRPr>
          </a:p>
          <a:p>
            <a:pPr lvl="1"/>
            <a:endParaRPr lang="en-US" sz="2400" b="1" dirty="0">
              <a:latin typeface="Calibri" panose="020F0502020204030204" pitchFamily="34" charset="0"/>
            </a:endParaRPr>
          </a:p>
          <a:p>
            <a:pPr lvl="1"/>
            <a:r>
              <a:rPr lang="en-US" sz="2400" b="1" dirty="0" smtClean="0">
                <a:latin typeface="Calibri" panose="020F0502020204030204" pitchFamily="34" charset="0"/>
              </a:rPr>
              <a:t>55 </a:t>
            </a:r>
            <a:r>
              <a:rPr lang="en-US" sz="2400" b="1" dirty="0">
                <a:latin typeface="Calibri" panose="020F0502020204030204" pitchFamily="34" charset="0"/>
              </a:rPr>
              <a:t>MESA abstracts were submitted to </a:t>
            </a:r>
            <a:r>
              <a:rPr lang="en-US" sz="2400" b="1" dirty="0" smtClean="0">
                <a:latin typeface="Calibri" panose="020F0502020204030204" pitchFamily="34" charset="0"/>
              </a:rPr>
              <a:t>32 </a:t>
            </a:r>
            <a:r>
              <a:rPr lang="en-US" sz="2400" b="1" dirty="0">
                <a:latin typeface="Calibri" panose="020F0502020204030204" pitchFamily="34" charset="0"/>
              </a:rPr>
              <a:t>different conferences other than the </a:t>
            </a:r>
            <a:r>
              <a:rPr lang="en-US" sz="2400" b="1" dirty="0" smtClean="0">
                <a:latin typeface="Calibri" panose="020F0502020204030204" pitchFamily="34" charset="0"/>
              </a:rPr>
              <a:t>AHA meeting </a:t>
            </a:r>
            <a:r>
              <a:rPr lang="en-US" sz="2400" b="1" dirty="0">
                <a:latin typeface="Calibri" panose="020F0502020204030204" pitchFamily="34" charset="0"/>
              </a:rPr>
              <a:t>listed above.  These </a:t>
            </a:r>
            <a:r>
              <a:rPr lang="en-US" sz="2400" b="1" dirty="0" smtClean="0">
                <a:latin typeface="Calibri" panose="020F0502020204030204" pitchFamily="34" charset="0"/>
              </a:rPr>
              <a:t>conferences </a:t>
            </a:r>
            <a:r>
              <a:rPr lang="en-US" sz="2400" b="1" dirty="0">
                <a:latin typeface="Calibri" panose="020F0502020204030204" pitchFamily="34" charset="0"/>
              </a:rPr>
              <a:t>will be held between </a:t>
            </a:r>
            <a:r>
              <a:rPr lang="en-US" sz="2400" b="1" dirty="0" smtClean="0">
                <a:latin typeface="Calibri" panose="020F0502020204030204" pitchFamily="34" charset="0"/>
              </a:rPr>
              <a:t>April, 2018, and September, 2019.</a:t>
            </a:r>
            <a:endParaRPr lang="en-US" dirty="0">
              <a:latin typeface="Calibri" panose="020F0502020204030204" pitchFamily="34" charset="0"/>
            </a:endParaRPr>
          </a:p>
        </p:txBody>
      </p:sp>
    </p:spTree>
    <p:extLst>
      <p:ext uri="{BB962C8B-B14F-4D97-AF65-F5344CB8AC3E}">
        <p14:creationId xmlns:p14="http://schemas.microsoft.com/office/powerpoint/2010/main" val="3337324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85718743"/>
              </p:ext>
            </p:extLst>
          </p:nvPr>
        </p:nvGraphicFramePr>
        <p:xfrm>
          <a:off x="762000" y="1447800"/>
          <a:ext cx="7543805" cy="5154265"/>
        </p:xfrm>
        <a:graphic>
          <a:graphicData uri="http://schemas.openxmlformats.org/drawingml/2006/table">
            <a:tbl>
              <a:tblPr/>
              <a:tblGrid>
                <a:gridCol w="1596863">
                  <a:extLst>
                    <a:ext uri="{9D8B030D-6E8A-4147-A177-3AD203B41FA5}">
                      <a16:colId xmlns:a16="http://schemas.microsoft.com/office/drawing/2014/main" val="1611561378"/>
                    </a:ext>
                  </a:extLst>
                </a:gridCol>
                <a:gridCol w="991157">
                  <a:extLst>
                    <a:ext uri="{9D8B030D-6E8A-4147-A177-3AD203B41FA5}">
                      <a16:colId xmlns:a16="http://schemas.microsoft.com/office/drawing/2014/main" val="2664585751"/>
                    </a:ext>
                  </a:extLst>
                </a:gridCol>
                <a:gridCol w="991157">
                  <a:extLst>
                    <a:ext uri="{9D8B030D-6E8A-4147-A177-3AD203B41FA5}">
                      <a16:colId xmlns:a16="http://schemas.microsoft.com/office/drawing/2014/main" val="253766117"/>
                    </a:ext>
                  </a:extLst>
                </a:gridCol>
                <a:gridCol w="991157">
                  <a:extLst>
                    <a:ext uri="{9D8B030D-6E8A-4147-A177-3AD203B41FA5}">
                      <a16:colId xmlns:a16="http://schemas.microsoft.com/office/drawing/2014/main" val="1974046938"/>
                    </a:ext>
                  </a:extLst>
                </a:gridCol>
                <a:gridCol w="991157">
                  <a:extLst>
                    <a:ext uri="{9D8B030D-6E8A-4147-A177-3AD203B41FA5}">
                      <a16:colId xmlns:a16="http://schemas.microsoft.com/office/drawing/2014/main" val="2833095226"/>
                    </a:ext>
                  </a:extLst>
                </a:gridCol>
                <a:gridCol w="991157">
                  <a:extLst>
                    <a:ext uri="{9D8B030D-6E8A-4147-A177-3AD203B41FA5}">
                      <a16:colId xmlns:a16="http://schemas.microsoft.com/office/drawing/2014/main" val="1134027627"/>
                    </a:ext>
                  </a:extLst>
                </a:gridCol>
                <a:gridCol w="991157">
                  <a:extLst>
                    <a:ext uri="{9D8B030D-6E8A-4147-A177-3AD203B41FA5}">
                      <a16:colId xmlns:a16="http://schemas.microsoft.com/office/drawing/2014/main" val="1268985425"/>
                    </a:ext>
                  </a:extLst>
                </a:gridCol>
              </a:tblGrid>
              <a:tr h="508724">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Number of first authors represented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Number of authors represented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Number of papers on which site is represented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304239624"/>
                  </a:ext>
                </a:extLst>
              </a:tr>
              <a:tr h="405189">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Main papers</a:t>
                      </a:r>
                    </a:p>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(N = 876)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All papers</a:t>
                      </a:r>
                    </a:p>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(N = 1916)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Main papers</a:t>
                      </a:r>
                    </a:p>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(N = 876)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All papers</a:t>
                      </a:r>
                    </a:p>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(N = 1916)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Main papers</a:t>
                      </a:r>
                    </a:p>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(N = 876)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All papers</a:t>
                      </a:r>
                    </a:p>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(N = 1916)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106750452"/>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Coordinating Center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631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56075879"/>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Project Office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98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255924787"/>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Field Centers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1635354"/>
                  </a:ext>
                </a:extLst>
              </a:tr>
              <a:tr h="202595">
                <a:tc>
                  <a:txBody>
                    <a:bodyPr/>
                    <a:lstStyle/>
                    <a:p>
                      <a:pPr marL="91440" marR="0">
                        <a:spcBef>
                          <a:spcPts val="0"/>
                        </a:spcBef>
                        <a:spcAft>
                          <a:spcPts val="0"/>
                        </a:spcAft>
                      </a:pPr>
                      <a:r>
                        <a:rPr lang="en-US" sz="1200" b="1">
                          <a:effectLst/>
                          <a:latin typeface="Times New Roman" panose="02020603050405020304" pitchFamily="18" charset="0"/>
                          <a:ea typeface="Times New Roman" panose="02020603050405020304" pitchFamily="18" charset="0"/>
                        </a:rPr>
                        <a:t>Wake Forest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79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740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16599468"/>
                  </a:ext>
                </a:extLst>
              </a:tr>
              <a:tr h="202595">
                <a:tc>
                  <a:txBody>
                    <a:bodyPr/>
                    <a:lstStyle/>
                    <a:p>
                      <a:pPr marL="91440" marR="0">
                        <a:spcBef>
                          <a:spcPts val="0"/>
                        </a:spcBef>
                        <a:spcAft>
                          <a:spcPts val="0"/>
                        </a:spcAft>
                      </a:pPr>
                      <a:r>
                        <a:rPr lang="en-US" sz="1200" b="1">
                          <a:effectLst/>
                          <a:latin typeface="Times New Roman" panose="02020603050405020304" pitchFamily="18" charset="0"/>
                          <a:ea typeface="Times New Roman" panose="02020603050405020304" pitchFamily="18" charset="0"/>
                        </a:rPr>
                        <a:t>Columbia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588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06621340"/>
                  </a:ext>
                </a:extLst>
              </a:tr>
              <a:tr h="202595">
                <a:tc>
                  <a:txBody>
                    <a:bodyPr/>
                    <a:lstStyle/>
                    <a:p>
                      <a:pPr marL="91440" marR="0">
                        <a:spcBef>
                          <a:spcPts val="0"/>
                        </a:spcBef>
                        <a:spcAft>
                          <a:spcPts val="0"/>
                        </a:spcAft>
                      </a:pPr>
                      <a:r>
                        <a:rPr lang="en-US" sz="1200" b="1">
                          <a:effectLst/>
                          <a:latin typeface="Times New Roman" panose="02020603050405020304" pitchFamily="18" charset="0"/>
                          <a:ea typeface="Times New Roman" panose="02020603050405020304" pitchFamily="18" charset="0"/>
                        </a:rPr>
                        <a:t>Johns Hopkins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108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147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233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513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1015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62063266"/>
                  </a:ext>
                </a:extLst>
              </a:tr>
              <a:tr h="202595">
                <a:tc>
                  <a:txBody>
                    <a:bodyPr/>
                    <a:lstStyle/>
                    <a:p>
                      <a:pPr marL="91440" marR="0">
                        <a:spcBef>
                          <a:spcPts val="0"/>
                        </a:spcBef>
                        <a:spcAft>
                          <a:spcPts val="0"/>
                        </a:spcAft>
                      </a:pPr>
                      <a:r>
                        <a:rPr lang="en-US" sz="1200" b="1">
                          <a:effectLst/>
                          <a:latin typeface="Times New Roman" panose="02020603050405020304" pitchFamily="18" charset="0"/>
                          <a:ea typeface="Times New Roman" panose="02020603050405020304" pitchFamily="18" charset="0"/>
                        </a:rPr>
                        <a:t>Minnesota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47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245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74042850"/>
                  </a:ext>
                </a:extLst>
              </a:tr>
              <a:tr h="202595">
                <a:tc>
                  <a:txBody>
                    <a:bodyPr/>
                    <a:lstStyle/>
                    <a:p>
                      <a:pPr marL="91440" marR="0">
                        <a:spcBef>
                          <a:spcPts val="0"/>
                        </a:spcBef>
                        <a:spcAft>
                          <a:spcPts val="0"/>
                        </a:spcAft>
                      </a:pPr>
                      <a:r>
                        <a:rPr lang="en-US" sz="1200" b="1">
                          <a:effectLst/>
                          <a:latin typeface="Times New Roman" panose="02020603050405020304" pitchFamily="18" charset="0"/>
                          <a:ea typeface="Times New Roman" panose="02020603050405020304" pitchFamily="18" charset="0"/>
                        </a:rPr>
                        <a:t>Northwestern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574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802485873"/>
                  </a:ext>
                </a:extLst>
              </a:tr>
              <a:tr h="202595">
                <a:tc>
                  <a:txBody>
                    <a:bodyPr/>
                    <a:lstStyle/>
                    <a:p>
                      <a:pPr marL="91440" marR="0">
                        <a:spcBef>
                          <a:spcPts val="0"/>
                        </a:spcBef>
                        <a:spcAft>
                          <a:spcPts val="0"/>
                        </a:spcAft>
                      </a:pPr>
                      <a:r>
                        <a:rPr lang="en-US" sz="1200" b="1">
                          <a:effectLst/>
                          <a:latin typeface="Times New Roman" panose="02020603050405020304" pitchFamily="18" charset="0"/>
                          <a:ea typeface="Times New Roman" panose="02020603050405020304" pitchFamily="18" charset="0"/>
                        </a:rPr>
                        <a:t>UCLA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61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91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996262493"/>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Reading Centers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73258412"/>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CT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216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08272544"/>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MRI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289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323209205"/>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Tufts-NEMC Ultrasound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81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153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26466029"/>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Wisc. Ultrasound Blood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184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448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44736247"/>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USC Nutrition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84929942"/>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ECG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72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116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26333554"/>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Retinal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71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76348207"/>
                  </a:ext>
                </a:extLst>
              </a:tr>
              <a:tr h="202595">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34497916"/>
                  </a:ext>
                </a:extLst>
              </a:tr>
              <a:tr h="267312">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Other*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393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693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1171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1896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1052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2322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653379"/>
                  </a:ext>
                </a:extLst>
              </a:tr>
            </a:tbl>
          </a:graphicData>
        </a:graphic>
      </p:graphicFrame>
      <p:sp>
        <p:nvSpPr>
          <p:cNvPr id="3" name="Rectangle 1"/>
          <p:cNvSpPr>
            <a:spLocks noChangeArrowheads="1"/>
          </p:cNvSpPr>
          <p:nvPr/>
        </p:nvSpPr>
        <p:spPr bwMode="auto">
          <a:xfrm>
            <a:off x="952500" y="457200"/>
            <a:ext cx="72390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bmk="_Toc506918573">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en-US" altLang="en-US" sz="1400" b="1" i="0" u="none" strike="noStrike" cap="none" normalizeH="0" baseline="0" dirty="0" smtClean="0" bmk="_Toc506918573">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Summary of MESA Authorship: Approved Proposals as of February 20, 2019</a:t>
            </a:r>
            <a:endParaRPr kumimoji="0" lang="en-US" altLang="en-US" sz="1400" b="1"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“Site is represented” counts papers with authors, coauthors, sponsors, and analysts from a site;</a:t>
            </a:r>
            <a:endParaRPr kumimoji="0" lang="en-US" altLang="zh-CN" sz="1400" b="0" i="0" u="none" strike="noStrike" cap="none" normalizeH="0" baseline="0" dirty="0" smtClean="0">
              <a:ln>
                <a:noFill/>
              </a:ln>
              <a:solidFill>
                <a:schemeClr val="tx1"/>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“authors represented” counts only first authors and coauthors from a site.</a:t>
            </a:r>
            <a:endParaRPr kumimoji="0" lang="en-US" altLang="zh-CN"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Calibri" panose="020F0502020204030204" pitchFamily="34" charset="0"/>
                <a:ea typeface="Times New Roman" panose="02020603050405020304" pitchFamily="18" charset="0"/>
              </a:rPr>
              <a:t>   * Not affiliated with above</a:t>
            </a:r>
            <a:r>
              <a:rPr kumimoji="0" lang="en-US" altLang="zh-CN" sz="1400" b="0" i="0" u="none" strike="noStrike" cap="none" normalizeH="0" baseline="0" dirty="0" smtClean="0">
                <a:ln>
                  <a:noFill/>
                </a:ln>
                <a:solidFill>
                  <a:schemeClr val="tx1"/>
                </a:solidFill>
                <a:effectLst/>
                <a:latin typeface="Calibri" panose="020F0502020204030204" pitchFamily="34" charset="0"/>
              </a:rPr>
              <a:t> </a:t>
            </a:r>
          </a:p>
        </p:txBody>
      </p:sp>
      <p:sp>
        <p:nvSpPr>
          <p:cNvPr id="4" name="Rectangle 3"/>
          <p:cNvSpPr/>
          <p:nvPr/>
        </p:nvSpPr>
        <p:spPr>
          <a:xfrm>
            <a:off x="3352800" y="1981200"/>
            <a:ext cx="990600" cy="4343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315205" y="1981200"/>
            <a:ext cx="990600" cy="4343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6819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2286000"/>
            <a:ext cx="6858000" cy="1938992"/>
          </a:xfrm>
          <a:prstGeom prst="rect">
            <a:avLst/>
          </a:prstGeom>
        </p:spPr>
        <p:txBody>
          <a:bodyPr wrap="square">
            <a:spAutoFit/>
          </a:bodyPr>
          <a:lstStyle/>
          <a:p>
            <a:r>
              <a:rPr lang="en-US" b="1" dirty="0"/>
              <a:t>	    </a:t>
            </a:r>
            <a:r>
              <a:rPr lang="en-US" sz="2400" b="1" dirty="0" smtClean="0">
                <a:latin typeface="Calibri" panose="020F0502020204030204" pitchFamily="34" charset="0"/>
              </a:rPr>
              <a:t>	     Central Analyst     Local </a:t>
            </a:r>
            <a:r>
              <a:rPr lang="en-US" sz="2400" b="1" dirty="0">
                <a:latin typeface="Calibri" panose="020F0502020204030204" pitchFamily="34" charset="0"/>
              </a:rPr>
              <a:t>Analyst</a:t>
            </a:r>
          </a:p>
          <a:p>
            <a:r>
              <a:rPr lang="en-US" sz="2400" b="1" dirty="0">
                <a:latin typeface="Calibri" panose="020F0502020204030204" pitchFamily="34" charset="0"/>
              </a:rPr>
              <a:t>Main Study		</a:t>
            </a:r>
            <a:r>
              <a:rPr lang="en-US" sz="2400" b="1" dirty="0" smtClean="0">
                <a:latin typeface="Calibri" panose="020F0502020204030204" pitchFamily="34" charset="0"/>
              </a:rPr>
              <a:t>  599</a:t>
            </a:r>
            <a:r>
              <a:rPr lang="en-US" sz="2400" b="1" dirty="0">
                <a:latin typeface="Calibri" panose="020F0502020204030204" pitchFamily="34" charset="0"/>
              </a:rPr>
              <a:t>	</a:t>
            </a:r>
            <a:r>
              <a:rPr lang="en-US" sz="2400" b="1" dirty="0" smtClean="0">
                <a:latin typeface="Calibri" panose="020F0502020204030204" pitchFamily="34" charset="0"/>
              </a:rPr>
              <a:t>	       283</a:t>
            </a:r>
            <a:endParaRPr lang="en-US" sz="2400" b="1" dirty="0">
              <a:latin typeface="Calibri" panose="020F0502020204030204" pitchFamily="34" charset="0"/>
            </a:endParaRPr>
          </a:p>
          <a:p>
            <a:r>
              <a:rPr lang="en-US" sz="2400" b="1" dirty="0">
                <a:latin typeface="Calibri" panose="020F0502020204030204" pitchFamily="34" charset="0"/>
              </a:rPr>
              <a:t>Ancillary Studies	</a:t>
            </a:r>
            <a:r>
              <a:rPr lang="en-US" sz="2400" b="1" dirty="0" smtClean="0">
                <a:latin typeface="Calibri" panose="020F0502020204030204" pitchFamily="34" charset="0"/>
              </a:rPr>
              <a:t>  696</a:t>
            </a:r>
            <a:r>
              <a:rPr lang="en-US" sz="2400" b="1" dirty="0">
                <a:latin typeface="Calibri" panose="020F0502020204030204" pitchFamily="34" charset="0"/>
              </a:rPr>
              <a:t>	</a:t>
            </a:r>
            <a:r>
              <a:rPr lang="en-US" sz="2400" b="1" dirty="0" smtClean="0">
                <a:latin typeface="Calibri" panose="020F0502020204030204" pitchFamily="34" charset="0"/>
              </a:rPr>
              <a:t>	       343</a:t>
            </a:r>
          </a:p>
          <a:p>
            <a:endParaRPr lang="en-US" sz="2400" b="1" dirty="0">
              <a:latin typeface="Calibri" panose="020F0502020204030204" pitchFamily="34" charset="0"/>
            </a:endParaRPr>
          </a:p>
          <a:p>
            <a:r>
              <a:rPr lang="en-US" sz="2400" b="1" dirty="0" smtClean="0">
                <a:latin typeface="Calibri" panose="020F0502020204030204" pitchFamily="34" charset="0"/>
              </a:rPr>
              <a:t>Total			1295 (67.4%)	       626</a:t>
            </a:r>
            <a:endParaRPr lang="en-US" sz="2400" b="1" dirty="0">
              <a:latin typeface="Calibri" panose="020F0502020204030204" pitchFamily="34" charset="0"/>
            </a:endParaRPr>
          </a:p>
        </p:txBody>
      </p:sp>
    </p:spTree>
    <p:extLst>
      <p:ext uri="{BB962C8B-B14F-4D97-AF65-F5344CB8AC3E}">
        <p14:creationId xmlns:p14="http://schemas.microsoft.com/office/powerpoint/2010/main" val="4263174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685800" y="990600"/>
            <a:ext cx="74676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smtClean="0" bmk="_Toc506918576">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kumimoji="0" lang="en-US" altLang="en-US" b="1" i="0" u="none" strike="noStrike" cap="none" normalizeH="0" baseline="0" dirty="0" smtClean="0" bmk="_Toc506918576">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Accounting of Paper Status: </a:t>
            </a:r>
            <a:r>
              <a:rPr kumimoji="0" lang="en-US" altLang="en-US" b="1" i="0" u="none" strike="noStrike" cap="none" normalizeH="0" baseline="0" dirty="0" smtClean="0" bmk="">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Summary of Manuscripts</a:t>
            </a:r>
            <a:r>
              <a:rPr kumimoji="0" lang="en-US" altLang="en-US" b="1" i="0" u="none" strike="noStrike" cap="none" normalizeH="0" baseline="0" dirty="0" smtClean="0" bmk="_Toc506918577">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as of February 20, 2019</a:t>
            </a:r>
            <a:endParaRPr kumimoji="0" lang="en-US" altLang="en-US" b="0" i="0" u="none" strike="noStrike" cap="none" normalizeH="0" baseline="0" dirty="0" smtClean="0">
              <a:ln>
                <a:noFill/>
              </a:ln>
              <a:solidFill>
                <a:srgbClr val="1F3763"/>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smtClean="0">
              <a:ln>
                <a:noFill/>
              </a:ln>
              <a:solidFill>
                <a:schemeClr val="tx1"/>
              </a:solidFill>
              <a:effectLst/>
              <a:latin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80242324"/>
              </p:ext>
            </p:extLst>
          </p:nvPr>
        </p:nvGraphicFramePr>
        <p:xfrm>
          <a:off x="1219200" y="1864448"/>
          <a:ext cx="6553201" cy="3059457"/>
        </p:xfrm>
        <a:graphic>
          <a:graphicData uri="http://schemas.openxmlformats.org/drawingml/2006/table">
            <a:tbl>
              <a:tblPr firstRow="1" firstCol="1" lastRow="1" lastCol="1" bandRow="1" bandCol="1"/>
              <a:tblGrid>
                <a:gridCol w="2368656">
                  <a:extLst>
                    <a:ext uri="{9D8B030D-6E8A-4147-A177-3AD203B41FA5}">
                      <a16:colId xmlns:a16="http://schemas.microsoft.com/office/drawing/2014/main" val="1019168199"/>
                    </a:ext>
                  </a:extLst>
                </a:gridCol>
                <a:gridCol w="1232910">
                  <a:extLst>
                    <a:ext uri="{9D8B030D-6E8A-4147-A177-3AD203B41FA5}">
                      <a16:colId xmlns:a16="http://schemas.microsoft.com/office/drawing/2014/main" val="92952666"/>
                    </a:ext>
                  </a:extLst>
                </a:gridCol>
                <a:gridCol w="881816">
                  <a:extLst>
                    <a:ext uri="{9D8B030D-6E8A-4147-A177-3AD203B41FA5}">
                      <a16:colId xmlns:a16="http://schemas.microsoft.com/office/drawing/2014/main" val="2113527262"/>
                    </a:ext>
                  </a:extLst>
                </a:gridCol>
                <a:gridCol w="881816">
                  <a:extLst>
                    <a:ext uri="{9D8B030D-6E8A-4147-A177-3AD203B41FA5}">
                      <a16:colId xmlns:a16="http://schemas.microsoft.com/office/drawing/2014/main" val="1473862007"/>
                    </a:ext>
                  </a:extLst>
                </a:gridCol>
                <a:gridCol w="1188003">
                  <a:extLst>
                    <a:ext uri="{9D8B030D-6E8A-4147-A177-3AD203B41FA5}">
                      <a16:colId xmlns:a16="http://schemas.microsoft.com/office/drawing/2014/main" val="683766907"/>
                    </a:ext>
                  </a:extLst>
                </a:gridCol>
              </a:tblGrid>
              <a:tr h="405789">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Total</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Main &amp; Ancillary</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Main </a:t>
                      </a:r>
                      <a:endParaRPr lang="en-US" sz="12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Study</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Ancillary Studies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0227582"/>
                  </a:ext>
                </a:extLst>
              </a:tr>
              <a:tr h="228256">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Papers Published or In Press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1269</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586</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683</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3597430"/>
                  </a:ext>
                </a:extLst>
              </a:tr>
              <a:tr h="228256">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Pen Drafts Approved</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cs typeface="Times New Roman" panose="02020603050405020304" pitchFamily="18" charset="0"/>
                        </a:rPr>
                        <a:t>131</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61</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70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280095"/>
                  </a:ext>
                </a:extLst>
              </a:tr>
              <a:tr h="228256">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Pen Drafts in Review</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20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9</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11</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6019105"/>
                  </a:ext>
                </a:extLst>
              </a:tr>
              <a:tr h="228256">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Pen Drafts Pending</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496</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220</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276</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38590436"/>
                  </a:ext>
                </a:extLst>
              </a:tr>
              <a:tr h="1369537">
                <a:tc>
                  <a:txBody>
                    <a:bodyPr/>
                    <a:lstStyle/>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r>
                        <a:rPr lang="en-US" sz="1200" b="1" dirty="0" smtClean="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0 – 3 months (from approval)</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&gt;3 – 6 months</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&gt;6 – 9 months</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&gt;9 – 12 months</a:t>
                      </a:r>
                      <a:endParaRPr lang="en-US" sz="12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200" b="1" dirty="0">
                          <a:effectLst/>
                          <a:latin typeface="Times New Roman" panose="02020603050405020304" pitchFamily="18" charset="0"/>
                          <a:ea typeface="Times New Roman" panose="02020603050405020304" pitchFamily="18" charset="0"/>
                        </a:rPr>
                        <a:t> &gt;12 months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endParaRPr lang="en-US" sz="1200" b="1" dirty="0" smtClean="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smtClean="0">
                          <a:effectLst/>
                          <a:latin typeface="Times New Roman" panose="02020603050405020304" pitchFamily="18" charset="0"/>
                          <a:ea typeface="Times New Roman" panose="02020603050405020304" pitchFamily="18" charset="0"/>
                        </a:rPr>
                        <a:t>47</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31</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32</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33</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353</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endParaRPr lang="en-US" sz="1200" b="1" dirty="0" smtClean="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smtClean="0">
                          <a:effectLst/>
                          <a:latin typeface="Times New Roman" panose="02020603050405020304" pitchFamily="18" charset="0"/>
                          <a:ea typeface="Times New Roman" panose="02020603050405020304" pitchFamily="18" charset="0"/>
                        </a:rPr>
                        <a:t>31</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11</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15</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16</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147</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 </a:t>
                      </a:r>
                      <a:endParaRPr lang="en-US" sz="1200" b="1" dirty="0" smtClean="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smtClean="0">
                          <a:effectLst/>
                          <a:latin typeface="Times New Roman" panose="02020603050405020304" pitchFamily="18" charset="0"/>
                          <a:ea typeface="Times New Roman" panose="02020603050405020304" pitchFamily="18" charset="0"/>
                        </a:rPr>
                        <a:t>16</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20</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17</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17</a:t>
                      </a:r>
                      <a:endParaRPr lang="en-US" sz="1200" dirty="0">
                        <a:effectLst/>
                        <a:latin typeface="Times New Roman" panose="02020603050405020304" pitchFamily="18" charset="0"/>
                        <a:ea typeface="Times New Roman" panose="02020603050405020304" pitchFamily="18" charset="0"/>
                      </a:endParaRPr>
                    </a:p>
                    <a:p>
                      <a:pPr marL="0" marR="0" algn="r">
                        <a:spcBef>
                          <a:spcPts val="0"/>
                        </a:spcBef>
                        <a:spcAft>
                          <a:spcPts val="0"/>
                        </a:spcAft>
                      </a:pPr>
                      <a:r>
                        <a:rPr lang="en-US" sz="1200" b="1" dirty="0">
                          <a:effectLst/>
                          <a:latin typeface="Times New Roman" panose="02020603050405020304" pitchFamily="18" charset="0"/>
                          <a:ea typeface="Times New Roman" panose="02020603050405020304" pitchFamily="18" charset="0"/>
                        </a:rPr>
                        <a:t>206</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0893752"/>
                  </a:ext>
                </a:extLst>
              </a:tr>
              <a:tr h="228256">
                <a:tc>
                  <a:txBody>
                    <a:bodyPr/>
                    <a:lstStyle/>
                    <a:p>
                      <a:pPr marL="0" marR="0">
                        <a:spcBef>
                          <a:spcPts val="0"/>
                        </a:spcBef>
                        <a:spcAft>
                          <a:spcPts val="0"/>
                        </a:spcAft>
                      </a:pPr>
                      <a:r>
                        <a:rPr lang="en-US" sz="1200" b="1">
                          <a:effectLst/>
                          <a:latin typeface="Times New Roman" panose="02020603050405020304" pitchFamily="18" charset="0"/>
                          <a:ea typeface="Times New Roman" panose="02020603050405020304" pitchFamily="18" charset="0"/>
                        </a:rPr>
                        <a:t>Total Papers Approved</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1916</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 </a:t>
                      </a:r>
                      <a:endParaRPr lang="en-US"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effectLst/>
                          <a:latin typeface="Times New Roman" panose="02020603050405020304" pitchFamily="18" charset="0"/>
                          <a:ea typeface="Times New Roman" panose="02020603050405020304" pitchFamily="18" charset="0"/>
                        </a:rPr>
                        <a:t>876</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1040</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3752419"/>
                  </a:ext>
                </a:extLst>
              </a:tr>
            </a:tbl>
          </a:graphicData>
        </a:graphic>
      </p:graphicFrame>
      <p:sp>
        <p:nvSpPr>
          <p:cNvPr id="4" name="TextBox 3"/>
          <p:cNvSpPr txBox="1"/>
          <p:nvPr/>
        </p:nvSpPr>
        <p:spPr>
          <a:xfrm>
            <a:off x="1374371" y="5334000"/>
            <a:ext cx="3617039" cy="523220"/>
          </a:xfrm>
          <a:prstGeom prst="rect">
            <a:avLst/>
          </a:prstGeom>
          <a:noFill/>
        </p:spPr>
        <p:txBody>
          <a:bodyPr wrap="square" rtlCol="0">
            <a:spAutoFit/>
          </a:bodyPr>
          <a:lstStyle/>
          <a:p>
            <a:r>
              <a:rPr lang="en-US" sz="1400" b="1" dirty="0" smtClean="0">
                <a:latin typeface="Calibri" panose="020F0502020204030204" pitchFamily="34" charset="0"/>
              </a:rPr>
              <a:t>N &gt;12 months = 324 in 2017</a:t>
            </a:r>
          </a:p>
          <a:p>
            <a:r>
              <a:rPr lang="en-US" sz="1400" b="1" dirty="0" smtClean="0">
                <a:latin typeface="Calibri" panose="020F0502020204030204" pitchFamily="34" charset="0"/>
              </a:rPr>
              <a:t>N &gt;12 months = 337 in 2018</a:t>
            </a:r>
            <a:endParaRPr lang="en-US" sz="1400" b="1" dirty="0">
              <a:latin typeface="Calibri" panose="020F0502020204030204" pitchFamily="34" charset="0"/>
            </a:endParaRPr>
          </a:p>
        </p:txBody>
      </p:sp>
      <p:sp>
        <p:nvSpPr>
          <p:cNvPr id="5" name="Rectangle 4"/>
          <p:cNvSpPr/>
          <p:nvPr/>
        </p:nvSpPr>
        <p:spPr>
          <a:xfrm>
            <a:off x="1219200" y="4267200"/>
            <a:ext cx="3581400" cy="228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065836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TotalTime>
  <Words>921</Words>
  <Application>Microsoft Office PowerPoint</Application>
  <PresentationFormat>On-screen Show (4:3)</PresentationFormat>
  <Paragraphs>326</Paragraphs>
  <Slides>17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SimSun</vt:lpstr>
      <vt:lpstr>Arial</vt:lpstr>
      <vt:lpstr>Calibri</vt:lpstr>
      <vt:lpstr>Times New Roman</vt:lpstr>
      <vt:lpstr>Default Design</vt:lpstr>
      <vt:lpstr>MESA P&amp;P REPORT SC Meeting 3/27/19</vt:lpstr>
      <vt:lpstr>P&amp;P Membership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Research Area Distribution of MESA Articles</vt:lpstr>
      <vt:lpstr>Distribution of Author Affiliations by Country </vt:lpstr>
      <vt:lpstr>Distribution of Author Affiliations by Institution</vt:lpstr>
      <vt:lpstr>Proposals (n=2842) Cumulative by Year</vt:lpstr>
      <vt:lpstr>MESA Publications (n=1557) Cumulative by Year Through 12/31/18</vt:lpstr>
      <vt:lpstr>Abstracts (n=1537) Cumulative by Year Through 12/31/18 </vt:lpstr>
      <vt:lpstr>MESA Citations by Year Multi-Ethnic Study of Atherosclerosis in “topic”  Web of Science search</vt:lpstr>
      <vt:lpstr>PowerPoint Presentation</vt:lpstr>
    </vt:vector>
  </TitlesOfParts>
  <Company>University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Proposals (n=417)</dc:title>
  <dc:creator>rmcclell</dc:creator>
  <cp:lastModifiedBy>Windows User</cp:lastModifiedBy>
  <cp:revision>116</cp:revision>
  <cp:lastPrinted>2018-02-21T19:15:15Z</cp:lastPrinted>
  <dcterms:created xsi:type="dcterms:W3CDTF">2008-01-18T21:20:36Z</dcterms:created>
  <dcterms:modified xsi:type="dcterms:W3CDTF">2019-03-25T21:08:54Z</dcterms:modified>
</cp:coreProperties>
</file>