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71" r:id="rId3"/>
    <p:sldId id="257" r:id="rId4"/>
    <p:sldId id="273" r:id="rId5"/>
    <p:sldId id="270" r:id="rId6"/>
    <p:sldId id="258" r:id="rId7"/>
    <p:sldId id="259" r:id="rId8"/>
    <p:sldId id="260" r:id="rId9"/>
    <p:sldId id="275" r:id="rId10"/>
    <p:sldId id="261" r:id="rId11"/>
    <p:sldId id="264" r:id="rId12"/>
    <p:sldId id="269" r:id="rId13"/>
    <p:sldId id="268" r:id="rId14"/>
    <p:sldId id="262" r:id="rId15"/>
    <p:sldId id="276" r:id="rId16"/>
    <p:sldId id="263" r:id="rId17"/>
    <p:sldId id="265" r:id="rId18"/>
    <p:sldId id="272" r:id="rId19"/>
    <p:sldId id="277" r:id="rId20"/>
    <p:sldId id="266" r:id="rId21"/>
    <p:sldId id="267" r:id="rId22"/>
    <p:sldId id="278" r:id="rId23"/>
    <p:sldId id="274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39" autoAdjust="0"/>
  </p:normalViewPr>
  <p:slideViewPr>
    <p:cSldViewPr>
      <p:cViewPr>
        <p:scale>
          <a:sx n="73" d="100"/>
          <a:sy n="73" d="100"/>
        </p:scale>
        <p:origin x="669" y="32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90FD16-C33A-47D0-9B77-1518E665F167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A3EA9F-B03F-4FF0-B491-ACAE20A79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905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3EA9F-B03F-4FF0-B491-ACAE20A79B5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630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8521F-4624-45EE-9F15-F05222277398}" type="datetime1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23AD4-87E1-4691-A288-8FFF41005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31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C83D0-1A36-45FF-8C3C-543114EF18D8}" type="datetime1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23AD4-87E1-4691-A288-8FFF41005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931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D3982-08B7-4C34-875B-9701EBB3CFD4}" type="datetime1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23AD4-87E1-4691-A288-8FFF41005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849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707E7-422C-48D8-80B3-3613BA7BC8E0}" type="datetime1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23AD4-87E1-4691-A288-8FFF41005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112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0AACC-4B3A-444D-B948-2AE76126EAD3}" type="datetime1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23AD4-87E1-4691-A288-8FFF41005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97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49334-5ADC-46DE-B32E-9E0151775D44}" type="datetime1">
              <a:rPr lang="en-US" smtClean="0"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23AD4-87E1-4691-A288-8FFF41005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32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9149A-EA92-4820-94E9-BD09692B4E7A}" type="datetime1">
              <a:rPr lang="en-US" smtClean="0"/>
              <a:t>3/28/2018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23AD4-87E1-4691-A288-8FFF41005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110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7DA8A-1365-43D5-9A18-BEEE54280F2A}" type="datetime1">
              <a:rPr lang="en-US" smtClean="0"/>
              <a:t>3/28/2018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23AD4-87E1-4691-A288-8FFF41005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616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3CDD-DA0B-40C1-AC4C-D2CAF5BFAB88}" type="datetime1">
              <a:rPr lang="en-US" smtClean="0"/>
              <a:t>3/28/2018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23AD4-87E1-4691-A288-8FFF41005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055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A084-0662-46DA-97F3-2E191AB5C30B}" type="datetime1">
              <a:rPr lang="en-US" smtClean="0"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23AD4-87E1-4691-A288-8FFF41005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250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8096-C901-4A22-AC65-009E9C5303AF}" type="datetime1">
              <a:rPr lang="en-US" smtClean="0"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23AD4-87E1-4691-A288-8FFF41005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040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96E19-F177-407C-A6F9-FF5187D180B2}" type="datetime1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23AD4-87E1-4691-A288-8FFF41005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538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/>
              <a:t>Clinical</a:t>
            </a:r>
            <a:r>
              <a:rPr lang="fr-FR" dirty="0"/>
              <a:t> and </a:t>
            </a:r>
            <a:r>
              <a:rPr lang="fr-FR" dirty="0" err="1"/>
              <a:t>Subclinical</a:t>
            </a:r>
            <a:r>
              <a:rPr lang="fr-FR" dirty="0"/>
              <a:t> CVD </a:t>
            </a:r>
            <a:r>
              <a:rPr lang="fr-FR" dirty="0" err="1"/>
              <a:t>Risk</a:t>
            </a:r>
            <a:r>
              <a:rPr lang="fr-FR" dirty="0"/>
              <a:t> </a:t>
            </a:r>
            <a:r>
              <a:rPr lang="fr-FR" dirty="0" smtClean="0"/>
              <a:t>Composites and </a:t>
            </a:r>
            <a:r>
              <a:rPr lang="fr-FR" dirty="0"/>
              <a:t>Cognitive </a:t>
            </a:r>
            <a:r>
              <a:rPr lang="fr-FR" dirty="0" err="1"/>
              <a:t>Decline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Timothy Hughes, MPH, PhD</a:t>
            </a:r>
          </a:p>
          <a:p>
            <a:r>
              <a:rPr lang="en-US" dirty="0" smtClean="0"/>
              <a:t>--- </a:t>
            </a:r>
          </a:p>
          <a:p>
            <a:r>
              <a:rPr lang="en-US" dirty="0" smtClean="0"/>
              <a:t>MESA Cognitive Working Group</a:t>
            </a:r>
          </a:p>
          <a:p>
            <a:r>
              <a:rPr lang="en-US" dirty="0" smtClean="0"/>
              <a:t>March 29, 2018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23AD4-87E1-4691-A288-8FFF41005148}" type="slidenum">
              <a:rPr lang="en-US" smtClean="0"/>
              <a:t>1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390525"/>
            <a:ext cx="282892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58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CVD Risk and </a:t>
            </a:r>
            <a:r>
              <a:rPr lang="en-US" dirty="0" smtClean="0"/>
              <a:t>Cognitive </a:t>
            </a:r>
            <a:r>
              <a:rPr lang="en-US" dirty="0" err="1" smtClean="0"/>
              <a:t>Deceline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MESA offers that few studies have: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Unique (clinical and </a:t>
            </a:r>
            <a:r>
              <a:rPr lang="en-US" u="sng" dirty="0" smtClean="0"/>
              <a:t>subclinical</a:t>
            </a:r>
            <a:r>
              <a:rPr lang="en-US" dirty="0" smtClean="0"/>
              <a:t>) vascular </a:t>
            </a:r>
            <a:r>
              <a:rPr lang="en-US" dirty="0"/>
              <a:t>phenotyping over the mid-to-late-life </a:t>
            </a:r>
            <a:r>
              <a:rPr lang="en-US" dirty="0" smtClean="0"/>
              <a:t>transition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M</a:t>
            </a:r>
            <a:r>
              <a:rPr lang="en-US" dirty="0" smtClean="0"/>
              <a:t>ulti-ethnic sample (differential risks)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Repeated </a:t>
            </a:r>
            <a:r>
              <a:rPr lang="en-US" dirty="0"/>
              <a:t>cognitive </a:t>
            </a:r>
            <a:r>
              <a:rPr lang="en-US" dirty="0" smtClean="0"/>
              <a:t>assessments</a:t>
            </a:r>
          </a:p>
          <a:p>
            <a:endParaRPr lang="en-US" dirty="0" smtClean="0"/>
          </a:p>
          <a:p>
            <a:r>
              <a:rPr lang="en-US" dirty="0" smtClean="0"/>
              <a:t>We hypothesize:</a:t>
            </a:r>
          </a:p>
          <a:p>
            <a:pPr lvl="1"/>
            <a:r>
              <a:rPr lang="en-US" dirty="0" smtClean="0"/>
              <a:t>Vascular </a:t>
            </a:r>
            <a:r>
              <a:rPr lang="en-US" dirty="0"/>
              <a:t>profiles </a:t>
            </a:r>
            <a:r>
              <a:rPr lang="en-US" dirty="0" smtClean="0"/>
              <a:t>relate to cognitive decline</a:t>
            </a:r>
          </a:p>
          <a:p>
            <a:pPr lvl="1"/>
            <a:r>
              <a:rPr lang="en-US" dirty="0" smtClean="0"/>
              <a:t>Interaction between race/ethnicity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23AD4-87E1-4691-A288-8FFF4100514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0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 smtClean="0"/>
              <a:t>Methods –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i="1" dirty="0" smtClean="0"/>
              <a:t>Participants and Clinical Vascular Data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001000" cy="4525963"/>
          </a:xfrm>
        </p:spPr>
        <p:txBody>
          <a:bodyPr>
            <a:noAutofit/>
          </a:bodyPr>
          <a:lstStyle/>
          <a:p>
            <a:r>
              <a:rPr lang="en-US" dirty="0" smtClean="0"/>
              <a:t>Leverage MESA vascular data</a:t>
            </a:r>
            <a:r>
              <a:rPr lang="en-US" sz="2800" dirty="0" smtClean="0"/>
              <a:t> </a:t>
            </a:r>
          </a:p>
          <a:p>
            <a:pPr lvl="1"/>
            <a:r>
              <a:rPr lang="en-US" sz="2400" dirty="0" smtClean="0"/>
              <a:t>Baseline (45-84 years of age, </a:t>
            </a:r>
            <a:r>
              <a:rPr lang="en-US" sz="2400" dirty="0" err="1" smtClean="0"/>
              <a:t>mean±SD</a:t>
            </a:r>
            <a:r>
              <a:rPr lang="en-US" sz="2400" dirty="0" smtClean="0"/>
              <a:t> = 60±9, 2000-02)</a:t>
            </a:r>
          </a:p>
          <a:p>
            <a:pPr lvl="1"/>
            <a:r>
              <a:rPr lang="en-US" sz="2400" dirty="0" smtClean="0"/>
              <a:t>Repeated over six clinical exams (2000-02 to 2016-18)</a:t>
            </a:r>
            <a:endParaRPr lang="en-US" sz="2400" dirty="0" smtClean="0"/>
          </a:p>
          <a:p>
            <a:pPr marL="457200" lvl="1" indent="0">
              <a:buNone/>
            </a:pPr>
            <a:r>
              <a:rPr lang="en-US" sz="100" dirty="0" smtClean="0"/>
              <a:t> </a:t>
            </a:r>
          </a:p>
          <a:p>
            <a:r>
              <a:rPr lang="en-US" dirty="0" smtClean="0"/>
              <a:t>Clinical </a:t>
            </a:r>
            <a:r>
              <a:rPr lang="en-US" dirty="0"/>
              <a:t>risk </a:t>
            </a:r>
            <a:r>
              <a:rPr lang="en-US" dirty="0" smtClean="0"/>
              <a:t>scores</a:t>
            </a:r>
          </a:p>
          <a:p>
            <a:pPr lvl="1"/>
            <a:r>
              <a:rPr lang="en-US" sz="2400" dirty="0" smtClean="0"/>
              <a:t>Framingham </a:t>
            </a:r>
            <a:r>
              <a:rPr lang="en-US" sz="2400" dirty="0"/>
              <a:t>(FRS)</a:t>
            </a:r>
            <a:r>
              <a:rPr lang="en-US" sz="1800" i="1" dirty="0"/>
              <a:t> - </a:t>
            </a:r>
            <a:r>
              <a:rPr lang="en-US" sz="2000" i="1" dirty="0"/>
              <a:t>age, sex, smoking, </a:t>
            </a:r>
            <a:r>
              <a:rPr lang="en-US" sz="2000" i="1" dirty="0" smtClean="0"/>
              <a:t>systolic </a:t>
            </a:r>
            <a:r>
              <a:rPr lang="en-US" sz="2000" i="1" dirty="0"/>
              <a:t>BP, BP meds, total and HDL </a:t>
            </a:r>
            <a:r>
              <a:rPr lang="en-US" sz="2000" i="1" dirty="0" smtClean="0"/>
              <a:t>cholesterol</a:t>
            </a:r>
          </a:p>
          <a:p>
            <a:pPr lvl="1"/>
            <a:r>
              <a:rPr lang="en-US" sz="2400" dirty="0" smtClean="0"/>
              <a:t>Cardiovascular </a:t>
            </a:r>
            <a:r>
              <a:rPr lang="en-US" sz="2400" dirty="0"/>
              <a:t>Risk Factors, Aging, and Incidence of Dementia (CAIDE) - </a:t>
            </a:r>
            <a:r>
              <a:rPr lang="en-US" sz="2000" i="1" dirty="0"/>
              <a:t>age, educational level, hypertension, hypercholesterolemia, obesity, and physical inactivity</a:t>
            </a:r>
            <a:endParaRPr lang="en-US" sz="2000" i="1" dirty="0" smtClean="0"/>
          </a:p>
          <a:p>
            <a:pPr lvl="1"/>
            <a:r>
              <a:rPr lang="en-US" sz="2400" dirty="0" smtClean="0"/>
              <a:t>Atherosclerotic CVD Pooled </a:t>
            </a:r>
            <a:r>
              <a:rPr lang="en-US" sz="2400" dirty="0"/>
              <a:t>Cohort Equation (PCE</a:t>
            </a:r>
            <a:r>
              <a:rPr lang="en-US" sz="2400" dirty="0" smtClean="0"/>
              <a:t>) </a:t>
            </a:r>
            <a:r>
              <a:rPr lang="en-US" sz="1800" i="1" dirty="0"/>
              <a:t>- </a:t>
            </a:r>
            <a:r>
              <a:rPr lang="en-US" sz="2000" i="1" dirty="0"/>
              <a:t>age, </a:t>
            </a:r>
            <a:r>
              <a:rPr lang="en-US" sz="2000" i="1" dirty="0" smtClean="0"/>
              <a:t>gender</a:t>
            </a:r>
            <a:r>
              <a:rPr lang="en-US" sz="2000" i="1" dirty="0"/>
              <a:t>, </a:t>
            </a:r>
            <a:r>
              <a:rPr lang="en-US" sz="2000" i="1" dirty="0" smtClean="0"/>
              <a:t>diabetes</a:t>
            </a:r>
            <a:r>
              <a:rPr lang="en-US" sz="2000" i="1" dirty="0"/>
              <a:t>, smoking, family history of heart attack, total and HDL cholesterol, systolic blood pressure, lipid and </a:t>
            </a:r>
            <a:r>
              <a:rPr lang="en-US" sz="2000" i="1" dirty="0" smtClean="0"/>
              <a:t>BP meds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23AD4-87E1-4691-A288-8FFF41005148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65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/>
              <a:t>Methods </a:t>
            </a:r>
            <a:r>
              <a:rPr lang="en-US" sz="4900" dirty="0" smtClean="0"/>
              <a:t>– </a:t>
            </a:r>
            <a:r>
              <a:rPr lang="en-US" dirty="0"/>
              <a:t/>
            </a:r>
            <a:br>
              <a:rPr lang="en-US" dirty="0"/>
            </a:br>
            <a:r>
              <a:rPr lang="en-US" sz="3600" i="1" dirty="0" smtClean="0"/>
              <a:t>Subclinical </a:t>
            </a:r>
            <a:r>
              <a:rPr lang="en-US" sz="3600" i="1" dirty="0"/>
              <a:t>Vascular Data </a:t>
            </a:r>
            <a:endParaRPr lang="en-US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23AD4-87E1-4691-A288-8FFF41005148}" type="slidenum">
              <a:rPr lang="en-US" smtClean="0"/>
              <a:t>12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2891253"/>
              </p:ext>
            </p:extLst>
          </p:nvPr>
        </p:nvGraphicFramePr>
        <p:xfrm>
          <a:off x="838200" y="1600200"/>
          <a:ext cx="7467600" cy="3857625"/>
        </p:xfrm>
        <a:graphic>
          <a:graphicData uri="http://schemas.openxmlformats.org/drawingml/2006/table">
            <a:tbl>
              <a:tblPr firstRow="1"/>
              <a:tblGrid>
                <a:gridCol w="2309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9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0025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Exam 1 CVD Measures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Atherosclerosis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Arteriosclerosis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Small vessel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Pulse wave velocity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Albumin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/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creatinine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Aortic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calcium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ABI&gt;1.4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retinal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abnormalities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ABI&lt;9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Pulse pressure &gt;60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C2, small artery elasticity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carotid IMT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Wave reflection magnitude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Pulse pressure amplitude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Augmentation index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C1,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large artery elasticity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90597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US - Distensibility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coefficient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US - Young's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modulus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Flow mediated dilation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Step 1 - use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clinical 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cutpoints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if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available or split continuous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variables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into upper, lower and 'middle' quintiles.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0975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Step 2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-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develop clustering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approach to determine weights for each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component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0975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*either approach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must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be able to account for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missingness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of components.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524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 smtClean="0"/>
              <a:t>Methods –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i="1" dirty="0" smtClean="0"/>
              <a:t>Subclinical Vascular Data 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Novel Subclinical CVD risk scores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Atherosclerosis (</a:t>
            </a:r>
            <a:r>
              <a:rPr lang="en-US" dirty="0" err="1" smtClean="0"/>
              <a:t>sAtheroCVD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Coronary </a:t>
            </a:r>
            <a:r>
              <a:rPr lang="en-US" dirty="0"/>
              <a:t>Artery Calcification (0=0, 1-100=1, &gt;</a:t>
            </a:r>
            <a:r>
              <a:rPr lang="en-US" dirty="0" smtClean="0"/>
              <a:t>100=2)</a:t>
            </a:r>
          </a:p>
          <a:p>
            <a:pPr lvl="2"/>
            <a:r>
              <a:rPr lang="en-US" dirty="0" smtClean="0"/>
              <a:t>Ankle-Brachial </a:t>
            </a:r>
            <a:r>
              <a:rPr lang="en-US" dirty="0"/>
              <a:t>Index </a:t>
            </a:r>
            <a:r>
              <a:rPr lang="en-US" dirty="0" smtClean="0"/>
              <a:t>(</a:t>
            </a:r>
            <a:r>
              <a:rPr lang="en-US" dirty="0"/>
              <a:t>1-1.4=0, 0.9-1.0 and &gt;1.4=1, &lt;</a:t>
            </a:r>
            <a:r>
              <a:rPr lang="en-US" dirty="0" smtClean="0"/>
              <a:t>0.9=2)</a:t>
            </a:r>
          </a:p>
          <a:p>
            <a:pPr lvl="2"/>
            <a:r>
              <a:rPr lang="en-US" dirty="0" smtClean="0"/>
              <a:t>Carotid </a:t>
            </a:r>
            <a:r>
              <a:rPr lang="en-US" dirty="0"/>
              <a:t>intima-media thickness </a:t>
            </a:r>
            <a:r>
              <a:rPr lang="en-US" dirty="0" smtClean="0"/>
              <a:t>(&lt;</a:t>
            </a:r>
            <a:r>
              <a:rPr lang="en-US" dirty="0"/>
              <a:t>20th percentile=0, 20th-80th percentile=1, &gt;80th </a:t>
            </a:r>
            <a:r>
              <a:rPr lang="en-US" dirty="0" smtClean="0"/>
              <a:t>percentile=2)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Arteriosclerosis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Small vessel disease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0600" y="4800600"/>
            <a:ext cx="990600" cy="9906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23AD4-87E1-4691-A288-8FFF41005148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90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 smtClean="0"/>
              <a:t>Methods –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i="1" dirty="0" smtClean="0"/>
              <a:t>Statistics</a:t>
            </a:r>
            <a:endParaRPr lang="en-US" sz="36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General </a:t>
            </a:r>
            <a:r>
              <a:rPr lang="en-US" dirty="0"/>
              <a:t>linear models </a:t>
            </a:r>
            <a:r>
              <a:rPr lang="en-US" dirty="0" smtClean="0"/>
              <a:t>standardized </a:t>
            </a:r>
            <a:r>
              <a:rPr lang="en-US" dirty="0"/>
              <a:t>vascular z-scores to CASI score </a:t>
            </a:r>
            <a:r>
              <a:rPr lang="en-US" dirty="0" smtClean="0"/>
              <a:t>(Exam 5) and decline (Exams 5 to 6). </a:t>
            </a:r>
          </a:p>
          <a:p>
            <a:r>
              <a:rPr lang="en-US" dirty="0" smtClean="0"/>
              <a:t>Adjusted </a:t>
            </a:r>
            <a:r>
              <a:rPr lang="en-US" dirty="0"/>
              <a:t>for race/ethnicity and </a:t>
            </a:r>
            <a:r>
              <a:rPr lang="en-US" dirty="0" smtClean="0"/>
              <a:t>all components </a:t>
            </a:r>
            <a:r>
              <a:rPr lang="en-US" dirty="0"/>
              <a:t>of CAIDE (age, educational level, hypertension, hypercholesterolemia, obesity, APOE ε4 and physical inactivity</a:t>
            </a:r>
            <a:r>
              <a:rPr lang="en-US" dirty="0" smtClean="0"/>
              <a:t>) as needed. </a:t>
            </a:r>
          </a:p>
          <a:p>
            <a:r>
              <a:rPr lang="en-US" dirty="0" smtClean="0"/>
              <a:t>Interactions </a:t>
            </a:r>
            <a:r>
              <a:rPr lang="en-US" dirty="0"/>
              <a:t>were </a:t>
            </a:r>
            <a:r>
              <a:rPr lang="en-US" dirty="0" smtClean="0"/>
              <a:t>assessed </a:t>
            </a:r>
            <a:r>
              <a:rPr lang="en-US" dirty="0"/>
              <a:t>for race/ethnicity and each risk score.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23AD4-87E1-4691-A288-8FFF4100514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91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- CVD Risk Scores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23AD4-87E1-4691-A288-8FFF41005148}" type="slidenum">
              <a:rPr lang="en-US" smtClean="0"/>
              <a:t>15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628061"/>
              </p:ext>
            </p:extLst>
          </p:nvPr>
        </p:nvGraphicFramePr>
        <p:xfrm>
          <a:off x="990600" y="2743200"/>
          <a:ext cx="7469292" cy="2499360"/>
        </p:xfrm>
        <a:graphic>
          <a:graphicData uri="http://schemas.openxmlformats.org/drawingml/2006/table">
            <a:tbl>
              <a:tblPr/>
              <a:tblGrid>
                <a:gridCol w="127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53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47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95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466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951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4661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951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4661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73167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Baseline </a:t>
                      </a:r>
                      <a:r>
                        <a:rPr lang="en-US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144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(n=4392)</a:t>
                      </a:r>
                    </a:p>
                  </a:txBody>
                  <a:tcPr marL="9525" marR="9525" marT="9144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White    (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n=1815)</a:t>
                      </a:r>
                    </a:p>
                  </a:txBody>
                  <a:tcPr marL="9525" marR="9525" marT="9144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Chinese (n=482)</a:t>
                      </a:r>
                    </a:p>
                  </a:txBody>
                  <a:tcPr marL="9525" marR="9525" marT="9144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African-American (n=1162)</a:t>
                      </a:r>
                    </a:p>
                  </a:txBody>
                  <a:tcPr marL="9525" marR="9525" marT="9144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Hispanic (n=933)</a:t>
                      </a:r>
                    </a:p>
                  </a:txBody>
                  <a:tcPr marL="9525" marR="9525" marT="9144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Risk Score</a:t>
                      </a:r>
                      <a:endParaRPr lang="en-US" sz="1600" b="0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14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Mean</a:t>
                      </a:r>
                    </a:p>
                  </a:txBody>
                  <a:tcPr marL="9525" marR="9525" marT="9144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SD</a:t>
                      </a:r>
                    </a:p>
                  </a:txBody>
                  <a:tcPr marL="9525" marR="9525" marT="9144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Mean</a:t>
                      </a:r>
                    </a:p>
                  </a:txBody>
                  <a:tcPr marL="9525" marR="9525" marT="9144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SD</a:t>
                      </a:r>
                    </a:p>
                  </a:txBody>
                  <a:tcPr marL="9525" marR="9525" marT="9144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Mean</a:t>
                      </a:r>
                    </a:p>
                  </a:txBody>
                  <a:tcPr marL="9525" marR="9525" marT="9144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SD</a:t>
                      </a:r>
                    </a:p>
                  </a:txBody>
                  <a:tcPr marL="9525" marR="9525" marT="9144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Mean</a:t>
                      </a:r>
                    </a:p>
                  </a:txBody>
                  <a:tcPr marL="9525" marR="9525" marT="9144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SD</a:t>
                      </a:r>
                    </a:p>
                  </a:txBody>
                  <a:tcPr marL="9525" marR="9525" marT="9144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Mean</a:t>
                      </a:r>
                    </a:p>
                  </a:txBody>
                  <a:tcPr marL="9525" marR="9525" marT="9144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SD</a:t>
                      </a:r>
                    </a:p>
                  </a:txBody>
                  <a:tcPr marL="9525" marR="9525" marT="9144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CAIDE</a:t>
                      </a:r>
                    </a:p>
                  </a:txBody>
                  <a:tcPr marL="9525" marR="9525" marT="9144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2.31</a:t>
                      </a:r>
                    </a:p>
                  </a:txBody>
                  <a:tcPr marL="9525" marR="9525" marT="9144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1.92</a:t>
                      </a:r>
                    </a:p>
                  </a:txBody>
                  <a:tcPr marL="9525" marR="9525" marT="9144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1.77</a:t>
                      </a:r>
                    </a:p>
                  </a:txBody>
                  <a:tcPr marL="9525" marR="9525" marT="9144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1.54</a:t>
                      </a:r>
                    </a:p>
                  </a:txBody>
                  <a:tcPr marL="9525" marR="9525" marT="9144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1.87</a:t>
                      </a:r>
                    </a:p>
                  </a:txBody>
                  <a:tcPr marL="9525" marR="9525" marT="9144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1.81</a:t>
                      </a:r>
                    </a:p>
                  </a:txBody>
                  <a:tcPr marL="9525" marR="9525" marT="9144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2.54</a:t>
                      </a:r>
                    </a:p>
                  </a:txBody>
                  <a:tcPr marL="9525" marR="9525" marT="9144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1.80</a:t>
                      </a:r>
                    </a:p>
                  </a:txBody>
                  <a:tcPr marL="9525" marR="9525" marT="9144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3.29</a:t>
                      </a:r>
                    </a:p>
                  </a:txBody>
                  <a:tcPr marL="9525" marR="9525" marT="9144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2.30</a:t>
                      </a:r>
                    </a:p>
                  </a:txBody>
                  <a:tcPr marL="9525" marR="9525" marT="9144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FRS</a:t>
                      </a:r>
                    </a:p>
                  </a:txBody>
                  <a:tcPr marL="9525" marR="9525" marT="9144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12.90</a:t>
                      </a:r>
                    </a:p>
                  </a:txBody>
                  <a:tcPr marL="9525" marR="9525" marT="9144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9.07</a:t>
                      </a:r>
                    </a:p>
                  </a:txBody>
                  <a:tcPr marL="9525" marR="9525" marT="9144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11.95</a:t>
                      </a:r>
                    </a:p>
                  </a:txBody>
                  <a:tcPr marL="9525" marR="9525" marT="9144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8.62</a:t>
                      </a:r>
                    </a:p>
                  </a:txBody>
                  <a:tcPr marL="9525" marR="9525" marT="9144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11.96</a:t>
                      </a:r>
                    </a:p>
                  </a:txBody>
                  <a:tcPr marL="9525" marR="9525" marT="9144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8.95</a:t>
                      </a:r>
                    </a:p>
                  </a:txBody>
                  <a:tcPr marL="9525" marR="9525" marT="9144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14.24</a:t>
                      </a:r>
                    </a:p>
                  </a:txBody>
                  <a:tcPr marL="9525" marR="9525" marT="9144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9.31</a:t>
                      </a:r>
                    </a:p>
                  </a:txBody>
                  <a:tcPr marL="9525" marR="9525" marT="9144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13.57</a:t>
                      </a:r>
                    </a:p>
                  </a:txBody>
                  <a:tcPr marL="9525" marR="9525" marT="9144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9.40</a:t>
                      </a:r>
                    </a:p>
                  </a:txBody>
                  <a:tcPr marL="9525" marR="9525" marT="9144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PCE</a:t>
                      </a:r>
                    </a:p>
                  </a:txBody>
                  <a:tcPr marL="9525" marR="9525" marT="9144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0.11</a:t>
                      </a:r>
                    </a:p>
                  </a:txBody>
                  <a:tcPr marL="9525" marR="9525" marT="9144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0.11</a:t>
                      </a:r>
                    </a:p>
                  </a:txBody>
                  <a:tcPr marL="9525" marR="9525" marT="9144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0.10</a:t>
                      </a:r>
                    </a:p>
                  </a:txBody>
                  <a:tcPr marL="9525" marR="9525" marT="9144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0.10</a:t>
                      </a:r>
                    </a:p>
                  </a:txBody>
                  <a:tcPr marL="9525" marR="9525" marT="9144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0.10</a:t>
                      </a:r>
                    </a:p>
                  </a:txBody>
                  <a:tcPr marL="9525" marR="9525" marT="9144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0.10</a:t>
                      </a:r>
                    </a:p>
                  </a:txBody>
                  <a:tcPr marL="9525" marR="9525" marT="9144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0.12</a:t>
                      </a:r>
                    </a:p>
                  </a:txBody>
                  <a:tcPr marL="9525" marR="9525" marT="9144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0.10</a:t>
                      </a:r>
                    </a:p>
                  </a:txBody>
                  <a:tcPr marL="9525" marR="9525" marT="9144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0.11</a:t>
                      </a:r>
                    </a:p>
                  </a:txBody>
                  <a:tcPr marL="9525" marR="9525" marT="9144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0.12</a:t>
                      </a:r>
                    </a:p>
                  </a:txBody>
                  <a:tcPr marL="9525" marR="9525" marT="9144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sAtheroCVD</a:t>
                      </a:r>
                    </a:p>
                  </a:txBody>
                  <a:tcPr marL="9525" marR="9525" marT="914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1.50</a:t>
                      </a:r>
                    </a:p>
                  </a:txBody>
                  <a:tcPr marL="9525" marR="9525" marT="914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1.02</a:t>
                      </a:r>
                    </a:p>
                  </a:txBody>
                  <a:tcPr marL="9525" marR="9525" marT="914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1.58</a:t>
                      </a:r>
                    </a:p>
                  </a:txBody>
                  <a:tcPr marL="9525" marR="9525" marT="9144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1.02</a:t>
                      </a:r>
                    </a:p>
                  </a:txBody>
                  <a:tcPr marL="9525" marR="9525" marT="9144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1.24</a:t>
                      </a:r>
                    </a:p>
                  </a:txBody>
                  <a:tcPr marL="9525" marR="9525" marT="9144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0.90</a:t>
                      </a:r>
                    </a:p>
                  </a:txBody>
                  <a:tcPr marL="9525" marR="9525" marT="9144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1.62</a:t>
                      </a:r>
                    </a:p>
                  </a:txBody>
                  <a:tcPr marL="9525" marR="9525" marT="9144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1.08</a:t>
                      </a:r>
                    </a:p>
                  </a:txBody>
                  <a:tcPr marL="9525" marR="9525" marT="9144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1.35</a:t>
                      </a:r>
                    </a:p>
                  </a:txBody>
                  <a:tcPr marL="9525" marR="9525" marT="9144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0.98</a:t>
                      </a:r>
                    </a:p>
                  </a:txBody>
                  <a:tcPr marL="9525" marR="9525" marT="9144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205949" y="4811617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B0F0"/>
                </a:solidFill>
              </a:rPr>
              <a:t>ns</a:t>
            </a:r>
            <a:endParaRPr lang="en-US" sz="1400" dirty="0">
              <a:solidFill>
                <a:srgbClr val="00B0F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30817" y="4114800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B0F0"/>
                </a:solidFill>
              </a:rPr>
              <a:t>ns</a:t>
            </a:r>
            <a:endParaRPr lang="en-US" sz="1400" dirty="0">
              <a:solidFill>
                <a:srgbClr val="00B0F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38600" y="5254823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00B0F0"/>
                </a:solidFill>
              </a:rPr>
              <a:t>Referent</a:t>
            </a:r>
            <a:endParaRPr lang="en-US" sz="1400" dirty="0">
              <a:solidFill>
                <a:srgbClr val="00B0F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90600" y="2133600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Vascular Risk Scores by Racial/Ethnic Groups in MESA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5074818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Results – Exam 5 CASI</a:t>
            </a:r>
            <a:endParaRPr lang="en-US" sz="3600" i="1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5004" y="1825823"/>
            <a:ext cx="914519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Association of antecedent vascular risk scores with global cognitive performance 10 years later in MESA </a:t>
            </a:r>
            <a:endParaRPr kumimoji="0" lang="en-US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966283"/>
              </p:ext>
            </p:extLst>
          </p:nvPr>
        </p:nvGraphicFramePr>
        <p:xfrm>
          <a:off x="304800" y="2219686"/>
          <a:ext cx="8534400" cy="4105462"/>
        </p:xfrm>
        <a:graphic>
          <a:graphicData uri="http://schemas.openxmlformats.org/drawingml/2006/table">
            <a:tbl>
              <a:tblPr/>
              <a:tblGrid>
                <a:gridCol w="15016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83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83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72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16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99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738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774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0871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1048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9329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5322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2987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898274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Exam 1 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2000-02) 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Risk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Scores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                                                  (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n=4392)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White                         (n=1806)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Chinese                           (n=482)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African American (n=1157)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Hispanic                        (n=933)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</a:t>
                      </a:r>
                      <a:r>
                        <a:rPr lang="en-US" sz="14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beta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(SE)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beta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(SE)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beta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(SE)</a:t>
                      </a:r>
                    </a:p>
                  </a:txBody>
                  <a:tcPr marL="9352" marR="9352" marT="93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beta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(SE)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beta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(SE)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79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CAIDE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4339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0.21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-2.21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0.12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-1.25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0.19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-2.15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0.40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-2.06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0.24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-3.18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0.23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79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FRS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4385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0.27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-1.34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0.11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-1.75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0.15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-1.07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0.37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-1.11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0.21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-1.04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0.26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7380844"/>
                  </a:ext>
                </a:extLst>
              </a:tr>
              <a:tr h="31179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PCE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4364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0.29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-1.80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0.11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-2.36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0.15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-1.24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0.38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-1.38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0.23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-1.63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0.24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179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sAtheroCVD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4259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0.27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-1.01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0.11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-1.20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0.16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-1.75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0.43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-0.58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0.22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-0.96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0.30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56603">
                <a:tc gridSpan="13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Represents covariate adjusted standardized beta(SE) for: 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Framingham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RS [age, sex, smoking, total and HDL cholesterol, systolic BP, BP medications] adjusted for education, race, BMI, HDL, physical activity and APOE-4; 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Atherosclerotic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Cardiovascular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Disease – Pooled Cohort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Equation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[(PCE),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includes: gender, age, diabetes, smoking, family history of heart attack, total and HDL cholesterol, systolic blood pressure, lipid and blood pressure lowering medication] adjusted for education, BMI, physical activity and APOE-4; 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Cardiovascular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Risk Factors, Aging, and Incidence of Dementia [(CAIDE), includes: age, educational level, hypertension, hypercholesterolemia, obesity, and physical inactivity], adjusted for race only, as CAIDE include all covariates above.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sAtheroCVD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adjusted for elements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of CAIDE.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*p-values &lt;0.01. All interactions with race p&lt;0.05.</a:t>
                      </a:r>
                    </a:p>
                  </a:txBody>
                  <a:tcPr marL="9352" marR="9352" marT="9352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23AD4-87E1-4691-A288-8FFF4100514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073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 smtClean="0"/>
              <a:t>Results – Change in CASI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i="1" dirty="0" smtClean="0"/>
              <a:t>(limited to JHU and WFU) for AAIC 2018</a:t>
            </a:r>
            <a:endParaRPr lang="en-US" i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1289253"/>
              </p:ext>
            </p:extLst>
          </p:nvPr>
        </p:nvGraphicFramePr>
        <p:xfrm>
          <a:off x="685800" y="1985010"/>
          <a:ext cx="7772400" cy="2358390"/>
        </p:xfrm>
        <a:graphic>
          <a:graphicData uri="http://schemas.openxmlformats.org/drawingml/2006/table">
            <a:tbl>
              <a:tblPr/>
              <a:tblGrid>
                <a:gridCol w="251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90500"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Associations with Cognitive Change Exam 5 to 6 (6 years)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Change CASI (n=651)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</a:rPr>
                        <a:t>race interaction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</a:t>
                      </a:r>
                      <a:r>
                        <a:rPr lang="en-US" sz="18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beta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(SE)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p-value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Baseline Risk Factors (Exam 1; 2000-02)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1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CAIDE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-0.32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0.98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0.744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</a:rPr>
                        <a:t>0.824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374223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FRS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-1.57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0.85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0.066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</a:rPr>
                        <a:t>0.611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-3.11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</a:rPr>
                        <a:t>0.131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sAtheroCVD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644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-1.98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0.88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</a:rPr>
                        <a:t>0.743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23AD4-87E1-4691-A288-8FFF41005148}" type="slidenum">
              <a:rPr lang="en-US" smtClean="0"/>
              <a:t>17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5800" y="4466272"/>
            <a:ext cx="7772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*All models include components of CAIDE (age</a:t>
            </a:r>
            <a:r>
              <a:rPr lang="en-US" dirty="0"/>
              <a:t>, educational level, hypertension, hypercholesterolemia, obesity, </a:t>
            </a:r>
            <a:r>
              <a:rPr lang="en-US" i="1" dirty="0"/>
              <a:t>APOE</a:t>
            </a:r>
            <a:r>
              <a:rPr lang="en-US" dirty="0"/>
              <a:t> ε4 and physical inactivity) as </a:t>
            </a:r>
            <a:r>
              <a:rPr lang="en-US" dirty="0" smtClean="0"/>
              <a:t>needed.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896904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/>
              <a:t>Results – Change in CASI</a:t>
            </a:r>
            <a:r>
              <a:rPr lang="en-US" dirty="0"/>
              <a:t/>
            </a:r>
            <a:br>
              <a:rPr lang="en-US" dirty="0"/>
            </a:br>
            <a:r>
              <a:rPr lang="en-US" sz="3600" i="1" dirty="0" smtClean="0"/>
              <a:t>All Sites (Preliminary)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23AD4-87E1-4691-A288-8FFF41005148}" type="slidenum">
              <a:rPr lang="en-US" smtClean="0"/>
              <a:t>18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9451212"/>
              </p:ext>
            </p:extLst>
          </p:nvPr>
        </p:nvGraphicFramePr>
        <p:xfrm>
          <a:off x="685800" y="1985010"/>
          <a:ext cx="7772400" cy="2358390"/>
        </p:xfrm>
        <a:graphic>
          <a:graphicData uri="http://schemas.openxmlformats.org/drawingml/2006/table">
            <a:tbl>
              <a:tblPr/>
              <a:tblGrid>
                <a:gridCol w="251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90500"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Associations with Cognitive Change Exam 5 to 6 (6 years)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Change CASI (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n=1642)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</a:rPr>
                        <a:t>race interaction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</a:t>
                      </a:r>
                      <a:r>
                        <a:rPr lang="en-US" sz="18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beta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(SE)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p-value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Baseline Risk Factors (Exam 1; 2000-02)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0" i="1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CAIDE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1621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-0.30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0.141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</a:rPr>
                        <a:t>0.079</a:t>
                      </a:r>
                      <a:endParaRPr lang="en-US" sz="18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374223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FRS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1642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0.82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0.19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&lt;0.001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</a:rPr>
                        <a:t>0.543</a:t>
                      </a:r>
                      <a:endParaRPr lang="en-US" sz="18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1632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0.03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-1.53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0.26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&lt;0.001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</a:rPr>
                        <a:t>0.075</a:t>
                      </a:r>
                      <a:endParaRPr lang="en-US" sz="18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sAtheroCVD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1621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0.03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-0.76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&lt;0.001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</a:rPr>
                        <a:t>0.763</a:t>
                      </a:r>
                      <a:endParaRPr lang="en-US" sz="18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85800" y="4466272"/>
            <a:ext cx="777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*All models include components of CAIDE (age</a:t>
            </a:r>
            <a:r>
              <a:rPr lang="en-US" dirty="0"/>
              <a:t>, educational level, hypertension, hypercholesterolemia, obesity, </a:t>
            </a:r>
            <a:r>
              <a:rPr lang="en-US" i="1" dirty="0"/>
              <a:t>APOE</a:t>
            </a:r>
            <a:r>
              <a:rPr lang="en-US" dirty="0"/>
              <a:t> ε4 and physical inactivity) as </a:t>
            </a:r>
            <a:r>
              <a:rPr lang="en-US" dirty="0" smtClean="0"/>
              <a:t>needed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Similar, but weaker associations with Exam 5 Clinical CVD scores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3639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Results – Change in CASI</a:t>
            </a:r>
            <a:br>
              <a:rPr lang="en-US" dirty="0"/>
            </a:br>
            <a:r>
              <a:rPr lang="en-US" sz="2800" i="1" dirty="0" smtClean="0"/>
              <a:t>by Race all sites </a:t>
            </a:r>
            <a:r>
              <a:rPr lang="en-US" sz="2800" i="1" dirty="0"/>
              <a:t>(Preliminary)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23AD4-87E1-4691-A288-8FFF41005148}" type="slidenum">
              <a:rPr lang="en-US" smtClean="0"/>
              <a:t>19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427511"/>
              </p:ext>
            </p:extLst>
          </p:nvPr>
        </p:nvGraphicFramePr>
        <p:xfrm>
          <a:off x="228600" y="2057400"/>
          <a:ext cx="8709751" cy="1465801"/>
        </p:xfrm>
        <a:graphic>
          <a:graphicData uri="http://schemas.openxmlformats.org/drawingml/2006/table">
            <a:tbl>
              <a:tblPr/>
              <a:tblGrid>
                <a:gridCol w="11283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5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90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88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5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90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88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50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1287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875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463951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Exam 1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</a:p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2000-02)</a:t>
                      </a:r>
                    </a:p>
                  </a:txBody>
                  <a:tcPr marL="8285" marR="8285" marT="828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White             (n=738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8285" marR="8285" marT="828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Chinese</a:t>
                      </a:r>
                      <a:r>
                        <a:rPr lang="en-US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(n=181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8285" marR="8285" marT="828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African American (n=454)</a:t>
                      </a:r>
                    </a:p>
                  </a:txBody>
                  <a:tcPr marL="8285" marR="8285" marT="828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Hispanic               (n=259)</a:t>
                      </a:r>
                    </a:p>
                  </a:txBody>
                  <a:tcPr marL="8285" marR="8285" marT="828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035"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85" marR="8285" marT="8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beta</a:t>
                      </a:r>
                    </a:p>
                  </a:txBody>
                  <a:tcPr marL="8285" marR="8285" marT="8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(SE)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85" marR="8285" marT="8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p-value</a:t>
                      </a:r>
                    </a:p>
                  </a:txBody>
                  <a:tcPr marL="8285" marR="8285" marT="8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beta</a:t>
                      </a:r>
                    </a:p>
                  </a:txBody>
                  <a:tcPr marL="8285" marR="8285" marT="8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(SE)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85" marR="8285" marT="8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p-value</a:t>
                      </a:r>
                    </a:p>
                  </a:txBody>
                  <a:tcPr marL="8285" marR="8285" marT="8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beta</a:t>
                      </a:r>
                    </a:p>
                  </a:txBody>
                  <a:tcPr marL="8285" marR="8285" marT="8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(SE)</a:t>
                      </a:r>
                    </a:p>
                  </a:txBody>
                  <a:tcPr marL="8285" marR="8285" marT="8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p-value</a:t>
                      </a:r>
                    </a:p>
                  </a:txBody>
                  <a:tcPr marL="8285" marR="8285" marT="8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beta</a:t>
                      </a:r>
                    </a:p>
                  </a:txBody>
                  <a:tcPr marL="8285" marR="8285" marT="8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(SE)</a:t>
                      </a:r>
                    </a:p>
                  </a:txBody>
                  <a:tcPr marL="8285" marR="8285" marT="8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p-value</a:t>
                      </a:r>
                    </a:p>
                  </a:txBody>
                  <a:tcPr marL="8285" marR="8285" marT="8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56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CAIDE</a:t>
                      </a:r>
                    </a:p>
                  </a:txBody>
                  <a:tcPr marL="8285" marR="8285" marT="828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-0.64</a:t>
                      </a:r>
                    </a:p>
                  </a:txBody>
                  <a:tcPr marL="8285" marR="8285" marT="828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0.31</a:t>
                      </a:r>
                    </a:p>
                  </a:txBody>
                  <a:tcPr marL="8285" marR="8285" marT="828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0.039</a:t>
                      </a:r>
                    </a:p>
                  </a:txBody>
                  <a:tcPr marL="8285" marR="8285" marT="828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-0.06</a:t>
                      </a:r>
                    </a:p>
                  </a:txBody>
                  <a:tcPr marL="8285" marR="8285" marT="828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0.64</a:t>
                      </a:r>
                    </a:p>
                  </a:txBody>
                  <a:tcPr marL="8285" marR="8285" marT="828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0.929</a:t>
                      </a:r>
                    </a:p>
                  </a:txBody>
                  <a:tcPr marL="8285" marR="8285" marT="828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0.53</a:t>
                      </a:r>
                    </a:p>
                  </a:txBody>
                  <a:tcPr marL="8285" marR="8285" marT="828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0.39</a:t>
                      </a:r>
                    </a:p>
                  </a:txBody>
                  <a:tcPr marL="8285" marR="8285" marT="828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0.168</a:t>
                      </a:r>
                    </a:p>
                  </a:txBody>
                  <a:tcPr marL="8285" marR="8285" marT="828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-0.72</a:t>
                      </a:r>
                    </a:p>
                  </a:txBody>
                  <a:tcPr marL="8285" marR="8285" marT="828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0.47</a:t>
                      </a:r>
                    </a:p>
                  </a:txBody>
                  <a:tcPr marL="8285" marR="8285" marT="828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0.126</a:t>
                      </a:r>
                    </a:p>
                  </a:txBody>
                  <a:tcPr marL="8285" marR="8285" marT="828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823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PCE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285" marR="8285" marT="8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-1.06</a:t>
                      </a:r>
                    </a:p>
                  </a:txBody>
                  <a:tcPr marL="8285" marR="8285" marT="8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0.40</a:t>
                      </a:r>
                    </a:p>
                  </a:txBody>
                  <a:tcPr marL="8285" marR="8285" marT="8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0.009</a:t>
                      </a:r>
                    </a:p>
                  </a:txBody>
                  <a:tcPr marL="8285" marR="8285" marT="8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-1.44</a:t>
                      </a:r>
                    </a:p>
                  </a:txBody>
                  <a:tcPr marL="8285" marR="8285" marT="8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0.85</a:t>
                      </a:r>
                    </a:p>
                  </a:txBody>
                  <a:tcPr marL="8285" marR="8285" marT="8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0.091</a:t>
                      </a:r>
                    </a:p>
                  </a:txBody>
                  <a:tcPr marL="8285" marR="8285" marT="8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-1.62</a:t>
                      </a:r>
                    </a:p>
                  </a:txBody>
                  <a:tcPr marL="8285" marR="8285" marT="8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0.47</a:t>
                      </a:r>
                    </a:p>
                  </a:txBody>
                  <a:tcPr marL="8285" marR="8285" marT="8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0.001</a:t>
                      </a:r>
                    </a:p>
                  </a:txBody>
                  <a:tcPr marL="8285" marR="8285" marT="8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-2.03</a:t>
                      </a:r>
                    </a:p>
                  </a:txBody>
                  <a:tcPr marL="8285" marR="8285" marT="8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0.67</a:t>
                      </a:r>
                    </a:p>
                  </a:txBody>
                  <a:tcPr marL="8285" marR="8285" marT="8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0.003</a:t>
                      </a:r>
                    </a:p>
                  </a:txBody>
                  <a:tcPr marL="8285" marR="8285" marT="82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9805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Two Parts…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prstClr val="black"/>
                </a:solidFill>
                <a:ea typeface="+mj-ea"/>
                <a:cs typeface="+mj-cs"/>
              </a:rPr>
              <a:t>Glimpse of Cognitive </a:t>
            </a:r>
            <a:r>
              <a:rPr lang="en-US" sz="4000" dirty="0">
                <a:solidFill>
                  <a:prstClr val="black"/>
                </a:solidFill>
                <a:ea typeface="+mj-ea"/>
                <a:cs typeface="+mj-cs"/>
              </a:rPr>
              <a:t>Change Data</a:t>
            </a:r>
            <a:br>
              <a:rPr lang="en-US" sz="4000" dirty="0">
                <a:solidFill>
                  <a:prstClr val="black"/>
                </a:solidFill>
                <a:ea typeface="+mj-ea"/>
                <a:cs typeface="+mj-cs"/>
              </a:rPr>
            </a:br>
            <a:r>
              <a:rPr lang="en-US" sz="4000" dirty="0" smtClean="0">
                <a:solidFill>
                  <a:prstClr val="black"/>
                </a:solidFill>
                <a:ea typeface="+mj-ea"/>
                <a:cs typeface="+mj-cs"/>
              </a:rPr>
              <a:t>		</a:t>
            </a:r>
            <a:r>
              <a:rPr lang="en-US" i="1" dirty="0" smtClean="0">
                <a:solidFill>
                  <a:prstClr val="black"/>
                </a:solidFill>
                <a:ea typeface="+mj-ea"/>
                <a:cs typeface="+mj-cs"/>
              </a:rPr>
              <a:t>MESA </a:t>
            </a:r>
            <a:r>
              <a:rPr lang="en-US" i="1" dirty="0">
                <a:solidFill>
                  <a:prstClr val="black"/>
                </a:solidFill>
                <a:ea typeface="+mj-ea"/>
                <a:cs typeface="+mj-cs"/>
              </a:rPr>
              <a:t>Exam 5 to Exam 6 </a:t>
            </a:r>
            <a:endParaRPr lang="en-US" i="1" dirty="0" smtClean="0">
              <a:solidFill>
                <a:prstClr val="black"/>
              </a:solidFill>
              <a:ea typeface="+mj-ea"/>
              <a:cs typeface="+mj-cs"/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prstClr val="black"/>
                </a:solidFill>
                <a:ea typeface="+mj-ea"/>
                <a:cs typeface="+mj-cs"/>
              </a:rPr>
              <a:t>Relationship </a:t>
            </a:r>
            <a:r>
              <a:rPr lang="en-US" sz="4000" dirty="0" smtClean="0">
                <a:solidFill>
                  <a:prstClr val="black"/>
                </a:solidFill>
                <a:ea typeface="+mj-ea"/>
                <a:cs typeface="+mj-cs"/>
              </a:rPr>
              <a:t>with </a:t>
            </a:r>
            <a:r>
              <a:rPr lang="en-US" sz="4000" dirty="0" smtClean="0">
                <a:solidFill>
                  <a:prstClr val="black"/>
                </a:solidFill>
                <a:ea typeface="+mj-ea"/>
                <a:cs typeface="+mj-cs"/>
              </a:rPr>
              <a:t>CVD risk scores:</a:t>
            </a:r>
            <a:endParaRPr lang="en-US" sz="4000" dirty="0" smtClean="0">
              <a:solidFill>
                <a:prstClr val="black"/>
              </a:solidFill>
              <a:ea typeface="+mj-ea"/>
              <a:cs typeface="+mj-cs"/>
            </a:endParaRPr>
          </a:p>
          <a:p>
            <a:pPr marL="1543050" lvl="2" indent="-742950">
              <a:buFont typeface="+mj-lt"/>
              <a:buAutoNum type="alphaLcParenR"/>
            </a:pPr>
            <a:r>
              <a:rPr lang="en-US" sz="3200" dirty="0" smtClean="0">
                <a:solidFill>
                  <a:prstClr val="black"/>
                </a:solidFill>
                <a:ea typeface="+mj-ea"/>
                <a:cs typeface="+mj-cs"/>
              </a:rPr>
              <a:t>Clinical CVD</a:t>
            </a:r>
          </a:p>
          <a:p>
            <a:pPr marL="1543050" lvl="2" indent="-742950">
              <a:buFont typeface="+mj-lt"/>
              <a:buAutoNum type="alphaLcParenR"/>
            </a:pPr>
            <a:r>
              <a:rPr lang="en-US" sz="3200" dirty="0" smtClean="0">
                <a:solidFill>
                  <a:prstClr val="black"/>
                </a:solidFill>
                <a:ea typeface="+mj-ea"/>
                <a:cs typeface="+mj-cs"/>
              </a:rPr>
              <a:t>Subclinical CVD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23AD4-87E1-4691-A288-8FFF4100514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2107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Preliminary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Clinical and subclinical vascular risk scores predicted global cognitive performance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magnitude of these associations differed by race/ethnicity. </a:t>
            </a:r>
            <a:endParaRPr lang="en-US" dirty="0" smtClean="0"/>
          </a:p>
          <a:p>
            <a:r>
              <a:rPr lang="en-US" dirty="0" smtClean="0"/>
              <a:t>Only </a:t>
            </a:r>
            <a:r>
              <a:rPr lang="en-US" dirty="0"/>
              <a:t>the atherosclerotic risk scores (PCE and </a:t>
            </a:r>
            <a:r>
              <a:rPr lang="en-US" dirty="0" smtClean="0"/>
              <a:t>subclinical atherosclerosis, </a:t>
            </a:r>
            <a:r>
              <a:rPr lang="en-US" dirty="0"/>
              <a:t>not FRS and CAIDE) predicted cognitive decline over time.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23AD4-87E1-4691-A288-8FFF4100514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9971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Ongoing </a:t>
            </a:r>
            <a:r>
              <a:rPr lang="en-US" sz="3600" dirty="0" smtClean="0"/>
              <a:t>analyses extend to:</a:t>
            </a:r>
          </a:p>
          <a:p>
            <a:pPr lvl="1"/>
            <a:r>
              <a:rPr lang="en-US" sz="3200" dirty="0" smtClean="0"/>
              <a:t>Effect </a:t>
            </a:r>
            <a:r>
              <a:rPr lang="en-US" sz="3200" dirty="0" smtClean="0"/>
              <a:t>modification by </a:t>
            </a:r>
            <a:r>
              <a:rPr lang="en-US" sz="3200" dirty="0" smtClean="0"/>
              <a:t>stroke and </a:t>
            </a:r>
            <a:r>
              <a:rPr lang="en-US" sz="3200" i="1" dirty="0" smtClean="0"/>
              <a:t>APOE</a:t>
            </a:r>
            <a:r>
              <a:rPr lang="en-US" sz="3200" dirty="0" smtClean="0"/>
              <a:t>-</a:t>
            </a:r>
            <a:r>
              <a:rPr lang="el-GR" sz="3200" dirty="0" smtClean="0"/>
              <a:t>ε</a:t>
            </a:r>
            <a:r>
              <a:rPr lang="en-US" sz="3200" dirty="0" smtClean="0"/>
              <a:t>4</a:t>
            </a:r>
          </a:p>
          <a:p>
            <a:pPr lvl="1"/>
            <a:r>
              <a:rPr lang="en-US" sz="3200" dirty="0" smtClean="0"/>
              <a:t>Cognitive domains</a:t>
            </a:r>
          </a:p>
          <a:p>
            <a:r>
              <a:rPr lang="en-US" sz="3600" dirty="0" smtClean="0"/>
              <a:t>Account for language differences </a:t>
            </a:r>
          </a:p>
          <a:p>
            <a:r>
              <a:rPr lang="en-US" sz="3600" dirty="0" smtClean="0"/>
              <a:t>Clean up change data</a:t>
            </a:r>
          </a:p>
          <a:p>
            <a:r>
              <a:rPr lang="en-US" sz="3600" dirty="0" smtClean="0"/>
              <a:t>Account for learning effects</a:t>
            </a:r>
          </a:p>
          <a:p>
            <a:r>
              <a:rPr lang="en-US" sz="3600" dirty="0" smtClean="0"/>
              <a:t>CASI transformations (log and IRT)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23AD4-87E1-4691-A288-8FFF4100514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1559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you. Any questions?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23AD4-87E1-4691-A288-8FFF4100514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7182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 Transformed CASI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23AD4-87E1-4691-A288-8FFF41005148}" type="slidenum">
              <a:rPr lang="en-US" smtClean="0"/>
              <a:t>23</a:t>
            </a:fld>
            <a:endParaRPr lang="en-US"/>
          </a:p>
        </p:txBody>
      </p:sp>
      <p:pic>
        <p:nvPicPr>
          <p:cNvPr id="3074" name="Picture 2" descr="The SGPlot Proced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828800"/>
            <a:ext cx="6096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438400" y="1295400"/>
            <a:ext cx="434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= log(</a:t>
            </a:r>
            <a:r>
              <a:rPr lang="en-US" b="1" dirty="0" smtClean="0"/>
              <a:t>101</a:t>
            </a:r>
            <a:r>
              <a:rPr lang="en-US" dirty="0" smtClean="0"/>
              <a:t>-CASISum6c)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138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Validity Checks - CASI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6605089"/>
              </p:ext>
            </p:extLst>
          </p:nvPr>
        </p:nvGraphicFramePr>
        <p:xfrm>
          <a:off x="457200" y="1844040"/>
          <a:ext cx="8285593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77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8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80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91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35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490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Years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N Admin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% Valid*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% English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CASI ≤20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/>
                        <a:t>Total</a:t>
                      </a:r>
                      <a:r>
                        <a:rPr lang="en-US" sz="2400" b="1" baseline="0" dirty="0" smtClean="0"/>
                        <a:t> Valid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Exam 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2010-12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4582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98%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82%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&lt;1%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4392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Exam 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2016-18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1806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96%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87%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&lt;1%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/>
                        <a:t>1647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85800" y="5943600"/>
            <a:ext cx="708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*Valid at administration includes a text field for reason invalid requires in depth reconciliation.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23AD4-87E1-4691-A288-8FFF4100514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34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CASI – Valid at Administration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23AD4-87E1-4691-A288-8FFF41005148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8276028"/>
              </p:ext>
            </p:extLst>
          </p:nvPr>
        </p:nvGraphicFramePr>
        <p:xfrm>
          <a:off x="914400" y="1905000"/>
          <a:ext cx="7516177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18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64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Value </a:t>
                      </a:r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VALID6F</a:t>
                      </a:r>
                    </a:p>
                  </a:txBody>
                  <a:tcPr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n</a:t>
                      </a:r>
                    </a:p>
                  </a:txBody>
                  <a:tcPr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%</a:t>
                      </a:r>
                    </a:p>
                  </a:txBody>
                  <a:tcPr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Missing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118</a:t>
                      </a:r>
                    </a:p>
                  </a:txBody>
                  <a:tcPr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6.1</a:t>
                      </a:r>
                    </a:p>
                  </a:txBody>
                  <a:tcPr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= 'Valid'  </a:t>
                      </a:r>
                    </a:p>
                  </a:txBody>
                  <a:tcPr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1647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85.7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= 'Valid’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*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yet 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&gt;2SD below the mean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4.37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= '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Prob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invalid- poor hearing'  </a:t>
                      </a:r>
                    </a:p>
                  </a:txBody>
                  <a:tcPr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</a:p>
                  </a:txBody>
                  <a:tcPr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1.2</a:t>
                      </a:r>
                    </a:p>
                  </a:txBody>
                  <a:tcPr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= '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Prob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invalid- poor eyesight'  </a:t>
                      </a:r>
                    </a:p>
                  </a:txBody>
                  <a:tcPr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</a:p>
                  </a:txBody>
                  <a:tcPr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0.7</a:t>
                      </a:r>
                    </a:p>
                  </a:txBody>
                  <a:tcPr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= '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Prob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invalid- impaired motor control'  </a:t>
                      </a:r>
                    </a:p>
                  </a:txBody>
                  <a:tcPr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</a:t>
                      </a:r>
                    </a:p>
                  </a:txBody>
                  <a:tcPr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= '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Prob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invalid- language barrier'  </a:t>
                      </a:r>
                    </a:p>
                  </a:txBody>
                  <a:tcPr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0.5</a:t>
                      </a:r>
                    </a:p>
                  </a:txBody>
                  <a:tcPr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= '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Prob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invalid- impaired alertness and attentiveness'  </a:t>
                      </a:r>
                    </a:p>
                  </a:txBody>
                  <a:tcPr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</a:t>
                      </a:r>
                    </a:p>
                  </a:txBody>
                  <a:tcPr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= '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Prob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invalid- significant physical/mental discomfort'  </a:t>
                      </a:r>
                    </a:p>
                  </a:txBody>
                  <a:tcPr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</a:t>
                      </a:r>
                    </a:p>
                  </a:txBody>
                  <a:tcPr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= '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Prob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invalid- other reasons' </a:t>
                      </a:r>
                    </a:p>
                  </a:txBody>
                  <a:tcPr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</a:p>
                  </a:txBody>
                  <a:tcPr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1.3</a:t>
                      </a:r>
                    </a:p>
                  </a:txBody>
                  <a:tcPr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2008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CASI Performance Exams 5 and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23AD4-87E1-4691-A288-8FFF41005148}" type="slidenum">
              <a:rPr lang="en-US" smtClean="0"/>
              <a:t>5</a:t>
            </a:fld>
            <a:endParaRPr lang="en-US"/>
          </a:p>
        </p:txBody>
      </p:sp>
      <p:pic>
        <p:nvPicPr>
          <p:cNvPr id="2052" name="Picture 4" descr="The SGPlot Proced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371600"/>
            <a:ext cx="7213600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3245334"/>
              </p:ext>
            </p:extLst>
          </p:nvPr>
        </p:nvGraphicFramePr>
        <p:xfrm>
          <a:off x="152400" y="2057400"/>
          <a:ext cx="6478233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77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61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CASI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Mean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SD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Min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50th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Max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Exam</a:t>
                      </a:r>
                      <a:r>
                        <a:rPr lang="en-US" sz="2400" baseline="0" dirty="0" smtClean="0"/>
                        <a:t> 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4392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87.9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8.4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23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89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100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Exam 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1647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90.2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7.6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38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92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100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6568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2" descr="Histogram for chg_CAS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76200"/>
            <a:ext cx="7086600" cy="5314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0"/>
            <a:ext cx="4876800" cy="1143000"/>
          </a:xfrm>
          <a:solidFill>
            <a:schemeClr val="bg1"/>
          </a:solidFill>
        </p:spPr>
        <p:txBody>
          <a:bodyPr/>
          <a:lstStyle/>
          <a:p>
            <a:r>
              <a:rPr lang="en-US" dirty="0" smtClean="0"/>
              <a:t>CASI </a:t>
            </a:r>
            <a:r>
              <a:rPr lang="en-US" dirty="0" smtClean="0"/>
              <a:t>Change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1460408"/>
              </p:ext>
            </p:extLst>
          </p:nvPr>
        </p:nvGraphicFramePr>
        <p:xfrm>
          <a:off x="838200" y="5486400"/>
          <a:ext cx="7633933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34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61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CASI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Mean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SD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Min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50th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Max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Change Ex 5 to 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1647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0.1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6.6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-52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34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23AD4-87E1-4691-A288-8FFF4100514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43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Demographics of Change in CASI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0330130"/>
              </p:ext>
            </p:extLst>
          </p:nvPr>
        </p:nvGraphicFramePr>
        <p:xfrm>
          <a:off x="1905000" y="1295400"/>
          <a:ext cx="5240655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3985">
                  <a:extLst>
                    <a:ext uri="{9D8B030D-6E8A-4147-A177-3AD203B41FA5}">
                      <a16:colId xmlns:a16="http://schemas.microsoft.com/office/drawing/2014/main" val="36809088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973155631"/>
                    </a:ext>
                  </a:extLst>
                </a:gridCol>
                <a:gridCol w="973455">
                  <a:extLst>
                    <a:ext uri="{9D8B030D-6E8A-4147-A177-3AD203B41FA5}">
                      <a16:colId xmlns:a16="http://schemas.microsoft.com/office/drawing/2014/main" val="1449777422"/>
                    </a:ext>
                  </a:extLst>
                </a:gridCol>
                <a:gridCol w="1394015">
                  <a:extLst>
                    <a:ext uri="{9D8B030D-6E8A-4147-A177-3AD203B41FA5}">
                      <a16:colId xmlns:a16="http://schemas.microsoft.com/office/drawing/2014/main" val="15950595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Beta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(SE)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p-value 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25554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Age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-0.27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(0.03)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&lt;0.0001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837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White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4.58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(0.84)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&lt;0.0001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8320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2.81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(1.07)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0.0888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1734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Chinese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0.44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(0.88)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0.6136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6057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Hispanic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--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--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Ref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8360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Education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3.67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(1.71)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0.0320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76819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Gender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0.04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(0.54)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0.9398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65256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SBP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0.46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(0.74)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0.5343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03871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Cholesterol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-1.22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(1.21)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0.3131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533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APOE-4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-0.78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(0.63)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0.2154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76393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Ex</a:t>
                      </a:r>
                      <a:r>
                        <a:rPr lang="en-US" sz="2400" baseline="0" dirty="0" smtClean="0"/>
                        <a:t> 5 CASI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0.79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(0.03)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&lt;0.0001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23AD4-87E1-4691-A288-8FFF4100514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094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Associations </a:t>
            </a:r>
            <a:r>
              <a:rPr lang="en-US" b="1" dirty="0" smtClean="0"/>
              <a:t>Between </a:t>
            </a:r>
            <a:r>
              <a:rPr lang="en-US" b="1" dirty="0"/>
              <a:t>Antecedent Vascular Risk Scores and Cognitive Function and Decline: the Multi-Ethnic Study of Atherosclerosis.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/>
          <a:lstStyle/>
          <a:p>
            <a:r>
              <a:rPr lang="en-US" i="1" dirty="0" smtClean="0"/>
              <a:t>Oral Presentation at</a:t>
            </a:r>
          </a:p>
          <a:p>
            <a:r>
              <a:rPr lang="en-US" i="1" dirty="0" err="1" smtClean="0"/>
              <a:t>Alz</a:t>
            </a:r>
            <a:r>
              <a:rPr lang="en-US" i="1" dirty="0" smtClean="0"/>
              <a:t>. Assoc. Int. Conf. 2018</a:t>
            </a:r>
          </a:p>
          <a:p>
            <a:r>
              <a:rPr lang="en-US" i="1" dirty="0" smtClean="0"/>
              <a:t>July 24, 2018</a:t>
            </a:r>
            <a:endParaRPr lang="en-US" i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23AD4-87E1-4691-A288-8FFF4100514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32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Vascular Risk Scores </a:t>
            </a:r>
            <a:br>
              <a:rPr lang="en-US" dirty="0" smtClean="0"/>
            </a:br>
            <a:r>
              <a:rPr lang="en-US" dirty="0" smtClean="0"/>
              <a:t>for AD and Related Dementias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458200" cy="5105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500" dirty="0" smtClean="0"/>
              <a:t>Vascular Risk Score (e.g. FRS and CAIDE) associated with:</a:t>
            </a:r>
          </a:p>
          <a:p>
            <a:pPr marL="457200" lvl="1" indent="0">
              <a:buNone/>
            </a:pPr>
            <a:r>
              <a:rPr lang="en-US" b="1" dirty="0"/>
              <a:t>&lt;</a:t>
            </a:r>
            <a:r>
              <a:rPr lang="en-US" dirty="0"/>
              <a:t> Poorer cognitive function (exec, speed &amp; memory)</a:t>
            </a:r>
          </a:p>
          <a:p>
            <a:pPr marL="457200" lvl="1" indent="0">
              <a:buNone/>
            </a:pPr>
            <a:r>
              <a:rPr lang="en-US" b="1" dirty="0"/>
              <a:t>&gt;</a:t>
            </a:r>
            <a:r>
              <a:rPr lang="en-US" dirty="0"/>
              <a:t> Risk of dementia</a:t>
            </a:r>
          </a:p>
          <a:p>
            <a:pPr marL="457200" lvl="1" indent="0">
              <a:buNone/>
            </a:pPr>
            <a:r>
              <a:rPr lang="en-US" b="1" dirty="0" smtClean="0"/>
              <a:t>&gt;</a:t>
            </a:r>
            <a:r>
              <a:rPr lang="en-US" dirty="0" smtClean="0"/>
              <a:t> White </a:t>
            </a:r>
            <a:r>
              <a:rPr lang="en-US" dirty="0"/>
              <a:t>matter </a:t>
            </a:r>
            <a:r>
              <a:rPr lang="en-US" dirty="0" smtClean="0"/>
              <a:t>disease (20+ years)</a:t>
            </a:r>
          </a:p>
          <a:p>
            <a:pPr marL="457200" lvl="1" indent="0">
              <a:buNone/>
            </a:pPr>
            <a:r>
              <a:rPr lang="en-US" b="1" dirty="0" smtClean="0"/>
              <a:t>&gt;</a:t>
            </a:r>
            <a:r>
              <a:rPr lang="en-US" dirty="0" smtClean="0"/>
              <a:t> Cerebral </a:t>
            </a:r>
            <a:r>
              <a:rPr lang="en-US" dirty="0"/>
              <a:t>infarctions </a:t>
            </a:r>
            <a:r>
              <a:rPr lang="en-US" dirty="0" smtClean="0"/>
              <a:t>(10+ </a:t>
            </a:r>
            <a:r>
              <a:rPr lang="en-US" dirty="0"/>
              <a:t>years </a:t>
            </a:r>
            <a:r>
              <a:rPr lang="en-US" dirty="0" smtClean="0"/>
              <a:t>later) </a:t>
            </a:r>
          </a:p>
          <a:p>
            <a:pPr marL="457200" lvl="1" indent="0">
              <a:buNone/>
            </a:pPr>
            <a:r>
              <a:rPr lang="en-US" b="1" dirty="0"/>
              <a:t>&gt;</a:t>
            </a:r>
            <a:r>
              <a:rPr lang="en-US" dirty="0"/>
              <a:t> </a:t>
            </a:r>
            <a:r>
              <a:rPr lang="en-US" dirty="0" smtClean="0"/>
              <a:t>CSF Tau</a:t>
            </a:r>
          </a:p>
          <a:p>
            <a:pPr marL="457200" lvl="1" indent="0">
              <a:buNone/>
            </a:pPr>
            <a:r>
              <a:rPr lang="en-US" b="1" dirty="0" smtClean="0"/>
              <a:t>&lt;</a:t>
            </a:r>
            <a:r>
              <a:rPr lang="en-US" dirty="0" smtClean="0"/>
              <a:t> </a:t>
            </a:r>
            <a:r>
              <a:rPr lang="en-US" dirty="0"/>
              <a:t>Brain volume </a:t>
            </a:r>
            <a:r>
              <a:rPr lang="en-US" dirty="0" smtClean="0"/>
              <a:t>(cortical </a:t>
            </a:r>
            <a:r>
              <a:rPr lang="en-US" dirty="0"/>
              <a:t>thickness and </a:t>
            </a:r>
            <a:r>
              <a:rPr lang="en-US" dirty="0" smtClean="0"/>
              <a:t>hippocampal) 	</a:t>
            </a:r>
          </a:p>
          <a:p>
            <a:pPr marL="457200" lvl="1" indent="0">
              <a:buNone/>
            </a:pPr>
            <a:r>
              <a:rPr lang="en-US" dirty="0" smtClean="0"/>
              <a:t>-- No associations with brain amyloid or other 	neuropath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23AD4-87E1-4691-A288-8FFF41005148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705600" y="3733800"/>
            <a:ext cx="2286000" cy="116955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Kaffashian</a:t>
            </a:r>
            <a:r>
              <a:rPr lang="en-US" sz="1400" dirty="0" smtClean="0"/>
              <a:t>. Neurology 2013</a:t>
            </a:r>
          </a:p>
          <a:p>
            <a:r>
              <a:rPr lang="en-US" sz="1400" dirty="0" err="1" smtClean="0"/>
              <a:t>Vupriene</a:t>
            </a:r>
            <a:r>
              <a:rPr lang="en-US" sz="1400" dirty="0" smtClean="0"/>
              <a:t>. JAD 2015</a:t>
            </a:r>
          </a:p>
          <a:p>
            <a:r>
              <a:rPr lang="en-US" sz="1400" dirty="0" smtClean="0"/>
              <a:t>Stephen. JAD 2017</a:t>
            </a:r>
          </a:p>
          <a:p>
            <a:r>
              <a:rPr lang="en-US" sz="1400" dirty="0" err="1" smtClean="0"/>
              <a:t>Hooshmand</a:t>
            </a:r>
            <a:r>
              <a:rPr lang="en-US" sz="1400" dirty="0" smtClean="0"/>
              <a:t>. J Int Med 2018</a:t>
            </a:r>
          </a:p>
          <a:p>
            <a:r>
              <a:rPr lang="en-US" sz="1400" dirty="0" err="1" smtClean="0"/>
              <a:t>Enach</a:t>
            </a:r>
            <a:r>
              <a:rPr lang="en-US" sz="1400" dirty="0" smtClean="0"/>
              <a:t> NBA 2016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526299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630</TotalTime>
  <Words>1617</Words>
  <Application>Microsoft Office PowerPoint</Application>
  <PresentationFormat>On-screen Show (4:3)</PresentationFormat>
  <Paragraphs>548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Arial</vt:lpstr>
      <vt:lpstr>Calibri</vt:lpstr>
      <vt:lpstr>Office Theme</vt:lpstr>
      <vt:lpstr>Clinical and Subclinical CVD Risk Composites and Cognitive Decline</vt:lpstr>
      <vt:lpstr>In Two Parts…</vt:lpstr>
      <vt:lpstr>Validity Checks - CASI</vt:lpstr>
      <vt:lpstr>CASI – Valid at Administration</vt:lpstr>
      <vt:lpstr>CASI Performance Exams 5 and 6</vt:lpstr>
      <vt:lpstr>CASI Change</vt:lpstr>
      <vt:lpstr>Demographics of Change in CASI</vt:lpstr>
      <vt:lpstr>Associations Between Antecedent Vascular Risk Scores and Cognitive Function and Decline: the Multi-Ethnic Study of Atherosclerosis. </vt:lpstr>
      <vt:lpstr>Vascular Risk Scores  for AD and Related Dementias</vt:lpstr>
      <vt:lpstr>CVD Risk and Cognitive Deceline</vt:lpstr>
      <vt:lpstr>Methods –  Participants and Clinical Vascular Data</vt:lpstr>
      <vt:lpstr>Methods –  Subclinical Vascular Data </vt:lpstr>
      <vt:lpstr>Methods –  Subclinical Vascular Data </vt:lpstr>
      <vt:lpstr>Methods –  Statistics</vt:lpstr>
      <vt:lpstr>Results - CVD Risk Scores </vt:lpstr>
      <vt:lpstr>Results – Exam 5 CASI</vt:lpstr>
      <vt:lpstr>Results – Change in CASI (limited to JHU and WFU) for AAIC 2018</vt:lpstr>
      <vt:lpstr>Results – Change in CASI All Sites (Preliminary)</vt:lpstr>
      <vt:lpstr>Results – Change in CASI by Race all sites (Preliminary)</vt:lpstr>
      <vt:lpstr>Preliminary Conclusions</vt:lpstr>
      <vt:lpstr>Future Directions</vt:lpstr>
      <vt:lpstr>Thank you. Any questions?</vt:lpstr>
      <vt:lpstr>Log Transformed CASI</vt:lpstr>
    </vt:vector>
  </TitlesOfParts>
  <Company>WFUHS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MESA Cognitive Follow-up</dc:title>
  <dc:creator>Timothy M. Hughes</dc:creator>
  <cp:lastModifiedBy>Tim</cp:lastModifiedBy>
  <cp:revision>30</cp:revision>
  <dcterms:created xsi:type="dcterms:W3CDTF">2018-03-05T19:30:11Z</dcterms:created>
  <dcterms:modified xsi:type="dcterms:W3CDTF">2018-03-28T16:37:16Z</dcterms:modified>
</cp:coreProperties>
</file>