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2"/>
    <p:restoredTop sz="94700"/>
  </p:normalViewPr>
  <p:slideViewPr>
    <p:cSldViewPr snapToGrid="0" snapToObjects="1">
      <p:cViewPr>
        <p:scale>
          <a:sx n="112" d="100"/>
          <a:sy n="112" d="100"/>
        </p:scale>
        <p:origin x="-13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AB48B0-67A2-BD4D-9020-DA728BBAB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7C1941-33F4-5A4F-B38C-24A19226E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0FD741-84BF-9746-AD7B-88E74355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5B9BE6-A6BE-984F-A6AE-275332A6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2923F1-3004-D54E-8C60-ABB4A7FE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75154-D5B5-4844-9E6A-F237CE42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F5CD3B-534C-5B48-864C-980CC3DC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E532E1-DF29-4646-9C5C-62BAD93D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19D055-D02F-C14A-B09B-38B5ADF8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0343EA-EA76-F14D-BF0E-B47E3898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812BC3F-463B-5048-B705-034A3037B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BA951A-4CE1-DE44-B7FB-7ACFC55B2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A889EC-D3E1-ED40-BD9E-49E09F7A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20E5C7-8CB7-E145-B44B-D766E898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CF8E73-DC2E-E347-A8C6-A1C1DA72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D7B06-2A69-4340-84C2-E066F599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440470-C710-DA43-94DF-325C2D43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480786-7C02-A648-BE54-61B089F9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8684BB-1074-7541-8714-26B70DD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FA5E-7C16-7A4F-8AF1-7BA2954C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B6EEC-43CF-1F4C-B4F2-EAF3028B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85FC7F-60A1-8D43-967C-0E6AFC53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957D26-E9F6-CD44-9A5D-ED5B72D7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EC755-DC1B-EF4B-9371-EFBB4E3C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EF5F67-9284-1740-97BB-5DFB4C03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F5F11-6749-F647-A544-D8643B2C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192014-048D-004A-8742-5CE139B4A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516E2D-8BC3-614D-B4D8-9AC921D62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0BC64C-4A25-8A40-93CB-FB7A5B99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ABD306-1857-0049-880C-C1A32740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1FAED5-1678-1C44-A246-5D915EA8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689467-5377-D845-99F6-60FDA6BE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4CD528-9C74-EB42-A0B7-48D8900B7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615C16-A953-F14E-A39B-45D81C74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75667AA-6460-0B4B-8E3F-5693DAA4D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63A83DC-9C04-FD42-B192-A73C607FC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22A0763-3F87-9F4A-AB26-AFB9C898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97F58E-8502-0146-A7E4-C5D66B5F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90A510B-A5CF-4441-B41D-73270F9F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FCE61-5F6C-1F45-808B-4243A2A4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C23AA0A-12FB-E644-9433-57DA217F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37B26B-B788-7D46-9930-84571769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BC7BCD-B998-FA4A-A43B-5775D9AE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6E5AD0-650B-734C-9714-CB869E0A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DE9CAAA-8238-8841-93A3-96BEEAB0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2A2250-3033-A045-8A05-F9A94040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0DEE6-CB4A-2D4D-8EBF-3698BB77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83074D-56AD-A148-9DA0-67B1E765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F30447-8D30-DA4E-AA4D-51A176F5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0A0989-7DEF-3945-BD11-2FB47FC1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B9E3B0-2F74-E94D-97E5-322BEEDE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447B54-CE97-0542-864E-BA57C9AB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5AACF-5F75-4C42-9339-279322B0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6CCA17-B837-E149-8C35-451F02201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432446-3AF2-7E4A-B909-8F0690ADE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D392F4-97E3-064C-A970-3750F22D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784446-8CC6-2643-A367-78AC0D7B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B0CC23-2BCF-2746-AC7C-B6159421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4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B7D240-A2E2-0540-BAB0-3A2B633F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8EBE76-B751-9341-A930-CC1803DF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35FDE9-6CCE-0248-B1EE-C4175F8AF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9BBF-0F53-0F43-8EC6-B02C2ED6982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6F4721-2B4F-6F41-B5DF-913BFE80B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C7E6F2-EEF8-6A4A-82EE-8223C4EA8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C679-B18E-1543-AB1D-681199AB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1200"/>
            <a:ext cx="9144000" cy="1985964"/>
          </a:xfrm>
        </p:spPr>
        <p:txBody>
          <a:bodyPr/>
          <a:lstStyle/>
          <a:p>
            <a:r>
              <a:rPr lang="en-US" dirty="0" smtClean="0"/>
              <a:t>Novel ideas for using cryopreserved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MESA Steering Committee</a:t>
            </a:r>
          </a:p>
          <a:p>
            <a:r>
              <a:rPr lang="en-US" dirty="0" smtClean="0"/>
              <a:t>March 28, 2019</a:t>
            </a:r>
          </a:p>
          <a:p>
            <a:r>
              <a:rPr lang="en-US" dirty="0" smtClean="0"/>
              <a:t>Margaret Doyle, PhD</a:t>
            </a:r>
          </a:p>
          <a:p>
            <a:r>
              <a:rPr lang="en-US" dirty="0" smtClean="0"/>
              <a:t>University of Vermont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3" y="479954"/>
            <a:ext cx="1474137" cy="9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1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and Current uses of Cells in MESA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6903D0B0-30F1-654D-9ACB-15CD46D0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51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Prepare </a:t>
            </a:r>
            <a:r>
              <a:rPr lang="en-US" dirty="0" err="1"/>
              <a:t>Lymphoblastoid</a:t>
            </a:r>
            <a:r>
              <a:rPr lang="en-US" dirty="0"/>
              <a:t> Cell Lines (LCLs) – EBV-transformed B Cell </a:t>
            </a:r>
            <a:r>
              <a:rPr lang="en-US" dirty="0" smtClean="0"/>
              <a:t>lines (</a:t>
            </a:r>
            <a:r>
              <a:rPr lang="en-US" dirty="0" err="1" smtClean="0"/>
              <a:t>CryoBL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Originally for a source of genomic DNA: MESA-Family</a:t>
            </a:r>
          </a:p>
          <a:p>
            <a:pPr lvl="1"/>
            <a:r>
              <a:rPr lang="en-US" dirty="0"/>
              <a:t>Small efforts as experimental material, some “participant recapitulation”</a:t>
            </a:r>
          </a:p>
          <a:p>
            <a:r>
              <a:rPr lang="en-US" dirty="0"/>
              <a:t>Flow Cytometry</a:t>
            </a:r>
          </a:p>
          <a:p>
            <a:pPr lvl="1"/>
            <a:r>
              <a:rPr lang="en-US" dirty="0"/>
              <a:t>Immune profiling: </a:t>
            </a:r>
            <a:r>
              <a:rPr lang="en-US" dirty="0" smtClean="0"/>
              <a:t>MESA-Inflammation (Fresh WB Exam 4 n~930), MESA-MI (</a:t>
            </a:r>
            <a:r>
              <a:rPr lang="en-US" dirty="0" err="1" smtClean="0"/>
              <a:t>CryoBL</a:t>
            </a:r>
            <a:r>
              <a:rPr lang="en-US" dirty="0" smtClean="0"/>
              <a:t>, n~1200), MESA-HF (</a:t>
            </a:r>
            <a:r>
              <a:rPr lang="en-US" dirty="0" err="1" smtClean="0"/>
              <a:t>CryoBL</a:t>
            </a:r>
            <a:r>
              <a:rPr lang="en-US" dirty="0" smtClean="0"/>
              <a:t>, n~1000)</a:t>
            </a:r>
          </a:p>
          <a:p>
            <a:pPr lvl="1"/>
            <a:r>
              <a:rPr lang="en-US" dirty="0" smtClean="0"/>
              <a:t>Endotoxin </a:t>
            </a:r>
            <a:r>
              <a:rPr lang="en-US" dirty="0"/>
              <a:t>provocative challenge: MESA-Inflammation </a:t>
            </a:r>
            <a:r>
              <a:rPr lang="en-US" dirty="0" smtClean="0"/>
              <a:t>(Fresh WB Exam 4)</a:t>
            </a:r>
            <a:endParaRPr lang="en-US" dirty="0"/>
          </a:p>
          <a:p>
            <a:r>
              <a:rPr lang="en-US" dirty="0"/>
              <a:t>Omics</a:t>
            </a:r>
          </a:p>
          <a:p>
            <a:pPr lvl="1"/>
            <a:r>
              <a:rPr lang="en-US" dirty="0"/>
              <a:t>Chip-based and some RNA-</a:t>
            </a:r>
            <a:r>
              <a:rPr lang="en-US" dirty="0" err="1"/>
              <a:t>Seq</a:t>
            </a:r>
            <a:r>
              <a:rPr lang="en-US" dirty="0"/>
              <a:t>-based bulk and bead-isolated Mono and Lymph transcriptomics: MESA-Epigenomics</a:t>
            </a:r>
          </a:p>
          <a:p>
            <a:pPr lvl="1"/>
            <a:r>
              <a:rPr lang="en-US" dirty="0"/>
              <a:t>Additional bulk RNA-</a:t>
            </a:r>
            <a:r>
              <a:rPr lang="en-US" dirty="0" err="1"/>
              <a:t>Seq</a:t>
            </a:r>
            <a:r>
              <a:rPr lang="en-US" dirty="0"/>
              <a:t>-based transcriptomics: </a:t>
            </a:r>
            <a:r>
              <a:rPr lang="en-US" dirty="0" err="1"/>
              <a:t>TOPMed</a:t>
            </a:r>
            <a:endParaRPr lang="en-US" dirty="0"/>
          </a:p>
          <a:p>
            <a:pPr lvl="2"/>
            <a:r>
              <a:rPr lang="en-US" dirty="0"/>
              <a:t>Deconvolution routines getting better and better; soon the equivalent of CBC/Diff</a:t>
            </a:r>
          </a:p>
          <a:p>
            <a:pPr lvl="1"/>
            <a:r>
              <a:rPr lang="en-US" dirty="0"/>
              <a:t>Chip-based </a:t>
            </a:r>
            <a:r>
              <a:rPr lang="en-US" dirty="0" err="1"/>
              <a:t>methylomics</a:t>
            </a:r>
            <a:r>
              <a:rPr lang="en-US" dirty="0"/>
              <a:t>: MESA-Epigenomics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33" y="382058"/>
            <a:ext cx="1474137" cy="9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3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4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would we need more cells stored at Exam 7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6770"/>
            <a:ext cx="10515600" cy="3306763"/>
          </a:xfrm>
        </p:spPr>
        <p:txBody>
          <a:bodyPr/>
          <a:lstStyle/>
          <a:p>
            <a:r>
              <a:rPr lang="en-US" dirty="0"/>
              <a:t>Cells are currently a limited </a:t>
            </a:r>
            <a:r>
              <a:rPr lang="en-US" dirty="0" smtClean="0"/>
              <a:t>commodity.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Baseline cryopreserved cells saved only 2 vials/pt.  Most have only one left.  Some have none.</a:t>
            </a:r>
          </a:p>
          <a:p>
            <a:pPr lvl="1"/>
            <a:r>
              <a:rPr lang="en-US" dirty="0" smtClean="0"/>
              <a:t>MESA-MI and MESA-HF are currently immunophenotyping &gt;32 cell types at baseline in n~2200 pts.</a:t>
            </a:r>
          </a:p>
          <a:p>
            <a:pPr lvl="1"/>
            <a:r>
              <a:rPr lang="en-US" dirty="0"/>
              <a:t>MESA-Epi has done an excellent job of collecting and storing cells for epigenetic studies in Exam 5 and 6.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80" y="246063"/>
            <a:ext cx="14747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9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361DA83-DD73-6645-B17A-0FE89EDD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7" y="892440"/>
            <a:ext cx="10515600" cy="933185"/>
          </a:xfrm>
        </p:spPr>
        <p:txBody>
          <a:bodyPr>
            <a:normAutofit/>
          </a:bodyPr>
          <a:lstStyle/>
          <a:p>
            <a:r>
              <a:rPr lang="en-US" sz="4000" dirty="0"/>
              <a:t>Possible Uses for Cryopreserved PBMCs in MESA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903D0B0-30F1-654D-9ACB-15CD46D0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2152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Additional </a:t>
            </a:r>
            <a:r>
              <a:rPr lang="en-US" dirty="0"/>
              <a:t>Omics</a:t>
            </a:r>
          </a:p>
          <a:p>
            <a:pPr lvl="1"/>
            <a:r>
              <a:rPr lang="en-US" dirty="0"/>
              <a:t>Metabolomics, proteomics, epigenomics</a:t>
            </a:r>
          </a:p>
          <a:p>
            <a:pPr lvl="1"/>
            <a:r>
              <a:rPr lang="en-US" dirty="0"/>
              <a:t>ATAC-</a:t>
            </a:r>
            <a:r>
              <a:rPr lang="en-US" dirty="0" err="1"/>
              <a:t>Seq</a:t>
            </a:r>
            <a:r>
              <a:rPr lang="en-US" dirty="0"/>
              <a:t>; Assay for Transposase-Accessible Chromatin to assess “regulatory” DNA</a:t>
            </a:r>
          </a:p>
          <a:p>
            <a:r>
              <a:rPr lang="en-US" dirty="0"/>
              <a:t>Cell-sorting followed by Omics</a:t>
            </a:r>
          </a:p>
          <a:p>
            <a:pPr lvl="1"/>
            <a:r>
              <a:rPr lang="en-US" dirty="0"/>
              <a:t>Still bulk RNA-</a:t>
            </a:r>
            <a:r>
              <a:rPr lang="en-US" dirty="0" err="1"/>
              <a:t>Seq</a:t>
            </a:r>
            <a:r>
              <a:rPr lang="en-US" dirty="0"/>
              <a:t>, but on tighter </a:t>
            </a:r>
            <a:r>
              <a:rPr lang="en-US" dirty="0" smtClean="0"/>
              <a:t>populations (</a:t>
            </a:r>
            <a:r>
              <a:rPr lang="en-US" dirty="0" err="1" smtClean="0"/>
              <a:t>ie</a:t>
            </a:r>
            <a:r>
              <a:rPr lang="en-US" dirty="0"/>
              <a:t> </a:t>
            </a:r>
            <a:r>
              <a:rPr lang="en-US" dirty="0" smtClean="0"/>
              <a:t>classic vs non-classic monocytes)</a:t>
            </a:r>
            <a:endParaRPr lang="en-US" dirty="0"/>
          </a:p>
          <a:p>
            <a:r>
              <a:rPr lang="en-US" dirty="0"/>
              <a:t>Single Cell RNA-</a:t>
            </a:r>
            <a:r>
              <a:rPr lang="en-US" dirty="0" err="1"/>
              <a:t>Seq</a:t>
            </a:r>
            <a:r>
              <a:rPr lang="en-US" dirty="0"/>
              <a:t>; ?other Omics?</a:t>
            </a:r>
          </a:p>
          <a:p>
            <a:r>
              <a:rPr lang="en-US" dirty="0"/>
              <a:t>Cytometry-Time-of-Flight MS (</a:t>
            </a:r>
            <a:r>
              <a:rPr lang="en-US" dirty="0" err="1"/>
              <a:t>CyToF</a:t>
            </a:r>
            <a:r>
              <a:rPr lang="en-US" dirty="0"/>
              <a:t>): many markers on ALL cells</a:t>
            </a:r>
          </a:p>
          <a:p>
            <a:pPr lvl="1"/>
            <a:r>
              <a:rPr lang="en-US" dirty="0"/>
              <a:t>Finding new subsets; recent data from colleagues in San Diego</a:t>
            </a:r>
          </a:p>
          <a:p>
            <a:r>
              <a:rPr lang="en-US" dirty="0"/>
              <a:t>More provocative challenges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+/- </a:t>
            </a:r>
            <a:r>
              <a:rPr lang="en-US" dirty="0"/>
              <a:t>sorting first;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80" y="288397"/>
            <a:ext cx="14747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E341D2-2257-DB47-8017-41CACE60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74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1F4EFA-5DCE-5244-9300-1E1F4EA3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52" y="0"/>
            <a:ext cx="6291248" cy="1767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40EE3A-5D1D-DB4F-ADAB-8979B7FF1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30" y="1767835"/>
            <a:ext cx="2895874" cy="2510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1600B7-53CF-1C49-ABBA-E6D5BDA7A895}"/>
              </a:ext>
            </a:extLst>
          </p:cNvPr>
          <p:cNvSpPr txBox="1"/>
          <p:nvPr/>
        </p:nvSpPr>
        <p:spPr>
          <a:xfrm>
            <a:off x="5531224" y="4478977"/>
            <a:ext cx="6203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Unsupervised cell cluster detection by a modified </a:t>
            </a:r>
            <a:r>
              <a:rPr lang="en-US" sz="1400" dirty="0" err="1"/>
              <a:t>tSNE</a:t>
            </a:r>
            <a:r>
              <a:rPr lang="en-US" sz="1400" dirty="0"/>
              <a:t> and </a:t>
            </a:r>
            <a:r>
              <a:rPr lang="en-US" sz="1400" dirty="0" err="1"/>
              <a:t>CyTOF</a:t>
            </a:r>
            <a:r>
              <a:rPr lang="en-US" sz="1400" dirty="0"/>
              <a:t> cluster detection algorithm (</a:t>
            </a:r>
            <a:r>
              <a:rPr lang="en-US" sz="1400" dirty="0" err="1"/>
              <a:t>PhenoGraph</a:t>
            </a:r>
            <a:r>
              <a:rPr lang="en-US" sz="1400" dirty="0"/>
              <a:t>) on aortic leukocytes from </a:t>
            </a:r>
            <a:r>
              <a:rPr lang="en-US" sz="1400" dirty="0" err="1"/>
              <a:t>Apoe</a:t>
            </a:r>
            <a:r>
              <a:rPr lang="en-US" sz="1400" dirty="0"/>
              <a:t>−/− mice fed a Western diet (WD) or a chow diet (CD).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Macrophages: red;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myeloid/dendritic cells: orange;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T-cells: green/purple;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B-cells: blue;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granulocytes: yellow/light purple;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Natural killer cells: brown</a:t>
            </a:r>
          </a:p>
        </p:txBody>
      </p:sp>
    </p:spTree>
    <p:extLst>
      <p:ext uri="{BB962C8B-B14F-4D97-AF65-F5344CB8AC3E}">
        <p14:creationId xmlns:p14="http://schemas.microsoft.com/office/powerpoint/2010/main" val="39721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133" y="711200"/>
            <a:ext cx="104986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interests: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changes in immune cell profiles as they relate to atherosclerosis, hypertension,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Poking the Bear-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LPS stimulation of the PBMCs looking for differences in the cytokine production by specific subsets of cells using intracellular staining or multiplexed culture supernatant assays.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profile change when we isolate specific types of cells or remove specific cells from the mixture?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we stimulate with IL6, IL1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 smtClean="0"/>
              <a:t> or CRP?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we identify specific exosomes in the cell culture supernatant (</a:t>
            </a:r>
            <a:r>
              <a:rPr lang="en-US" dirty="0" err="1" smtClean="0"/>
              <a:t>ie</a:t>
            </a:r>
            <a:r>
              <a:rPr lang="en-US" dirty="0" smtClean="0"/>
              <a:t> monocytes reportedly produce </a:t>
            </a:r>
            <a:r>
              <a:rPr lang="en-US" dirty="0"/>
              <a:t>IL1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 smtClean="0"/>
              <a:t> packaged in exosomes to transport them such as across blood-brain barrier), and identify which cells are producing them?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we identify specific miRNA produced by stimulation?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CMV-specific cellular responses.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CMV tetramers to determine what portion of the T and B cell compartments are occupied by CMV specific memory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Relationships with “modifiable” traits?  BMI, smoking, air quality, SES, depression, microbiome, sleep…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47" y="169863"/>
            <a:ext cx="14747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3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1296"/>
            <a:ext cx="9144000" cy="799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333" y="2142066"/>
            <a:ext cx="1069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We will have cellular phenotypes on ~2200 MESA participants at baseline and are always looking for collaborators with novel analysis ideas.</a:t>
            </a:r>
          </a:p>
          <a:p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We intend to put in a grant for Exam 7 to collect PBMCs, and are happy to collaborate with others.</a:t>
            </a:r>
          </a:p>
          <a:p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We encourage others with different interests that might require cells to submit grants to ensure the cells are available.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2267" y="5858933"/>
            <a:ext cx="897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on behalf of my colleagues:  Bruce Psaty, Russ Tracy, Nels Olson, Chris Delaney, Colleen </a:t>
            </a:r>
            <a:r>
              <a:rPr lang="en-US" dirty="0" err="1" smtClean="0"/>
              <a:t>Sitlani</a:t>
            </a:r>
            <a:r>
              <a:rPr lang="en-US" dirty="0" smtClean="0"/>
              <a:t>, Sally Huber, Alan Landay….and the entire MESA/CHS studies!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279930"/>
            <a:ext cx="14747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8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624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Novel ideas for using cryopreserved cells</vt:lpstr>
      <vt:lpstr>Past and Current uses of Cells in MESA</vt:lpstr>
      <vt:lpstr>Why would we need more cells stored at Exam 7?</vt:lpstr>
      <vt:lpstr>Possible Uses for Cryopreserved PBMCs in MESA</vt:lpstr>
      <vt:lpstr>PowerPoint Presentation</vt:lpstr>
      <vt:lpstr>PowerPoint Presentation</vt:lpstr>
      <vt:lpstr>Conclusions: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Uses for Cryopreserved cells in MESA</dc:title>
  <dc:creator>Tracy, Russell P</dc:creator>
  <cp:lastModifiedBy>Doyle, Margaret F</cp:lastModifiedBy>
  <cp:revision>24</cp:revision>
  <dcterms:created xsi:type="dcterms:W3CDTF">2019-03-25T15:27:23Z</dcterms:created>
  <dcterms:modified xsi:type="dcterms:W3CDTF">2019-03-26T20:43:07Z</dcterms:modified>
</cp:coreProperties>
</file>