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21" r:id="rId3"/>
    <p:sldId id="339" r:id="rId4"/>
    <p:sldId id="342" r:id="rId5"/>
    <p:sldId id="325" r:id="rId6"/>
    <p:sldId id="327" r:id="rId7"/>
    <p:sldId id="326" r:id="rId8"/>
    <p:sldId id="335" r:id="rId9"/>
    <p:sldId id="336" r:id="rId10"/>
    <p:sldId id="337" r:id="rId11"/>
    <p:sldId id="331" r:id="rId12"/>
    <p:sldId id="332" r:id="rId13"/>
    <p:sldId id="333" r:id="rId14"/>
    <p:sldId id="319" r:id="rId15"/>
    <p:sldId id="334" r:id="rId16"/>
    <p:sldId id="338" r:id="rId17"/>
    <p:sldId id="315" r:id="rId18"/>
    <p:sldId id="340" r:id="rId19"/>
    <p:sldId id="341" r:id="rId20"/>
    <p:sldId id="310" r:id="rId21"/>
    <p:sldId id="285" r:id="rId22"/>
    <p:sldId id="277" r:id="rId23"/>
    <p:sldId id="278" r:id="rId24"/>
    <p:sldId id="312" r:id="rId25"/>
    <p:sldId id="31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08" autoAdjust="0"/>
  </p:normalViewPr>
  <p:slideViewPr>
    <p:cSldViewPr snapToGrid="0">
      <p:cViewPr>
        <p:scale>
          <a:sx n="52" d="100"/>
          <a:sy n="52" d="100"/>
        </p:scale>
        <p:origin x="46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C8B58-9536-4026-80A3-5F44B991EF35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2748F1-F008-43BC-A37B-BAF75F6F9E88}">
      <dgm:prSet phldrT="[Text]" custT="1"/>
      <dgm:spPr/>
      <dgm:t>
        <a:bodyPr/>
        <a:lstStyle/>
        <a:p>
          <a:r>
            <a:rPr lang="en-US" sz="3200" dirty="0" smtClean="0"/>
            <a:t>Reflux</a:t>
          </a:r>
          <a:endParaRPr lang="en-US" sz="3200" dirty="0"/>
        </a:p>
      </dgm:t>
    </dgm:pt>
    <dgm:pt modelId="{63DF9E9E-4BED-481F-9B03-AC9EEFCB2C85}" type="parTrans" cxnId="{D72B605F-D770-4942-A888-444F17EA7F5F}">
      <dgm:prSet/>
      <dgm:spPr/>
      <dgm:t>
        <a:bodyPr/>
        <a:lstStyle/>
        <a:p>
          <a:endParaRPr lang="en-US" sz="2400"/>
        </a:p>
      </dgm:t>
    </dgm:pt>
    <dgm:pt modelId="{D86A782E-15BF-4089-B451-1B81D1F482FE}" type="sibTrans" cxnId="{D72B605F-D770-4942-A888-444F17EA7F5F}">
      <dgm:prSet custT="1"/>
      <dgm:spPr/>
      <dgm:t>
        <a:bodyPr/>
        <a:lstStyle/>
        <a:p>
          <a:endParaRPr lang="en-US" sz="2400"/>
        </a:p>
      </dgm:t>
    </dgm:pt>
    <dgm:pt modelId="{C40D5A7D-38FA-4654-B849-48A6CE430B86}">
      <dgm:prSet phldrT="[Text]" custT="1"/>
      <dgm:spPr/>
      <dgm:t>
        <a:bodyPr/>
        <a:lstStyle/>
        <a:p>
          <a:r>
            <a:rPr lang="en-US" sz="3200" dirty="0" smtClean="0"/>
            <a:t>Dysphagia</a:t>
          </a:r>
          <a:endParaRPr lang="en-US" sz="3200" dirty="0"/>
        </a:p>
      </dgm:t>
    </dgm:pt>
    <dgm:pt modelId="{DBED09F6-50B4-4BA3-B07B-BDA1673FC78C}" type="parTrans" cxnId="{E6B1A844-2EE6-485E-B98D-F7EFDA504621}">
      <dgm:prSet/>
      <dgm:spPr/>
      <dgm:t>
        <a:bodyPr/>
        <a:lstStyle/>
        <a:p>
          <a:endParaRPr lang="en-US" sz="2400"/>
        </a:p>
      </dgm:t>
    </dgm:pt>
    <dgm:pt modelId="{CBA1D13C-3BFB-4755-B2C6-DD79C886981E}" type="sibTrans" cxnId="{E6B1A844-2EE6-485E-B98D-F7EFDA504621}">
      <dgm:prSet custT="1"/>
      <dgm:spPr/>
      <dgm:t>
        <a:bodyPr/>
        <a:lstStyle/>
        <a:p>
          <a:endParaRPr lang="en-US" sz="2400"/>
        </a:p>
      </dgm:t>
    </dgm:pt>
    <dgm:pt modelId="{714806E1-C28D-4A62-B104-2531EFA77B9E}">
      <dgm:prSet phldrT="[Text]" custT="1"/>
      <dgm:spPr/>
      <dgm:t>
        <a:bodyPr/>
        <a:lstStyle/>
        <a:p>
          <a:r>
            <a:rPr lang="en-US" sz="3200" dirty="0" smtClean="0"/>
            <a:t>Chronic lung disease</a:t>
          </a:r>
          <a:endParaRPr lang="en-US" sz="3200" dirty="0"/>
        </a:p>
      </dgm:t>
    </dgm:pt>
    <dgm:pt modelId="{17C3CDE4-E67B-4E1F-A181-ACFC92E92B97}" type="parTrans" cxnId="{66A3AF1B-E771-4A3A-A667-1E0625F4857F}">
      <dgm:prSet/>
      <dgm:spPr/>
      <dgm:t>
        <a:bodyPr/>
        <a:lstStyle/>
        <a:p>
          <a:endParaRPr lang="en-US" sz="2400"/>
        </a:p>
      </dgm:t>
    </dgm:pt>
    <dgm:pt modelId="{DFFC9154-3AFD-40F4-B8B1-AB84C8B80766}" type="sibTrans" cxnId="{66A3AF1B-E771-4A3A-A667-1E0625F4857F}">
      <dgm:prSet custT="1"/>
      <dgm:spPr/>
      <dgm:t>
        <a:bodyPr/>
        <a:lstStyle/>
        <a:p>
          <a:endParaRPr lang="en-US" sz="2400"/>
        </a:p>
      </dgm:t>
    </dgm:pt>
    <dgm:pt modelId="{CEB3F128-AAF4-4ED8-A5C9-06101EF3D86D}" type="pres">
      <dgm:prSet presAssocID="{2BBC8B58-9536-4026-80A3-5F44B991EF3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DEE6D-3CCE-4B89-B745-E3F2B5806708}" type="pres">
      <dgm:prSet presAssocID="{142748F1-F008-43BC-A37B-BAF75F6F9E88}" presName="Accent1" presStyleCnt="0"/>
      <dgm:spPr/>
    </dgm:pt>
    <dgm:pt modelId="{373E40D2-571C-43F0-9802-22599B980133}" type="pres">
      <dgm:prSet presAssocID="{142748F1-F008-43BC-A37B-BAF75F6F9E88}" presName="Accent" presStyleLbl="node1" presStyleIdx="0" presStyleCnt="3"/>
      <dgm:spPr/>
    </dgm:pt>
    <dgm:pt modelId="{3DB44619-63E2-4903-BE79-2C84E5DB4852}" type="pres">
      <dgm:prSet presAssocID="{142748F1-F008-43BC-A37B-BAF75F6F9E8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CF228-EF4F-47F5-B334-8998F16A4E67}" type="pres">
      <dgm:prSet presAssocID="{C40D5A7D-38FA-4654-B849-48A6CE430B86}" presName="Accent2" presStyleCnt="0"/>
      <dgm:spPr/>
    </dgm:pt>
    <dgm:pt modelId="{920EEC2C-2C75-4312-9357-F6C566E2FFCB}" type="pres">
      <dgm:prSet presAssocID="{C40D5A7D-38FA-4654-B849-48A6CE430B86}" presName="Accent" presStyleLbl="node1" presStyleIdx="1" presStyleCnt="3"/>
      <dgm:spPr/>
    </dgm:pt>
    <dgm:pt modelId="{AB1D98A6-EC05-4F10-ADB2-42878A6C1645}" type="pres">
      <dgm:prSet presAssocID="{C40D5A7D-38FA-4654-B849-48A6CE430B86}" presName="Parent2" presStyleLbl="revTx" presStyleIdx="1" presStyleCnt="3" custScaleX="136030">
        <dgm:presLayoutVars>
          <dgm:chMax val="1"/>
          <dgm:chPref val="1"/>
          <dgm:bulletEnabled val="1"/>
        </dgm:presLayoutVars>
      </dgm:prSet>
      <dgm:spPr/>
    </dgm:pt>
    <dgm:pt modelId="{FC74060D-9595-4533-AA93-8090C0F6E79D}" type="pres">
      <dgm:prSet presAssocID="{714806E1-C28D-4A62-B104-2531EFA77B9E}" presName="Accent3" presStyleCnt="0"/>
      <dgm:spPr/>
    </dgm:pt>
    <dgm:pt modelId="{C4A634A2-1B29-4F49-B295-B80588679887}" type="pres">
      <dgm:prSet presAssocID="{714806E1-C28D-4A62-B104-2531EFA77B9E}" presName="Accent" presStyleLbl="node1" presStyleIdx="2" presStyleCnt="3"/>
      <dgm:spPr/>
    </dgm:pt>
    <dgm:pt modelId="{F60C8DA7-25BC-4757-BEBC-9AB4E07DA689}" type="pres">
      <dgm:prSet presAssocID="{714806E1-C28D-4A62-B104-2531EFA77B9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55308-4EFE-4618-AB8D-C2D7932C8209}" type="presOf" srcId="{2BBC8B58-9536-4026-80A3-5F44B991EF35}" destId="{CEB3F128-AAF4-4ED8-A5C9-06101EF3D86D}" srcOrd="0" destOrd="0" presId="urn:microsoft.com/office/officeart/2009/layout/CircleArrowProcess"/>
    <dgm:cxn modelId="{DFB32F12-9855-4BB0-8F26-6E579924D416}" type="presOf" srcId="{142748F1-F008-43BC-A37B-BAF75F6F9E88}" destId="{3DB44619-63E2-4903-BE79-2C84E5DB4852}" srcOrd="0" destOrd="0" presId="urn:microsoft.com/office/officeart/2009/layout/CircleArrowProcess"/>
    <dgm:cxn modelId="{E6B1A844-2EE6-485E-B98D-F7EFDA504621}" srcId="{2BBC8B58-9536-4026-80A3-5F44B991EF35}" destId="{C40D5A7D-38FA-4654-B849-48A6CE430B86}" srcOrd="1" destOrd="0" parTransId="{DBED09F6-50B4-4BA3-B07B-BDA1673FC78C}" sibTransId="{CBA1D13C-3BFB-4755-B2C6-DD79C886981E}"/>
    <dgm:cxn modelId="{76C5ED05-2AAD-411F-A968-2B2F4CD9DD45}" type="presOf" srcId="{714806E1-C28D-4A62-B104-2531EFA77B9E}" destId="{F60C8DA7-25BC-4757-BEBC-9AB4E07DA689}" srcOrd="0" destOrd="0" presId="urn:microsoft.com/office/officeart/2009/layout/CircleArrowProcess"/>
    <dgm:cxn modelId="{66A3AF1B-E771-4A3A-A667-1E0625F4857F}" srcId="{2BBC8B58-9536-4026-80A3-5F44B991EF35}" destId="{714806E1-C28D-4A62-B104-2531EFA77B9E}" srcOrd="2" destOrd="0" parTransId="{17C3CDE4-E67B-4E1F-A181-ACFC92E92B97}" sibTransId="{DFFC9154-3AFD-40F4-B8B1-AB84C8B80766}"/>
    <dgm:cxn modelId="{D72B605F-D770-4942-A888-444F17EA7F5F}" srcId="{2BBC8B58-9536-4026-80A3-5F44B991EF35}" destId="{142748F1-F008-43BC-A37B-BAF75F6F9E88}" srcOrd="0" destOrd="0" parTransId="{63DF9E9E-4BED-481F-9B03-AC9EEFCB2C85}" sibTransId="{D86A782E-15BF-4089-B451-1B81D1F482FE}"/>
    <dgm:cxn modelId="{5D462D4E-D6BA-447F-A09A-C586A4B72434}" type="presOf" srcId="{C40D5A7D-38FA-4654-B849-48A6CE430B86}" destId="{AB1D98A6-EC05-4F10-ADB2-42878A6C1645}" srcOrd="0" destOrd="0" presId="urn:microsoft.com/office/officeart/2009/layout/CircleArrowProcess"/>
    <dgm:cxn modelId="{7D82B2EE-2392-415C-BE86-5CADCD9F6272}" type="presParOf" srcId="{CEB3F128-AAF4-4ED8-A5C9-06101EF3D86D}" destId="{4E4DEE6D-3CCE-4B89-B745-E3F2B5806708}" srcOrd="0" destOrd="0" presId="urn:microsoft.com/office/officeart/2009/layout/CircleArrowProcess"/>
    <dgm:cxn modelId="{3C485DCF-2DFC-4BF4-84D5-D8D5FE4C7896}" type="presParOf" srcId="{4E4DEE6D-3CCE-4B89-B745-E3F2B5806708}" destId="{373E40D2-571C-43F0-9802-22599B980133}" srcOrd="0" destOrd="0" presId="urn:microsoft.com/office/officeart/2009/layout/CircleArrowProcess"/>
    <dgm:cxn modelId="{1C28A010-9575-4E6C-9F4F-48BDDDD1944D}" type="presParOf" srcId="{CEB3F128-AAF4-4ED8-A5C9-06101EF3D86D}" destId="{3DB44619-63E2-4903-BE79-2C84E5DB4852}" srcOrd="1" destOrd="0" presId="urn:microsoft.com/office/officeart/2009/layout/CircleArrowProcess"/>
    <dgm:cxn modelId="{1DA2C09F-6B6E-4B5B-ADC2-E2DDAD34E23D}" type="presParOf" srcId="{CEB3F128-AAF4-4ED8-A5C9-06101EF3D86D}" destId="{59ECF228-EF4F-47F5-B334-8998F16A4E67}" srcOrd="2" destOrd="0" presId="urn:microsoft.com/office/officeart/2009/layout/CircleArrowProcess"/>
    <dgm:cxn modelId="{DCC3800A-ACEE-415A-9A4E-26203B6E0231}" type="presParOf" srcId="{59ECF228-EF4F-47F5-B334-8998F16A4E67}" destId="{920EEC2C-2C75-4312-9357-F6C566E2FFCB}" srcOrd="0" destOrd="0" presId="urn:microsoft.com/office/officeart/2009/layout/CircleArrowProcess"/>
    <dgm:cxn modelId="{C879D1B7-FF43-4E60-943A-21FA197D215B}" type="presParOf" srcId="{CEB3F128-AAF4-4ED8-A5C9-06101EF3D86D}" destId="{AB1D98A6-EC05-4F10-ADB2-42878A6C1645}" srcOrd="3" destOrd="0" presId="urn:microsoft.com/office/officeart/2009/layout/CircleArrowProcess"/>
    <dgm:cxn modelId="{7AEF9802-0262-4E9A-A331-ACB8A2907AC8}" type="presParOf" srcId="{CEB3F128-AAF4-4ED8-A5C9-06101EF3D86D}" destId="{FC74060D-9595-4533-AA93-8090C0F6E79D}" srcOrd="4" destOrd="0" presId="urn:microsoft.com/office/officeart/2009/layout/CircleArrowProcess"/>
    <dgm:cxn modelId="{851818A5-6489-4544-B4CF-9C17A84B9725}" type="presParOf" srcId="{FC74060D-9595-4533-AA93-8090C0F6E79D}" destId="{C4A634A2-1B29-4F49-B295-B80588679887}" srcOrd="0" destOrd="0" presId="urn:microsoft.com/office/officeart/2009/layout/CircleArrowProcess"/>
    <dgm:cxn modelId="{98508E15-0973-4EBE-8C1D-4E5E9F193748}" type="presParOf" srcId="{CEB3F128-AAF4-4ED8-A5C9-06101EF3D86D}" destId="{F60C8DA7-25BC-4757-BEBC-9AB4E07DA68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17EE9-F4AD-48DA-ABE2-0F92ABDD370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A694A1-7DDB-4B4A-B5F9-3B52AD88EE32}">
      <dgm:prSet phldrT="[Text]"/>
      <dgm:spPr/>
      <dgm:t>
        <a:bodyPr/>
        <a:lstStyle/>
        <a:p>
          <a:r>
            <a:rPr lang="en-US" dirty="0" smtClean="0"/>
            <a:t>Aspiration</a:t>
          </a:r>
          <a:endParaRPr lang="en-US" dirty="0"/>
        </a:p>
      </dgm:t>
    </dgm:pt>
    <dgm:pt modelId="{03F0D850-EB75-4D6A-B61D-53767D3099EC}" type="parTrans" cxnId="{4E4C90DE-3D38-499A-8238-770F688180D6}">
      <dgm:prSet/>
      <dgm:spPr/>
      <dgm:t>
        <a:bodyPr/>
        <a:lstStyle/>
        <a:p>
          <a:endParaRPr lang="en-US"/>
        </a:p>
      </dgm:t>
    </dgm:pt>
    <dgm:pt modelId="{9E052BFA-4EB3-4E1B-A9F0-16937FBF1063}" type="sibTrans" cxnId="{4E4C90DE-3D38-499A-8238-770F688180D6}">
      <dgm:prSet/>
      <dgm:spPr/>
      <dgm:t>
        <a:bodyPr/>
        <a:lstStyle/>
        <a:p>
          <a:endParaRPr lang="en-US"/>
        </a:p>
      </dgm:t>
    </dgm:pt>
    <dgm:pt modelId="{F0F52A62-BE94-4AD2-91F3-B0BFF1BE4464}">
      <dgm:prSet phldrT="[Text]"/>
      <dgm:spPr/>
      <dgm:t>
        <a:bodyPr/>
        <a:lstStyle/>
        <a:p>
          <a:r>
            <a:rPr lang="en-US" dirty="0" smtClean="0"/>
            <a:t>Swallowing</a:t>
          </a:r>
          <a:endParaRPr lang="en-US" dirty="0"/>
        </a:p>
      </dgm:t>
    </dgm:pt>
    <dgm:pt modelId="{B82E7B7C-2CA5-4BF1-B18F-F20DC587DAB3}" type="parTrans" cxnId="{84302600-FE7A-490A-B325-B64C6CA006C8}">
      <dgm:prSet/>
      <dgm:spPr/>
      <dgm:t>
        <a:bodyPr/>
        <a:lstStyle/>
        <a:p>
          <a:endParaRPr lang="en-US"/>
        </a:p>
      </dgm:t>
    </dgm:pt>
    <dgm:pt modelId="{C65E1FF3-1F8B-4056-9582-3F09CE1914BC}" type="sibTrans" cxnId="{84302600-FE7A-490A-B325-B64C6CA006C8}">
      <dgm:prSet/>
      <dgm:spPr/>
      <dgm:t>
        <a:bodyPr/>
        <a:lstStyle/>
        <a:p>
          <a:endParaRPr lang="en-US"/>
        </a:p>
      </dgm:t>
    </dgm:pt>
    <dgm:pt modelId="{7CDF1F83-DEA6-4073-90C1-260A2A82723B}">
      <dgm:prSet phldrT="[Text]"/>
      <dgm:spPr/>
      <dgm:t>
        <a:bodyPr/>
        <a:lstStyle/>
        <a:p>
          <a:r>
            <a:rPr lang="en-US" dirty="0" smtClean="0"/>
            <a:t>Hiatal hernia</a:t>
          </a:r>
          <a:endParaRPr lang="en-US" dirty="0"/>
        </a:p>
      </dgm:t>
    </dgm:pt>
    <dgm:pt modelId="{DBD57931-D15A-4939-AB1D-9B8D62BF7313}" type="parTrans" cxnId="{FB24225A-766F-4F0B-9D9A-51159482927D}">
      <dgm:prSet/>
      <dgm:spPr/>
      <dgm:t>
        <a:bodyPr/>
        <a:lstStyle/>
        <a:p>
          <a:endParaRPr lang="en-US"/>
        </a:p>
      </dgm:t>
    </dgm:pt>
    <dgm:pt modelId="{63767FED-8F97-454F-BC82-C7ED81040B49}" type="sibTrans" cxnId="{FB24225A-766F-4F0B-9D9A-51159482927D}">
      <dgm:prSet/>
      <dgm:spPr/>
      <dgm:t>
        <a:bodyPr/>
        <a:lstStyle/>
        <a:p>
          <a:endParaRPr lang="en-US"/>
        </a:p>
      </dgm:t>
    </dgm:pt>
    <dgm:pt modelId="{267BB5E3-362D-4CAC-ADCA-C159D8E8AF35}">
      <dgm:prSet phldrT="[Text]"/>
      <dgm:spPr/>
      <dgm:t>
        <a:bodyPr/>
        <a:lstStyle/>
        <a:p>
          <a:r>
            <a:rPr lang="en-US" dirty="0" smtClean="0"/>
            <a:t>Mechanism</a:t>
          </a:r>
          <a:endParaRPr lang="en-US" dirty="0"/>
        </a:p>
      </dgm:t>
    </dgm:pt>
    <dgm:pt modelId="{765F3538-1A6B-4FAA-93CC-1B0255ADB1F4}" type="parTrans" cxnId="{B05AE822-5D50-429C-AB88-C061BCB66585}">
      <dgm:prSet/>
      <dgm:spPr/>
      <dgm:t>
        <a:bodyPr/>
        <a:lstStyle/>
        <a:p>
          <a:endParaRPr lang="en-US"/>
        </a:p>
      </dgm:t>
    </dgm:pt>
    <dgm:pt modelId="{77858066-063B-492F-BD7B-A79A07EBA2F5}" type="sibTrans" cxnId="{B05AE822-5D50-429C-AB88-C061BCB66585}">
      <dgm:prSet/>
      <dgm:spPr/>
      <dgm:t>
        <a:bodyPr/>
        <a:lstStyle/>
        <a:p>
          <a:endParaRPr lang="en-US"/>
        </a:p>
      </dgm:t>
    </dgm:pt>
    <dgm:pt modelId="{27B32D9B-0232-4659-AD66-D9C64EFB2C0F}">
      <dgm:prSet phldrT="[Text]"/>
      <dgm:spPr/>
      <dgm:t>
        <a:bodyPr/>
        <a:lstStyle/>
        <a:p>
          <a:r>
            <a:rPr lang="en-US" dirty="0" smtClean="0"/>
            <a:t>Phospholipids</a:t>
          </a:r>
          <a:endParaRPr lang="en-US" dirty="0"/>
        </a:p>
      </dgm:t>
    </dgm:pt>
    <dgm:pt modelId="{B18F2747-D2E0-4F45-80B5-EA08702F716B}" type="parTrans" cxnId="{4A08031A-D03F-46A8-A849-4BF0910E1DF6}">
      <dgm:prSet/>
      <dgm:spPr/>
      <dgm:t>
        <a:bodyPr/>
        <a:lstStyle/>
        <a:p>
          <a:endParaRPr lang="en-US"/>
        </a:p>
      </dgm:t>
    </dgm:pt>
    <dgm:pt modelId="{B713FBDC-8E67-4CA6-AC6B-4389E3D847FD}" type="sibTrans" cxnId="{4A08031A-D03F-46A8-A849-4BF0910E1DF6}">
      <dgm:prSet/>
      <dgm:spPr/>
      <dgm:t>
        <a:bodyPr/>
        <a:lstStyle/>
        <a:p>
          <a:endParaRPr lang="en-US"/>
        </a:p>
      </dgm:t>
    </dgm:pt>
    <dgm:pt modelId="{FB7D0E9F-F79B-4D5B-BD61-2F039298E2D1}">
      <dgm:prSet phldrT="[Text]"/>
      <dgm:spPr/>
      <dgm:t>
        <a:bodyPr/>
        <a:lstStyle/>
        <a:p>
          <a:r>
            <a:rPr lang="en-US" dirty="0" smtClean="0"/>
            <a:t>Chronic lung disease</a:t>
          </a:r>
          <a:endParaRPr lang="en-US" dirty="0"/>
        </a:p>
      </dgm:t>
    </dgm:pt>
    <dgm:pt modelId="{47383FF8-43F7-46CC-B1C7-1EB881169EC7}" type="parTrans" cxnId="{E82D1BBC-B409-4D86-B6AD-627715C272BB}">
      <dgm:prSet/>
      <dgm:spPr/>
      <dgm:t>
        <a:bodyPr/>
        <a:lstStyle/>
        <a:p>
          <a:endParaRPr lang="en-US"/>
        </a:p>
      </dgm:t>
    </dgm:pt>
    <dgm:pt modelId="{AB41C8C2-12CB-4463-A47A-98E7B957C510}" type="sibTrans" cxnId="{E82D1BBC-B409-4D86-B6AD-627715C272BB}">
      <dgm:prSet/>
      <dgm:spPr/>
      <dgm:t>
        <a:bodyPr/>
        <a:lstStyle/>
        <a:p>
          <a:endParaRPr lang="en-US"/>
        </a:p>
      </dgm:t>
    </dgm:pt>
    <dgm:pt modelId="{FC4F1F11-3301-4B0A-9C7E-B60778958052}">
      <dgm:prSet phldrT="[Text]"/>
      <dgm:spPr/>
      <dgm:t>
        <a:bodyPr/>
        <a:lstStyle/>
        <a:p>
          <a:r>
            <a:rPr lang="en-US" dirty="0" smtClean="0"/>
            <a:t>Emphysema</a:t>
          </a:r>
          <a:endParaRPr lang="en-US" dirty="0"/>
        </a:p>
      </dgm:t>
    </dgm:pt>
    <dgm:pt modelId="{51EABD56-67B0-411B-8DB4-67BCF3394CE9}" type="parTrans" cxnId="{73366AA6-8CA9-4846-B7F3-4461D879FA0E}">
      <dgm:prSet/>
      <dgm:spPr/>
      <dgm:t>
        <a:bodyPr/>
        <a:lstStyle/>
        <a:p>
          <a:endParaRPr lang="en-US"/>
        </a:p>
      </dgm:t>
    </dgm:pt>
    <dgm:pt modelId="{6F99BCC7-FD75-4CD5-9D1F-5A1873D100CE}" type="sibTrans" cxnId="{73366AA6-8CA9-4846-B7F3-4461D879FA0E}">
      <dgm:prSet/>
      <dgm:spPr/>
      <dgm:t>
        <a:bodyPr/>
        <a:lstStyle/>
        <a:p>
          <a:endParaRPr lang="en-US"/>
        </a:p>
      </dgm:t>
    </dgm:pt>
    <dgm:pt modelId="{F205B2DF-24B8-43CF-BEC3-4CEF25DC6589}">
      <dgm:prSet phldrT="[Text]"/>
      <dgm:spPr/>
      <dgm:t>
        <a:bodyPr/>
        <a:lstStyle/>
        <a:p>
          <a:r>
            <a:rPr lang="en-US" dirty="0" smtClean="0"/>
            <a:t>Chronic bronchitis</a:t>
          </a:r>
          <a:endParaRPr lang="en-US" dirty="0"/>
        </a:p>
      </dgm:t>
    </dgm:pt>
    <dgm:pt modelId="{1DCAC190-163E-4053-A7B7-1EB80B3FBC3B}" type="parTrans" cxnId="{5FFC3D58-AD0B-4A85-9D68-E35435CBEFBC}">
      <dgm:prSet/>
      <dgm:spPr/>
      <dgm:t>
        <a:bodyPr/>
        <a:lstStyle/>
        <a:p>
          <a:endParaRPr lang="en-US"/>
        </a:p>
      </dgm:t>
    </dgm:pt>
    <dgm:pt modelId="{9EABE08C-9F0F-4C3B-A288-9863E8D6C9B6}" type="sibTrans" cxnId="{5FFC3D58-AD0B-4A85-9D68-E35435CBEFBC}">
      <dgm:prSet/>
      <dgm:spPr/>
      <dgm:t>
        <a:bodyPr/>
        <a:lstStyle/>
        <a:p>
          <a:endParaRPr lang="en-US"/>
        </a:p>
      </dgm:t>
    </dgm:pt>
    <dgm:pt modelId="{E03108A7-8229-4AD6-BAF2-62F3EBCCB8ED}">
      <dgm:prSet phldrT="[Text]"/>
      <dgm:spPr/>
      <dgm:t>
        <a:bodyPr/>
        <a:lstStyle/>
        <a:p>
          <a:r>
            <a:rPr lang="en-US" dirty="0" smtClean="0"/>
            <a:t>Fibrosis</a:t>
          </a:r>
          <a:endParaRPr lang="en-US" dirty="0"/>
        </a:p>
      </dgm:t>
    </dgm:pt>
    <dgm:pt modelId="{A7537D5F-FE11-4052-AC6F-DD0E024E7675}" type="parTrans" cxnId="{70CD85DD-4389-4DDF-9B02-3570E846FA49}">
      <dgm:prSet/>
      <dgm:spPr/>
      <dgm:t>
        <a:bodyPr/>
        <a:lstStyle/>
        <a:p>
          <a:endParaRPr lang="en-US"/>
        </a:p>
      </dgm:t>
    </dgm:pt>
    <dgm:pt modelId="{E9DE916B-6ABC-46D5-9F96-AB5947267620}" type="sibTrans" cxnId="{70CD85DD-4389-4DDF-9B02-3570E846FA49}">
      <dgm:prSet/>
      <dgm:spPr/>
      <dgm:t>
        <a:bodyPr/>
        <a:lstStyle/>
        <a:p>
          <a:endParaRPr lang="en-US"/>
        </a:p>
      </dgm:t>
    </dgm:pt>
    <dgm:pt modelId="{D9FFF8D1-78AD-4849-B742-FF06574820F9}">
      <dgm:prSet phldrT="[Text]"/>
      <dgm:spPr/>
      <dgm:t>
        <a:bodyPr/>
        <a:lstStyle/>
        <a:p>
          <a:r>
            <a:rPr lang="en-US" dirty="0" smtClean="0"/>
            <a:t>Asthma</a:t>
          </a:r>
          <a:endParaRPr lang="en-US" dirty="0"/>
        </a:p>
      </dgm:t>
    </dgm:pt>
    <dgm:pt modelId="{3B33A688-6F61-4BA6-9D2A-47F01703B4AE}" type="parTrans" cxnId="{9867882E-917C-4336-8EE4-43FFBA74BF76}">
      <dgm:prSet/>
      <dgm:spPr/>
      <dgm:t>
        <a:bodyPr/>
        <a:lstStyle/>
        <a:p>
          <a:endParaRPr lang="en-US"/>
        </a:p>
      </dgm:t>
    </dgm:pt>
    <dgm:pt modelId="{6F6158C1-2030-4D3D-AE1E-ED4B731D571D}" type="sibTrans" cxnId="{9867882E-917C-4336-8EE4-43FFBA74BF76}">
      <dgm:prSet/>
      <dgm:spPr/>
      <dgm:t>
        <a:bodyPr/>
        <a:lstStyle/>
        <a:p>
          <a:endParaRPr lang="en-US"/>
        </a:p>
      </dgm:t>
    </dgm:pt>
    <dgm:pt modelId="{795B6F82-F204-4CD7-97E3-2820408E33C5}">
      <dgm:prSet phldrT="[Text]"/>
      <dgm:spPr/>
      <dgm:t>
        <a:bodyPr/>
        <a:lstStyle/>
        <a:p>
          <a:r>
            <a:rPr lang="en-US" dirty="0" smtClean="0"/>
            <a:t>Esophagus</a:t>
          </a:r>
          <a:endParaRPr lang="en-US" dirty="0"/>
        </a:p>
      </dgm:t>
    </dgm:pt>
    <dgm:pt modelId="{0317B6A9-A093-48F6-BA4B-DA9BB6E75366}" type="parTrans" cxnId="{BB00987E-10E3-4406-B17B-23D8346E1B04}">
      <dgm:prSet/>
      <dgm:spPr/>
      <dgm:t>
        <a:bodyPr/>
        <a:lstStyle/>
        <a:p>
          <a:endParaRPr lang="en-US"/>
        </a:p>
      </dgm:t>
    </dgm:pt>
    <dgm:pt modelId="{0FA60F9F-2E17-4054-AB39-6B19342B9F26}" type="sibTrans" cxnId="{BB00987E-10E3-4406-B17B-23D8346E1B04}">
      <dgm:prSet/>
      <dgm:spPr/>
      <dgm:t>
        <a:bodyPr/>
        <a:lstStyle/>
        <a:p>
          <a:endParaRPr lang="en-US"/>
        </a:p>
      </dgm:t>
    </dgm:pt>
    <dgm:pt modelId="{6637A05C-112F-4A73-8F18-EDABF69C453F}">
      <dgm:prSet phldrT="[Text]"/>
      <dgm:spPr/>
      <dgm:t>
        <a:bodyPr/>
        <a:lstStyle/>
        <a:p>
          <a:r>
            <a:rPr lang="en-US" dirty="0" smtClean="0"/>
            <a:t>Diaphragm</a:t>
          </a:r>
          <a:endParaRPr lang="en-US" dirty="0"/>
        </a:p>
      </dgm:t>
    </dgm:pt>
    <dgm:pt modelId="{1539A23A-252B-4503-9A52-227E5265EBCD}" type="parTrans" cxnId="{A2C1D384-A777-43C4-859D-8DC552AA2A39}">
      <dgm:prSet/>
      <dgm:spPr/>
      <dgm:t>
        <a:bodyPr/>
        <a:lstStyle/>
        <a:p>
          <a:endParaRPr lang="en-US"/>
        </a:p>
      </dgm:t>
    </dgm:pt>
    <dgm:pt modelId="{3F21588F-C02F-40E6-BF1F-79F512EC9953}" type="sibTrans" cxnId="{A2C1D384-A777-43C4-859D-8DC552AA2A39}">
      <dgm:prSet/>
      <dgm:spPr/>
      <dgm:t>
        <a:bodyPr/>
        <a:lstStyle/>
        <a:p>
          <a:endParaRPr lang="en-US"/>
        </a:p>
      </dgm:t>
    </dgm:pt>
    <dgm:pt modelId="{A43D19F8-01F8-49BA-A01B-89000A3BCA61}">
      <dgm:prSet phldrT="[Text]"/>
      <dgm:spPr/>
      <dgm:t>
        <a:bodyPr/>
        <a:lstStyle/>
        <a:p>
          <a:r>
            <a:rPr lang="en-US" dirty="0" smtClean="0"/>
            <a:t>Surfactant</a:t>
          </a:r>
          <a:endParaRPr lang="en-US" dirty="0"/>
        </a:p>
      </dgm:t>
    </dgm:pt>
    <dgm:pt modelId="{129A134E-522F-4B6F-91FE-9DC726CA9D0D}" type="parTrans" cxnId="{2585D26D-5D47-4381-9847-8C7C2D66F5A3}">
      <dgm:prSet/>
      <dgm:spPr/>
      <dgm:t>
        <a:bodyPr/>
        <a:lstStyle/>
        <a:p>
          <a:endParaRPr lang="en-US"/>
        </a:p>
      </dgm:t>
    </dgm:pt>
    <dgm:pt modelId="{6A64240E-F934-4628-BE17-9B8C932DD2F1}" type="sibTrans" cxnId="{2585D26D-5D47-4381-9847-8C7C2D66F5A3}">
      <dgm:prSet/>
      <dgm:spPr/>
      <dgm:t>
        <a:bodyPr/>
        <a:lstStyle/>
        <a:p>
          <a:endParaRPr lang="en-US"/>
        </a:p>
      </dgm:t>
    </dgm:pt>
    <dgm:pt modelId="{F0D8B46C-8477-45E8-8960-60AED64BDBA2}">
      <dgm:prSet phldrT="[Text]"/>
      <dgm:spPr/>
      <dgm:t>
        <a:bodyPr/>
        <a:lstStyle/>
        <a:p>
          <a:r>
            <a:rPr lang="en-US" dirty="0" smtClean="0"/>
            <a:t>Microbiome</a:t>
          </a:r>
          <a:endParaRPr lang="en-US" dirty="0"/>
        </a:p>
      </dgm:t>
    </dgm:pt>
    <dgm:pt modelId="{BF4CB719-0CE3-4928-AD25-5710E29D8847}" type="parTrans" cxnId="{0B2D252E-C20C-4238-9657-A01DB585D3CE}">
      <dgm:prSet/>
      <dgm:spPr/>
    </dgm:pt>
    <dgm:pt modelId="{E0F20495-C534-4131-82E4-2FDE87EC0FB9}" type="sibTrans" cxnId="{0B2D252E-C20C-4238-9657-A01DB585D3CE}">
      <dgm:prSet/>
      <dgm:spPr/>
    </dgm:pt>
    <dgm:pt modelId="{3E5A8C62-0AE8-49AE-ACC2-62DE52E65992}" type="pres">
      <dgm:prSet presAssocID="{CC717EE9-F4AD-48DA-ABE2-0F92ABDD3707}" presName="Name0" presStyleCnt="0">
        <dgm:presLayoutVars>
          <dgm:dir/>
          <dgm:animLvl val="lvl"/>
          <dgm:resizeHandles val="exact"/>
        </dgm:presLayoutVars>
      </dgm:prSet>
      <dgm:spPr/>
    </dgm:pt>
    <dgm:pt modelId="{BEFB112E-8E2A-41AC-B474-8F550E06343F}" type="pres">
      <dgm:prSet presAssocID="{CC717EE9-F4AD-48DA-ABE2-0F92ABDD3707}" presName="tSp" presStyleCnt="0"/>
      <dgm:spPr/>
    </dgm:pt>
    <dgm:pt modelId="{80FA7B44-CD2A-4581-94AC-3BC990440E76}" type="pres">
      <dgm:prSet presAssocID="{CC717EE9-F4AD-48DA-ABE2-0F92ABDD3707}" presName="bSp" presStyleCnt="0"/>
      <dgm:spPr/>
    </dgm:pt>
    <dgm:pt modelId="{AEF79B28-EBB3-4A0C-B420-2EF3B3713E5A}" type="pres">
      <dgm:prSet presAssocID="{CC717EE9-F4AD-48DA-ABE2-0F92ABDD3707}" presName="process" presStyleCnt="0"/>
      <dgm:spPr/>
    </dgm:pt>
    <dgm:pt modelId="{EDB867C7-3A86-4863-9349-D966D9382063}" type="pres">
      <dgm:prSet presAssocID="{1EA694A1-7DDB-4B4A-B5F9-3B52AD88EE32}" presName="composite1" presStyleCnt="0"/>
      <dgm:spPr/>
    </dgm:pt>
    <dgm:pt modelId="{EA47B945-267D-4CFF-BDE7-8CE85FC6C74D}" type="pres">
      <dgm:prSet presAssocID="{1EA694A1-7DDB-4B4A-B5F9-3B52AD88EE32}" presName="dummyNode1" presStyleLbl="node1" presStyleIdx="0" presStyleCnt="3"/>
      <dgm:spPr/>
    </dgm:pt>
    <dgm:pt modelId="{225382B9-8B22-4BBF-8140-8502D2D92189}" type="pres">
      <dgm:prSet presAssocID="{1EA694A1-7DDB-4B4A-B5F9-3B52AD88EE3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9529-BC39-43E9-87D6-00A9DC2EAF61}" type="pres">
      <dgm:prSet presAssocID="{1EA694A1-7DDB-4B4A-B5F9-3B52AD88EE3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1ED72-A080-46A7-BE8A-00DC37B71CCD}" type="pres">
      <dgm:prSet presAssocID="{1EA694A1-7DDB-4B4A-B5F9-3B52AD88EE3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9CC7A93-485C-445F-BCA4-E060287A8392}" type="pres">
      <dgm:prSet presAssocID="{1EA694A1-7DDB-4B4A-B5F9-3B52AD88EE32}" presName="connSite1" presStyleCnt="0"/>
      <dgm:spPr/>
    </dgm:pt>
    <dgm:pt modelId="{378F8428-AC81-457D-928A-E272D0DE8885}" type="pres">
      <dgm:prSet presAssocID="{9E052BFA-4EB3-4E1B-A9F0-16937FBF1063}" presName="Name9" presStyleLbl="sibTrans2D1" presStyleIdx="0" presStyleCnt="2"/>
      <dgm:spPr/>
    </dgm:pt>
    <dgm:pt modelId="{43CD07D0-0B33-4D83-95C1-187148890775}" type="pres">
      <dgm:prSet presAssocID="{267BB5E3-362D-4CAC-ADCA-C159D8E8AF35}" presName="composite2" presStyleCnt="0"/>
      <dgm:spPr/>
    </dgm:pt>
    <dgm:pt modelId="{4161C1DC-F07B-4050-9749-9BB70BB3D105}" type="pres">
      <dgm:prSet presAssocID="{267BB5E3-362D-4CAC-ADCA-C159D8E8AF35}" presName="dummyNode2" presStyleLbl="node1" presStyleIdx="0" presStyleCnt="3"/>
      <dgm:spPr/>
    </dgm:pt>
    <dgm:pt modelId="{22D546F8-496F-4336-BE64-965366AC2E18}" type="pres">
      <dgm:prSet presAssocID="{267BB5E3-362D-4CAC-ADCA-C159D8E8AF3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DEFE-69BE-43C0-8243-220EE1A34F7E}" type="pres">
      <dgm:prSet presAssocID="{267BB5E3-362D-4CAC-ADCA-C159D8E8AF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181FE-C0EE-4C47-9392-0C2D2F5D9789}" type="pres">
      <dgm:prSet presAssocID="{267BB5E3-362D-4CAC-ADCA-C159D8E8AF3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27E5908-8657-4705-AF71-A93913698A46}" type="pres">
      <dgm:prSet presAssocID="{267BB5E3-362D-4CAC-ADCA-C159D8E8AF35}" presName="connSite2" presStyleCnt="0"/>
      <dgm:spPr/>
    </dgm:pt>
    <dgm:pt modelId="{C6302982-99E9-4AEE-B5EB-E176567A1E0B}" type="pres">
      <dgm:prSet presAssocID="{77858066-063B-492F-BD7B-A79A07EBA2F5}" presName="Name18" presStyleLbl="sibTrans2D1" presStyleIdx="1" presStyleCnt="2"/>
      <dgm:spPr/>
    </dgm:pt>
    <dgm:pt modelId="{78F1EE4C-E31D-4385-8422-4CBFE161D910}" type="pres">
      <dgm:prSet presAssocID="{FB7D0E9F-F79B-4D5B-BD61-2F039298E2D1}" presName="composite1" presStyleCnt="0"/>
      <dgm:spPr/>
    </dgm:pt>
    <dgm:pt modelId="{9562826A-0273-4A87-BB46-21629DB65877}" type="pres">
      <dgm:prSet presAssocID="{FB7D0E9F-F79B-4D5B-BD61-2F039298E2D1}" presName="dummyNode1" presStyleLbl="node1" presStyleIdx="1" presStyleCnt="3"/>
      <dgm:spPr/>
    </dgm:pt>
    <dgm:pt modelId="{0C72CAC3-420A-4B4E-B178-756A3FEA4183}" type="pres">
      <dgm:prSet presAssocID="{FB7D0E9F-F79B-4D5B-BD61-2F039298E2D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18CC7-F5D6-4FF1-A7B9-5436404C2167}" type="pres">
      <dgm:prSet presAssocID="{FB7D0E9F-F79B-4D5B-BD61-2F039298E2D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0ABB1-8B7D-4EC0-9686-70AA0DE50186}" type="pres">
      <dgm:prSet presAssocID="{FB7D0E9F-F79B-4D5B-BD61-2F039298E2D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0CCE-87AC-465D-91DB-D5679B59296C}" type="pres">
      <dgm:prSet presAssocID="{FB7D0E9F-F79B-4D5B-BD61-2F039298E2D1}" presName="connSite1" presStyleCnt="0"/>
      <dgm:spPr/>
    </dgm:pt>
  </dgm:ptLst>
  <dgm:cxnLst>
    <dgm:cxn modelId="{F81E4FEC-3084-43CE-88FF-EC0456B344DD}" type="presOf" srcId="{F0F52A62-BE94-4AD2-91F3-B0BFF1BE4464}" destId="{225382B9-8B22-4BBF-8140-8502D2D92189}" srcOrd="0" destOrd="0" presId="urn:microsoft.com/office/officeart/2005/8/layout/hProcess4"/>
    <dgm:cxn modelId="{48B64C6A-FC3B-4FDD-9910-2C895BBAF9CA}" type="presOf" srcId="{77858066-063B-492F-BD7B-A79A07EBA2F5}" destId="{C6302982-99E9-4AEE-B5EB-E176567A1E0B}" srcOrd="0" destOrd="0" presId="urn:microsoft.com/office/officeart/2005/8/layout/hProcess4"/>
    <dgm:cxn modelId="{79EED057-8F15-4B30-ABD3-28CFB46FFDB0}" type="presOf" srcId="{A43D19F8-01F8-49BA-A01B-89000A3BCA61}" destId="{83C9DEFE-69BE-43C0-8243-220EE1A34F7E}" srcOrd="1" destOrd="2" presId="urn:microsoft.com/office/officeart/2005/8/layout/hProcess4"/>
    <dgm:cxn modelId="{AB0AA240-8B1C-4CAF-A3A9-9CF0D8ADF519}" type="presOf" srcId="{6637A05C-112F-4A73-8F18-EDABF69C453F}" destId="{225382B9-8B22-4BBF-8140-8502D2D92189}" srcOrd="0" destOrd="3" presId="urn:microsoft.com/office/officeart/2005/8/layout/hProcess4"/>
    <dgm:cxn modelId="{A2C1D384-A777-43C4-859D-8DC552AA2A39}" srcId="{1EA694A1-7DDB-4B4A-B5F9-3B52AD88EE32}" destId="{6637A05C-112F-4A73-8F18-EDABF69C453F}" srcOrd="3" destOrd="0" parTransId="{1539A23A-252B-4503-9A52-227E5265EBCD}" sibTransId="{3F21588F-C02F-40E6-BF1F-79F512EC9953}"/>
    <dgm:cxn modelId="{A7D1EC46-8F11-405A-9402-FDA5DD63B609}" type="presOf" srcId="{D9FFF8D1-78AD-4849-B742-FF06574820F9}" destId="{76918CC7-F5D6-4FF1-A7B9-5436404C2167}" srcOrd="1" destOrd="2" presId="urn:microsoft.com/office/officeart/2005/8/layout/hProcess4"/>
    <dgm:cxn modelId="{B6E0080F-4461-40B7-A2C5-597A8398E97B}" type="presOf" srcId="{7CDF1F83-DEA6-4073-90C1-260A2A82723B}" destId="{225382B9-8B22-4BBF-8140-8502D2D92189}" srcOrd="0" destOrd="2" presId="urn:microsoft.com/office/officeart/2005/8/layout/hProcess4"/>
    <dgm:cxn modelId="{12F90BEC-BCB3-4637-A463-F505D3871C9C}" type="presOf" srcId="{CC717EE9-F4AD-48DA-ABE2-0F92ABDD3707}" destId="{3E5A8C62-0AE8-49AE-ACC2-62DE52E65992}" srcOrd="0" destOrd="0" presId="urn:microsoft.com/office/officeart/2005/8/layout/hProcess4"/>
    <dgm:cxn modelId="{7B7011C0-00D8-497F-A419-72E94477A665}" type="presOf" srcId="{795B6F82-F204-4CD7-97E3-2820408E33C5}" destId="{225382B9-8B22-4BBF-8140-8502D2D92189}" srcOrd="0" destOrd="1" presId="urn:microsoft.com/office/officeart/2005/8/layout/hProcess4"/>
    <dgm:cxn modelId="{31D64827-29ED-4A06-B589-567B9730E2DC}" type="presOf" srcId="{F0F52A62-BE94-4AD2-91F3-B0BFF1BE4464}" destId="{15F99529-BC39-43E9-87D6-00A9DC2EAF61}" srcOrd="1" destOrd="0" presId="urn:microsoft.com/office/officeart/2005/8/layout/hProcess4"/>
    <dgm:cxn modelId="{4E4C90DE-3D38-499A-8238-770F688180D6}" srcId="{CC717EE9-F4AD-48DA-ABE2-0F92ABDD3707}" destId="{1EA694A1-7DDB-4B4A-B5F9-3B52AD88EE32}" srcOrd="0" destOrd="0" parTransId="{03F0D850-EB75-4D6A-B61D-53767D3099EC}" sibTransId="{9E052BFA-4EB3-4E1B-A9F0-16937FBF1063}"/>
    <dgm:cxn modelId="{5ACABF2C-C963-4555-B3F1-308A6D8CAE0E}" type="presOf" srcId="{795B6F82-F204-4CD7-97E3-2820408E33C5}" destId="{15F99529-BC39-43E9-87D6-00A9DC2EAF61}" srcOrd="1" destOrd="1" presId="urn:microsoft.com/office/officeart/2005/8/layout/hProcess4"/>
    <dgm:cxn modelId="{7510AB28-338E-4741-8BCE-E86010C41958}" type="presOf" srcId="{FB7D0E9F-F79B-4D5B-BD61-2F039298E2D1}" destId="{8360ABB1-8B7D-4EC0-9686-70AA0DE50186}" srcOrd="0" destOrd="0" presId="urn:microsoft.com/office/officeart/2005/8/layout/hProcess4"/>
    <dgm:cxn modelId="{0C2A97A8-E2E8-4717-9411-8BA8DF7B029E}" type="presOf" srcId="{FC4F1F11-3301-4B0A-9C7E-B60778958052}" destId="{76918CC7-F5D6-4FF1-A7B9-5436404C2167}" srcOrd="1" destOrd="0" presId="urn:microsoft.com/office/officeart/2005/8/layout/hProcess4"/>
    <dgm:cxn modelId="{485A2B34-A9BA-4CDC-9314-59BD908428E6}" type="presOf" srcId="{F205B2DF-24B8-43CF-BEC3-4CEF25DC6589}" destId="{76918CC7-F5D6-4FF1-A7B9-5436404C2167}" srcOrd="1" destOrd="1" presId="urn:microsoft.com/office/officeart/2005/8/layout/hProcess4"/>
    <dgm:cxn modelId="{E82D1BBC-B409-4D86-B6AD-627715C272BB}" srcId="{CC717EE9-F4AD-48DA-ABE2-0F92ABDD3707}" destId="{FB7D0E9F-F79B-4D5B-BD61-2F039298E2D1}" srcOrd="2" destOrd="0" parTransId="{47383FF8-43F7-46CC-B1C7-1EB881169EC7}" sibTransId="{AB41C8C2-12CB-4463-A47A-98E7B957C510}"/>
    <dgm:cxn modelId="{FB24225A-766F-4F0B-9D9A-51159482927D}" srcId="{1EA694A1-7DDB-4B4A-B5F9-3B52AD88EE32}" destId="{7CDF1F83-DEA6-4073-90C1-260A2A82723B}" srcOrd="2" destOrd="0" parTransId="{DBD57931-D15A-4939-AB1D-9B8D62BF7313}" sibTransId="{63767FED-8F97-454F-BC82-C7ED81040B49}"/>
    <dgm:cxn modelId="{5FFC3D58-AD0B-4A85-9D68-E35435CBEFBC}" srcId="{FB7D0E9F-F79B-4D5B-BD61-2F039298E2D1}" destId="{F205B2DF-24B8-43CF-BEC3-4CEF25DC6589}" srcOrd="1" destOrd="0" parTransId="{1DCAC190-163E-4053-A7B7-1EB80B3FBC3B}" sibTransId="{9EABE08C-9F0F-4C3B-A288-9863E8D6C9B6}"/>
    <dgm:cxn modelId="{213578FD-958C-4070-A068-052C0893FF80}" type="presOf" srcId="{D9FFF8D1-78AD-4849-B742-FF06574820F9}" destId="{0C72CAC3-420A-4B4E-B178-756A3FEA4183}" srcOrd="0" destOrd="2" presId="urn:microsoft.com/office/officeart/2005/8/layout/hProcess4"/>
    <dgm:cxn modelId="{336806C4-70F0-4447-B636-A15728DA0451}" type="presOf" srcId="{1EA694A1-7DDB-4B4A-B5F9-3B52AD88EE32}" destId="{1451ED72-A080-46A7-BE8A-00DC37B71CCD}" srcOrd="0" destOrd="0" presId="urn:microsoft.com/office/officeart/2005/8/layout/hProcess4"/>
    <dgm:cxn modelId="{28008939-7BD9-4152-AC50-255EE092C758}" type="presOf" srcId="{27B32D9B-0232-4659-AD66-D9C64EFB2C0F}" destId="{83C9DEFE-69BE-43C0-8243-220EE1A34F7E}" srcOrd="1" destOrd="0" presId="urn:microsoft.com/office/officeart/2005/8/layout/hProcess4"/>
    <dgm:cxn modelId="{DD84DFA3-2271-420D-BB1E-208FA3E530F5}" type="presOf" srcId="{6637A05C-112F-4A73-8F18-EDABF69C453F}" destId="{15F99529-BC39-43E9-87D6-00A9DC2EAF61}" srcOrd="1" destOrd="3" presId="urn:microsoft.com/office/officeart/2005/8/layout/hProcess4"/>
    <dgm:cxn modelId="{2785CBD8-39DA-47C3-B866-0BA87C33C653}" type="presOf" srcId="{E03108A7-8229-4AD6-BAF2-62F3EBCCB8ED}" destId="{0C72CAC3-420A-4B4E-B178-756A3FEA4183}" srcOrd="0" destOrd="3" presId="urn:microsoft.com/office/officeart/2005/8/layout/hProcess4"/>
    <dgm:cxn modelId="{05027D2C-C7DD-42A7-B1A9-41C181B034F9}" type="presOf" srcId="{A43D19F8-01F8-49BA-A01B-89000A3BCA61}" destId="{22D546F8-496F-4336-BE64-965366AC2E18}" srcOrd="0" destOrd="2" presId="urn:microsoft.com/office/officeart/2005/8/layout/hProcess4"/>
    <dgm:cxn modelId="{9867882E-917C-4336-8EE4-43FFBA74BF76}" srcId="{FB7D0E9F-F79B-4D5B-BD61-2F039298E2D1}" destId="{D9FFF8D1-78AD-4849-B742-FF06574820F9}" srcOrd="2" destOrd="0" parTransId="{3B33A688-6F61-4BA6-9D2A-47F01703B4AE}" sibTransId="{6F6158C1-2030-4D3D-AE1E-ED4B731D571D}"/>
    <dgm:cxn modelId="{B05AE822-5D50-429C-AB88-C061BCB66585}" srcId="{CC717EE9-F4AD-48DA-ABE2-0F92ABDD3707}" destId="{267BB5E3-362D-4CAC-ADCA-C159D8E8AF35}" srcOrd="1" destOrd="0" parTransId="{765F3538-1A6B-4FAA-93CC-1B0255ADB1F4}" sibTransId="{77858066-063B-492F-BD7B-A79A07EBA2F5}"/>
    <dgm:cxn modelId="{2585D26D-5D47-4381-9847-8C7C2D66F5A3}" srcId="{267BB5E3-362D-4CAC-ADCA-C159D8E8AF35}" destId="{A43D19F8-01F8-49BA-A01B-89000A3BCA61}" srcOrd="2" destOrd="0" parTransId="{129A134E-522F-4B6F-91FE-9DC726CA9D0D}" sibTransId="{6A64240E-F934-4628-BE17-9B8C932DD2F1}"/>
    <dgm:cxn modelId="{BB00987E-10E3-4406-B17B-23D8346E1B04}" srcId="{1EA694A1-7DDB-4B4A-B5F9-3B52AD88EE32}" destId="{795B6F82-F204-4CD7-97E3-2820408E33C5}" srcOrd="1" destOrd="0" parTransId="{0317B6A9-A093-48F6-BA4B-DA9BB6E75366}" sibTransId="{0FA60F9F-2E17-4054-AB39-6B19342B9F26}"/>
    <dgm:cxn modelId="{A6BB264D-04DB-40D2-82BA-DD779DC6C7EA}" type="presOf" srcId="{27B32D9B-0232-4659-AD66-D9C64EFB2C0F}" destId="{22D546F8-496F-4336-BE64-965366AC2E18}" srcOrd="0" destOrd="0" presId="urn:microsoft.com/office/officeart/2005/8/layout/hProcess4"/>
    <dgm:cxn modelId="{3E9F1FAF-DEFC-45F8-8475-CA05D12FDA9C}" type="presOf" srcId="{F0D8B46C-8477-45E8-8960-60AED64BDBA2}" destId="{22D546F8-496F-4336-BE64-965366AC2E18}" srcOrd="0" destOrd="1" presId="urn:microsoft.com/office/officeart/2005/8/layout/hProcess4"/>
    <dgm:cxn modelId="{EC045A55-E0C9-48B7-9AD9-8C05294598A3}" type="presOf" srcId="{267BB5E3-362D-4CAC-ADCA-C159D8E8AF35}" destId="{65B181FE-C0EE-4C47-9392-0C2D2F5D9789}" srcOrd="0" destOrd="0" presId="urn:microsoft.com/office/officeart/2005/8/layout/hProcess4"/>
    <dgm:cxn modelId="{225F4A06-8EEA-411C-83C7-0B39E023EF66}" type="presOf" srcId="{7CDF1F83-DEA6-4073-90C1-260A2A82723B}" destId="{15F99529-BC39-43E9-87D6-00A9DC2EAF61}" srcOrd="1" destOrd="2" presId="urn:microsoft.com/office/officeart/2005/8/layout/hProcess4"/>
    <dgm:cxn modelId="{CA789E88-9CDA-4D1C-B271-475F76007A8A}" type="presOf" srcId="{F0D8B46C-8477-45E8-8960-60AED64BDBA2}" destId="{83C9DEFE-69BE-43C0-8243-220EE1A34F7E}" srcOrd="1" destOrd="1" presId="urn:microsoft.com/office/officeart/2005/8/layout/hProcess4"/>
    <dgm:cxn modelId="{D5F4DE8C-4DA4-4CB1-A5D4-2265E51B8C58}" type="presOf" srcId="{9E052BFA-4EB3-4E1B-A9F0-16937FBF1063}" destId="{378F8428-AC81-457D-928A-E272D0DE8885}" srcOrd="0" destOrd="0" presId="urn:microsoft.com/office/officeart/2005/8/layout/hProcess4"/>
    <dgm:cxn modelId="{73366AA6-8CA9-4846-B7F3-4461D879FA0E}" srcId="{FB7D0E9F-F79B-4D5B-BD61-2F039298E2D1}" destId="{FC4F1F11-3301-4B0A-9C7E-B60778958052}" srcOrd="0" destOrd="0" parTransId="{51EABD56-67B0-411B-8DB4-67BCF3394CE9}" sibTransId="{6F99BCC7-FD75-4CD5-9D1F-5A1873D100CE}"/>
    <dgm:cxn modelId="{C65A9E6D-D8F0-4EC7-B7D8-A8DD8067687A}" type="presOf" srcId="{E03108A7-8229-4AD6-BAF2-62F3EBCCB8ED}" destId="{76918CC7-F5D6-4FF1-A7B9-5436404C2167}" srcOrd="1" destOrd="3" presId="urn:microsoft.com/office/officeart/2005/8/layout/hProcess4"/>
    <dgm:cxn modelId="{7FD3A31E-6089-4E69-AEE2-3155BF6B657A}" type="presOf" srcId="{FC4F1F11-3301-4B0A-9C7E-B60778958052}" destId="{0C72CAC3-420A-4B4E-B178-756A3FEA4183}" srcOrd="0" destOrd="0" presId="urn:microsoft.com/office/officeart/2005/8/layout/hProcess4"/>
    <dgm:cxn modelId="{70740ED0-E0BB-4EDD-A9D6-5ACDABFB5B01}" type="presOf" srcId="{F205B2DF-24B8-43CF-BEC3-4CEF25DC6589}" destId="{0C72CAC3-420A-4B4E-B178-756A3FEA4183}" srcOrd="0" destOrd="1" presId="urn:microsoft.com/office/officeart/2005/8/layout/hProcess4"/>
    <dgm:cxn modelId="{70CD85DD-4389-4DDF-9B02-3570E846FA49}" srcId="{FB7D0E9F-F79B-4D5B-BD61-2F039298E2D1}" destId="{E03108A7-8229-4AD6-BAF2-62F3EBCCB8ED}" srcOrd="3" destOrd="0" parTransId="{A7537D5F-FE11-4052-AC6F-DD0E024E7675}" sibTransId="{E9DE916B-6ABC-46D5-9F96-AB5947267620}"/>
    <dgm:cxn modelId="{84302600-FE7A-490A-B325-B64C6CA006C8}" srcId="{1EA694A1-7DDB-4B4A-B5F9-3B52AD88EE32}" destId="{F0F52A62-BE94-4AD2-91F3-B0BFF1BE4464}" srcOrd="0" destOrd="0" parTransId="{B82E7B7C-2CA5-4BF1-B18F-F20DC587DAB3}" sibTransId="{C65E1FF3-1F8B-4056-9582-3F09CE1914BC}"/>
    <dgm:cxn modelId="{0B2D252E-C20C-4238-9657-A01DB585D3CE}" srcId="{267BB5E3-362D-4CAC-ADCA-C159D8E8AF35}" destId="{F0D8B46C-8477-45E8-8960-60AED64BDBA2}" srcOrd="1" destOrd="0" parTransId="{BF4CB719-0CE3-4928-AD25-5710E29D8847}" sibTransId="{E0F20495-C534-4131-82E4-2FDE87EC0FB9}"/>
    <dgm:cxn modelId="{4A08031A-D03F-46A8-A849-4BF0910E1DF6}" srcId="{267BB5E3-362D-4CAC-ADCA-C159D8E8AF35}" destId="{27B32D9B-0232-4659-AD66-D9C64EFB2C0F}" srcOrd="0" destOrd="0" parTransId="{B18F2747-D2E0-4F45-80B5-EA08702F716B}" sibTransId="{B713FBDC-8E67-4CA6-AC6B-4389E3D847FD}"/>
    <dgm:cxn modelId="{9C6F45FC-B73A-4C6D-8420-FF44D8744B0C}" type="presParOf" srcId="{3E5A8C62-0AE8-49AE-ACC2-62DE52E65992}" destId="{BEFB112E-8E2A-41AC-B474-8F550E06343F}" srcOrd="0" destOrd="0" presId="urn:microsoft.com/office/officeart/2005/8/layout/hProcess4"/>
    <dgm:cxn modelId="{5C428550-ACCD-40D6-A72D-93BDE323C256}" type="presParOf" srcId="{3E5A8C62-0AE8-49AE-ACC2-62DE52E65992}" destId="{80FA7B44-CD2A-4581-94AC-3BC990440E76}" srcOrd="1" destOrd="0" presId="urn:microsoft.com/office/officeart/2005/8/layout/hProcess4"/>
    <dgm:cxn modelId="{58A0ED54-7728-42BF-8BDF-CBC606A61173}" type="presParOf" srcId="{3E5A8C62-0AE8-49AE-ACC2-62DE52E65992}" destId="{AEF79B28-EBB3-4A0C-B420-2EF3B3713E5A}" srcOrd="2" destOrd="0" presId="urn:microsoft.com/office/officeart/2005/8/layout/hProcess4"/>
    <dgm:cxn modelId="{9A227882-EA3D-4297-85F3-838B3AF26D37}" type="presParOf" srcId="{AEF79B28-EBB3-4A0C-B420-2EF3B3713E5A}" destId="{EDB867C7-3A86-4863-9349-D966D9382063}" srcOrd="0" destOrd="0" presId="urn:microsoft.com/office/officeart/2005/8/layout/hProcess4"/>
    <dgm:cxn modelId="{33D82929-D450-4EE9-B562-7C25497C53F6}" type="presParOf" srcId="{EDB867C7-3A86-4863-9349-D966D9382063}" destId="{EA47B945-267D-4CFF-BDE7-8CE85FC6C74D}" srcOrd="0" destOrd="0" presId="urn:microsoft.com/office/officeart/2005/8/layout/hProcess4"/>
    <dgm:cxn modelId="{56D39948-8DDC-45A2-B75D-9B60C740BAD1}" type="presParOf" srcId="{EDB867C7-3A86-4863-9349-D966D9382063}" destId="{225382B9-8B22-4BBF-8140-8502D2D92189}" srcOrd="1" destOrd="0" presId="urn:microsoft.com/office/officeart/2005/8/layout/hProcess4"/>
    <dgm:cxn modelId="{1AEF4C89-1606-452F-BCB5-B79B628BCE47}" type="presParOf" srcId="{EDB867C7-3A86-4863-9349-D966D9382063}" destId="{15F99529-BC39-43E9-87D6-00A9DC2EAF61}" srcOrd="2" destOrd="0" presId="urn:microsoft.com/office/officeart/2005/8/layout/hProcess4"/>
    <dgm:cxn modelId="{3FDE1605-1F21-4F3F-A5B1-C4F7F38B31B0}" type="presParOf" srcId="{EDB867C7-3A86-4863-9349-D966D9382063}" destId="{1451ED72-A080-46A7-BE8A-00DC37B71CCD}" srcOrd="3" destOrd="0" presId="urn:microsoft.com/office/officeart/2005/8/layout/hProcess4"/>
    <dgm:cxn modelId="{8247552E-504D-415F-BE00-777520B98A11}" type="presParOf" srcId="{EDB867C7-3A86-4863-9349-D966D9382063}" destId="{C9CC7A93-485C-445F-BCA4-E060287A8392}" srcOrd="4" destOrd="0" presId="urn:microsoft.com/office/officeart/2005/8/layout/hProcess4"/>
    <dgm:cxn modelId="{8865405C-ED26-47BC-A1BB-D20C8F0CF5EA}" type="presParOf" srcId="{AEF79B28-EBB3-4A0C-B420-2EF3B3713E5A}" destId="{378F8428-AC81-457D-928A-E272D0DE8885}" srcOrd="1" destOrd="0" presId="urn:microsoft.com/office/officeart/2005/8/layout/hProcess4"/>
    <dgm:cxn modelId="{2B484240-040B-4631-9E39-364C563BD2A0}" type="presParOf" srcId="{AEF79B28-EBB3-4A0C-B420-2EF3B3713E5A}" destId="{43CD07D0-0B33-4D83-95C1-187148890775}" srcOrd="2" destOrd="0" presId="urn:microsoft.com/office/officeart/2005/8/layout/hProcess4"/>
    <dgm:cxn modelId="{8A7777EA-C643-4B8F-AACC-7273D8A68299}" type="presParOf" srcId="{43CD07D0-0B33-4D83-95C1-187148890775}" destId="{4161C1DC-F07B-4050-9749-9BB70BB3D105}" srcOrd="0" destOrd="0" presId="urn:microsoft.com/office/officeart/2005/8/layout/hProcess4"/>
    <dgm:cxn modelId="{3D8F94C2-6A56-48F1-9044-7E94B28A1A53}" type="presParOf" srcId="{43CD07D0-0B33-4D83-95C1-187148890775}" destId="{22D546F8-496F-4336-BE64-965366AC2E18}" srcOrd="1" destOrd="0" presId="urn:microsoft.com/office/officeart/2005/8/layout/hProcess4"/>
    <dgm:cxn modelId="{09929AE2-255C-464A-A4A0-31FAEB04C988}" type="presParOf" srcId="{43CD07D0-0B33-4D83-95C1-187148890775}" destId="{83C9DEFE-69BE-43C0-8243-220EE1A34F7E}" srcOrd="2" destOrd="0" presId="urn:microsoft.com/office/officeart/2005/8/layout/hProcess4"/>
    <dgm:cxn modelId="{65169C02-A5A5-4053-BC41-23C3934BFC58}" type="presParOf" srcId="{43CD07D0-0B33-4D83-95C1-187148890775}" destId="{65B181FE-C0EE-4C47-9392-0C2D2F5D9789}" srcOrd="3" destOrd="0" presId="urn:microsoft.com/office/officeart/2005/8/layout/hProcess4"/>
    <dgm:cxn modelId="{A712EA81-4F99-405A-95EF-08B60F293456}" type="presParOf" srcId="{43CD07D0-0B33-4D83-95C1-187148890775}" destId="{927E5908-8657-4705-AF71-A93913698A46}" srcOrd="4" destOrd="0" presId="urn:microsoft.com/office/officeart/2005/8/layout/hProcess4"/>
    <dgm:cxn modelId="{68338613-7CCB-4CAC-9B3F-FE5820A67C8C}" type="presParOf" srcId="{AEF79B28-EBB3-4A0C-B420-2EF3B3713E5A}" destId="{C6302982-99E9-4AEE-B5EB-E176567A1E0B}" srcOrd="3" destOrd="0" presId="urn:microsoft.com/office/officeart/2005/8/layout/hProcess4"/>
    <dgm:cxn modelId="{50DEE716-3BF7-4B0B-8615-08B3B65A54DB}" type="presParOf" srcId="{AEF79B28-EBB3-4A0C-B420-2EF3B3713E5A}" destId="{78F1EE4C-E31D-4385-8422-4CBFE161D910}" srcOrd="4" destOrd="0" presId="urn:microsoft.com/office/officeart/2005/8/layout/hProcess4"/>
    <dgm:cxn modelId="{736E4380-1E32-421F-A38C-10BBFC70E5EB}" type="presParOf" srcId="{78F1EE4C-E31D-4385-8422-4CBFE161D910}" destId="{9562826A-0273-4A87-BB46-21629DB65877}" srcOrd="0" destOrd="0" presId="urn:microsoft.com/office/officeart/2005/8/layout/hProcess4"/>
    <dgm:cxn modelId="{70A534DC-2149-4960-A314-FCFDBF77843A}" type="presParOf" srcId="{78F1EE4C-E31D-4385-8422-4CBFE161D910}" destId="{0C72CAC3-420A-4B4E-B178-756A3FEA4183}" srcOrd="1" destOrd="0" presId="urn:microsoft.com/office/officeart/2005/8/layout/hProcess4"/>
    <dgm:cxn modelId="{496B545D-C2AB-4400-9FDA-237A701244E4}" type="presParOf" srcId="{78F1EE4C-E31D-4385-8422-4CBFE161D910}" destId="{76918CC7-F5D6-4FF1-A7B9-5436404C2167}" srcOrd="2" destOrd="0" presId="urn:microsoft.com/office/officeart/2005/8/layout/hProcess4"/>
    <dgm:cxn modelId="{1706298D-964B-4C5D-BDA2-5A2DD24162D9}" type="presParOf" srcId="{78F1EE4C-E31D-4385-8422-4CBFE161D910}" destId="{8360ABB1-8B7D-4EC0-9686-70AA0DE50186}" srcOrd="3" destOrd="0" presId="urn:microsoft.com/office/officeart/2005/8/layout/hProcess4"/>
    <dgm:cxn modelId="{0C7666DA-234A-4F53-A89D-2034DC3F5CD7}" type="presParOf" srcId="{78F1EE4C-E31D-4385-8422-4CBFE161D910}" destId="{035E0CCE-87AC-465D-91DB-D5679B59296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E40D2-571C-43F0-9802-22599B980133}">
      <dsp:nvSpPr>
        <dsp:cNvPr id="0" name=""/>
        <dsp:cNvSpPr/>
      </dsp:nvSpPr>
      <dsp:spPr>
        <a:xfrm>
          <a:off x="1773228" y="65793"/>
          <a:ext cx="3068716" cy="30691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44619-63E2-4903-BE79-2C84E5DB4852}">
      <dsp:nvSpPr>
        <dsp:cNvPr id="0" name=""/>
        <dsp:cNvSpPr/>
      </dsp:nvSpPr>
      <dsp:spPr>
        <a:xfrm>
          <a:off x="2451515" y="1173861"/>
          <a:ext cx="1705226" cy="8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Reflux</a:t>
          </a:r>
          <a:endParaRPr lang="en-US" sz="3200" kern="1200" dirty="0"/>
        </a:p>
      </dsp:txBody>
      <dsp:txXfrm>
        <a:off x="2451515" y="1173861"/>
        <a:ext cx="1705226" cy="852409"/>
      </dsp:txXfrm>
    </dsp:sp>
    <dsp:sp modelId="{920EEC2C-2C75-4312-9357-F6C566E2FFCB}">
      <dsp:nvSpPr>
        <dsp:cNvPr id="0" name=""/>
        <dsp:cNvSpPr/>
      </dsp:nvSpPr>
      <dsp:spPr>
        <a:xfrm>
          <a:off x="920902" y="1829266"/>
          <a:ext cx="3068716" cy="30691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835604"/>
            <a:satOff val="-8924"/>
            <a:lumOff val="-147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D98A6-EC05-4F10-ADB2-42878A6C1645}">
      <dsp:nvSpPr>
        <dsp:cNvPr id="0" name=""/>
        <dsp:cNvSpPr/>
      </dsp:nvSpPr>
      <dsp:spPr>
        <a:xfrm>
          <a:off x="1295451" y="2947535"/>
          <a:ext cx="2319619" cy="8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Dysphagia</a:t>
          </a:r>
          <a:endParaRPr lang="en-US" sz="3200" kern="1200" dirty="0"/>
        </a:p>
      </dsp:txBody>
      <dsp:txXfrm>
        <a:off x="1295451" y="2947535"/>
        <a:ext cx="2319619" cy="852409"/>
      </dsp:txXfrm>
    </dsp:sp>
    <dsp:sp modelId="{C4A634A2-1B29-4F49-B295-B80588679887}">
      <dsp:nvSpPr>
        <dsp:cNvPr id="0" name=""/>
        <dsp:cNvSpPr/>
      </dsp:nvSpPr>
      <dsp:spPr>
        <a:xfrm>
          <a:off x="1991639" y="3803770"/>
          <a:ext cx="2636502" cy="26375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7671208"/>
            <a:satOff val="-17848"/>
            <a:lumOff val="-294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8DA7-25BC-4757-BEBC-9AB4E07DA689}">
      <dsp:nvSpPr>
        <dsp:cNvPr id="0" name=""/>
        <dsp:cNvSpPr/>
      </dsp:nvSpPr>
      <dsp:spPr>
        <a:xfrm>
          <a:off x="2455549" y="4723760"/>
          <a:ext cx="1705226" cy="85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Chronic lung disease</a:t>
          </a:r>
          <a:endParaRPr lang="en-US" sz="3200" kern="1200" dirty="0"/>
        </a:p>
      </dsp:txBody>
      <dsp:txXfrm>
        <a:off x="2455549" y="4723760"/>
        <a:ext cx="1705226" cy="852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382B9-8B22-4BBF-8140-8502D2D92189}">
      <dsp:nvSpPr>
        <dsp:cNvPr id="0" name=""/>
        <dsp:cNvSpPr/>
      </dsp:nvSpPr>
      <dsp:spPr>
        <a:xfrm>
          <a:off x="1284142" y="1082235"/>
          <a:ext cx="2521354" cy="2079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Swallowing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Esophagus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Hiatal hernia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Diaphragm</a:t>
          </a:r>
          <a:endParaRPr lang="en-US" sz="2200" kern="1200" dirty="0"/>
        </a:p>
      </dsp:txBody>
      <dsp:txXfrm>
        <a:off x="1331999" y="1130092"/>
        <a:ext cx="2425640" cy="1538249"/>
      </dsp:txXfrm>
    </dsp:sp>
    <dsp:sp modelId="{378F8428-AC81-457D-928A-E272D0DE8885}">
      <dsp:nvSpPr>
        <dsp:cNvPr id="0" name=""/>
        <dsp:cNvSpPr/>
      </dsp:nvSpPr>
      <dsp:spPr>
        <a:xfrm>
          <a:off x="2643017" y="1369002"/>
          <a:ext cx="3088641" cy="3088641"/>
        </a:xfrm>
        <a:prstGeom prst="leftCircularArrow">
          <a:avLst>
            <a:gd name="adj1" fmla="val 4145"/>
            <a:gd name="adj2" fmla="val 522314"/>
            <a:gd name="adj3" fmla="val 2297825"/>
            <a:gd name="adj4" fmla="val 9024489"/>
            <a:gd name="adj5" fmla="val 48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1ED72-A080-46A7-BE8A-00DC37B71CCD}">
      <dsp:nvSpPr>
        <dsp:cNvPr id="0" name=""/>
        <dsp:cNvSpPr/>
      </dsp:nvSpPr>
      <dsp:spPr>
        <a:xfrm>
          <a:off x="1844443" y="2716199"/>
          <a:ext cx="2241204" cy="8912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Aspiration</a:t>
          </a:r>
          <a:endParaRPr lang="en-US" sz="2700" kern="1200" dirty="0"/>
        </a:p>
      </dsp:txBody>
      <dsp:txXfrm>
        <a:off x="1870547" y="2742303"/>
        <a:ext cx="2188996" cy="839045"/>
      </dsp:txXfrm>
    </dsp:sp>
    <dsp:sp modelId="{22D546F8-496F-4336-BE64-965366AC2E18}">
      <dsp:nvSpPr>
        <dsp:cNvPr id="0" name=""/>
        <dsp:cNvSpPr/>
      </dsp:nvSpPr>
      <dsp:spPr>
        <a:xfrm>
          <a:off x="4695247" y="1082235"/>
          <a:ext cx="2521354" cy="2079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3835604"/>
              <a:satOff val="-8924"/>
              <a:lumOff val="-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Phospholipids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Microbiome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Surfactant</a:t>
          </a:r>
          <a:endParaRPr lang="en-US" sz="2200" kern="1200" dirty="0"/>
        </a:p>
      </dsp:txBody>
      <dsp:txXfrm>
        <a:off x="4743104" y="1575719"/>
        <a:ext cx="2425640" cy="1538249"/>
      </dsp:txXfrm>
    </dsp:sp>
    <dsp:sp modelId="{C6302982-99E9-4AEE-B5EB-E176567A1E0B}">
      <dsp:nvSpPr>
        <dsp:cNvPr id="0" name=""/>
        <dsp:cNvSpPr/>
      </dsp:nvSpPr>
      <dsp:spPr>
        <a:xfrm>
          <a:off x="6033111" y="-295121"/>
          <a:ext cx="3410814" cy="3410814"/>
        </a:xfrm>
        <a:prstGeom prst="circularArrow">
          <a:avLst>
            <a:gd name="adj1" fmla="val 3753"/>
            <a:gd name="adj2" fmla="val 468523"/>
            <a:gd name="adj3" fmla="val 19355966"/>
            <a:gd name="adj4" fmla="val 12575511"/>
            <a:gd name="adj5" fmla="val 4379"/>
          </a:avLst>
        </a:prstGeom>
        <a:solidFill>
          <a:schemeClr val="accent4">
            <a:hueOff val="7671208"/>
            <a:satOff val="-17848"/>
            <a:lumOff val="-2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181FE-C0EE-4C47-9392-0C2D2F5D9789}">
      <dsp:nvSpPr>
        <dsp:cNvPr id="0" name=""/>
        <dsp:cNvSpPr/>
      </dsp:nvSpPr>
      <dsp:spPr>
        <a:xfrm>
          <a:off x="5255548" y="636609"/>
          <a:ext cx="2241204" cy="891253"/>
        </a:xfrm>
        <a:prstGeom prst="roundRect">
          <a:avLst>
            <a:gd name="adj" fmla="val 10000"/>
          </a:avLst>
        </a:prstGeom>
        <a:solidFill>
          <a:schemeClr val="accent4">
            <a:hueOff val="3835604"/>
            <a:satOff val="-8924"/>
            <a:lumOff val="-147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Mechanism</a:t>
          </a:r>
          <a:endParaRPr lang="en-US" sz="2700" kern="1200" dirty="0"/>
        </a:p>
      </dsp:txBody>
      <dsp:txXfrm>
        <a:off x="5281652" y="662713"/>
        <a:ext cx="2188996" cy="839045"/>
      </dsp:txXfrm>
    </dsp:sp>
    <dsp:sp modelId="{0C72CAC3-420A-4B4E-B178-756A3FEA4183}">
      <dsp:nvSpPr>
        <dsp:cNvPr id="0" name=""/>
        <dsp:cNvSpPr/>
      </dsp:nvSpPr>
      <dsp:spPr>
        <a:xfrm>
          <a:off x="8106352" y="1082235"/>
          <a:ext cx="2521354" cy="2079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7671208"/>
              <a:satOff val="-17848"/>
              <a:lumOff val="-2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Emphysema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Chronic bronchitis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Asthma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Fibrosis</a:t>
          </a:r>
          <a:endParaRPr lang="en-US" sz="2200" kern="1200" dirty="0"/>
        </a:p>
      </dsp:txBody>
      <dsp:txXfrm>
        <a:off x="8154209" y="1130092"/>
        <a:ext cx="2425640" cy="1538249"/>
      </dsp:txXfrm>
    </dsp:sp>
    <dsp:sp modelId="{8360ABB1-8B7D-4EC0-9686-70AA0DE50186}">
      <dsp:nvSpPr>
        <dsp:cNvPr id="0" name=""/>
        <dsp:cNvSpPr/>
      </dsp:nvSpPr>
      <dsp:spPr>
        <a:xfrm>
          <a:off x="8666653" y="2716199"/>
          <a:ext cx="2241204" cy="891253"/>
        </a:xfrm>
        <a:prstGeom prst="roundRect">
          <a:avLst>
            <a:gd name="adj" fmla="val 10000"/>
          </a:avLst>
        </a:prstGeom>
        <a:solidFill>
          <a:schemeClr val="accent4">
            <a:hueOff val="7671208"/>
            <a:satOff val="-17848"/>
            <a:lumOff val="-294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Chronic lung disease</a:t>
          </a:r>
          <a:endParaRPr lang="en-US" sz="2700" kern="1200" dirty="0"/>
        </a:p>
      </dsp:txBody>
      <dsp:txXfrm>
        <a:off x="8692757" y="2742303"/>
        <a:ext cx="2188996" cy="83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6560B-746E-4240-B421-96FE0DE13E4F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F816-DAE3-4345-B6C6-A7FBA4A1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F816-DAE3-4345-B6C6-A7FBA4A1A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F816-DAE3-4345-B6C6-A7FBA4A1A2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F816-DAE3-4345-B6C6-A7FBA4A1A2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07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246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5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D21FE0F-093D-4C3E-8BA8-19F063D7D9B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F9B4581-A471-4B7B-A20C-227326D6147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4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739" y="13407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Lung-gut interactions </a:t>
            </a:r>
            <a:r>
              <a:rPr lang="en-US" dirty="0" smtClean="0"/>
              <a:t>in chronic lung </a:t>
            </a:r>
            <a:r>
              <a:rPr lang="en-US" dirty="0" smtClean="0"/>
              <a:t>diseases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i="1" dirty="0" smtClean="0"/>
              <a:t>Concept Proposal for a MESA Ancillary Study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7795" y="5324180"/>
            <a:ext cx="2746744" cy="1257379"/>
          </a:xfrm>
        </p:spPr>
        <p:txBody>
          <a:bodyPr>
            <a:noAutofit/>
          </a:bodyPr>
          <a:lstStyle/>
          <a:p>
            <a:r>
              <a:rPr lang="en-US" sz="2400" dirty="0" smtClean="0"/>
              <a:t>Lizzy </a:t>
            </a:r>
            <a:r>
              <a:rPr lang="en-US" sz="2400" dirty="0" err="1" smtClean="0"/>
              <a:t>Oelsner</a:t>
            </a:r>
            <a:endParaRPr lang="en-US" sz="2400" dirty="0" smtClean="0"/>
          </a:p>
          <a:p>
            <a:r>
              <a:rPr lang="en-US" sz="2400" dirty="0" smtClean="0"/>
              <a:t>Columbia University</a:t>
            </a:r>
            <a:endParaRPr lang="en-US" sz="2400" dirty="0" smtClean="0"/>
          </a:p>
          <a:p>
            <a:r>
              <a:rPr lang="en-US" sz="2400" dirty="0" smtClean="0"/>
              <a:t>28 March </a:t>
            </a:r>
            <a:r>
              <a:rPr lang="en-US" sz="2400" dirty="0" smtClean="0"/>
              <a:t>2019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7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7" y="315421"/>
            <a:ext cx="4154466" cy="495249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Novel CT biomarkers for GI structure (hernia, esophagus)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442449" y="263048"/>
            <a:ext cx="259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Non-contrast chest CT (MESA COPD)</a:t>
            </a:r>
            <a:endParaRPr lang="en-US" sz="20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85" y="22046"/>
            <a:ext cx="4417464" cy="3605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7988" r="4171" b="11760"/>
          <a:stretch/>
        </p:blipFill>
        <p:spPr>
          <a:xfrm>
            <a:off x="5024984" y="3381996"/>
            <a:ext cx="4417465" cy="34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 smtClean="0"/>
              <a:t>Aim 1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Associations between GI function on MRI and lung disease in MESA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Random sample of ~500 MESA participants</a:t>
            </a:r>
          </a:p>
          <a:p>
            <a:r>
              <a:rPr lang="en-US" sz="2800" dirty="0" smtClean="0"/>
              <a:t>Screening for dysphagia via “water swallow test” (exclusion criterion for oral contrast)</a:t>
            </a:r>
          </a:p>
          <a:p>
            <a:r>
              <a:rPr lang="en-US" sz="2800" dirty="0" smtClean="0"/>
              <a:t>Real time MRI with oral contrast</a:t>
            </a:r>
          </a:p>
          <a:p>
            <a:r>
              <a:rPr lang="en-US" sz="2800" dirty="0" smtClean="0"/>
              <a:t>Non-contrast CT chest</a:t>
            </a:r>
          </a:p>
          <a:p>
            <a:r>
              <a:rPr lang="en-US" sz="2800" dirty="0" smtClean="0"/>
              <a:t>Sampling for oral microbiome</a:t>
            </a:r>
          </a:p>
          <a:p>
            <a:r>
              <a:rPr lang="en-US" sz="2800" dirty="0" smtClean="0"/>
              <a:t>Pre/post bronchodilator spirometry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523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 smtClean="0"/>
              <a:t>Aim 2</a:t>
            </a:r>
            <a:r>
              <a:rPr lang="en-US" sz="4800" dirty="0" smtClean="0"/>
              <a:t> </a:t>
            </a:r>
            <a:r>
              <a:rPr lang="en-US" sz="4800" dirty="0"/>
              <a:t>Associations between GI </a:t>
            </a:r>
            <a:r>
              <a:rPr lang="en-US" sz="4800" dirty="0" smtClean="0"/>
              <a:t>structure </a:t>
            </a:r>
            <a:r>
              <a:rPr lang="en-US" sz="4800" dirty="0"/>
              <a:t>on </a:t>
            </a:r>
            <a:r>
              <a:rPr lang="en-US" sz="4800" dirty="0" smtClean="0"/>
              <a:t>CT </a:t>
            </a:r>
            <a:r>
              <a:rPr lang="en-US" sz="4800" dirty="0"/>
              <a:t>and </a:t>
            </a:r>
            <a:r>
              <a:rPr lang="en-US" sz="4800" dirty="0" smtClean="0"/>
              <a:t>respiratory outcomes </a:t>
            </a:r>
            <a:r>
              <a:rPr lang="en-US" sz="4800" dirty="0"/>
              <a:t>in </a:t>
            </a:r>
            <a:r>
              <a:rPr lang="en-US" sz="4800" dirty="0" smtClean="0"/>
              <a:t>MESA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756400" cy="56551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MESA Exam 1 cardiac CTs for novel CT biomarkers (e.g., hiatal hernia, patulous esophagus)</a:t>
            </a:r>
          </a:p>
          <a:p>
            <a:r>
              <a:rPr lang="en-US" sz="2800" dirty="0" smtClean="0"/>
              <a:t>Test associations with:</a:t>
            </a:r>
          </a:p>
          <a:p>
            <a:pPr lvl="1"/>
            <a:r>
              <a:rPr lang="en-US" sz="2400" dirty="0" smtClean="0"/>
              <a:t>Decline in lung function</a:t>
            </a:r>
          </a:p>
          <a:p>
            <a:pPr lvl="1"/>
            <a:r>
              <a:rPr lang="en-US" sz="2400" dirty="0" smtClean="0"/>
              <a:t>Progression in percent emphysema</a:t>
            </a:r>
          </a:p>
          <a:p>
            <a:pPr lvl="1"/>
            <a:r>
              <a:rPr lang="en-US" sz="2400" dirty="0" smtClean="0"/>
              <a:t>Incident hospitalization/mortality for</a:t>
            </a:r>
          </a:p>
          <a:p>
            <a:pPr lvl="2"/>
            <a:r>
              <a:rPr lang="en-US" sz="2000" dirty="0" smtClean="0"/>
              <a:t>COPD</a:t>
            </a:r>
          </a:p>
          <a:p>
            <a:pPr lvl="2"/>
            <a:r>
              <a:rPr lang="en-US" sz="2000" dirty="0" smtClean="0"/>
              <a:t>Asthma</a:t>
            </a:r>
          </a:p>
          <a:p>
            <a:pPr lvl="2"/>
            <a:r>
              <a:rPr lang="en-US" sz="2000" dirty="0" smtClean="0"/>
              <a:t>Pneumonia</a:t>
            </a:r>
          </a:p>
          <a:p>
            <a:pPr lvl="1"/>
            <a:r>
              <a:rPr lang="en-US" sz="2400" dirty="0" smtClean="0"/>
              <a:t>All-cause mortality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9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81097"/>
            <a:ext cx="10515600" cy="895383"/>
          </a:xfrm>
        </p:spPr>
        <p:txBody>
          <a:bodyPr/>
          <a:lstStyle/>
          <a:p>
            <a:pPr algn="l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457325"/>
            <a:ext cx="10886209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Accomplishment of the proposed </a:t>
            </a:r>
            <a:r>
              <a:rPr lang="en-US" sz="3200" dirty="0"/>
              <a:t>A</a:t>
            </a:r>
            <a:r>
              <a:rPr lang="en-US" sz="3200" dirty="0" smtClean="0"/>
              <a:t>ims</a:t>
            </a:r>
            <a:r>
              <a:rPr lang="en-US" sz="3200" dirty="0" smtClean="0"/>
              <a:t> would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Establish the prognostic significance of innovative, non-invasive imaging biomarkers of upper GI function that could be suitable for risk stratification</a:t>
            </a:r>
          </a:p>
          <a:p>
            <a:pPr lvl="1"/>
            <a:r>
              <a:rPr lang="en-US" sz="2800" dirty="0" smtClean="0"/>
              <a:t>Identify </a:t>
            </a:r>
            <a:r>
              <a:rPr lang="en-US" sz="2800" dirty="0" smtClean="0"/>
              <a:t>novel mechanisms </a:t>
            </a:r>
            <a:r>
              <a:rPr lang="en-US" sz="2800" dirty="0" smtClean="0"/>
              <a:t>for the development and progression of chronic lung diseases that could be targeted by specific medical/surgical therapies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3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Ancillary Study proposal </a:t>
            </a:r>
            <a:endParaRPr lang="en-US" sz="2800" dirty="0" smtClean="0"/>
          </a:p>
          <a:p>
            <a:r>
              <a:rPr lang="en-US" sz="2800" dirty="0" smtClean="0"/>
              <a:t>Develop pilot/preliminary data</a:t>
            </a:r>
          </a:p>
          <a:p>
            <a:r>
              <a:rPr lang="en-US" sz="2800" dirty="0" smtClean="0"/>
              <a:t>Power calculations</a:t>
            </a:r>
          </a:p>
          <a:p>
            <a:r>
              <a:rPr lang="en-US" sz="2800" dirty="0" smtClean="0"/>
              <a:t>Identify/recruit multi-disciplinary collaborators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65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0"/>
            <a:ext cx="3760270" cy="283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659090"/>
            <a:ext cx="3759200" cy="259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08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69" y="148994"/>
            <a:ext cx="1158101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***Existing modalities for evaluating upper GI (UGI) structure/function are limited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2509" y="1474557"/>
          <a:ext cx="11479875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658">
                  <a:extLst>
                    <a:ext uri="{9D8B030D-6E8A-4147-A177-3AD203B41FA5}">
                      <a16:colId xmlns:a16="http://schemas.microsoft.com/office/drawing/2014/main" val="1236805596"/>
                    </a:ext>
                  </a:extLst>
                </a:gridCol>
                <a:gridCol w="7980217">
                  <a:extLst>
                    <a:ext uri="{9D8B030D-6E8A-4147-A177-3AD203B41FA5}">
                      <a16:colId xmlns:a16="http://schemas.microsoft.com/office/drawing/2014/main" val="1522211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Videofluoroscopy</a:t>
                      </a:r>
                      <a:r>
                        <a:rPr lang="en-US" dirty="0" smtClean="0"/>
                        <a:t> (VFSS) (modified</a:t>
                      </a:r>
                      <a:r>
                        <a:rPr lang="en-US" baseline="0" dirty="0" smtClean="0"/>
                        <a:t> barium swallow)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Gold standard.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Patient eats/drinks foods mixed with barium while radiographic images are observed on a video monitor and recorded on videotape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8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Fiberoptic</a:t>
                      </a:r>
                      <a:r>
                        <a:rPr lang="en-US" dirty="0" smtClean="0"/>
                        <a:t> endoscopic examination of swallowing</a:t>
                      </a:r>
                      <a:r>
                        <a:rPr lang="en-US" baseline="0" dirty="0" smtClean="0"/>
                        <a:t> (FEES)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standard. </a:t>
                      </a:r>
                      <a:r>
                        <a:rPr lang="en-US" dirty="0" err="1" smtClean="0"/>
                        <a:t>Transnasal</a:t>
                      </a:r>
                      <a:r>
                        <a:rPr lang="en-US" baseline="0" dirty="0" smtClean="0"/>
                        <a:t> laryngoscope can identify aspiration and pharyngeal retention only after the swallow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2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Manometry</a:t>
                      </a:r>
                      <a:r>
                        <a:rPr lang="en-US" dirty="0" smtClean="0"/>
                        <a:t>/pH probe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evaluate</a:t>
                      </a:r>
                      <a:r>
                        <a:rPr lang="en-US" baseline="0" dirty="0" smtClean="0"/>
                        <a:t> motility d/o, GERD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Electromyography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evaluate</a:t>
                      </a:r>
                      <a:r>
                        <a:rPr lang="en-US" baseline="0" dirty="0" smtClean="0"/>
                        <a:t> motor unit d/o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Esophagoscopy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r/o cancers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48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 swallow</a:t>
                      </a:r>
                      <a:r>
                        <a:rPr lang="en-US" baseline="0" dirty="0" smtClean="0"/>
                        <a:t> test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Identified</a:t>
                      </a:r>
                      <a:r>
                        <a:rPr lang="en-US" baseline="0" dirty="0" smtClean="0"/>
                        <a:t> 80% of stroke patients who were aspirating (</a:t>
                      </a:r>
                      <a:r>
                        <a:rPr lang="en-US" baseline="0" dirty="0" err="1" smtClean="0"/>
                        <a:t>DePippo</a:t>
                      </a:r>
                      <a:r>
                        <a:rPr lang="en-US" baseline="0" dirty="0" smtClean="0"/>
                        <a:t>, Arch </a:t>
                      </a:r>
                      <a:r>
                        <a:rPr lang="en-US" baseline="0" dirty="0" err="1" smtClean="0"/>
                        <a:t>Neurol</a:t>
                      </a:r>
                      <a:r>
                        <a:rPr lang="en-US" baseline="0" dirty="0" smtClean="0"/>
                        <a:t> 1992)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54000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39542" y="4816245"/>
            <a:ext cx="4966854" cy="19146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Potential advantages of MRI</a:t>
            </a:r>
          </a:p>
          <a:p>
            <a:pPr lvl="1"/>
            <a:r>
              <a:rPr lang="en-US" dirty="0" smtClean="0"/>
              <a:t>Non-invasive</a:t>
            </a:r>
          </a:p>
          <a:p>
            <a:pPr lvl="1"/>
            <a:r>
              <a:rPr lang="en-US" dirty="0" smtClean="0"/>
              <a:t>No ionizing radiation</a:t>
            </a:r>
          </a:p>
          <a:p>
            <a:pPr lvl="1"/>
            <a:r>
              <a:rPr lang="en-US" dirty="0" smtClean="0"/>
              <a:t>Spatial and temporal resolution</a:t>
            </a:r>
          </a:p>
          <a:p>
            <a:pPr lvl="1"/>
            <a:r>
              <a:rPr lang="en-US" dirty="0" smtClean="0"/>
              <a:t>Soft tissue characterization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74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33" y="323186"/>
            <a:ext cx="11392869" cy="66032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GERD linked to </a:t>
            </a:r>
            <a:r>
              <a:rPr lang="en-US" dirty="0" smtClean="0"/>
              <a:t>COPD exacerbation risk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" y="1071260"/>
            <a:ext cx="11642505" cy="47447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42437" y="6333101"/>
            <a:ext cx="233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Hurst et al, NEJM 2010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4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therapy ineffective for asthma and COPD</a:t>
            </a:r>
            <a:endParaRPr lang="en-US" dirty="0"/>
          </a:p>
        </p:txBody>
      </p:sp>
      <p:pic>
        <p:nvPicPr>
          <p:cNvPr id="4" name="New picture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0"/>
            <a:ext cx="4286250" cy="417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49949" r="628" b="49863"/>
          <a:stretch/>
        </p:blipFill>
        <p:spPr>
          <a:xfrm>
            <a:off x="5156200" y="4191800"/>
            <a:ext cx="4325805" cy="276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2004" y="147383"/>
            <a:ext cx="2551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RCT of lansoprazole for children with poorly controlled asthma </a:t>
            </a:r>
          </a:p>
          <a:p>
            <a:r>
              <a:rPr lang="en-US" sz="2000" dirty="0" smtClean="0"/>
              <a:t>(JAMA 2012)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545505" y="4237050"/>
            <a:ext cx="2563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Observational data on self-reported PPI/H2RA treatment among COPD patients with self-reported GERD in ECLIPSE </a:t>
            </a:r>
          </a:p>
          <a:p>
            <a:r>
              <a:rPr lang="en-US" sz="2000" dirty="0" smtClean="0"/>
              <a:t>(Benson, </a:t>
            </a:r>
            <a:r>
              <a:rPr lang="en-US" sz="2000" dirty="0" err="1" smtClean="0"/>
              <a:t>Respir</a:t>
            </a:r>
            <a:r>
              <a:rPr lang="en-US" sz="2000" dirty="0" smtClean="0"/>
              <a:t> Med, 2015)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1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70778"/>
            <a:ext cx="5416550" cy="49524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Anti-reflux surgery effective post-lung transplant and in interstitial lung disease</a:t>
            </a:r>
            <a:endParaRPr lang="en-US" sz="4400" dirty="0"/>
          </a:p>
        </p:txBody>
      </p:sp>
      <p:pic>
        <p:nvPicPr>
          <p:cNvPr id="4" name="Picture 4" descr="https://ars.els-cdn.com/content/image/1-s2.0-S0003497511009416-gr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0"/>
          <a:stretch/>
        </p:blipFill>
        <p:spPr bwMode="auto">
          <a:xfrm>
            <a:off x="5964167" y="0"/>
            <a:ext cx="3478821" cy="38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67" y="3875151"/>
            <a:ext cx="5311025" cy="2981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45905" y="84435"/>
            <a:ext cx="2559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Observational study of 297 patients post lung transplant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Hartwig</a:t>
            </a:r>
            <a:r>
              <a:rPr lang="en-US" sz="2000" dirty="0" smtClean="0"/>
              <a:t> MG, Ann </a:t>
            </a:r>
            <a:r>
              <a:rPr lang="en-US" sz="2000" dirty="0" err="1" smtClean="0"/>
              <a:t>Thorac</a:t>
            </a:r>
            <a:r>
              <a:rPr lang="en-US" sz="2000" dirty="0" smtClean="0"/>
              <a:t> </a:t>
            </a:r>
            <a:r>
              <a:rPr lang="en-US" sz="2000" dirty="0" err="1" smtClean="0"/>
              <a:t>Surg</a:t>
            </a:r>
            <a:r>
              <a:rPr lang="en-US" sz="2000" dirty="0" smtClean="0"/>
              <a:t> 2011)</a:t>
            </a:r>
          </a:p>
        </p:txBody>
      </p:sp>
      <p:sp>
        <p:nvSpPr>
          <p:cNvPr id="7" name="Rectangle 6"/>
          <p:cNvSpPr/>
          <p:nvPr/>
        </p:nvSpPr>
        <p:spPr>
          <a:xfrm>
            <a:off x="9545905" y="3237908"/>
            <a:ext cx="2559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RCT of 58 </a:t>
            </a:r>
            <a:r>
              <a:rPr lang="en-US" sz="2000" dirty="0"/>
              <a:t>IPF patients with abnormal acid GER </a:t>
            </a:r>
            <a:r>
              <a:rPr lang="en-US" sz="2000" dirty="0" smtClean="0"/>
              <a:t>randomized to </a:t>
            </a:r>
            <a:r>
              <a:rPr lang="en-US" sz="2000" dirty="0" err="1" smtClean="0"/>
              <a:t>laparascopic</a:t>
            </a:r>
            <a:r>
              <a:rPr lang="en-US" sz="2000" dirty="0" smtClean="0"/>
              <a:t> </a:t>
            </a:r>
            <a:r>
              <a:rPr lang="en-US" sz="2000" dirty="0"/>
              <a:t>anti-reflux surgery </a:t>
            </a:r>
            <a:endParaRPr lang="en-US" sz="2000" dirty="0" smtClean="0"/>
          </a:p>
          <a:p>
            <a:r>
              <a:rPr lang="en-US" sz="2000" dirty="0" smtClean="0"/>
              <a:t>(Raghu, NEJM 2018)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75264" y="5492647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 FVC decline or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5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4" y="341113"/>
            <a:ext cx="5231755" cy="4303666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“…no more hotly debated topic in </a:t>
            </a:r>
            <a:r>
              <a:rPr lang="en-US" sz="4800" dirty="0" err="1" smtClean="0"/>
              <a:t>aerodigestive</a:t>
            </a:r>
            <a:r>
              <a:rPr lang="en-US" sz="4800" dirty="0" smtClean="0"/>
              <a:t> medicine”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06325" y="6241310"/>
            <a:ext cx="58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 R  &amp; </a:t>
            </a:r>
            <a:r>
              <a:rPr lang="en-US" dirty="0" err="1" smtClean="0"/>
              <a:t>Rahbar</a:t>
            </a:r>
            <a:r>
              <a:rPr lang="en-US" dirty="0" smtClean="0"/>
              <a:t> R, JAMA </a:t>
            </a:r>
            <a:r>
              <a:rPr lang="en-US" dirty="0" err="1" smtClean="0"/>
              <a:t>Otolaryng</a:t>
            </a:r>
            <a:r>
              <a:rPr lang="en-US" dirty="0" smtClean="0"/>
              <a:t> Head Neck </a:t>
            </a:r>
            <a:r>
              <a:rPr lang="en-US" dirty="0" err="1" smtClean="0"/>
              <a:t>Surg</a:t>
            </a:r>
            <a:r>
              <a:rPr lang="en-US" dirty="0" smtClean="0"/>
              <a:t> 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29300"/>
              </p:ext>
            </p:extLst>
          </p:nvPr>
        </p:nvGraphicFramePr>
        <p:xfrm>
          <a:off x="5392530" y="-54493"/>
          <a:ext cx="5762847" cy="650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ircular Arrow 10"/>
          <p:cNvSpPr/>
          <p:nvPr/>
        </p:nvSpPr>
        <p:spPr>
          <a:xfrm rot="-5400000" flipV="1">
            <a:off x="8547977" y="2017119"/>
            <a:ext cx="2631561" cy="2645593"/>
          </a:xfrm>
          <a:prstGeom prst="circularArrow">
            <a:avLst>
              <a:gd name="adj1" fmla="val 12500"/>
              <a:gd name="adj2" fmla="val 1125169"/>
              <a:gd name="adj3" fmla="val 20457681"/>
              <a:gd name="adj4" fmla="val 1111747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9579" y="3473868"/>
            <a:ext cx="49529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Very common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Frequent comorbidities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Multiple bi-directional mechanisms hypothesized</a:t>
            </a:r>
          </a:p>
        </p:txBody>
      </p:sp>
    </p:spTree>
    <p:extLst>
      <p:ext uri="{BB962C8B-B14F-4D97-AF65-F5344CB8AC3E}">
        <p14:creationId xmlns:p14="http://schemas.microsoft.com/office/powerpoint/2010/main" val="3039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70" y="174641"/>
            <a:ext cx="12002364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Bile acid reflux post-lung 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49" y="1500204"/>
            <a:ext cx="11880272" cy="204218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 = 50 post-transplant patients </a:t>
            </a:r>
          </a:p>
          <a:p>
            <a:r>
              <a:rPr lang="en-US" sz="2400" dirty="0" smtClean="0"/>
              <a:t>Abnormal pH </a:t>
            </a:r>
            <a:r>
              <a:rPr lang="en-US" sz="2400" dirty="0"/>
              <a:t>testing or BALF bile acid </a:t>
            </a:r>
            <a:r>
              <a:rPr lang="en-US" sz="2400" dirty="0" smtClean="0"/>
              <a:t>have </a:t>
            </a:r>
            <a:r>
              <a:rPr lang="en-US" sz="2400" dirty="0"/>
              <a:t>impaired pulmonary surfactant phospholipids and surfactant-associated </a:t>
            </a:r>
            <a:r>
              <a:rPr lang="en-US" sz="2400" dirty="0" smtClean="0"/>
              <a:t>proteins</a:t>
            </a:r>
            <a:endParaRPr lang="en-US" sz="2400" dirty="0"/>
          </a:p>
          <a:p>
            <a:r>
              <a:rPr lang="en-US" sz="2400" dirty="0" smtClean="0"/>
              <a:t>Sphingolipids including sphingomyelin (SM), previously associated with emphysema in murine models and with percent emphysema in MESA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573" b="2974"/>
          <a:stretch/>
        </p:blipFill>
        <p:spPr>
          <a:xfrm>
            <a:off x="6122552" y="3740727"/>
            <a:ext cx="5140614" cy="3117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53493"/>
            <a:ext cx="6213185" cy="297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2308" y="3911723"/>
            <a:ext cx="16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D’Ovidio</a:t>
            </a:r>
            <a:r>
              <a:rPr lang="en-US" dirty="0" smtClean="0"/>
              <a:t>, 2006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05109" y="5382491"/>
            <a:ext cx="800100" cy="1106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1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2" y="146916"/>
            <a:ext cx="1185949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Bile acid reflux in </a:t>
            </a:r>
            <a:r>
              <a:rPr lang="en-US" dirty="0" smtClean="0"/>
              <a:t>cystic fibrosis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0554" y="1736112"/>
            <a:ext cx="6130637" cy="4245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4482" y="2005770"/>
            <a:ext cx="4956463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222222"/>
                </a:solidFill>
                <a:latin typeface="Lora"/>
              </a:rPr>
              <a:t>In vivo</a:t>
            </a:r>
            <a:r>
              <a:rPr lang="en-US" sz="2400" dirty="0" smtClean="0">
                <a:solidFill>
                  <a:srgbClr val="222222"/>
                </a:solidFill>
                <a:latin typeface="Lora"/>
              </a:rPr>
              <a:t>, bile </a:t>
            </a:r>
            <a:r>
              <a:rPr lang="en-US" sz="2400" dirty="0">
                <a:solidFill>
                  <a:srgbClr val="222222"/>
                </a:solidFill>
                <a:latin typeface="Lora"/>
              </a:rPr>
              <a:t>aspirating patient samples were </a:t>
            </a:r>
            <a:r>
              <a:rPr lang="en-US" sz="2400" dirty="0" smtClean="0">
                <a:solidFill>
                  <a:srgbClr val="222222"/>
                </a:solidFill>
                <a:latin typeface="Lora"/>
              </a:rPr>
              <a:t>colonized </a:t>
            </a:r>
            <a:r>
              <a:rPr lang="en-US" sz="2400" dirty="0">
                <a:solidFill>
                  <a:srgbClr val="222222"/>
                </a:solidFill>
                <a:latin typeface="Lora"/>
              </a:rPr>
              <a:t>primarily by </a:t>
            </a:r>
            <a:r>
              <a:rPr lang="en-US" sz="2400" dirty="0" err="1">
                <a:solidFill>
                  <a:srgbClr val="222222"/>
                </a:solidFill>
                <a:latin typeface="Lora"/>
              </a:rPr>
              <a:t>Proteobacterial</a:t>
            </a:r>
            <a:r>
              <a:rPr lang="en-US" sz="2400" dirty="0">
                <a:solidFill>
                  <a:srgbClr val="222222"/>
                </a:solidFill>
                <a:latin typeface="Lora"/>
              </a:rPr>
              <a:t> pathogens which ranged from 50–90% of the total relative microbial </a:t>
            </a:r>
            <a:r>
              <a:rPr lang="en-US" sz="2400" dirty="0" smtClean="0">
                <a:solidFill>
                  <a:srgbClr val="222222"/>
                </a:solidFill>
                <a:latin typeface="Lora"/>
              </a:rPr>
              <a:t>abundance.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222222"/>
                </a:solidFill>
                <a:latin typeface="Lora"/>
              </a:rPr>
              <a:t>In vitro</a:t>
            </a:r>
            <a:r>
              <a:rPr lang="en-US" sz="2400" dirty="0" smtClean="0">
                <a:solidFill>
                  <a:srgbClr val="222222"/>
                </a:solidFill>
                <a:latin typeface="Lora"/>
              </a:rPr>
              <a:t>, bile acids also associated with </a:t>
            </a:r>
            <a:r>
              <a:rPr lang="en-US" sz="2400" dirty="0" err="1" smtClean="0">
                <a:solidFill>
                  <a:srgbClr val="222222"/>
                </a:solidFill>
                <a:latin typeface="Lora"/>
              </a:rPr>
              <a:t>pseudomonal</a:t>
            </a:r>
            <a:r>
              <a:rPr lang="en-US" sz="2400" dirty="0" smtClean="0">
                <a:solidFill>
                  <a:srgbClr val="222222"/>
                </a:solidFill>
                <a:latin typeface="Lora"/>
              </a:rPr>
              <a:t> biofilm activity, antimicrobial resistance, and redox functions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60132" y="6324714"/>
            <a:ext cx="128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Reen</a:t>
            </a:r>
            <a:r>
              <a:rPr lang="en-US" dirty="0" smtClean="0"/>
              <a:t>, 2016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66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83" y="90629"/>
            <a:ext cx="1132252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Fundoplication </a:t>
            </a:r>
            <a:r>
              <a:rPr lang="en-US" dirty="0" smtClean="0"/>
              <a:t>post-lung </a:t>
            </a:r>
            <a:r>
              <a:rPr lang="en-US" dirty="0" smtClean="0"/>
              <a:t>transplant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1944" y="6488668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Hartwig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1728" y="1416192"/>
            <a:ext cx="11585863" cy="16491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 = 297 post-transplant patients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sophageal pH, lung function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bnormal </a:t>
            </a:r>
            <a:r>
              <a:rPr lang="en-US" sz="2400" dirty="0"/>
              <a:t>esophageal pH </a:t>
            </a:r>
            <a:r>
              <a:rPr lang="en-US" sz="2400" dirty="0" smtClean="0"/>
              <a:t>associated with </a:t>
            </a:r>
            <a:r>
              <a:rPr lang="en-US" sz="2400" dirty="0"/>
              <a:t>lower peak allograft </a:t>
            </a:r>
            <a:r>
              <a:rPr lang="en-US" sz="2400" dirty="0" smtClean="0"/>
              <a:t>function, </a:t>
            </a:r>
            <a:r>
              <a:rPr lang="en-US" sz="2400" dirty="0"/>
              <a:t>diminished 1-year </a:t>
            </a:r>
            <a:r>
              <a:rPr lang="en-US" sz="2400" dirty="0" smtClean="0"/>
              <a:t>FEV</a:t>
            </a:r>
            <a:r>
              <a:rPr lang="en-US" sz="2400" baseline="-25000" dirty="0" smtClean="0"/>
              <a:t>1</a:t>
            </a:r>
            <a:r>
              <a:rPr lang="en-US" sz="2400" dirty="0"/>
              <a:t>;</a:t>
            </a:r>
            <a:r>
              <a:rPr lang="en-US" sz="2400" dirty="0" smtClean="0"/>
              <a:t> early </a:t>
            </a:r>
            <a:r>
              <a:rPr lang="en-US" sz="2400" dirty="0"/>
              <a:t>fundoplication </a:t>
            </a:r>
            <a:r>
              <a:rPr lang="en-US" sz="2400" dirty="0" smtClean="0"/>
              <a:t>appears </a:t>
            </a:r>
            <a:r>
              <a:rPr lang="en-US" sz="2400" dirty="0"/>
              <a:t>to preserve lung allograft function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ttps://ars.els-cdn.com/content/image/1-s2.0-S0003497511009416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9" y="3183799"/>
            <a:ext cx="5718440" cy="3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s.els-cdn.com/content/image/1-s2.0-S0003497511009416-g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5" y="3290144"/>
            <a:ext cx="5448518" cy="31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4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9" y="-694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Anti-reflux surgery </a:t>
            </a:r>
            <a:r>
              <a:rPr lang="en-US" dirty="0" smtClean="0"/>
              <a:t>in </a:t>
            </a:r>
            <a:r>
              <a:rPr lang="en-US" dirty="0" smtClean="0"/>
              <a:t>IPF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29" y="1100766"/>
            <a:ext cx="10515600" cy="2432143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N=58 IPF patients with abnormal acid GER and preserved FVC</a:t>
            </a:r>
          </a:p>
          <a:p>
            <a:r>
              <a:rPr lang="en-US" sz="2400" dirty="0" smtClean="0"/>
              <a:t>Intervention = </a:t>
            </a:r>
            <a:r>
              <a:rPr lang="en-US" sz="2400" dirty="0" err="1" smtClean="0"/>
              <a:t>laparascopic</a:t>
            </a:r>
            <a:r>
              <a:rPr lang="en-US" sz="2400" dirty="0" smtClean="0"/>
              <a:t> anti-reflux surgery (WRAP-IPF)</a:t>
            </a:r>
          </a:p>
          <a:p>
            <a:r>
              <a:rPr lang="en-US" sz="2400" dirty="0" smtClean="0"/>
              <a:t>Outcome = change in FVC at week 48</a:t>
            </a:r>
          </a:p>
          <a:p>
            <a:r>
              <a:rPr lang="en-US" sz="2400" dirty="0"/>
              <a:t>Laparoscopic anti-reflux surgery in patients with IPF and abnormal acid GER is safe and well tolerated. A larger, well powered, </a:t>
            </a:r>
            <a:r>
              <a:rPr lang="en-US" sz="2400" dirty="0" smtClean="0"/>
              <a:t>randomized </a:t>
            </a:r>
            <a:r>
              <a:rPr lang="en-US" sz="2400" dirty="0"/>
              <a:t>controlled study of anti-reflux surgery is needed in this population.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9" y="3640334"/>
            <a:ext cx="5798589" cy="217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39" y="3640334"/>
            <a:ext cx="5311025" cy="2981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2665" y="64997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Raghu,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0164" y="4644736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 FVC decline or death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68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" y="157307"/>
            <a:ext cx="1163816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MRI biomarkers of UGI function are under development thanks to methodological advances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46" y="2622941"/>
            <a:ext cx="4246894" cy="23439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6522"/>
            <a:ext cx="4144509" cy="326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1427" y="6395384"/>
            <a:ext cx="14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Lingala, 2016.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168" y="1386837"/>
            <a:ext cx="3299201" cy="5461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57" y="74860"/>
            <a:ext cx="1190976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 data from MESA-COPD Chest CT show that measurement of UGI structure is feasible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3" y="1450144"/>
            <a:ext cx="4091777" cy="33400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7988" r="4171" b="11760"/>
          <a:stretch/>
        </p:blipFill>
        <p:spPr>
          <a:xfrm>
            <a:off x="4514928" y="1450144"/>
            <a:ext cx="4296564" cy="3355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33" y="4819152"/>
            <a:ext cx="249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hiatal hernia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74010" y="4839933"/>
            <a:ext cx="424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Retained material in esophagus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313981"/>
              </p:ext>
            </p:extLst>
          </p:nvPr>
        </p:nvGraphicFramePr>
        <p:xfrm>
          <a:off x="9130185" y="1537348"/>
          <a:ext cx="2444764" cy="3198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788">
                  <a:extLst>
                    <a:ext uri="{9D8B030D-6E8A-4147-A177-3AD203B41FA5}">
                      <a16:colId xmlns:a16="http://schemas.microsoft.com/office/drawing/2014/main" val="3279545299"/>
                    </a:ext>
                  </a:extLst>
                </a:gridCol>
                <a:gridCol w="701841">
                  <a:extLst>
                    <a:ext uri="{9D8B030D-6E8A-4147-A177-3AD203B41FA5}">
                      <a16:colId xmlns:a16="http://schemas.microsoft.com/office/drawing/2014/main" val="3088794020"/>
                    </a:ext>
                  </a:extLst>
                </a:gridCol>
                <a:gridCol w="1047135">
                  <a:extLst>
                    <a:ext uri="{9D8B030D-6E8A-4147-A177-3AD203B41FA5}">
                      <a16:colId xmlns:a16="http://schemas.microsoft.com/office/drawing/2014/main" val="943829546"/>
                    </a:ext>
                  </a:extLst>
                </a:gridCol>
              </a:tblGrid>
              <a:tr h="2499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idno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HH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Present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Patulous esophagus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4139620366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233450247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322550645"/>
                  </a:ext>
                </a:extLst>
              </a:tr>
              <a:tr h="249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3949887089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850022983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856944396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1229934297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382994148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765459359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12487661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3659441865"/>
                  </a:ext>
                </a:extLst>
              </a:tr>
              <a:tr h="230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1197799679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1" marR="8311" marT="831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311" marR="8311" marT="8311" marB="0" anchor="b"/>
                </a:tc>
                <a:extLst>
                  <a:ext uri="{0D108BD9-81ED-4DB2-BD59-A6C34878D82A}">
                    <a16:rowId xmlns:a16="http://schemas.microsoft.com/office/drawing/2014/main" val="292940286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2233" y="5570032"/>
            <a:ext cx="1136597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GEJ abnormalities are common and easily identified/measured (3 minutes/case) in MESA COPD random sample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60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Treating reflux and respiratory 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treatment of reflux preserves lung function</a:t>
            </a:r>
          </a:p>
          <a:p>
            <a:pPr lvl="1"/>
            <a:r>
              <a:rPr lang="en-US" dirty="0" smtClean="0"/>
              <a:t>Post-lung transplant (Ann </a:t>
            </a:r>
            <a:r>
              <a:rPr lang="en-US" dirty="0" err="1" smtClean="0"/>
              <a:t>Thorac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 2011)</a:t>
            </a:r>
          </a:p>
          <a:p>
            <a:pPr lvl="1"/>
            <a:r>
              <a:rPr lang="en-US" dirty="0" smtClean="0"/>
              <a:t>Interstitial pulmonary fibrosis (Lancet </a:t>
            </a:r>
            <a:r>
              <a:rPr lang="en-US" dirty="0" err="1" smtClean="0"/>
              <a:t>Respir</a:t>
            </a:r>
            <a:r>
              <a:rPr lang="en-US" dirty="0" smtClean="0"/>
              <a:t> Med 2018)</a:t>
            </a:r>
          </a:p>
          <a:p>
            <a:r>
              <a:rPr lang="en-US" dirty="0" smtClean="0"/>
              <a:t>Proton pump inhibitor (PPI) therapy does not</a:t>
            </a:r>
          </a:p>
          <a:p>
            <a:pPr lvl="1"/>
            <a:r>
              <a:rPr lang="en-US" dirty="0" smtClean="0"/>
              <a:t>Children with uncontrolled asthma  (JAMA 2012)</a:t>
            </a:r>
            <a:endParaRPr lang="en-US" dirty="0"/>
          </a:p>
          <a:p>
            <a:r>
              <a:rPr lang="en-US" dirty="0" smtClean="0"/>
              <a:t>No trial data in COPD</a:t>
            </a:r>
          </a:p>
          <a:p>
            <a:pPr lvl="1"/>
            <a:r>
              <a:rPr lang="en-US" dirty="0" smtClean="0"/>
              <a:t>Self-reported GERD and self-reported PPI use associated with more COPD exacerbations (</a:t>
            </a:r>
            <a:r>
              <a:rPr lang="en-US" dirty="0" err="1" smtClean="0"/>
              <a:t>Respir</a:t>
            </a:r>
            <a:r>
              <a:rPr lang="en-US" dirty="0" smtClean="0"/>
              <a:t> Med 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904"/>
          <a:stretch/>
        </p:blipFill>
        <p:spPr>
          <a:xfrm>
            <a:off x="5332070" y="4081047"/>
            <a:ext cx="5311025" cy="2776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6466" y="5284402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 FVC decline or death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45733" y="4081047"/>
            <a:ext cx="138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WRAP-IPF</a:t>
            </a:r>
          </a:p>
          <a:p>
            <a:r>
              <a:rPr lang="en-US" dirty="0" smtClean="0"/>
              <a:t>N=58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9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5" y="231296"/>
            <a:ext cx="11804651" cy="9070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Beyond pH: bile acids and microbiome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73" b="2974"/>
          <a:stretch/>
        </p:blipFill>
        <p:spPr>
          <a:xfrm>
            <a:off x="0" y="2440961"/>
            <a:ext cx="5659704" cy="343206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14010"/>
          <a:stretch/>
        </p:blipFill>
        <p:spPr>
          <a:xfrm>
            <a:off x="5813033" y="2430217"/>
            <a:ext cx="5834829" cy="3474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49" y="1348467"/>
            <a:ext cx="5575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Bile acid in BALF and phospholipids</a:t>
            </a:r>
          </a:p>
          <a:p>
            <a:r>
              <a:rPr lang="en-US" sz="2000" dirty="0" smtClean="0"/>
              <a:t>50 post-lung transplant patients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D’Ovidio</a:t>
            </a:r>
            <a:r>
              <a:rPr lang="en-US" sz="2000" dirty="0" smtClean="0"/>
              <a:t>, Am J Transplant 2006)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446103" y="3576533"/>
            <a:ext cx="1864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Sphingomyelin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4145172" y="3939250"/>
            <a:ext cx="412750" cy="535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03100" y="4517851"/>
            <a:ext cx="756744" cy="1010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1132" y="3152116"/>
            <a:ext cx="700205" cy="2089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3033" y="1286451"/>
            <a:ext cx="5435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Bile acid in sputum and pulmonary microbiome</a:t>
            </a:r>
          </a:p>
          <a:p>
            <a:r>
              <a:rPr lang="en-US" sz="2000" dirty="0" smtClean="0"/>
              <a:t>9 cystic fibrosis patients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Reen</a:t>
            </a:r>
            <a:r>
              <a:rPr lang="en-US" sz="2000" dirty="0" smtClean="0"/>
              <a:t>, </a:t>
            </a:r>
            <a:r>
              <a:rPr lang="en-US" sz="2000" dirty="0" err="1" smtClean="0"/>
              <a:t>Sci</a:t>
            </a:r>
            <a:r>
              <a:rPr lang="en-US" sz="2000" dirty="0" smtClean="0"/>
              <a:t> Reports 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78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59678"/>
            <a:ext cx="4481606" cy="4952492"/>
          </a:xfrm>
        </p:spPr>
        <p:txBody>
          <a:bodyPr/>
          <a:lstStyle/>
          <a:p>
            <a:r>
              <a:rPr lang="en-US" dirty="0" smtClean="0"/>
              <a:t>Major limitations of current “</a:t>
            </a:r>
            <a:r>
              <a:rPr lang="en-US" dirty="0" err="1" smtClean="0"/>
              <a:t>aerodigestive</a:t>
            </a:r>
            <a:r>
              <a:rPr lang="en-US" dirty="0" smtClean="0"/>
              <a:t>”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700" y="188066"/>
            <a:ext cx="6838950" cy="5655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Indices of digestive disorders and intermediates (e.g., microbiome)</a:t>
            </a:r>
          </a:p>
          <a:p>
            <a:pPr lvl="1"/>
            <a:r>
              <a:rPr lang="en-US" sz="2000" dirty="0" smtClean="0"/>
              <a:t>Invasive (e.g., endoscopy, esophageal pH, </a:t>
            </a:r>
            <a:r>
              <a:rPr lang="en-US" sz="2000" dirty="0" err="1" smtClean="0"/>
              <a:t>manometry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Imprecise (e.g., self-report)</a:t>
            </a:r>
          </a:p>
          <a:p>
            <a:pPr lvl="1"/>
            <a:r>
              <a:rPr lang="en-US" sz="2000" dirty="0" smtClean="0"/>
              <a:t>“Independent” (e.g., ENT versus GI focused)</a:t>
            </a:r>
          </a:p>
          <a:p>
            <a:r>
              <a:rPr lang="en-US" sz="2400" dirty="0" smtClean="0"/>
              <a:t>Measurements of lung disorders</a:t>
            </a:r>
          </a:p>
          <a:p>
            <a:pPr lvl="1"/>
            <a:r>
              <a:rPr lang="en-US" sz="2000" dirty="0" smtClean="0"/>
              <a:t>Invasive (e.g., bronchoscopy)</a:t>
            </a:r>
          </a:p>
          <a:p>
            <a:pPr lvl="1"/>
            <a:r>
              <a:rPr lang="en-US" sz="2000" dirty="0" smtClean="0"/>
              <a:t>“Holistic” (e.g., lung function as global measure)</a:t>
            </a:r>
          </a:p>
          <a:p>
            <a:pPr lvl="1"/>
            <a:r>
              <a:rPr lang="en-US" sz="2000" dirty="0" smtClean="0"/>
              <a:t>Relative paucity of studies relating digestive/swallowing disorders to COPD and its endo-types</a:t>
            </a:r>
          </a:p>
          <a:p>
            <a:r>
              <a:rPr lang="en-US" sz="2400" dirty="0" smtClean="0"/>
              <a:t>Populations</a:t>
            </a:r>
          </a:p>
          <a:p>
            <a:pPr lvl="1"/>
            <a:r>
              <a:rPr lang="en-US" sz="2000" dirty="0" smtClean="0"/>
              <a:t>Small interventional/invasive studies of clinical disease</a:t>
            </a:r>
          </a:p>
          <a:p>
            <a:pPr lvl="1"/>
            <a:r>
              <a:rPr lang="en-US" sz="2000" dirty="0" smtClean="0"/>
              <a:t>Large, general population-based studies are lacking</a:t>
            </a:r>
          </a:p>
          <a:p>
            <a:pPr lvl="1"/>
            <a:r>
              <a:rPr lang="en-US" sz="2000" dirty="0" smtClean="0"/>
              <a:t>No prospective data on lung-gut disease interactions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15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96191"/>
              </p:ext>
            </p:extLst>
          </p:nvPr>
        </p:nvGraphicFramePr>
        <p:xfrm>
          <a:off x="0" y="1534438"/>
          <a:ext cx="12192000" cy="424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0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350" y="415135"/>
            <a:ext cx="3103656" cy="4952492"/>
          </a:xfrm>
        </p:spPr>
        <p:txBody>
          <a:bodyPr/>
          <a:lstStyle/>
          <a:p>
            <a:r>
              <a:rPr lang="en-US" dirty="0" smtClean="0"/>
              <a:t>Proposed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150" y="415135"/>
            <a:ext cx="9086850" cy="56551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Among 500 randomly-sampled MESA participants, to test if </a:t>
            </a:r>
            <a:r>
              <a:rPr lang="en-US" sz="2800" b="1" dirty="0" smtClean="0"/>
              <a:t>novel MRI biomarkers of upper GI function</a:t>
            </a:r>
            <a:r>
              <a:rPr lang="en-US" sz="2800" dirty="0" smtClean="0"/>
              <a:t> are </a:t>
            </a:r>
            <a:r>
              <a:rPr lang="en-US" sz="2800" dirty="0"/>
              <a:t>associated with:</a:t>
            </a:r>
          </a:p>
          <a:p>
            <a:pPr lvl="1"/>
            <a:r>
              <a:rPr lang="en-US" sz="2400" dirty="0" smtClean="0"/>
              <a:t>Lower </a:t>
            </a:r>
            <a:r>
              <a:rPr lang="en-US" sz="2400" dirty="0"/>
              <a:t>lung </a:t>
            </a:r>
            <a:r>
              <a:rPr lang="en-US" sz="2400" dirty="0" smtClean="0"/>
              <a:t>function, increased </a:t>
            </a:r>
            <a:r>
              <a:rPr lang="en-US" sz="2400" dirty="0"/>
              <a:t>bronchodilator </a:t>
            </a:r>
            <a:r>
              <a:rPr lang="en-US" sz="2400" dirty="0" smtClean="0"/>
              <a:t>responsiveness</a:t>
            </a:r>
            <a:endParaRPr lang="en-US" sz="2400" dirty="0"/>
          </a:p>
          <a:p>
            <a:pPr lvl="1"/>
            <a:r>
              <a:rPr lang="en-US" sz="2400" dirty="0"/>
              <a:t>Increased apical emphysema and </a:t>
            </a:r>
            <a:r>
              <a:rPr lang="en-US" sz="2400" dirty="0" smtClean="0"/>
              <a:t>emphysema/fibrosis </a:t>
            </a:r>
            <a:r>
              <a:rPr lang="en-US" sz="2400" dirty="0"/>
              <a:t>on </a:t>
            </a:r>
            <a:r>
              <a:rPr lang="en-US" sz="2400" dirty="0" smtClean="0"/>
              <a:t>CT</a:t>
            </a:r>
          </a:p>
          <a:p>
            <a:pPr lvl="1"/>
            <a:r>
              <a:rPr lang="en-US" sz="2400" dirty="0"/>
              <a:t>Alterations in the oral </a:t>
            </a:r>
            <a:r>
              <a:rPr lang="en-US" sz="2400" dirty="0" smtClean="0"/>
              <a:t>microbiome</a:t>
            </a:r>
            <a:endParaRPr lang="en-US" sz="2400" dirty="0"/>
          </a:p>
          <a:p>
            <a:r>
              <a:rPr lang="en-US" sz="2800" dirty="0" smtClean="0"/>
              <a:t>Among 6,814 MESA Exam 1 participants, to test if </a:t>
            </a:r>
            <a:r>
              <a:rPr lang="en-US" sz="2800" b="1" dirty="0" smtClean="0"/>
              <a:t>novel cardiac CT biomarkers of GI function</a:t>
            </a:r>
            <a:r>
              <a:rPr lang="en-US" sz="2800" dirty="0" smtClean="0"/>
              <a:t> are </a:t>
            </a:r>
            <a:r>
              <a:rPr lang="en-US" sz="2800" dirty="0"/>
              <a:t>prospectively associated with: </a:t>
            </a:r>
          </a:p>
          <a:p>
            <a:pPr lvl="1"/>
            <a:r>
              <a:rPr lang="en-US" sz="2400" dirty="0"/>
              <a:t>Accelerated </a:t>
            </a:r>
            <a:r>
              <a:rPr lang="en-US" sz="2400" dirty="0" smtClean="0"/>
              <a:t>lung function decline </a:t>
            </a:r>
            <a:r>
              <a:rPr lang="en-US" sz="2400" dirty="0"/>
              <a:t>and increase in </a:t>
            </a:r>
            <a:r>
              <a:rPr lang="en-US" sz="2400" dirty="0" smtClean="0"/>
              <a:t>emphysema</a:t>
            </a:r>
            <a:endParaRPr lang="en-US" sz="2400" dirty="0"/>
          </a:p>
          <a:p>
            <a:pPr lvl="1"/>
            <a:r>
              <a:rPr lang="en-US" sz="2400" dirty="0"/>
              <a:t>Clinical respiratory events </a:t>
            </a:r>
            <a:r>
              <a:rPr lang="en-US" sz="2400" dirty="0" smtClean="0"/>
              <a:t>and </a:t>
            </a:r>
            <a:r>
              <a:rPr lang="en-US" sz="2400" dirty="0"/>
              <a:t>all-cause mortality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98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7" y="315421"/>
            <a:ext cx="4516964" cy="495249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Novel MRI  biomarkers for GI function (swallowing, aspiration)</a:t>
            </a:r>
            <a:endParaRPr lang="en-US" sz="48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461" y="189384"/>
            <a:ext cx="6996112" cy="550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1" y="3806338"/>
            <a:ext cx="4497170" cy="2267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2314" y="5749447"/>
            <a:ext cx="698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Real-time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Oral contrast (5mL pineapple juice thickened with yeast)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Aspiration as primary functional biomarker of interest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6325" y="6241310"/>
            <a:ext cx="58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Zhang, JMRI 2012. Lingala, JMRI 2016.</a:t>
            </a:r>
          </a:p>
        </p:txBody>
      </p:sp>
    </p:spTree>
    <p:extLst>
      <p:ext uri="{BB962C8B-B14F-4D97-AF65-F5344CB8AC3E}">
        <p14:creationId xmlns:p14="http://schemas.microsoft.com/office/powerpoint/2010/main" val="111294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7" y="315421"/>
            <a:ext cx="4154466" cy="495249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Novel MRI biomarkers for GI function (reflux, sliding hernia)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219156" y="263048"/>
            <a:ext cx="25991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Real-time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Oral contrast (5mL pineapple juice thickened with yeast)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Variation over the respiratory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Valsalva maneuver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Reflux as primary functional biomarker of interest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6325" y="6241310"/>
            <a:ext cx="58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Zhang, </a:t>
            </a:r>
            <a:r>
              <a:rPr lang="en-US" dirty="0" err="1" smtClean="0"/>
              <a:t>Sci</a:t>
            </a:r>
            <a:r>
              <a:rPr lang="en-US" dirty="0" smtClean="0"/>
              <a:t> Rep 2015. 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999" y="0"/>
            <a:ext cx="4152053" cy="68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4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3755</TotalTime>
  <Words>1162</Words>
  <Application>Microsoft Office PowerPoint</Application>
  <PresentationFormat>Widescreen</PresentationFormat>
  <Paragraphs>208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Corbel</vt:lpstr>
      <vt:lpstr>Lora</vt:lpstr>
      <vt:lpstr>Headlines</vt:lpstr>
      <vt:lpstr>Lung-gut interactions in chronic lung diseases  Concept Proposal for a MESA Ancillary Study</vt:lpstr>
      <vt:lpstr>“…no more hotly debated topic in aerodigestive medicine”</vt:lpstr>
      <vt:lpstr>Treating reflux and respiratory health outcomes</vt:lpstr>
      <vt:lpstr>Beyond pH: bile acids and microbiome</vt:lpstr>
      <vt:lpstr>Major limitations of current “aerodigestive” research</vt:lpstr>
      <vt:lpstr>Hypotheses</vt:lpstr>
      <vt:lpstr>Proposed Aims</vt:lpstr>
      <vt:lpstr>Novel MRI  biomarkers for GI function (swallowing, aspiration)</vt:lpstr>
      <vt:lpstr>Novel MRI biomarkers for GI function (reflux, sliding hernia)</vt:lpstr>
      <vt:lpstr>Novel CT biomarkers for GI structure (hernia, esophagus)</vt:lpstr>
      <vt:lpstr>Aim 1  Associations between GI function on MRI and lung disease in MESA</vt:lpstr>
      <vt:lpstr>Aim 2 Associations between GI structure on CT and respiratory outcomes in MESA</vt:lpstr>
      <vt:lpstr>Impact</vt:lpstr>
      <vt:lpstr>Next steps</vt:lpstr>
      <vt:lpstr>Thank you!</vt:lpstr>
      <vt:lpstr>***Existing modalities for evaluating upper GI (UGI) structure/function are limited</vt:lpstr>
      <vt:lpstr>GERD linked to COPD exacerbation risk</vt:lpstr>
      <vt:lpstr>PPI therapy ineffective for asthma and COPD</vt:lpstr>
      <vt:lpstr>Anti-reflux surgery effective post-lung transplant and in interstitial lung disease</vt:lpstr>
      <vt:lpstr>Bile acid reflux post-lung transplant</vt:lpstr>
      <vt:lpstr>Bile acid reflux in cystic fibrosis</vt:lpstr>
      <vt:lpstr>Fundoplication post-lung transplant</vt:lpstr>
      <vt:lpstr>Anti-reflux surgery in IPF</vt:lpstr>
      <vt:lpstr>Novel MRI biomarkers of UGI function are under development thanks to methodological advances</vt:lpstr>
      <vt:lpstr>Pilot data from MESA-COPD Chest CT show that measurement of UGI structure is feasible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MRI of UGI function</dc:title>
  <dc:creator>Oelsner, Elizabeth C.</dc:creator>
  <cp:lastModifiedBy>Windows User</cp:lastModifiedBy>
  <cp:revision>109</cp:revision>
  <dcterms:created xsi:type="dcterms:W3CDTF">2019-02-12T16:59:56Z</dcterms:created>
  <dcterms:modified xsi:type="dcterms:W3CDTF">2019-03-28T12:45:10Z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31322B1B-AD43-42E8-BB03-5F4CA955099E</vt:lpwstr>
  </property>
  <property fmtid="{D5CDD505-2E9C-101B-9397-08002B2CF9AE}" pid="3" name="ArticulatePath">
    <vt:lpwstr>Presentation1</vt:lpwstr>
  </property>
</Properties>
</file>