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61" r:id="rId2"/>
    <p:sldId id="1378" r:id="rId3"/>
    <p:sldId id="1380" r:id="rId4"/>
    <p:sldId id="1312" r:id="rId5"/>
    <p:sldId id="1394" r:id="rId6"/>
    <p:sldId id="1395" r:id="rId7"/>
    <p:sldId id="1396" r:id="rId8"/>
    <p:sldId id="1397" r:id="rId9"/>
    <p:sldId id="1391" r:id="rId10"/>
    <p:sldId id="1392" r:id="rId11"/>
    <p:sldId id="1393" r:id="rId12"/>
    <p:sldId id="1346" r:id="rId13"/>
    <p:sldId id="1337" r:id="rId14"/>
    <p:sldId id="1338" r:id="rId15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DAF"/>
    <a:srgbClr val="2899B0"/>
    <a:srgbClr val="CD0206"/>
    <a:srgbClr val="D8385E"/>
    <a:srgbClr val="FFF19E"/>
    <a:srgbClr val="FFA11D"/>
    <a:srgbClr val="64CAE0"/>
    <a:srgbClr val="F4F4F4"/>
    <a:srgbClr val="30A23E"/>
    <a:srgbClr val="3CB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20" autoAdjust="0"/>
    <p:restoredTop sz="93515" autoAdjust="0"/>
  </p:normalViewPr>
  <p:slideViewPr>
    <p:cSldViewPr>
      <p:cViewPr varScale="1">
        <p:scale>
          <a:sx n="62" d="100"/>
          <a:sy n="62" d="100"/>
        </p:scale>
        <p:origin x="474" y="3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8866A-684B-4641-8583-D1C928AE3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5000"/>
              </a:lnSpc>
            </a:pPr>
            <a:endParaRPr lang="en-US" sz="1200" dirty="0">
              <a:solidFill>
                <a:schemeClr val="accent5"/>
              </a:solidFill>
              <a:latin typeface="Lat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8866A-684B-4641-8583-D1C928AE3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5000"/>
              </a:lnSpc>
            </a:pPr>
            <a:endParaRPr lang="en-US" sz="1200" dirty="0">
              <a:solidFill>
                <a:schemeClr val="accent5"/>
              </a:solidFill>
              <a:latin typeface="Lat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8866A-684B-4641-8583-D1C928AE3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8866A-684B-4641-8583-D1C928AE3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8866A-684B-4641-8583-D1C928AE33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8866A-684B-4641-8583-D1C928AE3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4690" y="6270147"/>
            <a:ext cx="693673" cy="365125"/>
          </a:xfrm>
          <a:prstGeom prst="rect">
            <a:avLst/>
          </a:prstGeom>
        </p:spPr>
        <p:txBody>
          <a:bodyPr/>
          <a:lstStyle/>
          <a:p>
            <a:fld id="{7F458DEE-842F-4A72-8C22-21209FD99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19202" y="1432415"/>
            <a:ext cx="10346268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19202" y="1432415"/>
            <a:ext cx="10346268" cy="4517048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5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2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45267"/>
            <a:ext cx="12192000" cy="61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4869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11646174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02730" y="6323774"/>
            <a:ext cx="491305" cy="42044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5" r:id="rId1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10" Type="http://schemas.openxmlformats.org/officeDocument/2006/relationships/image" Target="../media/image30.png"/><Relationship Id="rId4" Type="http://schemas.openxmlformats.org/officeDocument/2006/relationships/image" Target="../media/image24.tmp"/><Relationship Id="rId9" Type="http://schemas.openxmlformats.org/officeDocument/2006/relationships/image" Target="../media/image2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7" Type="http://schemas.openxmlformats.org/officeDocument/2006/relationships/image" Target="../media/image3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10" Type="http://schemas.openxmlformats.org/officeDocument/2006/relationships/image" Target="../media/image22.tmp"/><Relationship Id="rId4" Type="http://schemas.openxmlformats.org/officeDocument/2006/relationships/image" Target="../media/image16.png"/><Relationship Id="rId9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/>
          <p:cNvSpPr txBox="1">
            <a:spLocks noChangeArrowheads="1"/>
          </p:cNvSpPr>
          <p:nvPr/>
        </p:nvSpPr>
        <p:spPr bwMode="auto">
          <a:xfrm>
            <a:off x="5015720" y="91757"/>
            <a:ext cx="2262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rPr>
              <a:t>SPECIFIC AIMS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47017"/>
            <a:ext cx="11684000" cy="45550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SPECIFIC AIM 1</a:t>
            </a:r>
            <a:r>
              <a:rPr lang="en-US" b="1" dirty="0" smtClean="0"/>
              <a:t>: </a:t>
            </a:r>
            <a:r>
              <a:rPr lang="en-US" dirty="0"/>
              <a:t>To determine the longitudinal, cumulative and cross-sectional associations between ASCVD risk factors and coronary atherosclerotic burden and composition </a:t>
            </a:r>
            <a:r>
              <a:rPr lang="en-US" dirty="0" smtClean="0"/>
              <a:t>measured by CCTA among </a:t>
            </a:r>
            <a:r>
              <a:rPr lang="en-US" dirty="0"/>
              <a:t>racial and ethnic subgroups of women and men enrolled in the MESA. </a:t>
            </a:r>
          </a:p>
          <a:p>
            <a:pPr lvl="0"/>
            <a:r>
              <a:rPr lang="en-US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SPECIFIC </a:t>
            </a:r>
            <a:r>
              <a:rPr lang="en-US" b="1" dirty="0"/>
              <a:t>AIM 2: </a:t>
            </a:r>
            <a:r>
              <a:rPr lang="en-US" dirty="0"/>
              <a:t>To </a:t>
            </a:r>
            <a:r>
              <a:rPr lang="en-US" dirty="0" smtClean="0"/>
              <a:t>examine the associations between novel CCTA markers of </a:t>
            </a:r>
            <a:r>
              <a:rPr lang="en-US" dirty="0" err="1" smtClean="0"/>
              <a:t>pericoronary</a:t>
            </a:r>
            <a:r>
              <a:rPr lang="en-US" dirty="0" smtClean="0"/>
              <a:t> fat and ASCVD </a:t>
            </a:r>
            <a:r>
              <a:rPr lang="en-US" dirty="0"/>
              <a:t>risk </a:t>
            </a:r>
            <a:r>
              <a:rPr lang="en-US" dirty="0" smtClean="0"/>
              <a:t>factors and treatment, and </a:t>
            </a:r>
            <a:r>
              <a:rPr lang="en-US" dirty="0"/>
              <a:t>coronary atherosclerotic burden and </a:t>
            </a:r>
            <a:r>
              <a:rPr lang="en-US" dirty="0" smtClean="0"/>
              <a:t>composition among MESA enrollees. 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SPECIFIC </a:t>
            </a:r>
            <a:r>
              <a:rPr lang="en-US" b="1" dirty="0"/>
              <a:t>AIM 3: </a:t>
            </a:r>
            <a:r>
              <a:rPr lang="en-US" dirty="0"/>
              <a:t>To compare the burden of atherosclerotic plaque and obstructive CAD severity in relation to baseline CAC measures of plaque volume and density among </a:t>
            </a:r>
            <a:r>
              <a:rPr lang="en-US" dirty="0" smtClean="0"/>
              <a:t>a propensity-matched cohort of long-term </a:t>
            </a:r>
            <a:r>
              <a:rPr lang="en-US" dirty="0"/>
              <a:t>statin </a:t>
            </a:r>
            <a:r>
              <a:rPr lang="en-US" dirty="0" smtClean="0"/>
              <a:t>users and non-users.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5484" y="838200"/>
            <a:ext cx="2521609" cy="5343501"/>
            <a:chOff x="415484" y="1128009"/>
            <a:chExt cx="2521609" cy="5343501"/>
          </a:xfrm>
        </p:grpSpPr>
        <p:pic>
          <p:nvPicPr>
            <p:cNvPr id="34" name="Shape 429" descr="Screen Clipping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 l="13726" r="5124" b="8707"/>
            <a:stretch/>
          </p:blipFill>
          <p:spPr>
            <a:xfrm>
              <a:off x="574515" y="1637959"/>
              <a:ext cx="2209800" cy="4833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404"/>
            <p:cNvSpPr txBox="1"/>
            <p:nvPr/>
          </p:nvSpPr>
          <p:spPr>
            <a:xfrm>
              <a:off x="415484" y="1128009"/>
              <a:ext cx="2521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 </a:t>
              </a: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Coronary Artery 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8100" y="76200"/>
            <a:ext cx="12153899" cy="1219200"/>
          </a:xfrm>
          <a:prstGeom prst="rect">
            <a:avLst/>
          </a:prstGeom>
        </p:spPr>
        <p:txBody>
          <a:bodyPr vert="horz" lIns="0" tIns="0" rIns="121899" bIns="60949" rtlCol="0" anchor="t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2081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Case 2: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62 year old man with high cholesterol and tobacco history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75735" y="938764"/>
            <a:ext cx="4998826" cy="1546982"/>
            <a:chOff x="1295400" y="1268627"/>
            <a:chExt cx="4998826" cy="1546982"/>
          </a:xfrm>
        </p:grpSpPr>
        <p:pic>
          <p:nvPicPr>
            <p:cNvPr id="35" name="Shape 432" descr="Screen Clipp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09496" y="1761820"/>
              <a:ext cx="1195957" cy="1053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433" descr="Screen Clipp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1187" y="1762289"/>
              <a:ext cx="1183039" cy="10533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" name="Shape 434"/>
            <p:cNvCxnSpPr/>
            <p:nvPr/>
          </p:nvCxnSpPr>
          <p:spPr>
            <a:xfrm>
              <a:off x="2872740" y="2300156"/>
              <a:ext cx="861060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8" name="Shape 439"/>
            <p:cNvSpPr txBox="1"/>
            <p:nvPr/>
          </p:nvSpPr>
          <p:spPr>
            <a:xfrm>
              <a:off x="3963101" y="1268627"/>
              <a:ext cx="2084704" cy="36933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Stable plaque</a:t>
              </a:r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1295400" y="1905000"/>
              <a:ext cx="990600" cy="91014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0919" y="4591322"/>
            <a:ext cx="5207761" cy="1519634"/>
            <a:chOff x="1066800" y="4951876"/>
            <a:chExt cx="5207761" cy="1519634"/>
          </a:xfrm>
        </p:grpSpPr>
        <p:pic>
          <p:nvPicPr>
            <p:cNvPr id="48" name="Shape 436" descr="Screen Clipp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84019" y="5425795"/>
              <a:ext cx="1190542" cy="1045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Shape 437" descr="Screen Clippi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06648" y="5425796"/>
              <a:ext cx="1215577" cy="1045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Shape 440"/>
            <p:cNvSpPr txBox="1"/>
            <p:nvPr/>
          </p:nvSpPr>
          <p:spPr>
            <a:xfrm>
              <a:off x="3934773" y="4951876"/>
              <a:ext cx="2084704" cy="36933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Stable plaque</a:t>
              </a:r>
              <a:endParaRPr/>
            </a:p>
          </p:txBody>
        </p:sp>
        <p:cxnSp>
          <p:nvCxnSpPr>
            <p:cNvPr id="66" name="Shape 434"/>
            <p:cNvCxnSpPr/>
            <p:nvPr/>
          </p:nvCxnSpPr>
          <p:spPr>
            <a:xfrm>
              <a:off x="2856161" y="5938355"/>
              <a:ext cx="861060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7" name="Oval 66"/>
            <p:cNvSpPr/>
            <p:nvPr/>
          </p:nvSpPr>
          <p:spPr>
            <a:xfrm>
              <a:off x="1066800" y="5238844"/>
              <a:ext cx="990600" cy="91014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2189" y="2536999"/>
            <a:ext cx="6458261" cy="1942424"/>
            <a:chOff x="685689" y="2808964"/>
            <a:chExt cx="6458261" cy="1942424"/>
          </a:xfrm>
        </p:grpSpPr>
        <p:pic>
          <p:nvPicPr>
            <p:cNvPr id="68" name="Shape 430" descr="Screen Clippi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18850" y="3648942"/>
              <a:ext cx="1195957" cy="1102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Shape 431" descr="Screen Clipping"/>
            <p:cNvPicPr preferRelativeResize="0"/>
            <p:nvPr/>
          </p:nvPicPr>
          <p:blipFill rotWithShape="1">
            <a:blip r:embed="rId9">
              <a:alphaModFix/>
            </a:blip>
            <a:srcRect l="13436"/>
            <a:stretch/>
          </p:blipFill>
          <p:spPr>
            <a:xfrm>
              <a:off x="5097619" y="3648942"/>
              <a:ext cx="1226981" cy="1102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Shape 441"/>
            <p:cNvSpPr txBox="1"/>
            <p:nvPr/>
          </p:nvSpPr>
          <p:spPr>
            <a:xfrm>
              <a:off x="2952950" y="2900052"/>
              <a:ext cx="4191000" cy="6463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/ 4 High Risk Plaque Features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Positive Remodeling and Necrotic Core</a:t>
              </a:r>
              <a:endParaRPr dirty="0"/>
            </a:p>
          </p:txBody>
        </p:sp>
        <p:sp>
          <p:nvSpPr>
            <p:cNvPr id="71" name="Shape 442"/>
            <p:cNvSpPr txBox="1"/>
            <p:nvPr/>
          </p:nvSpPr>
          <p:spPr>
            <a:xfrm>
              <a:off x="4498744" y="4068717"/>
              <a:ext cx="6139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-30 HU</a:t>
              </a:r>
              <a:endParaRPr/>
            </a:p>
          </p:txBody>
        </p:sp>
        <p:cxnSp>
          <p:nvCxnSpPr>
            <p:cNvPr id="72" name="Shape 434"/>
            <p:cNvCxnSpPr/>
            <p:nvPr/>
          </p:nvCxnSpPr>
          <p:spPr>
            <a:xfrm>
              <a:off x="2872740" y="4199522"/>
              <a:ext cx="86106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73" name="Oval 72"/>
            <p:cNvSpPr/>
            <p:nvPr/>
          </p:nvSpPr>
          <p:spPr>
            <a:xfrm>
              <a:off x="685689" y="2808964"/>
              <a:ext cx="990600" cy="9101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74" name="Shape 443" descr="Screen Clipping"/>
          <p:cNvPicPr preferRelativeResize="0">
            <a:picLocks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67600" y="1798625"/>
            <a:ext cx="4419600" cy="3550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hape 444"/>
          <p:cNvCxnSpPr/>
          <p:nvPr/>
        </p:nvCxnSpPr>
        <p:spPr>
          <a:xfrm>
            <a:off x="7794984" y="2325668"/>
            <a:ext cx="258948" cy="30637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6" name="TextBox 75"/>
          <p:cNvSpPr txBox="1"/>
          <p:nvPr/>
        </p:nvSpPr>
        <p:spPr>
          <a:xfrm>
            <a:off x="7467600" y="1234191"/>
            <a:ext cx="448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Non-ST Elevation Myocardial Infarction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987788" y="5557064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44 days later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38100" y="6639267"/>
            <a:ext cx="6210300" cy="184666"/>
          </a:xfrm>
          <a:prstGeom prst="rect">
            <a:avLst/>
          </a:prstGeom>
          <a:noFill/>
          <a:ln w="2159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200" b="1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Source</a:t>
            </a:r>
            <a:r>
              <a:rPr lang="en-US" sz="1200" b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120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van Rosendael, A et al. JACC Cardiovasc Imaging 2018 (preliminary)</a:t>
            </a:r>
            <a:endParaRPr lang="en-US" sz="1200" dirty="0">
              <a:solidFill>
                <a:srgbClr val="1B1A1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" y="76200"/>
            <a:ext cx="12153899" cy="1219200"/>
          </a:xfrm>
          <a:prstGeom prst="rect">
            <a:avLst/>
          </a:prstGeom>
        </p:spPr>
        <p:txBody>
          <a:bodyPr vert="horz" lIns="0" tIns="0" rIns="121899" bIns="60949" rtlCol="0" anchor="t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2081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Case 3: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57 year old woman with high blood pressure</a:t>
            </a:r>
          </a:p>
        </p:txBody>
      </p:sp>
      <p:pic>
        <p:nvPicPr>
          <p:cNvPr id="30" name="Shape 45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38" y="1224556"/>
            <a:ext cx="1665288" cy="473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457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1302" y="2010960"/>
            <a:ext cx="1790950" cy="1619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hape 458"/>
          <p:cNvCxnSpPr/>
          <p:nvPr/>
        </p:nvCxnSpPr>
        <p:spPr>
          <a:xfrm>
            <a:off x="1865964" y="2820698"/>
            <a:ext cx="1335338" cy="0"/>
          </a:xfrm>
          <a:prstGeom prst="straightConnector1">
            <a:avLst/>
          </a:prstGeom>
          <a:noFill/>
          <a:ln w="5715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3" name="Shape 459"/>
          <p:cNvGrpSpPr/>
          <p:nvPr/>
        </p:nvGrpSpPr>
        <p:grpSpPr>
          <a:xfrm>
            <a:off x="1989887" y="3975471"/>
            <a:ext cx="4176931" cy="1862036"/>
            <a:chOff x="1936879" y="4517009"/>
            <a:chExt cx="4176931" cy="1862036"/>
          </a:xfrm>
        </p:grpSpPr>
        <p:pic>
          <p:nvPicPr>
            <p:cNvPr id="39" name="Shape 460" descr="Screen Clipp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98489" y="4517009"/>
              <a:ext cx="3915321" cy="160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Shape 461"/>
            <p:cNvSpPr txBox="1"/>
            <p:nvPr/>
          </p:nvSpPr>
          <p:spPr>
            <a:xfrm>
              <a:off x="2198489" y="6117432"/>
              <a:ext cx="3915320" cy="2616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Distance from ostium (mm)</a:t>
              </a:r>
              <a:endParaRPr/>
            </a:p>
          </p:txBody>
        </p:sp>
        <p:sp>
          <p:nvSpPr>
            <p:cNvPr id="41" name="Shape 462"/>
            <p:cNvSpPr txBox="1"/>
            <p:nvPr/>
          </p:nvSpPr>
          <p:spPr>
            <a:xfrm rot="5400000">
              <a:off x="1136667" y="5317223"/>
              <a:ext cx="1862034" cy="2616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Area (mm</a:t>
              </a:r>
              <a:r>
                <a:rPr lang="en-US" sz="11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</p:grpSp>
      <p:cxnSp>
        <p:nvCxnSpPr>
          <p:cNvPr id="42" name="Shape 463"/>
          <p:cNvCxnSpPr/>
          <p:nvPr/>
        </p:nvCxnSpPr>
        <p:spPr>
          <a:xfrm>
            <a:off x="3254310" y="4464270"/>
            <a:ext cx="44305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Shape 464"/>
          <p:cNvCxnSpPr/>
          <p:nvPr/>
        </p:nvCxnSpPr>
        <p:spPr>
          <a:xfrm>
            <a:off x="3034980" y="4800493"/>
            <a:ext cx="35649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Shape 465"/>
          <p:cNvCxnSpPr/>
          <p:nvPr/>
        </p:nvCxnSpPr>
        <p:spPr>
          <a:xfrm>
            <a:off x="3254310" y="4464270"/>
            <a:ext cx="0" cy="31132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45" name="Shape 466"/>
          <p:cNvSpPr txBox="1"/>
          <p:nvPr/>
        </p:nvSpPr>
        <p:spPr>
          <a:xfrm>
            <a:off x="2954248" y="3989038"/>
            <a:ext cx="11955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Remodeling index: 1.6</a:t>
            </a:r>
            <a:endParaRPr/>
          </a:p>
        </p:txBody>
      </p:sp>
      <p:sp>
        <p:nvSpPr>
          <p:cNvPr id="46" name="Shape 467"/>
          <p:cNvSpPr txBox="1"/>
          <p:nvPr/>
        </p:nvSpPr>
        <p:spPr>
          <a:xfrm>
            <a:off x="134362" y="762000"/>
            <a:ext cx="41871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Anterior Descending Artery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68"/>
          <p:cNvSpPr txBox="1"/>
          <p:nvPr/>
        </p:nvSpPr>
        <p:spPr>
          <a:xfrm>
            <a:off x="2636772" y="1331438"/>
            <a:ext cx="3200399" cy="6404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/ 4 High Risk Plaque Features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Remodeling</a:t>
            </a:r>
            <a:endParaRPr dirty="0"/>
          </a:p>
        </p:txBody>
      </p:sp>
      <p:sp>
        <p:nvSpPr>
          <p:cNvPr id="52" name="Oval 51"/>
          <p:cNvSpPr/>
          <p:nvPr/>
        </p:nvSpPr>
        <p:spPr>
          <a:xfrm>
            <a:off x="825526" y="2260631"/>
            <a:ext cx="990600" cy="910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6654" y="886085"/>
            <a:ext cx="5746746" cy="5412295"/>
            <a:chOff x="6216654" y="1096319"/>
            <a:chExt cx="5746746" cy="5412295"/>
          </a:xfrm>
        </p:grpSpPr>
        <p:pic>
          <p:nvPicPr>
            <p:cNvPr id="29" name="Shape 455" descr="Screen Clipping"/>
            <p:cNvPicPr preferRelativeResize="0">
              <a:picLocks/>
            </p:cNvPicPr>
            <p:nvPr/>
          </p:nvPicPr>
          <p:blipFill rotWithShape="1">
            <a:blip r:embed="rId6">
              <a:alphaModFix/>
            </a:blip>
            <a:srcRect l="-2" r="15571"/>
            <a:stretch/>
          </p:blipFill>
          <p:spPr>
            <a:xfrm>
              <a:off x="6216655" y="1541672"/>
              <a:ext cx="5746745" cy="453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Shape 469" descr="Screen Clippi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16654" y="4495801"/>
              <a:ext cx="4170472" cy="15818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" name="Shape 470"/>
            <p:cNvCxnSpPr/>
            <p:nvPr/>
          </p:nvCxnSpPr>
          <p:spPr>
            <a:xfrm rot="10800000">
              <a:off x="9617332" y="3389244"/>
              <a:ext cx="370818" cy="126654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3" name="TextBox 52"/>
            <p:cNvSpPr txBox="1"/>
            <p:nvPr/>
          </p:nvSpPr>
          <p:spPr>
            <a:xfrm>
              <a:off x="7162800" y="1096319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Arial" charset="0"/>
                  <a:ea typeface="Arial" charset="0"/>
                  <a:cs typeface="Arial" charset="0"/>
                </a:rPr>
                <a:t>ST Elevation Myocardial Infarction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13504" y="6139282"/>
              <a:ext cx="1710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Arial" charset="0"/>
                  <a:ea typeface="Arial" charset="0"/>
                  <a:cs typeface="Arial" charset="0"/>
                </a:rPr>
                <a:t>975 days later</a:t>
              </a:r>
            </a:p>
          </p:txBody>
        </p:sp>
      </p:grp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38100" y="6639267"/>
            <a:ext cx="6210300" cy="184666"/>
          </a:xfrm>
          <a:prstGeom prst="rect">
            <a:avLst/>
          </a:prstGeom>
          <a:noFill/>
          <a:ln w="2159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200" b="1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Source</a:t>
            </a:r>
            <a:r>
              <a:rPr lang="en-US" sz="1200" b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120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van Rosendael, A et al. JACC Cardiovasc Imaging 2018 (preliminary)</a:t>
            </a:r>
            <a:endParaRPr lang="en-US" sz="1200" dirty="0">
              <a:solidFill>
                <a:srgbClr val="1B1A1B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228600" y="0"/>
            <a:ext cx="11658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62626"/>
                </a:solidFill>
                <a:latin typeface="Arial"/>
                <a:cs typeface="Arial"/>
              </a:rPr>
              <a:t>PARADIGM: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CAD Progression and Response to Statins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8100" y="6639267"/>
            <a:ext cx="6210300" cy="184666"/>
          </a:xfrm>
          <a:prstGeom prst="rect">
            <a:avLst/>
          </a:prstGeom>
          <a:noFill/>
          <a:ln w="2159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200" b="1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Source: 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Lee SE et al. JACC </a:t>
            </a:r>
            <a:r>
              <a:rPr lang="en-US" sz="120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Cardiovasc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 Imaging 2018</a:t>
            </a:r>
          </a:p>
        </p:txBody>
      </p:sp>
      <p:pic>
        <p:nvPicPr>
          <p:cNvPr id="9" name="Picture 8" descr="Screen Shot 2018-07-07 at 2.2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976306" cy="2339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3657600"/>
            <a:ext cx="10363200" cy="21775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Prospective observational cohort study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N=1,255, 13 sites, 7 countries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Quantitative CT evaluation for APCs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Medication</a:t>
            </a:r>
          </a:p>
          <a:p>
            <a:pPr marL="457189" indent="-457189">
              <a:lnSpc>
                <a:spcPct val="150000"/>
              </a:lnSpc>
              <a:buFont typeface="Arial"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 testing, including lipid panels</a:t>
            </a:r>
          </a:p>
        </p:txBody>
      </p:sp>
    </p:spTree>
    <p:extLst>
      <p:ext uri="{BB962C8B-B14F-4D97-AF65-F5344CB8AC3E}">
        <p14:creationId xmlns:p14="http://schemas.microsoft.com/office/powerpoint/2010/main" val="41223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 Shot 2018-09-08 at 6.37.41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8" t="6914"/>
          <a:stretch/>
        </p:blipFill>
        <p:spPr>
          <a:xfrm>
            <a:off x="4800600" y="990600"/>
            <a:ext cx="7173520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8100" y="6639267"/>
            <a:ext cx="6210300" cy="184666"/>
          </a:xfrm>
          <a:prstGeom prst="rect">
            <a:avLst/>
          </a:prstGeom>
          <a:noFill/>
          <a:ln w="2159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200" b="1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Source: 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Lee SE et al. JACC </a:t>
            </a:r>
            <a:r>
              <a:rPr lang="en-US" sz="120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Cardiovasc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 Imaging 2018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1601" y="5334000"/>
            <a:ext cx="678180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No difference in stenosis </a:t>
            </a:r>
            <a:r>
              <a:rPr lang="en-US" sz="1800" u="sng" dirty="0">
                <a:latin typeface="Arial"/>
                <a:cs typeface="Arial"/>
              </a:rPr>
              <a:t>&gt;</a:t>
            </a:r>
            <a:r>
              <a:rPr lang="en-US" sz="1800" dirty="0">
                <a:latin typeface="Arial"/>
                <a:cs typeface="Arial"/>
              </a:rPr>
              <a:t>50% by statin treatment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33% reduction in high-risk plaques at 3.8 year follow-up for patients treated with statins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76800" y="9906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1658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62626"/>
                </a:solidFill>
                <a:latin typeface="Arial"/>
                <a:cs typeface="Arial"/>
              </a:rPr>
              <a:t>PARADIGM: 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CAD Progression and Response to Statins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8675" y="609600"/>
            <a:ext cx="4160925" cy="4495801"/>
            <a:chOff x="258675" y="609600"/>
            <a:chExt cx="4160925" cy="4495801"/>
          </a:xfrm>
        </p:grpSpPr>
        <p:pic>
          <p:nvPicPr>
            <p:cNvPr id="3" name="Picture 2" descr="Screen Shot 2018-09-08 at 6.37.41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2" r="63775"/>
            <a:stretch/>
          </p:blipFill>
          <p:spPr>
            <a:xfrm>
              <a:off x="258675" y="990601"/>
              <a:ext cx="4160925" cy="411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04800" y="9906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609600"/>
              <a:ext cx="795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N=781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609600"/>
              <a:ext cx="795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N=474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4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40"/>
            <a:ext cx="11963400" cy="7110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7100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52400" y="76200"/>
            <a:ext cx="11887199" cy="6858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Coronary CT Angiography uniquely enables comprehensive evaluation of atherosclerosis.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34000"/>
            <a:ext cx="6032421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Three-dimensional measures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All major </a:t>
            </a:r>
            <a:r>
              <a:rPr lang="en-US" sz="1600" dirty="0" err="1">
                <a:latin typeface="Arial"/>
                <a:cs typeface="Arial"/>
              </a:rPr>
              <a:t>epicardial</a:t>
            </a:r>
            <a:r>
              <a:rPr lang="en-US" sz="1600" dirty="0">
                <a:latin typeface="Arial"/>
                <a:cs typeface="Arial"/>
              </a:rPr>
              <a:t> vessels and branches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0.5 mm cross-sectional characterization of plaque and lumen</a:t>
            </a:r>
          </a:p>
        </p:txBody>
      </p:sp>
      <p:pic>
        <p:nvPicPr>
          <p:cNvPr id="16" name="Picture 15" descr="7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" y="1295401"/>
            <a:ext cx="877128" cy="38313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" name="Picture 16" descr="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48" y="1295400"/>
            <a:ext cx="1435678" cy="38237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" name="Picture 17" descr="9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26" y="1300942"/>
            <a:ext cx="830674" cy="38297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9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1295400"/>
            <a:ext cx="3739569" cy="38143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1" y="6534587"/>
            <a:ext cx="14799732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rgbClr val="1B1A1B"/>
                </a:solidFill>
                <a:latin typeface="Arial Narrow" charset="0"/>
              </a:rPr>
              <a:t>Source:</a:t>
            </a:r>
            <a:r>
              <a:rPr lang="en-US" sz="1400" dirty="0">
                <a:solidFill>
                  <a:srgbClr val="1B1A1B"/>
                </a:solidFill>
                <a:latin typeface="Arial Narrow" charset="0"/>
              </a:rPr>
              <a:t> Fischer C et al. JCCT 2013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74166" y="914400"/>
            <a:ext cx="4919045" cy="5715000"/>
            <a:chOff x="7174166" y="914400"/>
            <a:chExt cx="4919045" cy="5715000"/>
          </a:xfrm>
        </p:grpSpPr>
        <p:pic>
          <p:nvPicPr>
            <p:cNvPr id="9" name="Picture 8" descr="Screen Shot 2018-09-08 at 6.16.03 P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1295400"/>
              <a:ext cx="3707113" cy="411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174166" y="5589115"/>
              <a:ext cx="4865434" cy="104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/>
                <a:buChar char="•"/>
              </a:pPr>
              <a:r>
                <a:rPr lang="en-US" sz="1600" dirty="0">
                  <a:latin typeface="Arial"/>
                  <a:cs typeface="Arial"/>
                </a:rPr>
                <a:t>1360 patients undergoing CT and IVUS</a:t>
              </a:r>
            </a:p>
            <a:p>
              <a:pPr marL="342900" indent="-342900">
                <a:lnSpc>
                  <a:spcPct val="130000"/>
                </a:lnSpc>
                <a:buFont typeface="Arial"/>
                <a:buChar char="•"/>
              </a:pPr>
              <a:r>
                <a:rPr lang="en-US" sz="1600" dirty="0">
                  <a:latin typeface="Arial"/>
                  <a:cs typeface="Arial"/>
                </a:rPr>
                <a:t>1.49 mm</a:t>
              </a:r>
              <a:r>
                <a:rPr lang="en-US" sz="1600" baseline="30000" dirty="0">
                  <a:latin typeface="Arial"/>
                  <a:cs typeface="Arial"/>
                </a:rPr>
                <a:t>3</a:t>
              </a:r>
              <a:r>
                <a:rPr lang="en-US" sz="1600" dirty="0">
                  <a:latin typeface="Arial"/>
                  <a:cs typeface="Arial"/>
                </a:rPr>
                <a:t> difference between CT / IVUS (p=NS)</a:t>
              </a:r>
            </a:p>
            <a:p>
              <a:pPr marL="342900" indent="-342900">
                <a:lnSpc>
                  <a:spcPct val="130000"/>
                </a:lnSpc>
                <a:buFont typeface="Arial"/>
                <a:buChar char="•"/>
              </a:pPr>
              <a:r>
                <a:rPr lang="en-US" sz="1600" dirty="0">
                  <a:latin typeface="Arial"/>
                  <a:cs typeface="Arial"/>
                </a:rPr>
                <a:t>AUC for plaque volume = 0.97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259436" y="914400"/>
              <a:ext cx="48337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Meta-analysis of 42 studies comparing CT to IVUS.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3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380999" y="7620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Identification of High Risk Atherosclerosis</a:t>
            </a:r>
          </a:p>
        </p:txBody>
      </p:sp>
      <p:pic>
        <p:nvPicPr>
          <p:cNvPr id="24" name="O 2"/>
          <p:cNvPicPr/>
          <p:nvPr/>
        </p:nvPicPr>
        <p:blipFill>
          <a:blip r:embed="rId3"/>
          <a:srcRect b="15061"/>
          <a:stretch>
            <a:fillRect/>
          </a:stretch>
        </p:blipFill>
        <p:spPr bwMode="auto">
          <a:xfrm>
            <a:off x="508000" y="1143000"/>
            <a:ext cx="6426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6550224"/>
            <a:ext cx="5236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Source</a:t>
            </a:r>
            <a:r>
              <a:rPr lang="en-US" sz="14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en-US" sz="1400" b="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Virmani</a:t>
            </a:r>
            <a:r>
              <a:rPr lang="en-US" sz="1400" b="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 et al. N </a:t>
            </a:r>
            <a:r>
              <a:rPr lang="en-US" sz="1400" b="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Engl</a:t>
            </a:r>
            <a:r>
              <a:rPr lang="en-US" sz="1400" b="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 J Med 1997; </a:t>
            </a:r>
            <a:r>
              <a:rPr lang="en-US" sz="1400" b="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Narula</a:t>
            </a:r>
            <a:r>
              <a:rPr lang="en-US" sz="1400" b="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 and Strauss Nat Med 2007 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 bwMode="auto">
          <a:xfrm>
            <a:off x="7391400" y="1447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1800" b="1" kern="0" dirty="0">
                <a:latin typeface="Arial"/>
                <a:cs typeface="Arial"/>
              </a:rPr>
              <a:t>High Risk Plaque Features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1800" kern="0" dirty="0">
                <a:latin typeface="Arial"/>
                <a:ea typeface="Arial" charset="0"/>
                <a:cs typeface="Arial"/>
              </a:rPr>
              <a:t>High plaque burden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1800" kern="0" dirty="0">
                <a:latin typeface="Arial"/>
                <a:cs typeface="Arial"/>
              </a:rPr>
              <a:t>Positive remodeling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1800" kern="0" dirty="0">
                <a:latin typeface="Arial"/>
                <a:ea typeface="Arial" charset="0"/>
                <a:cs typeface="Arial"/>
              </a:rPr>
              <a:t>Necrotic core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1800" kern="0" dirty="0">
                <a:latin typeface="Arial"/>
                <a:ea typeface="Arial" charset="0"/>
                <a:cs typeface="Arial"/>
              </a:rPr>
              <a:t>Spotty calcification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1800" kern="0" dirty="0">
                <a:latin typeface="Arial"/>
                <a:cs typeface="Arial"/>
              </a:rPr>
              <a:t>(Thin fibrous cap)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kumimoji="0" lang="en-US" sz="180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Arial" charset="0"/>
                <a:cs typeface="Arial"/>
              </a:rPr>
              <a:t>(Macrophage infiltration)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kumimoji="0" lang="en-US" sz="180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Arial" charset="0"/>
                <a:cs typeface="Arial"/>
              </a:rPr>
              <a:t>(</a:t>
            </a:r>
            <a:r>
              <a:rPr kumimoji="0" lang="en-US" sz="1800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Arial" charset="0"/>
                <a:cs typeface="Arial"/>
              </a:rPr>
              <a:t>Intraplaque</a:t>
            </a:r>
            <a:r>
              <a:rPr kumimoji="0" lang="en-US" sz="180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Arial" charset="0"/>
                <a:cs typeface="Arial"/>
              </a:rPr>
              <a:t> hemorrhage)</a:t>
            </a: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endParaRPr kumimoji="0" lang="en-US" sz="1800" b="1" strike="noStrike" kern="0" cap="none" spc="0" normalizeH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Arial" charset="0"/>
              <a:cs typeface="Arial"/>
            </a:endParaRPr>
          </a:p>
          <a:p>
            <a:pPr marL="457200" indent="-457200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endParaRPr kumimoji="0" lang="en-US" sz="1800" strike="noStrike" kern="0" cap="none" spc="0" normalizeH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609600" y="838200"/>
            <a:ext cx="10982325" cy="56642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161F2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2219326" y="1019176"/>
            <a:ext cx="7058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9290">
              <a:lnSpc>
                <a:spcPct val="125000"/>
              </a:lnSpc>
              <a:tabLst>
                <a:tab pos="752456" algn="l"/>
                <a:tab pos="914377" algn="l"/>
              </a:tabLst>
            </a:pPr>
            <a:r>
              <a:rPr lang="en-US" sz="200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10149" y="1152526"/>
            <a:ext cx="1771651" cy="1600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en-US"/>
          </a:p>
        </p:txBody>
      </p:sp>
      <p:pic>
        <p:nvPicPr>
          <p:cNvPr id="15" name="Picture 14" descr="Reza - APC case 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32616" r="3396" b="28869"/>
          <a:stretch/>
        </p:blipFill>
        <p:spPr>
          <a:xfrm>
            <a:off x="1009650" y="1236440"/>
            <a:ext cx="3486151" cy="1459136"/>
          </a:xfrm>
          <a:prstGeom prst="rect">
            <a:avLst/>
          </a:prstGeom>
        </p:spPr>
      </p:pic>
      <p:pic>
        <p:nvPicPr>
          <p:cNvPr id="16" name="Picture 15" descr="se0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4" t="37294" r="33382" b="32032"/>
          <a:stretch/>
        </p:blipFill>
        <p:spPr>
          <a:xfrm>
            <a:off x="5124451" y="1209676"/>
            <a:ext cx="685800" cy="67374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7" name="Picture 16" descr="se00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35368" r="33108" b="32582"/>
          <a:stretch/>
        </p:blipFill>
        <p:spPr>
          <a:xfrm>
            <a:off x="5124451" y="2009776"/>
            <a:ext cx="685800" cy="654909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8" name="Picture 17" descr="se005.p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4" t="36468" r="35171" b="31757"/>
          <a:stretch/>
        </p:blipFill>
        <p:spPr>
          <a:xfrm>
            <a:off x="5981700" y="1209676"/>
            <a:ext cx="685800" cy="68580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19" name="Picture 18" descr="se00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t="35093" r="32695" b="33958"/>
          <a:stretch/>
        </p:blipFill>
        <p:spPr>
          <a:xfrm>
            <a:off x="5981700" y="2009776"/>
            <a:ext cx="685800" cy="6594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Freeform 19"/>
          <p:cNvSpPr/>
          <p:nvPr/>
        </p:nvSpPr>
        <p:spPr>
          <a:xfrm>
            <a:off x="2006600" y="1486966"/>
            <a:ext cx="1152525" cy="413049"/>
          </a:xfrm>
          <a:custGeom>
            <a:avLst/>
            <a:gdLst>
              <a:gd name="connsiteX0" fmla="*/ 0 w 1536700"/>
              <a:gd name="connsiteY0" fmla="*/ 550732 h 550732"/>
              <a:gd name="connsiteX1" fmla="*/ 0 w 1536700"/>
              <a:gd name="connsiteY1" fmla="*/ 550732 h 550732"/>
              <a:gd name="connsiteX2" fmla="*/ 55033 w 1536700"/>
              <a:gd name="connsiteY2" fmla="*/ 542265 h 550732"/>
              <a:gd name="connsiteX3" fmla="*/ 67733 w 1536700"/>
              <a:gd name="connsiteY3" fmla="*/ 538032 h 550732"/>
              <a:gd name="connsiteX4" fmla="*/ 114300 w 1536700"/>
              <a:gd name="connsiteY4" fmla="*/ 533798 h 550732"/>
              <a:gd name="connsiteX5" fmla="*/ 131233 w 1536700"/>
              <a:gd name="connsiteY5" fmla="*/ 529565 h 550732"/>
              <a:gd name="connsiteX6" fmla="*/ 160866 w 1536700"/>
              <a:gd name="connsiteY6" fmla="*/ 525332 h 550732"/>
              <a:gd name="connsiteX7" fmla="*/ 186266 w 1536700"/>
              <a:gd name="connsiteY7" fmla="*/ 521098 h 550732"/>
              <a:gd name="connsiteX8" fmla="*/ 198966 w 1536700"/>
              <a:gd name="connsiteY8" fmla="*/ 512632 h 550732"/>
              <a:gd name="connsiteX9" fmla="*/ 220133 w 1536700"/>
              <a:gd name="connsiteY9" fmla="*/ 508398 h 550732"/>
              <a:gd name="connsiteX10" fmla="*/ 228600 w 1536700"/>
              <a:gd name="connsiteY10" fmla="*/ 495698 h 550732"/>
              <a:gd name="connsiteX11" fmla="*/ 241300 w 1536700"/>
              <a:gd name="connsiteY11" fmla="*/ 487232 h 550732"/>
              <a:gd name="connsiteX12" fmla="*/ 258233 w 1536700"/>
              <a:gd name="connsiteY12" fmla="*/ 474532 h 550732"/>
              <a:gd name="connsiteX13" fmla="*/ 270933 w 1536700"/>
              <a:gd name="connsiteY13" fmla="*/ 470298 h 550732"/>
              <a:gd name="connsiteX14" fmla="*/ 321733 w 1536700"/>
              <a:gd name="connsiteY14" fmla="*/ 461832 h 550732"/>
              <a:gd name="connsiteX15" fmla="*/ 342900 w 1536700"/>
              <a:gd name="connsiteY15" fmla="*/ 457598 h 550732"/>
              <a:gd name="connsiteX16" fmla="*/ 372533 w 1536700"/>
              <a:gd name="connsiteY16" fmla="*/ 453365 h 550732"/>
              <a:gd name="connsiteX17" fmla="*/ 431800 w 1536700"/>
              <a:gd name="connsiteY17" fmla="*/ 440665 h 550732"/>
              <a:gd name="connsiteX18" fmla="*/ 448733 w 1536700"/>
              <a:gd name="connsiteY18" fmla="*/ 436432 h 550732"/>
              <a:gd name="connsiteX19" fmla="*/ 482600 w 1536700"/>
              <a:gd name="connsiteY19" fmla="*/ 432198 h 550732"/>
              <a:gd name="connsiteX20" fmla="*/ 550333 w 1536700"/>
              <a:gd name="connsiteY20" fmla="*/ 423732 h 550732"/>
              <a:gd name="connsiteX21" fmla="*/ 584200 w 1536700"/>
              <a:gd name="connsiteY21" fmla="*/ 415265 h 550732"/>
              <a:gd name="connsiteX22" fmla="*/ 609600 w 1536700"/>
              <a:gd name="connsiteY22" fmla="*/ 411032 h 550732"/>
              <a:gd name="connsiteX23" fmla="*/ 626533 w 1536700"/>
              <a:gd name="connsiteY23" fmla="*/ 406798 h 550732"/>
              <a:gd name="connsiteX24" fmla="*/ 664633 w 1536700"/>
              <a:gd name="connsiteY24" fmla="*/ 385632 h 550732"/>
              <a:gd name="connsiteX25" fmla="*/ 706966 w 1536700"/>
              <a:gd name="connsiteY25" fmla="*/ 372932 h 550732"/>
              <a:gd name="connsiteX26" fmla="*/ 719666 w 1536700"/>
              <a:gd name="connsiteY26" fmla="*/ 368698 h 550732"/>
              <a:gd name="connsiteX27" fmla="*/ 757766 w 1536700"/>
              <a:gd name="connsiteY27" fmla="*/ 347532 h 550732"/>
              <a:gd name="connsiteX28" fmla="*/ 774700 w 1536700"/>
              <a:gd name="connsiteY28" fmla="*/ 330598 h 550732"/>
              <a:gd name="connsiteX29" fmla="*/ 800100 w 1536700"/>
              <a:gd name="connsiteY29" fmla="*/ 300965 h 550732"/>
              <a:gd name="connsiteX30" fmla="*/ 804333 w 1536700"/>
              <a:gd name="connsiteY30" fmla="*/ 284032 h 550732"/>
              <a:gd name="connsiteX31" fmla="*/ 817033 w 1536700"/>
              <a:gd name="connsiteY31" fmla="*/ 275565 h 550732"/>
              <a:gd name="connsiteX32" fmla="*/ 825500 w 1536700"/>
              <a:gd name="connsiteY32" fmla="*/ 262865 h 550732"/>
              <a:gd name="connsiteX33" fmla="*/ 833966 w 1536700"/>
              <a:gd name="connsiteY33" fmla="*/ 237465 h 550732"/>
              <a:gd name="connsiteX34" fmla="*/ 846666 w 1536700"/>
              <a:gd name="connsiteY34" fmla="*/ 228998 h 550732"/>
              <a:gd name="connsiteX35" fmla="*/ 876300 w 1536700"/>
              <a:gd name="connsiteY35" fmla="*/ 220532 h 550732"/>
              <a:gd name="connsiteX36" fmla="*/ 889000 w 1536700"/>
              <a:gd name="connsiteY36" fmla="*/ 216298 h 550732"/>
              <a:gd name="connsiteX37" fmla="*/ 973666 w 1536700"/>
              <a:gd name="connsiteY37" fmla="*/ 220532 h 550732"/>
              <a:gd name="connsiteX38" fmla="*/ 999066 w 1536700"/>
              <a:gd name="connsiteY38" fmla="*/ 233232 h 550732"/>
              <a:gd name="connsiteX39" fmla="*/ 1011766 w 1536700"/>
              <a:gd name="connsiteY39" fmla="*/ 237465 h 550732"/>
              <a:gd name="connsiteX40" fmla="*/ 1037166 w 1536700"/>
              <a:gd name="connsiteY40" fmla="*/ 258632 h 550732"/>
              <a:gd name="connsiteX41" fmla="*/ 1045633 w 1536700"/>
              <a:gd name="connsiteY41" fmla="*/ 271332 h 550732"/>
              <a:gd name="connsiteX42" fmla="*/ 1071033 w 1536700"/>
              <a:gd name="connsiteY42" fmla="*/ 275565 h 550732"/>
              <a:gd name="connsiteX43" fmla="*/ 1126066 w 1536700"/>
              <a:gd name="connsiteY43" fmla="*/ 279798 h 550732"/>
              <a:gd name="connsiteX44" fmla="*/ 1325033 w 1536700"/>
              <a:gd name="connsiteY44" fmla="*/ 275565 h 550732"/>
              <a:gd name="connsiteX45" fmla="*/ 1375833 w 1536700"/>
              <a:gd name="connsiteY45" fmla="*/ 267098 h 550732"/>
              <a:gd name="connsiteX46" fmla="*/ 1388533 w 1536700"/>
              <a:gd name="connsiteY46" fmla="*/ 262865 h 550732"/>
              <a:gd name="connsiteX47" fmla="*/ 1430866 w 1536700"/>
              <a:gd name="connsiteY47" fmla="*/ 254398 h 550732"/>
              <a:gd name="connsiteX48" fmla="*/ 1460500 w 1536700"/>
              <a:gd name="connsiteY48" fmla="*/ 245932 h 550732"/>
              <a:gd name="connsiteX49" fmla="*/ 1473200 w 1536700"/>
              <a:gd name="connsiteY49" fmla="*/ 237465 h 550732"/>
              <a:gd name="connsiteX50" fmla="*/ 1494366 w 1536700"/>
              <a:gd name="connsiteY50" fmla="*/ 203598 h 550732"/>
              <a:gd name="connsiteX51" fmla="*/ 1536700 w 1536700"/>
              <a:gd name="connsiteY51" fmla="*/ 199365 h 550732"/>
              <a:gd name="connsiteX52" fmla="*/ 1532466 w 1536700"/>
              <a:gd name="connsiteY52" fmla="*/ 169732 h 550732"/>
              <a:gd name="connsiteX53" fmla="*/ 1502833 w 1536700"/>
              <a:gd name="connsiteY53" fmla="*/ 135865 h 550732"/>
              <a:gd name="connsiteX54" fmla="*/ 1494366 w 1536700"/>
              <a:gd name="connsiteY54" fmla="*/ 118932 h 550732"/>
              <a:gd name="connsiteX55" fmla="*/ 1485900 w 1536700"/>
              <a:gd name="connsiteY55" fmla="*/ 106232 h 550732"/>
              <a:gd name="connsiteX56" fmla="*/ 1481666 w 1536700"/>
              <a:gd name="connsiteY56" fmla="*/ 93532 h 550732"/>
              <a:gd name="connsiteX57" fmla="*/ 1468966 w 1536700"/>
              <a:gd name="connsiteY57" fmla="*/ 76598 h 550732"/>
              <a:gd name="connsiteX58" fmla="*/ 1447800 w 1536700"/>
              <a:gd name="connsiteY58" fmla="*/ 55432 h 550732"/>
              <a:gd name="connsiteX59" fmla="*/ 1426633 w 1536700"/>
              <a:gd name="connsiteY59" fmla="*/ 51198 h 550732"/>
              <a:gd name="connsiteX60" fmla="*/ 1413933 w 1536700"/>
              <a:gd name="connsiteY60" fmla="*/ 46965 h 550732"/>
              <a:gd name="connsiteX61" fmla="*/ 1401233 w 1536700"/>
              <a:gd name="connsiteY61" fmla="*/ 38498 h 550732"/>
              <a:gd name="connsiteX62" fmla="*/ 1384300 w 1536700"/>
              <a:gd name="connsiteY62" fmla="*/ 30032 h 550732"/>
              <a:gd name="connsiteX63" fmla="*/ 1278466 w 1536700"/>
              <a:gd name="connsiteY63" fmla="*/ 21565 h 550732"/>
              <a:gd name="connsiteX64" fmla="*/ 1096433 w 1536700"/>
              <a:gd name="connsiteY64" fmla="*/ 8865 h 550732"/>
              <a:gd name="connsiteX65" fmla="*/ 1083733 w 1536700"/>
              <a:gd name="connsiteY65" fmla="*/ 398 h 550732"/>
              <a:gd name="connsiteX66" fmla="*/ 1058333 w 1536700"/>
              <a:gd name="connsiteY66" fmla="*/ 30032 h 550732"/>
              <a:gd name="connsiteX67" fmla="*/ 1054100 w 1536700"/>
              <a:gd name="connsiteY67" fmla="*/ 42732 h 550732"/>
              <a:gd name="connsiteX68" fmla="*/ 1041400 w 1536700"/>
              <a:gd name="connsiteY68" fmla="*/ 51198 h 550732"/>
              <a:gd name="connsiteX69" fmla="*/ 1032933 w 1536700"/>
              <a:gd name="connsiteY69" fmla="*/ 68132 h 550732"/>
              <a:gd name="connsiteX70" fmla="*/ 1016000 w 1536700"/>
              <a:gd name="connsiteY70" fmla="*/ 93532 h 550732"/>
              <a:gd name="connsiteX71" fmla="*/ 990600 w 1536700"/>
              <a:gd name="connsiteY71" fmla="*/ 101998 h 550732"/>
              <a:gd name="connsiteX72" fmla="*/ 965200 w 1536700"/>
              <a:gd name="connsiteY72" fmla="*/ 110465 h 550732"/>
              <a:gd name="connsiteX73" fmla="*/ 952500 w 1536700"/>
              <a:gd name="connsiteY73" fmla="*/ 114698 h 550732"/>
              <a:gd name="connsiteX74" fmla="*/ 770466 w 1536700"/>
              <a:gd name="connsiteY74" fmla="*/ 127398 h 550732"/>
              <a:gd name="connsiteX75" fmla="*/ 757766 w 1536700"/>
              <a:gd name="connsiteY75" fmla="*/ 131632 h 550732"/>
              <a:gd name="connsiteX76" fmla="*/ 732366 w 1536700"/>
              <a:gd name="connsiteY76" fmla="*/ 135865 h 550732"/>
              <a:gd name="connsiteX77" fmla="*/ 719666 w 1536700"/>
              <a:gd name="connsiteY77" fmla="*/ 144332 h 550732"/>
              <a:gd name="connsiteX78" fmla="*/ 706966 w 1536700"/>
              <a:gd name="connsiteY78" fmla="*/ 148565 h 550732"/>
              <a:gd name="connsiteX79" fmla="*/ 698500 w 1536700"/>
              <a:gd name="connsiteY79" fmla="*/ 165498 h 550732"/>
              <a:gd name="connsiteX80" fmla="*/ 681566 w 1536700"/>
              <a:gd name="connsiteY80" fmla="*/ 178198 h 550732"/>
              <a:gd name="connsiteX81" fmla="*/ 668866 w 1536700"/>
              <a:gd name="connsiteY81" fmla="*/ 233232 h 550732"/>
              <a:gd name="connsiteX82" fmla="*/ 664633 w 1536700"/>
              <a:gd name="connsiteY82" fmla="*/ 245932 h 550732"/>
              <a:gd name="connsiteX83" fmla="*/ 651933 w 1536700"/>
              <a:gd name="connsiteY83" fmla="*/ 250165 h 550732"/>
              <a:gd name="connsiteX84" fmla="*/ 622300 w 1536700"/>
              <a:gd name="connsiteY84" fmla="*/ 275565 h 550732"/>
              <a:gd name="connsiteX85" fmla="*/ 596900 w 1536700"/>
              <a:gd name="connsiteY85" fmla="*/ 284032 h 550732"/>
              <a:gd name="connsiteX86" fmla="*/ 588433 w 1536700"/>
              <a:gd name="connsiteY86" fmla="*/ 271332 h 550732"/>
              <a:gd name="connsiteX87" fmla="*/ 563033 w 1536700"/>
              <a:gd name="connsiteY87" fmla="*/ 254398 h 550732"/>
              <a:gd name="connsiteX88" fmla="*/ 499533 w 1536700"/>
              <a:gd name="connsiteY88" fmla="*/ 262865 h 550732"/>
              <a:gd name="connsiteX89" fmla="*/ 452966 w 1536700"/>
              <a:gd name="connsiteY89" fmla="*/ 275565 h 550732"/>
              <a:gd name="connsiteX90" fmla="*/ 410633 w 1536700"/>
              <a:gd name="connsiteY90" fmla="*/ 288265 h 550732"/>
              <a:gd name="connsiteX91" fmla="*/ 389466 w 1536700"/>
              <a:gd name="connsiteY91" fmla="*/ 317898 h 550732"/>
              <a:gd name="connsiteX92" fmla="*/ 313266 w 1536700"/>
              <a:gd name="connsiteY92" fmla="*/ 326365 h 550732"/>
              <a:gd name="connsiteX93" fmla="*/ 270933 w 1536700"/>
              <a:gd name="connsiteY93" fmla="*/ 334832 h 550732"/>
              <a:gd name="connsiteX94" fmla="*/ 262466 w 1536700"/>
              <a:gd name="connsiteY94" fmla="*/ 360232 h 550732"/>
              <a:gd name="connsiteX95" fmla="*/ 249766 w 1536700"/>
              <a:gd name="connsiteY95" fmla="*/ 372932 h 550732"/>
              <a:gd name="connsiteX96" fmla="*/ 237066 w 1536700"/>
              <a:gd name="connsiteY96" fmla="*/ 377165 h 550732"/>
              <a:gd name="connsiteX97" fmla="*/ 220133 w 1536700"/>
              <a:gd name="connsiteY97" fmla="*/ 385632 h 550732"/>
              <a:gd name="connsiteX98" fmla="*/ 207433 w 1536700"/>
              <a:gd name="connsiteY98" fmla="*/ 402565 h 550732"/>
              <a:gd name="connsiteX99" fmla="*/ 190500 w 1536700"/>
              <a:gd name="connsiteY99" fmla="*/ 406798 h 550732"/>
              <a:gd name="connsiteX100" fmla="*/ 177800 w 1536700"/>
              <a:gd name="connsiteY100" fmla="*/ 411032 h 550732"/>
              <a:gd name="connsiteX101" fmla="*/ 165100 w 1536700"/>
              <a:gd name="connsiteY101" fmla="*/ 419498 h 550732"/>
              <a:gd name="connsiteX102" fmla="*/ 135466 w 1536700"/>
              <a:gd name="connsiteY102" fmla="*/ 427965 h 550732"/>
              <a:gd name="connsiteX103" fmla="*/ 122766 w 1536700"/>
              <a:gd name="connsiteY103" fmla="*/ 432198 h 550732"/>
              <a:gd name="connsiteX104" fmla="*/ 110066 w 1536700"/>
              <a:gd name="connsiteY104" fmla="*/ 440665 h 550732"/>
              <a:gd name="connsiteX105" fmla="*/ 97366 w 1536700"/>
              <a:gd name="connsiteY105" fmla="*/ 444898 h 550732"/>
              <a:gd name="connsiteX106" fmla="*/ 93133 w 1536700"/>
              <a:gd name="connsiteY106" fmla="*/ 457598 h 550732"/>
              <a:gd name="connsiteX107" fmla="*/ 80433 w 1536700"/>
              <a:gd name="connsiteY107" fmla="*/ 466065 h 550732"/>
              <a:gd name="connsiteX108" fmla="*/ 67733 w 1536700"/>
              <a:gd name="connsiteY108" fmla="*/ 478765 h 550732"/>
              <a:gd name="connsiteX109" fmla="*/ 55033 w 1536700"/>
              <a:gd name="connsiteY109" fmla="*/ 508398 h 550732"/>
              <a:gd name="connsiteX110" fmla="*/ 38100 w 1536700"/>
              <a:gd name="connsiteY110" fmla="*/ 512632 h 550732"/>
              <a:gd name="connsiteX111" fmla="*/ 29633 w 1536700"/>
              <a:gd name="connsiteY111" fmla="*/ 525332 h 550732"/>
              <a:gd name="connsiteX112" fmla="*/ 4233 w 1536700"/>
              <a:gd name="connsiteY112" fmla="*/ 542265 h 550732"/>
              <a:gd name="connsiteX113" fmla="*/ 0 w 1536700"/>
              <a:gd name="connsiteY113" fmla="*/ 550732 h 55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536700" h="550732">
                <a:moveTo>
                  <a:pt x="0" y="550732"/>
                </a:moveTo>
                <a:lnTo>
                  <a:pt x="0" y="550732"/>
                </a:lnTo>
                <a:cubicBezTo>
                  <a:pt x="18344" y="547910"/>
                  <a:pt x="36791" y="545685"/>
                  <a:pt x="55033" y="542265"/>
                </a:cubicBezTo>
                <a:cubicBezTo>
                  <a:pt x="59419" y="541443"/>
                  <a:pt x="63316" y="538663"/>
                  <a:pt x="67733" y="538032"/>
                </a:cubicBezTo>
                <a:cubicBezTo>
                  <a:pt x="83163" y="535828"/>
                  <a:pt x="98778" y="535209"/>
                  <a:pt x="114300" y="533798"/>
                </a:cubicBezTo>
                <a:cubicBezTo>
                  <a:pt x="119944" y="532387"/>
                  <a:pt x="125509" y="530606"/>
                  <a:pt x="131233" y="529565"/>
                </a:cubicBezTo>
                <a:cubicBezTo>
                  <a:pt x="141050" y="527780"/>
                  <a:pt x="151004" y="526849"/>
                  <a:pt x="160866" y="525332"/>
                </a:cubicBezTo>
                <a:cubicBezTo>
                  <a:pt x="169350" y="524027"/>
                  <a:pt x="177799" y="522509"/>
                  <a:pt x="186266" y="521098"/>
                </a:cubicBezTo>
                <a:cubicBezTo>
                  <a:pt x="190499" y="518276"/>
                  <a:pt x="194202" y="514418"/>
                  <a:pt x="198966" y="512632"/>
                </a:cubicBezTo>
                <a:cubicBezTo>
                  <a:pt x="205703" y="510106"/>
                  <a:pt x="213886" y="511968"/>
                  <a:pt x="220133" y="508398"/>
                </a:cubicBezTo>
                <a:cubicBezTo>
                  <a:pt x="224551" y="505874"/>
                  <a:pt x="225002" y="499296"/>
                  <a:pt x="228600" y="495698"/>
                </a:cubicBezTo>
                <a:cubicBezTo>
                  <a:pt x="232198" y="492101"/>
                  <a:pt x="237160" y="490189"/>
                  <a:pt x="241300" y="487232"/>
                </a:cubicBezTo>
                <a:cubicBezTo>
                  <a:pt x="247041" y="483131"/>
                  <a:pt x="252107" y="478033"/>
                  <a:pt x="258233" y="474532"/>
                </a:cubicBezTo>
                <a:cubicBezTo>
                  <a:pt x="262107" y="472318"/>
                  <a:pt x="266642" y="471524"/>
                  <a:pt x="270933" y="470298"/>
                </a:cubicBezTo>
                <a:cubicBezTo>
                  <a:pt x="295759" y="463205"/>
                  <a:pt x="288242" y="466985"/>
                  <a:pt x="321733" y="461832"/>
                </a:cubicBezTo>
                <a:cubicBezTo>
                  <a:pt x="328845" y="460738"/>
                  <a:pt x="335802" y="458781"/>
                  <a:pt x="342900" y="457598"/>
                </a:cubicBezTo>
                <a:cubicBezTo>
                  <a:pt x="352742" y="455958"/>
                  <a:pt x="362671" y="454882"/>
                  <a:pt x="372533" y="453365"/>
                </a:cubicBezTo>
                <a:cubicBezTo>
                  <a:pt x="404498" y="448448"/>
                  <a:pt x="396267" y="449548"/>
                  <a:pt x="431800" y="440665"/>
                </a:cubicBezTo>
                <a:cubicBezTo>
                  <a:pt x="437444" y="439254"/>
                  <a:pt x="442960" y="437154"/>
                  <a:pt x="448733" y="436432"/>
                </a:cubicBezTo>
                <a:lnTo>
                  <a:pt x="482600" y="432198"/>
                </a:lnTo>
                <a:cubicBezTo>
                  <a:pt x="510714" y="428890"/>
                  <a:pt x="523592" y="428189"/>
                  <a:pt x="550333" y="423732"/>
                </a:cubicBezTo>
                <a:cubicBezTo>
                  <a:pt x="623528" y="411532"/>
                  <a:pt x="535122" y="426170"/>
                  <a:pt x="584200" y="415265"/>
                </a:cubicBezTo>
                <a:cubicBezTo>
                  <a:pt x="592579" y="413403"/>
                  <a:pt x="601183" y="412715"/>
                  <a:pt x="609600" y="411032"/>
                </a:cubicBezTo>
                <a:cubicBezTo>
                  <a:pt x="615305" y="409891"/>
                  <a:pt x="620889" y="408209"/>
                  <a:pt x="626533" y="406798"/>
                </a:cubicBezTo>
                <a:cubicBezTo>
                  <a:pt x="649279" y="391634"/>
                  <a:pt x="645071" y="391221"/>
                  <a:pt x="664633" y="385632"/>
                </a:cubicBezTo>
                <a:cubicBezTo>
                  <a:pt x="709396" y="372842"/>
                  <a:pt x="646638" y="393041"/>
                  <a:pt x="706966" y="372932"/>
                </a:cubicBezTo>
                <a:cubicBezTo>
                  <a:pt x="711199" y="371521"/>
                  <a:pt x="715953" y="371173"/>
                  <a:pt x="719666" y="368698"/>
                </a:cubicBezTo>
                <a:cubicBezTo>
                  <a:pt x="748779" y="349290"/>
                  <a:pt x="735412" y="354983"/>
                  <a:pt x="757766" y="347532"/>
                </a:cubicBezTo>
                <a:cubicBezTo>
                  <a:pt x="763411" y="341887"/>
                  <a:pt x="769443" y="336606"/>
                  <a:pt x="774700" y="330598"/>
                </a:cubicBezTo>
                <a:cubicBezTo>
                  <a:pt x="812716" y="287152"/>
                  <a:pt x="763978" y="337087"/>
                  <a:pt x="800100" y="300965"/>
                </a:cubicBezTo>
                <a:cubicBezTo>
                  <a:pt x="801511" y="295321"/>
                  <a:pt x="801106" y="288873"/>
                  <a:pt x="804333" y="284032"/>
                </a:cubicBezTo>
                <a:cubicBezTo>
                  <a:pt x="807155" y="279799"/>
                  <a:pt x="813435" y="279163"/>
                  <a:pt x="817033" y="275565"/>
                </a:cubicBezTo>
                <a:cubicBezTo>
                  <a:pt x="820631" y="271967"/>
                  <a:pt x="822678" y="267098"/>
                  <a:pt x="825500" y="262865"/>
                </a:cubicBezTo>
                <a:cubicBezTo>
                  <a:pt x="828322" y="254398"/>
                  <a:pt x="826540" y="242416"/>
                  <a:pt x="833966" y="237465"/>
                </a:cubicBezTo>
                <a:cubicBezTo>
                  <a:pt x="838199" y="234643"/>
                  <a:pt x="842115" y="231273"/>
                  <a:pt x="846666" y="228998"/>
                </a:cubicBezTo>
                <a:cubicBezTo>
                  <a:pt x="853433" y="225615"/>
                  <a:pt x="869970" y="222341"/>
                  <a:pt x="876300" y="220532"/>
                </a:cubicBezTo>
                <a:cubicBezTo>
                  <a:pt x="880591" y="219306"/>
                  <a:pt x="884767" y="217709"/>
                  <a:pt x="889000" y="216298"/>
                </a:cubicBezTo>
                <a:cubicBezTo>
                  <a:pt x="917222" y="217709"/>
                  <a:pt x="945515" y="218084"/>
                  <a:pt x="973666" y="220532"/>
                </a:cubicBezTo>
                <a:cubicBezTo>
                  <a:pt x="986549" y="221652"/>
                  <a:pt x="987948" y="227673"/>
                  <a:pt x="999066" y="233232"/>
                </a:cubicBezTo>
                <a:cubicBezTo>
                  <a:pt x="1003057" y="235228"/>
                  <a:pt x="1007533" y="236054"/>
                  <a:pt x="1011766" y="237465"/>
                </a:cubicBezTo>
                <a:cubicBezTo>
                  <a:pt x="1024253" y="245790"/>
                  <a:pt x="1026980" y="246409"/>
                  <a:pt x="1037166" y="258632"/>
                </a:cubicBezTo>
                <a:cubicBezTo>
                  <a:pt x="1040423" y="262541"/>
                  <a:pt x="1041082" y="269057"/>
                  <a:pt x="1045633" y="271332"/>
                </a:cubicBezTo>
                <a:cubicBezTo>
                  <a:pt x="1053310" y="275171"/>
                  <a:pt x="1062497" y="274667"/>
                  <a:pt x="1071033" y="275565"/>
                </a:cubicBezTo>
                <a:cubicBezTo>
                  <a:pt x="1089330" y="277491"/>
                  <a:pt x="1107722" y="278387"/>
                  <a:pt x="1126066" y="279798"/>
                </a:cubicBezTo>
                <a:lnTo>
                  <a:pt x="1325033" y="275565"/>
                </a:lnTo>
                <a:cubicBezTo>
                  <a:pt x="1342758" y="274921"/>
                  <a:pt x="1359070" y="271888"/>
                  <a:pt x="1375833" y="267098"/>
                </a:cubicBezTo>
                <a:cubicBezTo>
                  <a:pt x="1380124" y="265872"/>
                  <a:pt x="1384185" y="263868"/>
                  <a:pt x="1388533" y="262865"/>
                </a:cubicBezTo>
                <a:cubicBezTo>
                  <a:pt x="1402555" y="259629"/>
                  <a:pt x="1416905" y="257888"/>
                  <a:pt x="1430866" y="254398"/>
                </a:cubicBezTo>
                <a:cubicBezTo>
                  <a:pt x="1452129" y="249083"/>
                  <a:pt x="1442280" y="252005"/>
                  <a:pt x="1460500" y="245932"/>
                </a:cubicBezTo>
                <a:cubicBezTo>
                  <a:pt x="1464733" y="243110"/>
                  <a:pt x="1470504" y="241780"/>
                  <a:pt x="1473200" y="237465"/>
                </a:cubicBezTo>
                <a:cubicBezTo>
                  <a:pt x="1482338" y="222843"/>
                  <a:pt x="1474774" y="208119"/>
                  <a:pt x="1494366" y="203598"/>
                </a:cubicBezTo>
                <a:cubicBezTo>
                  <a:pt x="1508185" y="200409"/>
                  <a:pt x="1522589" y="200776"/>
                  <a:pt x="1536700" y="199365"/>
                </a:cubicBezTo>
                <a:cubicBezTo>
                  <a:pt x="1535289" y="189487"/>
                  <a:pt x="1536048" y="179045"/>
                  <a:pt x="1532466" y="169732"/>
                </a:cubicBezTo>
                <a:cubicBezTo>
                  <a:pt x="1523950" y="147592"/>
                  <a:pt x="1518380" y="146230"/>
                  <a:pt x="1502833" y="135865"/>
                </a:cubicBezTo>
                <a:cubicBezTo>
                  <a:pt x="1500011" y="130221"/>
                  <a:pt x="1497497" y="124411"/>
                  <a:pt x="1494366" y="118932"/>
                </a:cubicBezTo>
                <a:cubicBezTo>
                  <a:pt x="1491842" y="114515"/>
                  <a:pt x="1488175" y="110783"/>
                  <a:pt x="1485900" y="106232"/>
                </a:cubicBezTo>
                <a:cubicBezTo>
                  <a:pt x="1483904" y="102241"/>
                  <a:pt x="1483880" y="97406"/>
                  <a:pt x="1481666" y="93532"/>
                </a:cubicBezTo>
                <a:cubicBezTo>
                  <a:pt x="1478165" y="87406"/>
                  <a:pt x="1473067" y="82340"/>
                  <a:pt x="1468966" y="76598"/>
                </a:cubicBezTo>
                <a:cubicBezTo>
                  <a:pt x="1461394" y="65996"/>
                  <a:pt x="1461018" y="60389"/>
                  <a:pt x="1447800" y="55432"/>
                </a:cubicBezTo>
                <a:cubicBezTo>
                  <a:pt x="1441063" y="52906"/>
                  <a:pt x="1433614" y="52943"/>
                  <a:pt x="1426633" y="51198"/>
                </a:cubicBezTo>
                <a:cubicBezTo>
                  <a:pt x="1422304" y="50116"/>
                  <a:pt x="1418166" y="48376"/>
                  <a:pt x="1413933" y="46965"/>
                </a:cubicBezTo>
                <a:cubicBezTo>
                  <a:pt x="1409700" y="44143"/>
                  <a:pt x="1405651" y="41022"/>
                  <a:pt x="1401233" y="38498"/>
                </a:cubicBezTo>
                <a:cubicBezTo>
                  <a:pt x="1395754" y="35367"/>
                  <a:pt x="1390100" y="32518"/>
                  <a:pt x="1384300" y="30032"/>
                </a:cubicBezTo>
                <a:cubicBezTo>
                  <a:pt x="1352503" y="16405"/>
                  <a:pt x="1303738" y="22969"/>
                  <a:pt x="1278466" y="21565"/>
                </a:cubicBezTo>
                <a:cubicBezTo>
                  <a:pt x="1157127" y="14824"/>
                  <a:pt x="1177832" y="16264"/>
                  <a:pt x="1096433" y="8865"/>
                </a:cubicBezTo>
                <a:cubicBezTo>
                  <a:pt x="1092200" y="6043"/>
                  <a:pt x="1088770" y="1117"/>
                  <a:pt x="1083733" y="398"/>
                </a:cubicBezTo>
                <a:cubicBezTo>
                  <a:pt x="1061341" y="-2801"/>
                  <a:pt x="1063732" y="13835"/>
                  <a:pt x="1058333" y="30032"/>
                </a:cubicBezTo>
                <a:cubicBezTo>
                  <a:pt x="1056922" y="34265"/>
                  <a:pt x="1057813" y="40257"/>
                  <a:pt x="1054100" y="42732"/>
                </a:cubicBezTo>
                <a:lnTo>
                  <a:pt x="1041400" y="51198"/>
                </a:lnTo>
                <a:cubicBezTo>
                  <a:pt x="1038578" y="56843"/>
                  <a:pt x="1035419" y="62331"/>
                  <a:pt x="1032933" y="68132"/>
                </a:cubicBezTo>
                <a:cubicBezTo>
                  <a:pt x="1027464" y="80894"/>
                  <a:pt x="1030974" y="85213"/>
                  <a:pt x="1016000" y="93532"/>
                </a:cubicBezTo>
                <a:cubicBezTo>
                  <a:pt x="1008198" y="97866"/>
                  <a:pt x="999067" y="99176"/>
                  <a:pt x="990600" y="101998"/>
                </a:cubicBezTo>
                <a:lnTo>
                  <a:pt x="965200" y="110465"/>
                </a:lnTo>
                <a:lnTo>
                  <a:pt x="952500" y="114698"/>
                </a:lnTo>
                <a:cubicBezTo>
                  <a:pt x="892276" y="154849"/>
                  <a:pt x="950937" y="119004"/>
                  <a:pt x="770466" y="127398"/>
                </a:cubicBezTo>
                <a:cubicBezTo>
                  <a:pt x="766008" y="127605"/>
                  <a:pt x="762122" y="130664"/>
                  <a:pt x="757766" y="131632"/>
                </a:cubicBezTo>
                <a:cubicBezTo>
                  <a:pt x="749387" y="133494"/>
                  <a:pt x="740833" y="134454"/>
                  <a:pt x="732366" y="135865"/>
                </a:cubicBezTo>
                <a:cubicBezTo>
                  <a:pt x="728133" y="138687"/>
                  <a:pt x="724217" y="142057"/>
                  <a:pt x="719666" y="144332"/>
                </a:cubicBezTo>
                <a:cubicBezTo>
                  <a:pt x="715675" y="146328"/>
                  <a:pt x="710121" y="145410"/>
                  <a:pt x="706966" y="148565"/>
                </a:cubicBezTo>
                <a:cubicBezTo>
                  <a:pt x="702504" y="153027"/>
                  <a:pt x="702607" y="160707"/>
                  <a:pt x="698500" y="165498"/>
                </a:cubicBezTo>
                <a:cubicBezTo>
                  <a:pt x="693908" y="170855"/>
                  <a:pt x="687211" y="173965"/>
                  <a:pt x="681566" y="178198"/>
                </a:cubicBezTo>
                <a:cubicBezTo>
                  <a:pt x="680089" y="184844"/>
                  <a:pt x="672565" y="220284"/>
                  <a:pt x="668866" y="233232"/>
                </a:cubicBezTo>
                <a:cubicBezTo>
                  <a:pt x="667640" y="237523"/>
                  <a:pt x="667788" y="242777"/>
                  <a:pt x="664633" y="245932"/>
                </a:cubicBezTo>
                <a:cubicBezTo>
                  <a:pt x="661478" y="249087"/>
                  <a:pt x="656166" y="248754"/>
                  <a:pt x="651933" y="250165"/>
                </a:cubicBezTo>
                <a:cubicBezTo>
                  <a:pt x="643541" y="258557"/>
                  <a:pt x="633904" y="270407"/>
                  <a:pt x="622300" y="275565"/>
                </a:cubicBezTo>
                <a:cubicBezTo>
                  <a:pt x="614145" y="279190"/>
                  <a:pt x="596900" y="284032"/>
                  <a:pt x="596900" y="284032"/>
                </a:cubicBezTo>
                <a:cubicBezTo>
                  <a:pt x="594078" y="279799"/>
                  <a:pt x="592262" y="274682"/>
                  <a:pt x="588433" y="271332"/>
                </a:cubicBezTo>
                <a:cubicBezTo>
                  <a:pt x="580775" y="264631"/>
                  <a:pt x="563033" y="254398"/>
                  <a:pt x="563033" y="254398"/>
                </a:cubicBezTo>
                <a:cubicBezTo>
                  <a:pt x="542526" y="256677"/>
                  <a:pt x="519989" y="258482"/>
                  <a:pt x="499533" y="262865"/>
                </a:cubicBezTo>
                <a:cubicBezTo>
                  <a:pt x="453202" y="272793"/>
                  <a:pt x="479825" y="267507"/>
                  <a:pt x="452966" y="275565"/>
                </a:cubicBezTo>
                <a:cubicBezTo>
                  <a:pt x="404504" y="290104"/>
                  <a:pt x="439394" y="278679"/>
                  <a:pt x="410633" y="288265"/>
                </a:cubicBezTo>
                <a:cubicBezTo>
                  <a:pt x="403577" y="309433"/>
                  <a:pt x="409222" y="315076"/>
                  <a:pt x="389466" y="317898"/>
                </a:cubicBezTo>
                <a:cubicBezTo>
                  <a:pt x="364167" y="321512"/>
                  <a:pt x="338326" y="321353"/>
                  <a:pt x="313266" y="326365"/>
                </a:cubicBezTo>
                <a:lnTo>
                  <a:pt x="270933" y="334832"/>
                </a:lnTo>
                <a:cubicBezTo>
                  <a:pt x="268111" y="343299"/>
                  <a:pt x="268777" y="353921"/>
                  <a:pt x="262466" y="360232"/>
                </a:cubicBezTo>
                <a:cubicBezTo>
                  <a:pt x="258233" y="364465"/>
                  <a:pt x="254747" y="369611"/>
                  <a:pt x="249766" y="372932"/>
                </a:cubicBezTo>
                <a:cubicBezTo>
                  <a:pt x="246053" y="375407"/>
                  <a:pt x="241167" y="375407"/>
                  <a:pt x="237066" y="377165"/>
                </a:cubicBezTo>
                <a:cubicBezTo>
                  <a:pt x="231266" y="379651"/>
                  <a:pt x="225777" y="382810"/>
                  <a:pt x="220133" y="385632"/>
                </a:cubicBezTo>
                <a:cubicBezTo>
                  <a:pt x="215900" y="391276"/>
                  <a:pt x="213174" y="398464"/>
                  <a:pt x="207433" y="402565"/>
                </a:cubicBezTo>
                <a:cubicBezTo>
                  <a:pt x="202699" y="405947"/>
                  <a:pt x="196094" y="405200"/>
                  <a:pt x="190500" y="406798"/>
                </a:cubicBezTo>
                <a:cubicBezTo>
                  <a:pt x="186209" y="408024"/>
                  <a:pt x="181791" y="409036"/>
                  <a:pt x="177800" y="411032"/>
                </a:cubicBezTo>
                <a:cubicBezTo>
                  <a:pt x="173249" y="413307"/>
                  <a:pt x="169651" y="417223"/>
                  <a:pt x="165100" y="419498"/>
                </a:cubicBezTo>
                <a:cubicBezTo>
                  <a:pt x="158327" y="422884"/>
                  <a:pt x="141804" y="426154"/>
                  <a:pt x="135466" y="427965"/>
                </a:cubicBezTo>
                <a:cubicBezTo>
                  <a:pt x="131175" y="429191"/>
                  <a:pt x="126999" y="430787"/>
                  <a:pt x="122766" y="432198"/>
                </a:cubicBezTo>
                <a:cubicBezTo>
                  <a:pt x="118533" y="435020"/>
                  <a:pt x="114617" y="438390"/>
                  <a:pt x="110066" y="440665"/>
                </a:cubicBezTo>
                <a:cubicBezTo>
                  <a:pt x="106075" y="442661"/>
                  <a:pt x="100521" y="441743"/>
                  <a:pt x="97366" y="444898"/>
                </a:cubicBezTo>
                <a:cubicBezTo>
                  <a:pt x="94211" y="448053"/>
                  <a:pt x="95921" y="454113"/>
                  <a:pt x="93133" y="457598"/>
                </a:cubicBezTo>
                <a:cubicBezTo>
                  <a:pt x="89955" y="461571"/>
                  <a:pt x="84342" y="462808"/>
                  <a:pt x="80433" y="466065"/>
                </a:cubicBezTo>
                <a:cubicBezTo>
                  <a:pt x="75834" y="469898"/>
                  <a:pt x="71966" y="474532"/>
                  <a:pt x="67733" y="478765"/>
                </a:cubicBezTo>
                <a:cubicBezTo>
                  <a:pt x="65487" y="485502"/>
                  <a:pt x="59863" y="504373"/>
                  <a:pt x="55033" y="508398"/>
                </a:cubicBezTo>
                <a:cubicBezTo>
                  <a:pt x="50563" y="512123"/>
                  <a:pt x="43744" y="511221"/>
                  <a:pt x="38100" y="512632"/>
                </a:cubicBezTo>
                <a:cubicBezTo>
                  <a:pt x="35278" y="516865"/>
                  <a:pt x="33462" y="521982"/>
                  <a:pt x="29633" y="525332"/>
                </a:cubicBezTo>
                <a:cubicBezTo>
                  <a:pt x="21975" y="532033"/>
                  <a:pt x="11428" y="535070"/>
                  <a:pt x="4233" y="542265"/>
                </a:cubicBezTo>
                <a:lnTo>
                  <a:pt x="0" y="550732"/>
                </a:lnTo>
                <a:close/>
              </a:path>
            </a:pathLst>
          </a:custGeom>
          <a:solidFill>
            <a:srgbClr val="FFD90E">
              <a:alpha val="27000"/>
            </a:srgbClr>
          </a:solidFill>
          <a:ln w="12700">
            <a:solidFill>
              <a:srgbClr val="FF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005539" y="1731740"/>
            <a:ext cx="1510119" cy="558800"/>
          </a:xfrm>
          <a:custGeom>
            <a:avLst/>
            <a:gdLst>
              <a:gd name="connsiteX0" fmla="*/ 2008015 w 2013491"/>
              <a:gd name="connsiteY0" fmla="*/ 156633 h 745067"/>
              <a:gd name="connsiteX1" fmla="*/ 2008015 w 2013491"/>
              <a:gd name="connsiteY1" fmla="*/ 156633 h 745067"/>
              <a:gd name="connsiteX2" fmla="*/ 1965681 w 2013491"/>
              <a:gd name="connsiteY2" fmla="*/ 118533 h 745067"/>
              <a:gd name="connsiteX3" fmla="*/ 1952981 w 2013491"/>
              <a:gd name="connsiteY3" fmla="*/ 105833 h 745067"/>
              <a:gd name="connsiteX4" fmla="*/ 1944515 w 2013491"/>
              <a:gd name="connsiteY4" fmla="*/ 93133 h 745067"/>
              <a:gd name="connsiteX5" fmla="*/ 1931815 w 2013491"/>
              <a:gd name="connsiteY5" fmla="*/ 84667 h 745067"/>
              <a:gd name="connsiteX6" fmla="*/ 1923348 w 2013491"/>
              <a:gd name="connsiteY6" fmla="*/ 71967 h 745067"/>
              <a:gd name="connsiteX7" fmla="*/ 1910648 w 2013491"/>
              <a:gd name="connsiteY7" fmla="*/ 63500 h 745067"/>
              <a:gd name="connsiteX8" fmla="*/ 1847148 w 2013491"/>
              <a:gd name="connsiteY8" fmla="*/ 50800 h 745067"/>
              <a:gd name="connsiteX9" fmla="*/ 1821748 w 2013491"/>
              <a:gd name="connsiteY9" fmla="*/ 46567 h 745067"/>
              <a:gd name="connsiteX10" fmla="*/ 1737081 w 2013491"/>
              <a:gd name="connsiteY10" fmla="*/ 50800 h 745067"/>
              <a:gd name="connsiteX11" fmla="*/ 1698981 w 2013491"/>
              <a:gd name="connsiteY11" fmla="*/ 46567 h 745067"/>
              <a:gd name="connsiteX12" fmla="*/ 1682048 w 2013491"/>
              <a:gd name="connsiteY12" fmla="*/ 21167 h 745067"/>
              <a:gd name="connsiteX13" fmla="*/ 1652415 w 2013491"/>
              <a:gd name="connsiteY13" fmla="*/ 0 h 745067"/>
              <a:gd name="connsiteX14" fmla="*/ 1440748 w 2013491"/>
              <a:gd name="connsiteY14" fmla="*/ 4233 h 745067"/>
              <a:gd name="connsiteX15" fmla="*/ 1428048 w 2013491"/>
              <a:gd name="connsiteY15" fmla="*/ 12700 h 745067"/>
              <a:gd name="connsiteX16" fmla="*/ 1402648 w 2013491"/>
              <a:gd name="connsiteY16" fmla="*/ 16933 h 745067"/>
              <a:gd name="connsiteX17" fmla="*/ 1385715 w 2013491"/>
              <a:gd name="connsiteY17" fmla="*/ 25400 h 745067"/>
              <a:gd name="connsiteX18" fmla="*/ 1368781 w 2013491"/>
              <a:gd name="connsiteY18" fmla="*/ 29633 h 745067"/>
              <a:gd name="connsiteX19" fmla="*/ 1351848 w 2013491"/>
              <a:gd name="connsiteY19" fmla="*/ 42333 h 745067"/>
              <a:gd name="connsiteX20" fmla="*/ 1339148 w 2013491"/>
              <a:gd name="connsiteY20" fmla="*/ 46567 h 745067"/>
              <a:gd name="connsiteX21" fmla="*/ 1313748 w 2013491"/>
              <a:gd name="connsiteY21" fmla="*/ 59267 h 745067"/>
              <a:gd name="connsiteX22" fmla="*/ 1288348 w 2013491"/>
              <a:gd name="connsiteY22" fmla="*/ 63500 h 745067"/>
              <a:gd name="connsiteX23" fmla="*/ 1195215 w 2013491"/>
              <a:gd name="connsiteY23" fmla="*/ 76200 h 745067"/>
              <a:gd name="connsiteX24" fmla="*/ 1182515 w 2013491"/>
              <a:gd name="connsiteY24" fmla="*/ 80433 h 745067"/>
              <a:gd name="connsiteX25" fmla="*/ 1114781 w 2013491"/>
              <a:gd name="connsiteY25" fmla="*/ 93133 h 745067"/>
              <a:gd name="connsiteX26" fmla="*/ 1102081 w 2013491"/>
              <a:gd name="connsiteY26" fmla="*/ 97367 h 745067"/>
              <a:gd name="connsiteX27" fmla="*/ 1085148 w 2013491"/>
              <a:gd name="connsiteY27" fmla="*/ 101600 h 745067"/>
              <a:gd name="connsiteX28" fmla="*/ 1059748 w 2013491"/>
              <a:gd name="connsiteY28" fmla="*/ 110067 h 745067"/>
              <a:gd name="connsiteX29" fmla="*/ 1038581 w 2013491"/>
              <a:gd name="connsiteY29" fmla="*/ 135467 h 745067"/>
              <a:gd name="connsiteX30" fmla="*/ 1008948 w 2013491"/>
              <a:gd name="connsiteY30" fmla="*/ 131233 h 745067"/>
              <a:gd name="connsiteX31" fmla="*/ 1000481 w 2013491"/>
              <a:gd name="connsiteY31" fmla="*/ 131233 h 745067"/>
              <a:gd name="connsiteX32" fmla="*/ 877715 w 2013491"/>
              <a:gd name="connsiteY32" fmla="*/ 135467 h 745067"/>
              <a:gd name="connsiteX33" fmla="*/ 843848 w 2013491"/>
              <a:gd name="connsiteY33" fmla="*/ 148167 h 745067"/>
              <a:gd name="connsiteX34" fmla="*/ 831148 w 2013491"/>
              <a:gd name="connsiteY34" fmla="*/ 152400 h 745067"/>
              <a:gd name="connsiteX35" fmla="*/ 809981 w 2013491"/>
              <a:gd name="connsiteY35" fmla="*/ 156633 h 745067"/>
              <a:gd name="connsiteX36" fmla="*/ 797281 w 2013491"/>
              <a:gd name="connsiteY36" fmla="*/ 160867 h 745067"/>
              <a:gd name="connsiteX37" fmla="*/ 767648 w 2013491"/>
              <a:gd name="connsiteY37" fmla="*/ 165100 h 745067"/>
              <a:gd name="connsiteX38" fmla="*/ 742248 w 2013491"/>
              <a:gd name="connsiteY38" fmla="*/ 177800 h 745067"/>
              <a:gd name="connsiteX39" fmla="*/ 716848 w 2013491"/>
              <a:gd name="connsiteY39" fmla="*/ 190500 h 745067"/>
              <a:gd name="connsiteX40" fmla="*/ 704148 w 2013491"/>
              <a:gd name="connsiteY40" fmla="*/ 198967 h 745067"/>
              <a:gd name="connsiteX41" fmla="*/ 691448 w 2013491"/>
              <a:gd name="connsiteY41" fmla="*/ 203200 h 745067"/>
              <a:gd name="connsiteX42" fmla="*/ 687215 w 2013491"/>
              <a:gd name="connsiteY42" fmla="*/ 220133 h 745067"/>
              <a:gd name="connsiteX43" fmla="*/ 674515 w 2013491"/>
              <a:gd name="connsiteY43" fmla="*/ 228600 h 745067"/>
              <a:gd name="connsiteX44" fmla="*/ 657581 w 2013491"/>
              <a:gd name="connsiteY44" fmla="*/ 241300 h 745067"/>
              <a:gd name="connsiteX45" fmla="*/ 640648 w 2013491"/>
              <a:gd name="connsiteY45" fmla="*/ 258233 h 745067"/>
              <a:gd name="connsiteX46" fmla="*/ 627948 w 2013491"/>
              <a:gd name="connsiteY46" fmla="*/ 270933 h 745067"/>
              <a:gd name="connsiteX47" fmla="*/ 611015 w 2013491"/>
              <a:gd name="connsiteY47" fmla="*/ 275167 h 745067"/>
              <a:gd name="connsiteX48" fmla="*/ 598315 w 2013491"/>
              <a:gd name="connsiteY48" fmla="*/ 279400 h 745067"/>
              <a:gd name="connsiteX49" fmla="*/ 589848 w 2013491"/>
              <a:gd name="connsiteY49" fmla="*/ 292100 h 745067"/>
              <a:gd name="connsiteX50" fmla="*/ 577148 w 2013491"/>
              <a:gd name="connsiteY50" fmla="*/ 296333 h 745067"/>
              <a:gd name="connsiteX51" fmla="*/ 560215 w 2013491"/>
              <a:gd name="connsiteY51" fmla="*/ 304800 h 745067"/>
              <a:gd name="connsiteX52" fmla="*/ 547515 w 2013491"/>
              <a:gd name="connsiteY52" fmla="*/ 313267 h 745067"/>
              <a:gd name="connsiteX53" fmla="*/ 530581 w 2013491"/>
              <a:gd name="connsiteY53" fmla="*/ 317500 h 745067"/>
              <a:gd name="connsiteX54" fmla="*/ 517881 w 2013491"/>
              <a:gd name="connsiteY54" fmla="*/ 325967 h 745067"/>
              <a:gd name="connsiteX55" fmla="*/ 509415 w 2013491"/>
              <a:gd name="connsiteY55" fmla="*/ 338667 h 745067"/>
              <a:gd name="connsiteX56" fmla="*/ 492481 w 2013491"/>
              <a:gd name="connsiteY56" fmla="*/ 342900 h 745067"/>
              <a:gd name="connsiteX57" fmla="*/ 450148 w 2013491"/>
              <a:gd name="connsiteY57" fmla="*/ 368300 h 745067"/>
              <a:gd name="connsiteX58" fmla="*/ 424748 w 2013491"/>
              <a:gd name="connsiteY58" fmla="*/ 385233 h 745067"/>
              <a:gd name="connsiteX59" fmla="*/ 412048 w 2013491"/>
              <a:gd name="connsiteY59" fmla="*/ 397933 h 745067"/>
              <a:gd name="connsiteX60" fmla="*/ 382415 w 2013491"/>
              <a:gd name="connsiteY60" fmla="*/ 402167 h 745067"/>
              <a:gd name="connsiteX61" fmla="*/ 357015 w 2013491"/>
              <a:gd name="connsiteY61" fmla="*/ 406400 h 745067"/>
              <a:gd name="connsiteX62" fmla="*/ 340081 w 2013491"/>
              <a:gd name="connsiteY62" fmla="*/ 419100 h 745067"/>
              <a:gd name="connsiteX63" fmla="*/ 289281 w 2013491"/>
              <a:gd name="connsiteY63" fmla="*/ 427567 h 745067"/>
              <a:gd name="connsiteX64" fmla="*/ 242715 w 2013491"/>
              <a:gd name="connsiteY64" fmla="*/ 440267 h 745067"/>
              <a:gd name="connsiteX65" fmla="*/ 225781 w 2013491"/>
              <a:gd name="connsiteY65" fmla="*/ 448733 h 745067"/>
              <a:gd name="connsiteX66" fmla="*/ 200381 w 2013491"/>
              <a:gd name="connsiteY66" fmla="*/ 469900 h 745067"/>
              <a:gd name="connsiteX67" fmla="*/ 179215 w 2013491"/>
              <a:gd name="connsiteY67" fmla="*/ 491067 h 745067"/>
              <a:gd name="connsiteX68" fmla="*/ 128415 w 2013491"/>
              <a:gd name="connsiteY68" fmla="*/ 503767 h 745067"/>
              <a:gd name="connsiteX69" fmla="*/ 115715 w 2013491"/>
              <a:gd name="connsiteY69" fmla="*/ 508000 h 745067"/>
              <a:gd name="connsiteX70" fmla="*/ 94548 w 2013491"/>
              <a:gd name="connsiteY70" fmla="*/ 512233 h 745067"/>
              <a:gd name="connsiteX71" fmla="*/ 69148 w 2013491"/>
              <a:gd name="connsiteY71" fmla="*/ 520700 h 745067"/>
              <a:gd name="connsiteX72" fmla="*/ 56448 w 2013491"/>
              <a:gd name="connsiteY72" fmla="*/ 529167 h 745067"/>
              <a:gd name="connsiteX73" fmla="*/ 43748 w 2013491"/>
              <a:gd name="connsiteY73" fmla="*/ 533400 h 745067"/>
              <a:gd name="connsiteX74" fmla="*/ 39515 w 2013491"/>
              <a:gd name="connsiteY74" fmla="*/ 567267 h 745067"/>
              <a:gd name="connsiteX75" fmla="*/ 35281 w 2013491"/>
              <a:gd name="connsiteY75" fmla="*/ 584200 h 745067"/>
              <a:gd name="connsiteX76" fmla="*/ 26815 w 2013491"/>
              <a:gd name="connsiteY76" fmla="*/ 596900 h 745067"/>
              <a:gd name="connsiteX77" fmla="*/ 14115 w 2013491"/>
              <a:gd name="connsiteY77" fmla="*/ 601133 h 745067"/>
              <a:gd name="connsiteX78" fmla="*/ 1415 w 2013491"/>
              <a:gd name="connsiteY78" fmla="*/ 609600 h 745067"/>
              <a:gd name="connsiteX79" fmla="*/ 18348 w 2013491"/>
              <a:gd name="connsiteY79" fmla="*/ 639233 h 745067"/>
              <a:gd name="connsiteX80" fmla="*/ 39515 w 2013491"/>
              <a:gd name="connsiteY80" fmla="*/ 668867 h 745067"/>
              <a:gd name="connsiteX81" fmla="*/ 124181 w 2013491"/>
              <a:gd name="connsiteY81" fmla="*/ 685800 h 745067"/>
              <a:gd name="connsiteX82" fmla="*/ 191915 w 2013491"/>
              <a:gd name="connsiteY82" fmla="*/ 698500 h 745067"/>
              <a:gd name="connsiteX83" fmla="*/ 217315 w 2013491"/>
              <a:gd name="connsiteY83" fmla="*/ 706967 h 745067"/>
              <a:gd name="connsiteX84" fmla="*/ 276581 w 2013491"/>
              <a:gd name="connsiteY84" fmla="*/ 719667 h 745067"/>
              <a:gd name="connsiteX85" fmla="*/ 318915 w 2013491"/>
              <a:gd name="connsiteY85" fmla="*/ 732367 h 745067"/>
              <a:gd name="connsiteX86" fmla="*/ 386648 w 2013491"/>
              <a:gd name="connsiteY86" fmla="*/ 745067 h 745067"/>
              <a:gd name="connsiteX87" fmla="*/ 458615 w 2013491"/>
              <a:gd name="connsiteY87" fmla="*/ 732367 h 745067"/>
              <a:gd name="connsiteX88" fmla="*/ 471315 w 2013491"/>
              <a:gd name="connsiteY88" fmla="*/ 728133 h 745067"/>
              <a:gd name="connsiteX89" fmla="*/ 496715 w 2013491"/>
              <a:gd name="connsiteY89" fmla="*/ 723900 h 745067"/>
              <a:gd name="connsiteX90" fmla="*/ 517881 w 2013491"/>
              <a:gd name="connsiteY90" fmla="*/ 719667 h 745067"/>
              <a:gd name="connsiteX91" fmla="*/ 534815 w 2013491"/>
              <a:gd name="connsiteY91" fmla="*/ 715433 h 745067"/>
              <a:gd name="connsiteX92" fmla="*/ 572915 w 2013491"/>
              <a:gd name="connsiteY92" fmla="*/ 698500 h 745067"/>
              <a:gd name="connsiteX93" fmla="*/ 589848 w 2013491"/>
              <a:gd name="connsiteY93" fmla="*/ 694267 h 745067"/>
              <a:gd name="connsiteX94" fmla="*/ 602548 w 2013491"/>
              <a:gd name="connsiteY94" fmla="*/ 690033 h 745067"/>
              <a:gd name="connsiteX95" fmla="*/ 636415 w 2013491"/>
              <a:gd name="connsiteY95" fmla="*/ 681567 h 745067"/>
              <a:gd name="connsiteX96" fmla="*/ 644881 w 2013491"/>
              <a:gd name="connsiteY96" fmla="*/ 668867 h 745067"/>
              <a:gd name="connsiteX97" fmla="*/ 682981 w 2013491"/>
              <a:gd name="connsiteY97" fmla="*/ 656167 h 745067"/>
              <a:gd name="connsiteX98" fmla="*/ 691448 w 2013491"/>
              <a:gd name="connsiteY98" fmla="*/ 643467 h 745067"/>
              <a:gd name="connsiteX99" fmla="*/ 704148 w 2013491"/>
              <a:gd name="connsiteY99" fmla="*/ 635000 h 745067"/>
              <a:gd name="connsiteX100" fmla="*/ 708381 w 2013491"/>
              <a:gd name="connsiteY100" fmla="*/ 622300 h 745067"/>
              <a:gd name="connsiteX101" fmla="*/ 725315 w 2013491"/>
              <a:gd name="connsiteY101" fmla="*/ 609600 h 745067"/>
              <a:gd name="connsiteX102" fmla="*/ 738015 w 2013491"/>
              <a:gd name="connsiteY102" fmla="*/ 596900 h 745067"/>
              <a:gd name="connsiteX103" fmla="*/ 750715 w 2013491"/>
              <a:gd name="connsiteY103" fmla="*/ 579967 h 745067"/>
              <a:gd name="connsiteX104" fmla="*/ 763415 w 2013491"/>
              <a:gd name="connsiteY104" fmla="*/ 571500 h 745067"/>
              <a:gd name="connsiteX105" fmla="*/ 788815 w 2013491"/>
              <a:gd name="connsiteY105" fmla="*/ 554567 h 745067"/>
              <a:gd name="connsiteX106" fmla="*/ 801515 w 2013491"/>
              <a:gd name="connsiteY106" fmla="*/ 537633 h 745067"/>
              <a:gd name="connsiteX107" fmla="*/ 831148 w 2013491"/>
              <a:gd name="connsiteY107" fmla="*/ 516467 h 745067"/>
              <a:gd name="connsiteX108" fmla="*/ 835381 w 2013491"/>
              <a:gd name="connsiteY108" fmla="*/ 503767 h 745067"/>
              <a:gd name="connsiteX109" fmla="*/ 860781 w 2013491"/>
              <a:gd name="connsiteY109" fmla="*/ 491067 h 745067"/>
              <a:gd name="connsiteX110" fmla="*/ 903115 w 2013491"/>
              <a:gd name="connsiteY110" fmla="*/ 482600 h 745067"/>
              <a:gd name="connsiteX111" fmla="*/ 915815 w 2013491"/>
              <a:gd name="connsiteY111" fmla="*/ 474133 h 745067"/>
              <a:gd name="connsiteX112" fmla="*/ 962381 w 2013491"/>
              <a:gd name="connsiteY112" fmla="*/ 461433 h 745067"/>
              <a:gd name="connsiteX113" fmla="*/ 975081 w 2013491"/>
              <a:gd name="connsiteY113" fmla="*/ 452967 h 745067"/>
              <a:gd name="connsiteX114" fmla="*/ 1013181 w 2013491"/>
              <a:gd name="connsiteY114" fmla="*/ 444500 h 745067"/>
              <a:gd name="connsiteX115" fmla="*/ 1055515 w 2013491"/>
              <a:gd name="connsiteY115" fmla="*/ 436033 h 745067"/>
              <a:gd name="connsiteX116" fmla="*/ 1093615 w 2013491"/>
              <a:gd name="connsiteY116" fmla="*/ 423333 h 745067"/>
              <a:gd name="connsiteX117" fmla="*/ 1106315 w 2013491"/>
              <a:gd name="connsiteY117" fmla="*/ 414867 h 745067"/>
              <a:gd name="connsiteX118" fmla="*/ 1119015 w 2013491"/>
              <a:gd name="connsiteY118" fmla="*/ 402167 h 745067"/>
              <a:gd name="connsiteX119" fmla="*/ 1131715 w 2013491"/>
              <a:gd name="connsiteY119" fmla="*/ 397933 h 745067"/>
              <a:gd name="connsiteX120" fmla="*/ 1144415 w 2013491"/>
              <a:gd name="connsiteY120" fmla="*/ 389467 h 745067"/>
              <a:gd name="connsiteX121" fmla="*/ 1169815 w 2013491"/>
              <a:gd name="connsiteY121" fmla="*/ 381000 h 745067"/>
              <a:gd name="connsiteX122" fmla="*/ 1182515 w 2013491"/>
              <a:gd name="connsiteY122" fmla="*/ 372533 h 745067"/>
              <a:gd name="connsiteX123" fmla="*/ 1212148 w 2013491"/>
              <a:gd name="connsiteY123" fmla="*/ 364067 h 745067"/>
              <a:gd name="connsiteX124" fmla="*/ 1229081 w 2013491"/>
              <a:gd name="connsiteY124" fmla="*/ 355600 h 745067"/>
              <a:gd name="connsiteX125" fmla="*/ 1241781 w 2013491"/>
              <a:gd name="connsiteY125" fmla="*/ 347133 h 745067"/>
              <a:gd name="connsiteX126" fmla="*/ 1254481 w 2013491"/>
              <a:gd name="connsiteY126" fmla="*/ 342900 h 745067"/>
              <a:gd name="connsiteX127" fmla="*/ 1284115 w 2013491"/>
              <a:gd name="connsiteY127" fmla="*/ 321733 h 745067"/>
              <a:gd name="connsiteX128" fmla="*/ 1309515 w 2013491"/>
              <a:gd name="connsiteY128" fmla="*/ 304800 h 745067"/>
              <a:gd name="connsiteX129" fmla="*/ 1343381 w 2013491"/>
              <a:gd name="connsiteY129" fmla="*/ 287867 h 745067"/>
              <a:gd name="connsiteX130" fmla="*/ 1364548 w 2013491"/>
              <a:gd name="connsiteY130" fmla="*/ 279400 h 745067"/>
              <a:gd name="connsiteX131" fmla="*/ 1394181 w 2013491"/>
              <a:gd name="connsiteY131" fmla="*/ 258233 h 745067"/>
              <a:gd name="connsiteX132" fmla="*/ 1411115 w 2013491"/>
              <a:gd name="connsiteY132" fmla="*/ 254000 h 745067"/>
              <a:gd name="connsiteX133" fmla="*/ 1500015 w 2013491"/>
              <a:gd name="connsiteY133" fmla="*/ 237067 h 745067"/>
              <a:gd name="connsiteX134" fmla="*/ 1593148 w 2013491"/>
              <a:gd name="connsiteY134" fmla="*/ 228600 h 745067"/>
              <a:gd name="connsiteX135" fmla="*/ 1652415 w 2013491"/>
              <a:gd name="connsiteY135" fmla="*/ 220133 h 745067"/>
              <a:gd name="connsiteX136" fmla="*/ 1698981 w 2013491"/>
              <a:gd name="connsiteY136" fmla="*/ 215900 h 745067"/>
              <a:gd name="connsiteX137" fmla="*/ 1732848 w 2013491"/>
              <a:gd name="connsiteY137" fmla="*/ 211667 h 745067"/>
              <a:gd name="connsiteX138" fmla="*/ 1868315 w 2013491"/>
              <a:gd name="connsiteY138" fmla="*/ 203200 h 745067"/>
              <a:gd name="connsiteX139" fmla="*/ 1931815 w 2013491"/>
              <a:gd name="connsiteY139" fmla="*/ 194733 h 745067"/>
              <a:gd name="connsiteX140" fmla="*/ 1952981 w 2013491"/>
              <a:gd name="connsiteY140" fmla="*/ 190500 h 745067"/>
              <a:gd name="connsiteX141" fmla="*/ 1991081 w 2013491"/>
              <a:gd name="connsiteY141" fmla="*/ 186267 h 745067"/>
              <a:gd name="connsiteX142" fmla="*/ 2003781 w 2013491"/>
              <a:gd name="connsiteY142" fmla="*/ 173567 h 745067"/>
              <a:gd name="connsiteX143" fmla="*/ 2008015 w 2013491"/>
              <a:gd name="connsiteY143" fmla="*/ 156633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013491" h="745067">
                <a:moveTo>
                  <a:pt x="2008015" y="156633"/>
                </a:moveTo>
                <a:lnTo>
                  <a:pt x="2008015" y="156633"/>
                </a:lnTo>
                <a:cubicBezTo>
                  <a:pt x="1993904" y="143933"/>
                  <a:pt x="1979631" y="131410"/>
                  <a:pt x="1965681" y="118533"/>
                </a:cubicBezTo>
                <a:cubicBezTo>
                  <a:pt x="1961282" y="114472"/>
                  <a:pt x="1956814" y="110432"/>
                  <a:pt x="1952981" y="105833"/>
                </a:cubicBezTo>
                <a:cubicBezTo>
                  <a:pt x="1949724" y="101924"/>
                  <a:pt x="1948113" y="96731"/>
                  <a:pt x="1944515" y="93133"/>
                </a:cubicBezTo>
                <a:cubicBezTo>
                  <a:pt x="1940917" y="89535"/>
                  <a:pt x="1936048" y="87489"/>
                  <a:pt x="1931815" y="84667"/>
                </a:cubicBezTo>
                <a:cubicBezTo>
                  <a:pt x="1928993" y="80434"/>
                  <a:pt x="1926946" y="75565"/>
                  <a:pt x="1923348" y="71967"/>
                </a:cubicBezTo>
                <a:cubicBezTo>
                  <a:pt x="1919750" y="68369"/>
                  <a:pt x="1915065" y="66024"/>
                  <a:pt x="1910648" y="63500"/>
                </a:cubicBezTo>
                <a:cubicBezTo>
                  <a:pt x="1883373" y="47913"/>
                  <a:pt x="1891112" y="55972"/>
                  <a:pt x="1847148" y="50800"/>
                </a:cubicBezTo>
                <a:cubicBezTo>
                  <a:pt x="1838623" y="49797"/>
                  <a:pt x="1830215" y="47978"/>
                  <a:pt x="1821748" y="46567"/>
                </a:cubicBezTo>
                <a:cubicBezTo>
                  <a:pt x="1793526" y="47978"/>
                  <a:pt x="1765339" y="50800"/>
                  <a:pt x="1737081" y="50800"/>
                </a:cubicBezTo>
                <a:cubicBezTo>
                  <a:pt x="1724303" y="50800"/>
                  <a:pt x="1710232" y="52625"/>
                  <a:pt x="1698981" y="46567"/>
                </a:cubicBezTo>
                <a:cubicBezTo>
                  <a:pt x="1690022" y="41743"/>
                  <a:pt x="1690515" y="26812"/>
                  <a:pt x="1682048" y="21167"/>
                </a:cubicBezTo>
                <a:cubicBezTo>
                  <a:pt x="1663478" y="8786"/>
                  <a:pt x="1673418" y="15753"/>
                  <a:pt x="1652415" y="0"/>
                </a:cubicBezTo>
                <a:cubicBezTo>
                  <a:pt x="1581859" y="1411"/>
                  <a:pt x="1511205" y="245"/>
                  <a:pt x="1440748" y="4233"/>
                </a:cubicBezTo>
                <a:cubicBezTo>
                  <a:pt x="1435668" y="4521"/>
                  <a:pt x="1432875" y="11091"/>
                  <a:pt x="1428048" y="12700"/>
                </a:cubicBezTo>
                <a:cubicBezTo>
                  <a:pt x="1419905" y="15414"/>
                  <a:pt x="1411115" y="15522"/>
                  <a:pt x="1402648" y="16933"/>
                </a:cubicBezTo>
                <a:cubicBezTo>
                  <a:pt x="1397004" y="19755"/>
                  <a:pt x="1391624" y="23184"/>
                  <a:pt x="1385715" y="25400"/>
                </a:cubicBezTo>
                <a:cubicBezTo>
                  <a:pt x="1380267" y="27443"/>
                  <a:pt x="1373985" y="27031"/>
                  <a:pt x="1368781" y="29633"/>
                </a:cubicBezTo>
                <a:cubicBezTo>
                  <a:pt x="1362470" y="32788"/>
                  <a:pt x="1357974" y="38832"/>
                  <a:pt x="1351848" y="42333"/>
                </a:cubicBezTo>
                <a:cubicBezTo>
                  <a:pt x="1347974" y="44547"/>
                  <a:pt x="1343139" y="44571"/>
                  <a:pt x="1339148" y="46567"/>
                </a:cubicBezTo>
                <a:cubicBezTo>
                  <a:pt x="1320886" y="55698"/>
                  <a:pt x="1332896" y="55012"/>
                  <a:pt x="1313748" y="59267"/>
                </a:cubicBezTo>
                <a:cubicBezTo>
                  <a:pt x="1305369" y="61129"/>
                  <a:pt x="1296793" y="61965"/>
                  <a:pt x="1288348" y="63500"/>
                </a:cubicBezTo>
                <a:cubicBezTo>
                  <a:pt x="1230786" y="73965"/>
                  <a:pt x="1316993" y="61872"/>
                  <a:pt x="1195215" y="76200"/>
                </a:cubicBezTo>
                <a:cubicBezTo>
                  <a:pt x="1190982" y="77611"/>
                  <a:pt x="1186882" y="79514"/>
                  <a:pt x="1182515" y="80433"/>
                </a:cubicBezTo>
                <a:cubicBezTo>
                  <a:pt x="1160036" y="85165"/>
                  <a:pt x="1136573" y="85868"/>
                  <a:pt x="1114781" y="93133"/>
                </a:cubicBezTo>
                <a:cubicBezTo>
                  <a:pt x="1110548" y="94544"/>
                  <a:pt x="1106372" y="96141"/>
                  <a:pt x="1102081" y="97367"/>
                </a:cubicBezTo>
                <a:cubicBezTo>
                  <a:pt x="1096487" y="98965"/>
                  <a:pt x="1090721" y="99928"/>
                  <a:pt x="1085148" y="101600"/>
                </a:cubicBezTo>
                <a:cubicBezTo>
                  <a:pt x="1076600" y="104165"/>
                  <a:pt x="1059748" y="110067"/>
                  <a:pt x="1059748" y="110067"/>
                </a:cubicBezTo>
                <a:cubicBezTo>
                  <a:pt x="1056484" y="114963"/>
                  <a:pt x="1044849" y="134214"/>
                  <a:pt x="1038581" y="135467"/>
                </a:cubicBezTo>
                <a:cubicBezTo>
                  <a:pt x="1028797" y="137424"/>
                  <a:pt x="1018826" y="132644"/>
                  <a:pt x="1008948" y="131233"/>
                </a:cubicBezTo>
                <a:cubicBezTo>
                  <a:pt x="921908" y="145742"/>
                  <a:pt x="1013112" y="131233"/>
                  <a:pt x="1000481" y="131233"/>
                </a:cubicBezTo>
                <a:cubicBezTo>
                  <a:pt x="959535" y="131233"/>
                  <a:pt x="918637" y="134056"/>
                  <a:pt x="877715" y="135467"/>
                </a:cubicBezTo>
                <a:cubicBezTo>
                  <a:pt x="856809" y="149403"/>
                  <a:pt x="873142" y="140843"/>
                  <a:pt x="843848" y="148167"/>
                </a:cubicBezTo>
                <a:cubicBezTo>
                  <a:pt x="839519" y="149249"/>
                  <a:pt x="835477" y="151318"/>
                  <a:pt x="831148" y="152400"/>
                </a:cubicBezTo>
                <a:cubicBezTo>
                  <a:pt x="824167" y="154145"/>
                  <a:pt x="816962" y="154888"/>
                  <a:pt x="809981" y="156633"/>
                </a:cubicBezTo>
                <a:cubicBezTo>
                  <a:pt x="805652" y="157715"/>
                  <a:pt x="801657" y="159992"/>
                  <a:pt x="797281" y="160867"/>
                </a:cubicBezTo>
                <a:cubicBezTo>
                  <a:pt x="787497" y="162824"/>
                  <a:pt x="777526" y="163689"/>
                  <a:pt x="767648" y="165100"/>
                </a:cubicBezTo>
                <a:cubicBezTo>
                  <a:pt x="731251" y="189366"/>
                  <a:pt x="777302" y="160273"/>
                  <a:pt x="742248" y="177800"/>
                </a:cubicBezTo>
                <a:cubicBezTo>
                  <a:pt x="709422" y="194213"/>
                  <a:pt x="748770" y="179860"/>
                  <a:pt x="716848" y="190500"/>
                </a:cubicBezTo>
                <a:cubicBezTo>
                  <a:pt x="712615" y="193322"/>
                  <a:pt x="708699" y="196692"/>
                  <a:pt x="704148" y="198967"/>
                </a:cubicBezTo>
                <a:cubicBezTo>
                  <a:pt x="700157" y="200963"/>
                  <a:pt x="694236" y="199716"/>
                  <a:pt x="691448" y="203200"/>
                </a:cubicBezTo>
                <a:cubicBezTo>
                  <a:pt x="687813" y="207743"/>
                  <a:pt x="690442" y="215292"/>
                  <a:pt x="687215" y="220133"/>
                </a:cubicBezTo>
                <a:cubicBezTo>
                  <a:pt x="684393" y="224366"/>
                  <a:pt x="678655" y="225643"/>
                  <a:pt x="674515" y="228600"/>
                </a:cubicBezTo>
                <a:cubicBezTo>
                  <a:pt x="668774" y="232701"/>
                  <a:pt x="663226" y="237067"/>
                  <a:pt x="657581" y="241300"/>
                </a:cubicBezTo>
                <a:cubicBezTo>
                  <a:pt x="649518" y="265491"/>
                  <a:pt x="660000" y="245332"/>
                  <a:pt x="640648" y="258233"/>
                </a:cubicBezTo>
                <a:cubicBezTo>
                  <a:pt x="635667" y="261554"/>
                  <a:pt x="633146" y="267963"/>
                  <a:pt x="627948" y="270933"/>
                </a:cubicBezTo>
                <a:cubicBezTo>
                  <a:pt x="622897" y="273820"/>
                  <a:pt x="616609" y="273569"/>
                  <a:pt x="611015" y="275167"/>
                </a:cubicBezTo>
                <a:cubicBezTo>
                  <a:pt x="606724" y="276393"/>
                  <a:pt x="602548" y="277989"/>
                  <a:pt x="598315" y="279400"/>
                </a:cubicBezTo>
                <a:cubicBezTo>
                  <a:pt x="595493" y="283633"/>
                  <a:pt x="593821" y="288922"/>
                  <a:pt x="589848" y="292100"/>
                </a:cubicBezTo>
                <a:cubicBezTo>
                  <a:pt x="586363" y="294888"/>
                  <a:pt x="581249" y="294575"/>
                  <a:pt x="577148" y="296333"/>
                </a:cubicBezTo>
                <a:cubicBezTo>
                  <a:pt x="571348" y="298819"/>
                  <a:pt x="565694" y="301669"/>
                  <a:pt x="560215" y="304800"/>
                </a:cubicBezTo>
                <a:cubicBezTo>
                  <a:pt x="555798" y="307324"/>
                  <a:pt x="552192" y="311263"/>
                  <a:pt x="547515" y="313267"/>
                </a:cubicBezTo>
                <a:cubicBezTo>
                  <a:pt x="542167" y="315559"/>
                  <a:pt x="536226" y="316089"/>
                  <a:pt x="530581" y="317500"/>
                </a:cubicBezTo>
                <a:cubicBezTo>
                  <a:pt x="526348" y="320322"/>
                  <a:pt x="521479" y="322369"/>
                  <a:pt x="517881" y="325967"/>
                </a:cubicBezTo>
                <a:cubicBezTo>
                  <a:pt x="514284" y="329565"/>
                  <a:pt x="513648" y="335845"/>
                  <a:pt x="509415" y="338667"/>
                </a:cubicBezTo>
                <a:cubicBezTo>
                  <a:pt x="504574" y="341894"/>
                  <a:pt x="498126" y="341489"/>
                  <a:pt x="492481" y="342900"/>
                </a:cubicBezTo>
                <a:cubicBezTo>
                  <a:pt x="479121" y="349581"/>
                  <a:pt x="460363" y="358085"/>
                  <a:pt x="450148" y="368300"/>
                </a:cubicBezTo>
                <a:cubicBezTo>
                  <a:pt x="434293" y="384155"/>
                  <a:pt x="443128" y="379107"/>
                  <a:pt x="424748" y="385233"/>
                </a:cubicBezTo>
                <a:cubicBezTo>
                  <a:pt x="420515" y="389466"/>
                  <a:pt x="417607" y="395709"/>
                  <a:pt x="412048" y="397933"/>
                </a:cubicBezTo>
                <a:cubicBezTo>
                  <a:pt x="402784" y="401639"/>
                  <a:pt x="392277" y="400650"/>
                  <a:pt x="382415" y="402167"/>
                </a:cubicBezTo>
                <a:cubicBezTo>
                  <a:pt x="373931" y="403472"/>
                  <a:pt x="365482" y="404989"/>
                  <a:pt x="357015" y="406400"/>
                </a:cubicBezTo>
                <a:cubicBezTo>
                  <a:pt x="351370" y="410633"/>
                  <a:pt x="346816" y="416995"/>
                  <a:pt x="340081" y="419100"/>
                </a:cubicBezTo>
                <a:cubicBezTo>
                  <a:pt x="323696" y="424220"/>
                  <a:pt x="306154" y="424403"/>
                  <a:pt x="289281" y="427567"/>
                </a:cubicBezTo>
                <a:cubicBezTo>
                  <a:pt x="280749" y="429167"/>
                  <a:pt x="245511" y="439250"/>
                  <a:pt x="242715" y="440267"/>
                </a:cubicBezTo>
                <a:cubicBezTo>
                  <a:pt x="236784" y="442424"/>
                  <a:pt x="231260" y="445602"/>
                  <a:pt x="225781" y="448733"/>
                </a:cubicBezTo>
                <a:cubicBezTo>
                  <a:pt x="215187" y="454786"/>
                  <a:pt x="208339" y="460350"/>
                  <a:pt x="200381" y="469900"/>
                </a:cubicBezTo>
                <a:cubicBezTo>
                  <a:pt x="191697" y="480321"/>
                  <a:pt x="193544" y="486291"/>
                  <a:pt x="179215" y="491067"/>
                </a:cubicBezTo>
                <a:cubicBezTo>
                  <a:pt x="162656" y="496587"/>
                  <a:pt x="144974" y="498248"/>
                  <a:pt x="128415" y="503767"/>
                </a:cubicBezTo>
                <a:cubicBezTo>
                  <a:pt x="124182" y="505178"/>
                  <a:pt x="120044" y="506918"/>
                  <a:pt x="115715" y="508000"/>
                </a:cubicBezTo>
                <a:cubicBezTo>
                  <a:pt x="108734" y="509745"/>
                  <a:pt x="101490" y="510340"/>
                  <a:pt x="94548" y="512233"/>
                </a:cubicBezTo>
                <a:cubicBezTo>
                  <a:pt x="85938" y="514581"/>
                  <a:pt x="69148" y="520700"/>
                  <a:pt x="69148" y="520700"/>
                </a:cubicBezTo>
                <a:cubicBezTo>
                  <a:pt x="64915" y="523522"/>
                  <a:pt x="60999" y="526892"/>
                  <a:pt x="56448" y="529167"/>
                </a:cubicBezTo>
                <a:cubicBezTo>
                  <a:pt x="52457" y="531163"/>
                  <a:pt x="45560" y="529322"/>
                  <a:pt x="43748" y="533400"/>
                </a:cubicBezTo>
                <a:cubicBezTo>
                  <a:pt x="39128" y="543796"/>
                  <a:pt x="41385" y="556045"/>
                  <a:pt x="39515" y="567267"/>
                </a:cubicBezTo>
                <a:cubicBezTo>
                  <a:pt x="38558" y="573006"/>
                  <a:pt x="37573" y="578852"/>
                  <a:pt x="35281" y="584200"/>
                </a:cubicBezTo>
                <a:cubicBezTo>
                  <a:pt x="33277" y="588876"/>
                  <a:pt x="30788" y="593722"/>
                  <a:pt x="26815" y="596900"/>
                </a:cubicBezTo>
                <a:cubicBezTo>
                  <a:pt x="23331" y="599688"/>
                  <a:pt x="18348" y="599722"/>
                  <a:pt x="14115" y="601133"/>
                </a:cubicBezTo>
                <a:cubicBezTo>
                  <a:pt x="9882" y="603955"/>
                  <a:pt x="2813" y="604708"/>
                  <a:pt x="1415" y="609600"/>
                </a:cubicBezTo>
                <a:cubicBezTo>
                  <a:pt x="-4026" y="628642"/>
                  <a:pt x="7207" y="631806"/>
                  <a:pt x="18348" y="639233"/>
                </a:cubicBezTo>
                <a:cubicBezTo>
                  <a:pt x="21990" y="644695"/>
                  <a:pt x="35882" y="666041"/>
                  <a:pt x="39515" y="668867"/>
                </a:cubicBezTo>
                <a:cubicBezTo>
                  <a:pt x="65674" y="689213"/>
                  <a:pt x="90949" y="683426"/>
                  <a:pt x="124181" y="685800"/>
                </a:cubicBezTo>
                <a:cubicBezTo>
                  <a:pt x="206382" y="709286"/>
                  <a:pt x="93503" y="678818"/>
                  <a:pt x="191915" y="698500"/>
                </a:cubicBezTo>
                <a:cubicBezTo>
                  <a:pt x="200666" y="700250"/>
                  <a:pt x="208564" y="705217"/>
                  <a:pt x="217315" y="706967"/>
                </a:cubicBezTo>
                <a:cubicBezTo>
                  <a:pt x="265353" y="716574"/>
                  <a:pt x="245687" y="711942"/>
                  <a:pt x="276581" y="719667"/>
                </a:cubicBezTo>
                <a:cubicBezTo>
                  <a:pt x="297962" y="733920"/>
                  <a:pt x="283502" y="726919"/>
                  <a:pt x="318915" y="732367"/>
                </a:cubicBezTo>
                <a:cubicBezTo>
                  <a:pt x="347527" y="736769"/>
                  <a:pt x="354311" y="738599"/>
                  <a:pt x="386648" y="745067"/>
                </a:cubicBezTo>
                <a:cubicBezTo>
                  <a:pt x="410637" y="740834"/>
                  <a:pt x="435506" y="740071"/>
                  <a:pt x="458615" y="732367"/>
                </a:cubicBezTo>
                <a:cubicBezTo>
                  <a:pt x="462848" y="730956"/>
                  <a:pt x="466959" y="729101"/>
                  <a:pt x="471315" y="728133"/>
                </a:cubicBezTo>
                <a:cubicBezTo>
                  <a:pt x="479694" y="726271"/>
                  <a:pt x="488270" y="725435"/>
                  <a:pt x="496715" y="723900"/>
                </a:cubicBezTo>
                <a:cubicBezTo>
                  <a:pt x="503794" y="722613"/>
                  <a:pt x="510857" y="721228"/>
                  <a:pt x="517881" y="719667"/>
                </a:cubicBezTo>
                <a:cubicBezTo>
                  <a:pt x="523561" y="718405"/>
                  <a:pt x="529367" y="717476"/>
                  <a:pt x="534815" y="715433"/>
                </a:cubicBezTo>
                <a:cubicBezTo>
                  <a:pt x="593810" y="693310"/>
                  <a:pt x="503422" y="721664"/>
                  <a:pt x="572915" y="698500"/>
                </a:cubicBezTo>
                <a:cubicBezTo>
                  <a:pt x="578434" y="696660"/>
                  <a:pt x="584254" y="695865"/>
                  <a:pt x="589848" y="694267"/>
                </a:cubicBezTo>
                <a:cubicBezTo>
                  <a:pt x="594139" y="693041"/>
                  <a:pt x="598219" y="691115"/>
                  <a:pt x="602548" y="690033"/>
                </a:cubicBezTo>
                <a:lnTo>
                  <a:pt x="636415" y="681567"/>
                </a:lnTo>
                <a:cubicBezTo>
                  <a:pt x="639237" y="677334"/>
                  <a:pt x="640415" y="671303"/>
                  <a:pt x="644881" y="668867"/>
                </a:cubicBezTo>
                <a:cubicBezTo>
                  <a:pt x="656633" y="662457"/>
                  <a:pt x="682981" y="656167"/>
                  <a:pt x="682981" y="656167"/>
                </a:cubicBezTo>
                <a:cubicBezTo>
                  <a:pt x="685803" y="651934"/>
                  <a:pt x="687850" y="647065"/>
                  <a:pt x="691448" y="643467"/>
                </a:cubicBezTo>
                <a:cubicBezTo>
                  <a:pt x="695046" y="639869"/>
                  <a:pt x="700970" y="638973"/>
                  <a:pt x="704148" y="635000"/>
                </a:cubicBezTo>
                <a:cubicBezTo>
                  <a:pt x="706936" y="631515"/>
                  <a:pt x="705524" y="625728"/>
                  <a:pt x="708381" y="622300"/>
                </a:cubicBezTo>
                <a:cubicBezTo>
                  <a:pt x="712898" y="616880"/>
                  <a:pt x="719958" y="614192"/>
                  <a:pt x="725315" y="609600"/>
                </a:cubicBezTo>
                <a:cubicBezTo>
                  <a:pt x="729861" y="605704"/>
                  <a:pt x="734119" y="601446"/>
                  <a:pt x="738015" y="596900"/>
                </a:cubicBezTo>
                <a:cubicBezTo>
                  <a:pt x="742607" y="591543"/>
                  <a:pt x="745726" y="584956"/>
                  <a:pt x="750715" y="579967"/>
                </a:cubicBezTo>
                <a:cubicBezTo>
                  <a:pt x="754313" y="576369"/>
                  <a:pt x="759506" y="574757"/>
                  <a:pt x="763415" y="571500"/>
                </a:cubicBezTo>
                <a:cubicBezTo>
                  <a:pt x="784555" y="553883"/>
                  <a:pt x="766497" y="562006"/>
                  <a:pt x="788815" y="554567"/>
                </a:cubicBezTo>
                <a:cubicBezTo>
                  <a:pt x="793048" y="548922"/>
                  <a:pt x="796526" y="542622"/>
                  <a:pt x="801515" y="537633"/>
                </a:cubicBezTo>
                <a:cubicBezTo>
                  <a:pt x="806769" y="532379"/>
                  <a:pt x="823934" y="521276"/>
                  <a:pt x="831148" y="516467"/>
                </a:cubicBezTo>
                <a:cubicBezTo>
                  <a:pt x="832559" y="512234"/>
                  <a:pt x="832593" y="507252"/>
                  <a:pt x="835381" y="503767"/>
                </a:cubicBezTo>
                <a:cubicBezTo>
                  <a:pt x="840390" y="497505"/>
                  <a:pt x="853256" y="492804"/>
                  <a:pt x="860781" y="491067"/>
                </a:cubicBezTo>
                <a:cubicBezTo>
                  <a:pt x="874803" y="487831"/>
                  <a:pt x="903115" y="482600"/>
                  <a:pt x="903115" y="482600"/>
                </a:cubicBezTo>
                <a:cubicBezTo>
                  <a:pt x="907348" y="479778"/>
                  <a:pt x="911166" y="476199"/>
                  <a:pt x="915815" y="474133"/>
                </a:cubicBezTo>
                <a:cubicBezTo>
                  <a:pt x="933388" y="466323"/>
                  <a:pt x="944277" y="465054"/>
                  <a:pt x="962381" y="461433"/>
                </a:cubicBezTo>
                <a:cubicBezTo>
                  <a:pt x="966614" y="458611"/>
                  <a:pt x="970530" y="455242"/>
                  <a:pt x="975081" y="452967"/>
                </a:cubicBezTo>
                <a:cubicBezTo>
                  <a:pt x="985845" y="447585"/>
                  <a:pt x="1002767" y="446453"/>
                  <a:pt x="1013181" y="444500"/>
                </a:cubicBezTo>
                <a:cubicBezTo>
                  <a:pt x="1027325" y="441848"/>
                  <a:pt x="1041863" y="440584"/>
                  <a:pt x="1055515" y="436033"/>
                </a:cubicBezTo>
                <a:cubicBezTo>
                  <a:pt x="1068215" y="431800"/>
                  <a:pt x="1082476" y="430758"/>
                  <a:pt x="1093615" y="423333"/>
                </a:cubicBezTo>
                <a:cubicBezTo>
                  <a:pt x="1097848" y="420511"/>
                  <a:pt x="1102406" y="418124"/>
                  <a:pt x="1106315" y="414867"/>
                </a:cubicBezTo>
                <a:cubicBezTo>
                  <a:pt x="1110914" y="411034"/>
                  <a:pt x="1114034" y="405488"/>
                  <a:pt x="1119015" y="402167"/>
                </a:cubicBezTo>
                <a:cubicBezTo>
                  <a:pt x="1122728" y="399692"/>
                  <a:pt x="1127724" y="399929"/>
                  <a:pt x="1131715" y="397933"/>
                </a:cubicBezTo>
                <a:cubicBezTo>
                  <a:pt x="1136266" y="395658"/>
                  <a:pt x="1139766" y="391533"/>
                  <a:pt x="1144415" y="389467"/>
                </a:cubicBezTo>
                <a:cubicBezTo>
                  <a:pt x="1152571" y="385842"/>
                  <a:pt x="1169815" y="381000"/>
                  <a:pt x="1169815" y="381000"/>
                </a:cubicBezTo>
                <a:cubicBezTo>
                  <a:pt x="1174048" y="378178"/>
                  <a:pt x="1177964" y="374808"/>
                  <a:pt x="1182515" y="372533"/>
                </a:cubicBezTo>
                <a:cubicBezTo>
                  <a:pt x="1188587" y="369497"/>
                  <a:pt x="1206724" y="365423"/>
                  <a:pt x="1212148" y="364067"/>
                </a:cubicBezTo>
                <a:cubicBezTo>
                  <a:pt x="1217792" y="361245"/>
                  <a:pt x="1223602" y="358731"/>
                  <a:pt x="1229081" y="355600"/>
                </a:cubicBezTo>
                <a:cubicBezTo>
                  <a:pt x="1233498" y="353076"/>
                  <a:pt x="1237230" y="349408"/>
                  <a:pt x="1241781" y="347133"/>
                </a:cubicBezTo>
                <a:cubicBezTo>
                  <a:pt x="1245772" y="345137"/>
                  <a:pt x="1250248" y="344311"/>
                  <a:pt x="1254481" y="342900"/>
                </a:cubicBezTo>
                <a:cubicBezTo>
                  <a:pt x="1295797" y="315355"/>
                  <a:pt x="1231568" y="358515"/>
                  <a:pt x="1284115" y="321733"/>
                </a:cubicBezTo>
                <a:cubicBezTo>
                  <a:pt x="1292451" y="315898"/>
                  <a:pt x="1300067" y="308579"/>
                  <a:pt x="1309515" y="304800"/>
                </a:cubicBezTo>
                <a:cubicBezTo>
                  <a:pt x="1382768" y="275497"/>
                  <a:pt x="1292647" y="313233"/>
                  <a:pt x="1343381" y="287867"/>
                </a:cubicBezTo>
                <a:cubicBezTo>
                  <a:pt x="1350178" y="284469"/>
                  <a:pt x="1357905" y="283091"/>
                  <a:pt x="1364548" y="279400"/>
                </a:cubicBezTo>
                <a:cubicBezTo>
                  <a:pt x="1369424" y="276691"/>
                  <a:pt x="1387241" y="261207"/>
                  <a:pt x="1394181" y="258233"/>
                </a:cubicBezTo>
                <a:cubicBezTo>
                  <a:pt x="1399529" y="255941"/>
                  <a:pt x="1405595" y="255840"/>
                  <a:pt x="1411115" y="254000"/>
                </a:cubicBezTo>
                <a:cubicBezTo>
                  <a:pt x="1467984" y="235044"/>
                  <a:pt x="1381094" y="252578"/>
                  <a:pt x="1500015" y="237067"/>
                </a:cubicBezTo>
                <a:cubicBezTo>
                  <a:pt x="1576250" y="227123"/>
                  <a:pt x="1465262" y="239256"/>
                  <a:pt x="1593148" y="228600"/>
                </a:cubicBezTo>
                <a:cubicBezTo>
                  <a:pt x="1715959" y="218367"/>
                  <a:pt x="1575044" y="229805"/>
                  <a:pt x="1652415" y="220133"/>
                </a:cubicBezTo>
                <a:cubicBezTo>
                  <a:pt x="1667881" y="218200"/>
                  <a:pt x="1683481" y="217531"/>
                  <a:pt x="1698981" y="215900"/>
                </a:cubicBezTo>
                <a:cubicBezTo>
                  <a:pt x="1710295" y="214709"/>
                  <a:pt x="1721503" y="212518"/>
                  <a:pt x="1732848" y="211667"/>
                </a:cubicBezTo>
                <a:cubicBezTo>
                  <a:pt x="1777965" y="208283"/>
                  <a:pt x="1823198" y="206584"/>
                  <a:pt x="1868315" y="203200"/>
                </a:cubicBezTo>
                <a:cubicBezTo>
                  <a:pt x="1876111" y="202615"/>
                  <a:pt x="1922469" y="196291"/>
                  <a:pt x="1931815" y="194733"/>
                </a:cubicBezTo>
                <a:cubicBezTo>
                  <a:pt x="1938912" y="193550"/>
                  <a:pt x="1945858" y="191517"/>
                  <a:pt x="1952981" y="190500"/>
                </a:cubicBezTo>
                <a:cubicBezTo>
                  <a:pt x="1965631" y="188693"/>
                  <a:pt x="1978381" y="187678"/>
                  <a:pt x="1991081" y="186267"/>
                </a:cubicBezTo>
                <a:cubicBezTo>
                  <a:pt x="1995314" y="182034"/>
                  <a:pt x="2000460" y="178548"/>
                  <a:pt x="2003781" y="173567"/>
                </a:cubicBezTo>
                <a:cubicBezTo>
                  <a:pt x="2023246" y="144370"/>
                  <a:pt x="2007309" y="159455"/>
                  <a:pt x="2008015" y="156633"/>
                </a:cubicBezTo>
                <a:close/>
              </a:path>
            </a:pathLst>
          </a:custGeom>
          <a:solidFill>
            <a:srgbClr val="FFD90E">
              <a:alpha val="27000"/>
            </a:srgbClr>
          </a:solidFill>
          <a:ln w="12700">
            <a:solidFill>
              <a:srgbClr val="FF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27375" y="1404583"/>
            <a:ext cx="1317625" cy="289057"/>
          </a:xfrm>
          <a:custGeom>
            <a:avLst/>
            <a:gdLst>
              <a:gd name="connsiteX0" fmla="*/ 1553634 w 1756834"/>
              <a:gd name="connsiteY0" fmla="*/ 194771 h 385410"/>
              <a:gd name="connsiteX1" fmla="*/ 1553634 w 1756834"/>
              <a:gd name="connsiteY1" fmla="*/ 194771 h 385410"/>
              <a:gd name="connsiteX2" fmla="*/ 1498600 w 1756834"/>
              <a:gd name="connsiteY2" fmla="*/ 186304 h 385410"/>
              <a:gd name="connsiteX3" fmla="*/ 1464734 w 1756834"/>
              <a:gd name="connsiteY3" fmla="*/ 182071 h 385410"/>
              <a:gd name="connsiteX4" fmla="*/ 1447800 w 1756834"/>
              <a:gd name="connsiteY4" fmla="*/ 173604 h 385410"/>
              <a:gd name="connsiteX5" fmla="*/ 1430867 w 1756834"/>
              <a:gd name="connsiteY5" fmla="*/ 169371 h 385410"/>
              <a:gd name="connsiteX6" fmla="*/ 1320800 w 1756834"/>
              <a:gd name="connsiteY6" fmla="*/ 173604 h 385410"/>
              <a:gd name="connsiteX7" fmla="*/ 1316567 w 1756834"/>
              <a:gd name="connsiteY7" fmla="*/ 186304 h 385410"/>
              <a:gd name="connsiteX8" fmla="*/ 1303867 w 1756834"/>
              <a:gd name="connsiteY8" fmla="*/ 203237 h 385410"/>
              <a:gd name="connsiteX9" fmla="*/ 1291167 w 1756834"/>
              <a:gd name="connsiteY9" fmla="*/ 232871 h 385410"/>
              <a:gd name="connsiteX10" fmla="*/ 1282700 w 1756834"/>
              <a:gd name="connsiteY10" fmla="*/ 245571 h 385410"/>
              <a:gd name="connsiteX11" fmla="*/ 1265767 w 1756834"/>
              <a:gd name="connsiteY11" fmla="*/ 254037 h 385410"/>
              <a:gd name="connsiteX12" fmla="*/ 1253067 w 1756834"/>
              <a:gd name="connsiteY12" fmla="*/ 262504 h 385410"/>
              <a:gd name="connsiteX13" fmla="*/ 1210734 w 1756834"/>
              <a:gd name="connsiteY13" fmla="*/ 275204 h 385410"/>
              <a:gd name="connsiteX14" fmla="*/ 1164167 w 1756834"/>
              <a:gd name="connsiteY14" fmla="*/ 292137 h 385410"/>
              <a:gd name="connsiteX15" fmla="*/ 1109134 w 1756834"/>
              <a:gd name="connsiteY15" fmla="*/ 287904 h 385410"/>
              <a:gd name="connsiteX16" fmla="*/ 1096434 w 1756834"/>
              <a:gd name="connsiteY16" fmla="*/ 279437 h 385410"/>
              <a:gd name="connsiteX17" fmla="*/ 1071034 w 1756834"/>
              <a:gd name="connsiteY17" fmla="*/ 270971 h 385410"/>
              <a:gd name="connsiteX18" fmla="*/ 1024467 w 1756834"/>
              <a:gd name="connsiteY18" fmla="*/ 275204 h 385410"/>
              <a:gd name="connsiteX19" fmla="*/ 1011767 w 1756834"/>
              <a:gd name="connsiteY19" fmla="*/ 287904 h 385410"/>
              <a:gd name="connsiteX20" fmla="*/ 982134 w 1756834"/>
              <a:gd name="connsiteY20" fmla="*/ 296371 h 385410"/>
              <a:gd name="connsiteX21" fmla="*/ 956734 w 1756834"/>
              <a:gd name="connsiteY21" fmla="*/ 304837 h 385410"/>
              <a:gd name="connsiteX22" fmla="*/ 927100 w 1756834"/>
              <a:gd name="connsiteY22" fmla="*/ 317537 h 385410"/>
              <a:gd name="connsiteX23" fmla="*/ 901700 w 1756834"/>
              <a:gd name="connsiteY23" fmla="*/ 326004 h 385410"/>
              <a:gd name="connsiteX24" fmla="*/ 889000 w 1756834"/>
              <a:gd name="connsiteY24" fmla="*/ 334471 h 385410"/>
              <a:gd name="connsiteX25" fmla="*/ 838200 w 1756834"/>
              <a:gd name="connsiteY25" fmla="*/ 347171 h 385410"/>
              <a:gd name="connsiteX26" fmla="*/ 821267 w 1756834"/>
              <a:gd name="connsiteY26" fmla="*/ 351404 h 385410"/>
              <a:gd name="connsiteX27" fmla="*/ 757767 w 1756834"/>
              <a:gd name="connsiteY27" fmla="*/ 359871 h 385410"/>
              <a:gd name="connsiteX28" fmla="*/ 723900 w 1756834"/>
              <a:gd name="connsiteY28" fmla="*/ 364104 h 385410"/>
              <a:gd name="connsiteX29" fmla="*/ 635000 w 1756834"/>
              <a:gd name="connsiteY29" fmla="*/ 376804 h 385410"/>
              <a:gd name="connsiteX30" fmla="*/ 474134 w 1756834"/>
              <a:gd name="connsiteY30" fmla="*/ 376804 h 385410"/>
              <a:gd name="connsiteX31" fmla="*/ 431800 w 1756834"/>
              <a:gd name="connsiteY31" fmla="*/ 372571 h 385410"/>
              <a:gd name="connsiteX32" fmla="*/ 385234 w 1756834"/>
              <a:gd name="connsiteY32" fmla="*/ 364104 h 385410"/>
              <a:gd name="connsiteX33" fmla="*/ 368300 w 1756834"/>
              <a:gd name="connsiteY33" fmla="*/ 355637 h 385410"/>
              <a:gd name="connsiteX34" fmla="*/ 355600 w 1756834"/>
              <a:gd name="connsiteY34" fmla="*/ 347171 h 385410"/>
              <a:gd name="connsiteX35" fmla="*/ 334434 w 1756834"/>
              <a:gd name="connsiteY35" fmla="*/ 342937 h 385410"/>
              <a:gd name="connsiteX36" fmla="*/ 304800 w 1756834"/>
              <a:gd name="connsiteY36" fmla="*/ 334471 h 385410"/>
              <a:gd name="connsiteX37" fmla="*/ 275167 w 1756834"/>
              <a:gd name="connsiteY37" fmla="*/ 321771 h 385410"/>
              <a:gd name="connsiteX38" fmla="*/ 262467 w 1756834"/>
              <a:gd name="connsiteY38" fmla="*/ 313304 h 385410"/>
              <a:gd name="connsiteX39" fmla="*/ 237067 w 1756834"/>
              <a:gd name="connsiteY39" fmla="*/ 304837 h 385410"/>
              <a:gd name="connsiteX40" fmla="*/ 224367 w 1756834"/>
              <a:gd name="connsiteY40" fmla="*/ 300604 h 385410"/>
              <a:gd name="connsiteX41" fmla="*/ 198967 w 1756834"/>
              <a:gd name="connsiteY41" fmla="*/ 283671 h 385410"/>
              <a:gd name="connsiteX42" fmla="*/ 186267 w 1756834"/>
              <a:gd name="connsiteY42" fmla="*/ 279437 h 385410"/>
              <a:gd name="connsiteX43" fmla="*/ 148167 w 1756834"/>
              <a:gd name="connsiteY43" fmla="*/ 270971 h 385410"/>
              <a:gd name="connsiteX44" fmla="*/ 135467 w 1756834"/>
              <a:gd name="connsiteY44" fmla="*/ 266737 h 385410"/>
              <a:gd name="connsiteX45" fmla="*/ 122767 w 1756834"/>
              <a:gd name="connsiteY45" fmla="*/ 258271 h 385410"/>
              <a:gd name="connsiteX46" fmla="*/ 118534 w 1756834"/>
              <a:gd name="connsiteY46" fmla="*/ 245571 h 385410"/>
              <a:gd name="connsiteX47" fmla="*/ 93134 w 1756834"/>
              <a:gd name="connsiteY47" fmla="*/ 224404 h 385410"/>
              <a:gd name="connsiteX48" fmla="*/ 80434 w 1756834"/>
              <a:gd name="connsiteY48" fmla="*/ 211704 h 385410"/>
              <a:gd name="connsiteX49" fmla="*/ 55034 w 1756834"/>
              <a:gd name="connsiteY49" fmla="*/ 194771 h 385410"/>
              <a:gd name="connsiteX50" fmla="*/ 46567 w 1756834"/>
              <a:gd name="connsiteY50" fmla="*/ 182071 h 385410"/>
              <a:gd name="connsiteX51" fmla="*/ 33867 w 1756834"/>
              <a:gd name="connsiteY51" fmla="*/ 177837 h 385410"/>
              <a:gd name="connsiteX52" fmla="*/ 21167 w 1756834"/>
              <a:gd name="connsiteY52" fmla="*/ 169371 h 385410"/>
              <a:gd name="connsiteX53" fmla="*/ 0 w 1756834"/>
              <a:gd name="connsiteY53" fmla="*/ 131271 h 385410"/>
              <a:gd name="connsiteX54" fmla="*/ 4234 w 1756834"/>
              <a:gd name="connsiteY54" fmla="*/ 25437 h 385410"/>
              <a:gd name="connsiteX55" fmla="*/ 21167 w 1756834"/>
              <a:gd name="connsiteY55" fmla="*/ 21204 h 385410"/>
              <a:gd name="connsiteX56" fmla="*/ 33867 w 1756834"/>
              <a:gd name="connsiteY56" fmla="*/ 12737 h 385410"/>
              <a:gd name="connsiteX57" fmla="*/ 131234 w 1756834"/>
              <a:gd name="connsiteY57" fmla="*/ 8504 h 385410"/>
              <a:gd name="connsiteX58" fmla="*/ 165100 w 1756834"/>
              <a:gd name="connsiteY58" fmla="*/ 37 h 385410"/>
              <a:gd name="connsiteX59" fmla="*/ 220134 w 1756834"/>
              <a:gd name="connsiteY59" fmla="*/ 12737 h 385410"/>
              <a:gd name="connsiteX60" fmla="*/ 241300 w 1756834"/>
              <a:gd name="connsiteY60" fmla="*/ 33904 h 385410"/>
              <a:gd name="connsiteX61" fmla="*/ 249767 w 1756834"/>
              <a:gd name="connsiteY61" fmla="*/ 46604 h 385410"/>
              <a:gd name="connsiteX62" fmla="*/ 262467 w 1756834"/>
              <a:gd name="connsiteY62" fmla="*/ 63537 h 385410"/>
              <a:gd name="connsiteX63" fmla="*/ 279400 w 1756834"/>
              <a:gd name="connsiteY63" fmla="*/ 84704 h 385410"/>
              <a:gd name="connsiteX64" fmla="*/ 283634 w 1756834"/>
              <a:gd name="connsiteY64" fmla="*/ 97404 h 385410"/>
              <a:gd name="connsiteX65" fmla="*/ 321734 w 1756834"/>
              <a:gd name="connsiteY65" fmla="*/ 131271 h 385410"/>
              <a:gd name="connsiteX66" fmla="*/ 334434 w 1756834"/>
              <a:gd name="connsiteY66" fmla="*/ 135504 h 385410"/>
              <a:gd name="connsiteX67" fmla="*/ 359834 w 1756834"/>
              <a:gd name="connsiteY67" fmla="*/ 152437 h 385410"/>
              <a:gd name="connsiteX68" fmla="*/ 385234 w 1756834"/>
              <a:gd name="connsiteY68" fmla="*/ 165137 h 385410"/>
              <a:gd name="connsiteX69" fmla="*/ 397934 w 1756834"/>
              <a:gd name="connsiteY69" fmla="*/ 177837 h 385410"/>
              <a:gd name="connsiteX70" fmla="*/ 419100 w 1756834"/>
              <a:gd name="connsiteY70" fmla="*/ 182071 h 385410"/>
              <a:gd name="connsiteX71" fmla="*/ 563034 w 1756834"/>
              <a:gd name="connsiteY71" fmla="*/ 190537 h 385410"/>
              <a:gd name="connsiteX72" fmla="*/ 711200 w 1756834"/>
              <a:gd name="connsiteY72" fmla="*/ 194771 h 385410"/>
              <a:gd name="connsiteX73" fmla="*/ 872067 w 1756834"/>
              <a:gd name="connsiteY73" fmla="*/ 186304 h 385410"/>
              <a:gd name="connsiteX74" fmla="*/ 931334 w 1756834"/>
              <a:gd name="connsiteY74" fmla="*/ 182071 h 385410"/>
              <a:gd name="connsiteX75" fmla="*/ 969434 w 1756834"/>
              <a:gd name="connsiteY75" fmla="*/ 160904 h 385410"/>
              <a:gd name="connsiteX76" fmla="*/ 982134 w 1756834"/>
              <a:gd name="connsiteY76" fmla="*/ 152437 h 385410"/>
              <a:gd name="connsiteX77" fmla="*/ 1007534 w 1756834"/>
              <a:gd name="connsiteY77" fmla="*/ 143971 h 385410"/>
              <a:gd name="connsiteX78" fmla="*/ 1020234 w 1756834"/>
              <a:gd name="connsiteY78" fmla="*/ 139737 h 385410"/>
              <a:gd name="connsiteX79" fmla="*/ 1037167 w 1756834"/>
              <a:gd name="connsiteY79" fmla="*/ 135504 h 385410"/>
              <a:gd name="connsiteX80" fmla="*/ 1083734 w 1756834"/>
              <a:gd name="connsiteY80" fmla="*/ 118571 h 385410"/>
              <a:gd name="connsiteX81" fmla="*/ 1109134 w 1756834"/>
              <a:gd name="connsiteY81" fmla="*/ 110104 h 385410"/>
              <a:gd name="connsiteX82" fmla="*/ 1121834 w 1756834"/>
              <a:gd name="connsiteY82" fmla="*/ 105871 h 385410"/>
              <a:gd name="connsiteX83" fmla="*/ 1138767 w 1756834"/>
              <a:gd name="connsiteY83" fmla="*/ 101637 h 385410"/>
              <a:gd name="connsiteX84" fmla="*/ 1151467 w 1756834"/>
              <a:gd name="connsiteY84" fmla="*/ 97404 h 385410"/>
              <a:gd name="connsiteX85" fmla="*/ 1193800 w 1756834"/>
              <a:gd name="connsiteY85" fmla="*/ 93171 h 385410"/>
              <a:gd name="connsiteX86" fmla="*/ 1282700 w 1756834"/>
              <a:gd name="connsiteY86" fmla="*/ 80471 h 385410"/>
              <a:gd name="connsiteX87" fmla="*/ 1477434 w 1756834"/>
              <a:gd name="connsiteY87" fmla="*/ 72004 h 385410"/>
              <a:gd name="connsiteX88" fmla="*/ 1502834 w 1756834"/>
              <a:gd name="connsiteY88" fmla="*/ 67771 h 385410"/>
              <a:gd name="connsiteX89" fmla="*/ 1693334 w 1756834"/>
              <a:gd name="connsiteY89" fmla="*/ 80471 h 385410"/>
              <a:gd name="connsiteX90" fmla="*/ 1744134 w 1756834"/>
              <a:gd name="connsiteY90" fmla="*/ 84704 h 385410"/>
              <a:gd name="connsiteX91" fmla="*/ 1756834 w 1756834"/>
              <a:gd name="connsiteY91" fmla="*/ 143971 h 385410"/>
              <a:gd name="connsiteX92" fmla="*/ 1739900 w 1756834"/>
              <a:gd name="connsiteY92" fmla="*/ 148204 h 385410"/>
              <a:gd name="connsiteX93" fmla="*/ 1706034 w 1756834"/>
              <a:gd name="connsiteY93" fmla="*/ 165137 h 385410"/>
              <a:gd name="connsiteX94" fmla="*/ 1642534 w 1756834"/>
              <a:gd name="connsiteY94" fmla="*/ 173604 h 385410"/>
              <a:gd name="connsiteX95" fmla="*/ 1625600 w 1756834"/>
              <a:gd name="connsiteY95" fmla="*/ 182071 h 385410"/>
              <a:gd name="connsiteX96" fmla="*/ 1600200 w 1756834"/>
              <a:gd name="connsiteY96" fmla="*/ 186304 h 385410"/>
              <a:gd name="connsiteX97" fmla="*/ 1553634 w 1756834"/>
              <a:gd name="connsiteY97" fmla="*/ 194771 h 38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756834" h="385410">
                <a:moveTo>
                  <a:pt x="1553634" y="194771"/>
                </a:moveTo>
                <a:lnTo>
                  <a:pt x="1553634" y="194771"/>
                </a:lnTo>
                <a:lnTo>
                  <a:pt x="1498600" y="186304"/>
                </a:lnTo>
                <a:cubicBezTo>
                  <a:pt x="1487338" y="184695"/>
                  <a:pt x="1475771" y="184830"/>
                  <a:pt x="1464734" y="182071"/>
                </a:cubicBezTo>
                <a:cubicBezTo>
                  <a:pt x="1458611" y="180540"/>
                  <a:pt x="1453709" y="175820"/>
                  <a:pt x="1447800" y="173604"/>
                </a:cubicBezTo>
                <a:cubicBezTo>
                  <a:pt x="1442352" y="171561"/>
                  <a:pt x="1436511" y="170782"/>
                  <a:pt x="1430867" y="169371"/>
                </a:cubicBezTo>
                <a:cubicBezTo>
                  <a:pt x="1394178" y="170782"/>
                  <a:pt x="1357120" y="168223"/>
                  <a:pt x="1320800" y="173604"/>
                </a:cubicBezTo>
                <a:cubicBezTo>
                  <a:pt x="1316386" y="174258"/>
                  <a:pt x="1318781" y="182430"/>
                  <a:pt x="1316567" y="186304"/>
                </a:cubicBezTo>
                <a:cubicBezTo>
                  <a:pt x="1313067" y="192430"/>
                  <a:pt x="1308100" y="197593"/>
                  <a:pt x="1303867" y="203237"/>
                </a:cubicBezTo>
                <a:cubicBezTo>
                  <a:pt x="1299118" y="217485"/>
                  <a:pt x="1299537" y="218223"/>
                  <a:pt x="1291167" y="232871"/>
                </a:cubicBezTo>
                <a:cubicBezTo>
                  <a:pt x="1288643" y="237289"/>
                  <a:pt x="1286609" y="242314"/>
                  <a:pt x="1282700" y="245571"/>
                </a:cubicBezTo>
                <a:cubicBezTo>
                  <a:pt x="1277852" y="249611"/>
                  <a:pt x="1271246" y="250906"/>
                  <a:pt x="1265767" y="254037"/>
                </a:cubicBezTo>
                <a:cubicBezTo>
                  <a:pt x="1261349" y="256561"/>
                  <a:pt x="1257618" y="260229"/>
                  <a:pt x="1253067" y="262504"/>
                </a:cubicBezTo>
                <a:cubicBezTo>
                  <a:pt x="1227799" y="275138"/>
                  <a:pt x="1236909" y="268065"/>
                  <a:pt x="1210734" y="275204"/>
                </a:cubicBezTo>
                <a:cubicBezTo>
                  <a:pt x="1193660" y="279860"/>
                  <a:pt x="1180392" y="285647"/>
                  <a:pt x="1164167" y="292137"/>
                </a:cubicBezTo>
                <a:cubicBezTo>
                  <a:pt x="1145823" y="290726"/>
                  <a:pt x="1127217" y="291295"/>
                  <a:pt x="1109134" y="287904"/>
                </a:cubicBezTo>
                <a:cubicBezTo>
                  <a:pt x="1104133" y="286966"/>
                  <a:pt x="1101083" y="281503"/>
                  <a:pt x="1096434" y="279437"/>
                </a:cubicBezTo>
                <a:cubicBezTo>
                  <a:pt x="1088279" y="275812"/>
                  <a:pt x="1071034" y="270971"/>
                  <a:pt x="1071034" y="270971"/>
                </a:cubicBezTo>
                <a:cubicBezTo>
                  <a:pt x="1055512" y="272382"/>
                  <a:pt x="1039454" y="270922"/>
                  <a:pt x="1024467" y="275204"/>
                </a:cubicBezTo>
                <a:cubicBezTo>
                  <a:pt x="1018711" y="276849"/>
                  <a:pt x="1016748" y="284583"/>
                  <a:pt x="1011767" y="287904"/>
                </a:cubicBezTo>
                <a:cubicBezTo>
                  <a:pt x="1007890" y="290489"/>
                  <a:pt x="984695" y="295603"/>
                  <a:pt x="982134" y="296371"/>
                </a:cubicBezTo>
                <a:cubicBezTo>
                  <a:pt x="973586" y="298935"/>
                  <a:pt x="965201" y="302015"/>
                  <a:pt x="956734" y="304837"/>
                </a:cubicBezTo>
                <a:cubicBezTo>
                  <a:pt x="915872" y="318458"/>
                  <a:pt x="979385" y="296624"/>
                  <a:pt x="927100" y="317537"/>
                </a:cubicBezTo>
                <a:cubicBezTo>
                  <a:pt x="918814" y="320851"/>
                  <a:pt x="909855" y="322379"/>
                  <a:pt x="901700" y="326004"/>
                </a:cubicBezTo>
                <a:cubicBezTo>
                  <a:pt x="897051" y="328070"/>
                  <a:pt x="893827" y="332862"/>
                  <a:pt x="889000" y="334471"/>
                </a:cubicBezTo>
                <a:cubicBezTo>
                  <a:pt x="872441" y="339991"/>
                  <a:pt x="855133" y="342938"/>
                  <a:pt x="838200" y="347171"/>
                </a:cubicBezTo>
                <a:cubicBezTo>
                  <a:pt x="832556" y="348582"/>
                  <a:pt x="827040" y="350682"/>
                  <a:pt x="821267" y="351404"/>
                </a:cubicBezTo>
                <a:lnTo>
                  <a:pt x="757767" y="359871"/>
                </a:lnTo>
                <a:cubicBezTo>
                  <a:pt x="746490" y="361375"/>
                  <a:pt x="735104" y="362127"/>
                  <a:pt x="723900" y="364104"/>
                </a:cubicBezTo>
                <a:cubicBezTo>
                  <a:pt x="642345" y="378496"/>
                  <a:pt x="733857" y="368567"/>
                  <a:pt x="635000" y="376804"/>
                </a:cubicBezTo>
                <a:cubicBezTo>
                  <a:pt x="572487" y="392431"/>
                  <a:pt x="615752" y="383241"/>
                  <a:pt x="474134" y="376804"/>
                </a:cubicBezTo>
                <a:cubicBezTo>
                  <a:pt x="459967" y="376160"/>
                  <a:pt x="445885" y="374228"/>
                  <a:pt x="431800" y="372571"/>
                </a:cubicBezTo>
                <a:cubicBezTo>
                  <a:pt x="403155" y="369201"/>
                  <a:pt x="407913" y="369773"/>
                  <a:pt x="385234" y="364104"/>
                </a:cubicBezTo>
                <a:cubicBezTo>
                  <a:pt x="379589" y="361282"/>
                  <a:pt x="373779" y="358768"/>
                  <a:pt x="368300" y="355637"/>
                </a:cubicBezTo>
                <a:cubicBezTo>
                  <a:pt x="363883" y="353113"/>
                  <a:pt x="360364" y="348957"/>
                  <a:pt x="355600" y="347171"/>
                </a:cubicBezTo>
                <a:cubicBezTo>
                  <a:pt x="348863" y="344645"/>
                  <a:pt x="341458" y="344498"/>
                  <a:pt x="334434" y="342937"/>
                </a:cubicBezTo>
                <a:cubicBezTo>
                  <a:pt x="318481" y="339392"/>
                  <a:pt x="318947" y="339186"/>
                  <a:pt x="304800" y="334471"/>
                </a:cubicBezTo>
                <a:cubicBezTo>
                  <a:pt x="272915" y="313214"/>
                  <a:pt x="313438" y="338173"/>
                  <a:pt x="275167" y="321771"/>
                </a:cubicBezTo>
                <a:cubicBezTo>
                  <a:pt x="270490" y="319767"/>
                  <a:pt x="267116" y="315370"/>
                  <a:pt x="262467" y="313304"/>
                </a:cubicBezTo>
                <a:cubicBezTo>
                  <a:pt x="254312" y="309679"/>
                  <a:pt x="245534" y="307659"/>
                  <a:pt x="237067" y="304837"/>
                </a:cubicBezTo>
                <a:lnTo>
                  <a:pt x="224367" y="300604"/>
                </a:lnTo>
                <a:cubicBezTo>
                  <a:pt x="215900" y="294960"/>
                  <a:pt x="208620" y="286889"/>
                  <a:pt x="198967" y="283671"/>
                </a:cubicBezTo>
                <a:cubicBezTo>
                  <a:pt x="194734" y="282260"/>
                  <a:pt x="190596" y="280519"/>
                  <a:pt x="186267" y="279437"/>
                </a:cubicBezTo>
                <a:cubicBezTo>
                  <a:pt x="151355" y="270709"/>
                  <a:pt x="178582" y="279661"/>
                  <a:pt x="148167" y="270971"/>
                </a:cubicBezTo>
                <a:cubicBezTo>
                  <a:pt x="143876" y="269745"/>
                  <a:pt x="139458" y="268733"/>
                  <a:pt x="135467" y="266737"/>
                </a:cubicBezTo>
                <a:cubicBezTo>
                  <a:pt x="130916" y="264462"/>
                  <a:pt x="127000" y="261093"/>
                  <a:pt x="122767" y="258271"/>
                </a:cubicBezTo>
                <a:cubicBezTo>
                  <a:pt x="121356" y="254038"/>
                  <a:pt x="121009" y="249284"/>
                  <a:pt x="118534" y="245571"/>
                </a:cubicBezTo>
                <a:cubicBezTo>
                  <a:pt x="109259" y="231659"/>
                  <a:pt x="104847" y="234165"/>
                  <a:pt x="93134" y="224404"/>
                </a:cubicBezTo>
                <a:cubicBezTo>
                  <a:pt x="88535" y="220571"/>
                  <a:pt x="85160" y="215380"/>
                  <a:pt x="80434" y="211704"/>
                </a:cubicBezTo>
                <a:cubicBezTo>
                  <a:pt x="72402" y="205457"/>
                  <a:pt x="55034" y="194771"/>
                  <a:pt x="55034" y="194771"/>
                </a:cubicBezTo>
                <a:cubicBezTo>
                  <a:pt x="52212" y="190538"/>
                  <a:pt x="50540" y="185249"/>
                  <a:pt x="46567" y="182071"/>
                </a:cubicBezTo>
                <a:cubicBezTo>
                  <a:pt x="43082" y="179283"/>
                  <a:pt x="37858" y="179833"/>
                  <a:pt x="33867" y="177837"/>
                </a:cubicBezTo>
                <a:cubicBezTo>
                  <a:pt x="29316" y="175562"/>
                  <a:pt x="25400" y="172193"/>
                  <a:pt x="21167" y="169371"/>
                </a:cubicBezTo>
                <a:cubicBezTo>
                  <a:pt x="1759" y="140258"/>
                  <a:pt x="7452" y="153624"/>
                  <a:pt x="0" y="131271"/>
                </a:cubicBezTo>
                <a:cubicBezTo>
                  <a:pt x="1411" y="95993"/>
                  <a:pt x="-2434" y="60108"/>
                  <a:pt x="4234" y="25437"/>
                </a:cubicBezTo>
                <a:cubicBezTo>
                  <a:pt x="5333" y="19724"/>
                  <a:pt x="15819" y="23496"/>
                  <a:pt x="21167" y="21204"/>
                </a:cubicBezTo>
                <a:cubicBezTo>
                  <a:pt x="25844" y="19200"/>
                  <a:pt x="28813" y="13320"/>
                  <a:pt x="33867" y="12737"/>
                </a:cubicBezTo>
                <a:cubicBezTo>
                  <a:pt x="66139" y="9013"/>
                  <a:pt x="98778" y="9915"/>
                  <a:pt x="131234" y="8504"/>
                </a:cubicBezTo>
                <a:cubicBezTo>
                  <a:pt x="140197" y="5516"/>
                  <a:pt x="156590" y="-530"/>
                  <a:pt x="165100" y="37"/>
                </a:cubicBezTo>
                <a:cubicBezTo>
                  <a:pt x="188451" y="1594"/>
                  <a:pt x="201025" y="6368"/>
                  <a:pt x="220134" y="12737"/>
                </a:cubicBezTo>
                <a:cubicBezTo>
                  <a:pt x="242707" y="46599"/>
                  <a:pt x="213082" y="5686"/>
                  <a:pt x="241300" y="33904"/>
                </a:cubicBezTo>
                <a:cubicBezTo>
                  <a:pt x="244898" y="37502"/>
                  <a:pt x="246810" y="42464"/>
                  <a:pt x="249767" y="46604"/>
                </a:cubicBezTo>
                <a:cubicBezTo>
                  <a:pt x="253868" y="52345"/>
                  <a:pt x="258234" y="57893"/>
                  <a:pt x="262467" y="63537"/>
                </a:cubicBezTo>
                <a:cubicBezTo>
                  <a:pt x="273060" y="105915"/>
                  <a:pt x="257132" y="62438"/>
                  <a:pt x="279400" y="84704"/>
                </a:cubicBezTo>
                <a:cubicBezTo>
                  <a:pt x="282555" y="87859"/>
                  <a:pt x="280894" y="93882"/>
                  <a:pt x="283634" y="97404"/>
                </a:cubicBezTo>
                <a:cubicBezTo>
                  <a:pt x="290772" y="106582"/>
                  <a:pt x="308360" y="124584"/>
                  <a:pt x="321734" y="131271"/>
                </a:cubicBezTo>
                <a:cubicBezTo>
                  <a:pt x="325725" y="133267"/>
                  <a:pt x="330201" y="134093"/>
                  <a:pt x="334434" y="135504"/>
                </a:cubicBezTo>
                <a:cubicBezTo>
                  <a:pt x="358510" y="159580"/>
                  <a:pt x="335327" y="140183"/>
                  <a:pt x="359834" y="152437"/>
                </a:cubicBezTo>
                <a:cubicBezTo>
                  <a:pt x="392660" y="168850"/>
                  <a:pt x="353312" y="154497"/>
                  <a:pt x="385234" y="165137"/>
                </a:cubicBezTo>
                <a:cubicBezTo>
                  <a:pt x="389467" y="169370"/>
                  <a:pt x="392579" y="175159"/>
                  <a:pt x="397934" y="177837"/>
                </a:cubicBezTo>
                <a:cubicBezTo>
                  <a:pt x="404369" y="181055"/>
                  <a:pt x="411926" y="181519"/>
                  <a:pt x="419100" y="182071"/>
                </a:cubicBezTo>
                <a:cubicBezTo>
                  <a:pt x="467019" y="185757"/>
                  <a:pt x="515018" y="188449"/>
                  <a:pt x="563034" y="190537"/>
                </a:cubicBezTo>
                <a:cubicBezTo>
                  <a:pt x="612396" y="192683"/>
                  <a:pt x="661811" y="193360"/>
                  <a:pt x="711200" y="194771"/>
                </a:cubicBezTo>
                <a:lnTo>
                  <a:pt x="872067" y="186304"/>
                </a:lnTo>
                <a:lnTo>
                  <a:pt x="931334" y="182071"/>
                </a:lnTo>
                <a:cubicBezTo>
                  <a:pt x="953687" y="174619"/>
                  <a:pt x="940322" y="180312"/>
                  <a:pt x="969434" y="160904"/>
                </a:cubicBezTo>
                <a:cubicBezTo>
                  <a:pt x="973667" y="158082"/>
                  <a:pt x="977307" y="154046"/>
                  <a:pt x="982134" y="152437"/>
                </a:cubicBezTo>
                <a:lnTo>
                  <a:pt x="1007534" y="143971"/>
                </a:lnTo>
                <a:cubicBezTo>
                  <a:pt x="1011767" y="142560"/>
                  <a:pt x="1015905" y="140819"/>
                  <a:pt x="1020234" y="139737"/>
                </a:cubicBezTo>
                <a:lnTo>
                  <a:pt x="1037167" y="135504"/>
                </a:lnTo>
                <a:cubicBezTo>
                  <a:pt x="1061140" y="119521"/>
                  <a:pt x="1041292" y="130697"/>
                  <a:pt x="1083734" y="118571"/>
                </a:cubicBezTo>
                <a:cubicBezTo>
                  <a:pt x="1092315" y="116119"/>
                  <a:pt x="1100667" y="112926"/>
                  <a:pt x="1109134" y="110104"/>
                </a:cubicBezTo>
                <a:cubicBezTo>
                  <a:pt x="1113367" y="108693"/>
                  <a:pt x="1117505" y="106953"/>
                  <a:pt x="1121834" y="105871"/>
                </a:cubicBezTo>
                <a:cubicBezTo>
                  <a:pt x="1127478" y="104460"/>
                  <a:pt x="1133173" y="103235"/>
                  <a:pt x="1138767" y="101637"/>
                </a:cubicBezTo>
                <a:cubicBezTo>
                  <a:pt x="1143058" y="100411"/>
                  <a:pt x="1147057" y="98082"/>
                  <a:pt x="1151467" y="97404"/>
                </a:cubicBezTo>
                <a:cubicBezTo>
                  <a:pt x="1165483" y="95248"/>
                  <a:pt x="1179749" y="95087"/>
                  <a:pt x="1193800" y="93171"/>
                </a:cubicBezTo>
                <a:cubicBezTo>
                  <a:pt x="1229465" y="88308"/>
                  <a:pt x="1248186" y="82354"/>
                  <a:pt x="1282700" y="80471"/>
                </a:cubicBezTo>
                <a:cubicBezTo>
                  <a:pt x="1347576" y="76932"/>
                  <a:pt x="1412523" y="74826"/>
                  <a:pt x="1477434" y="72004"/>
                </a:cubicBezTo>
                <a:cubicBezTo>
                  <a:pt x="1485901" y="70593"/>
                  <a:pt x="1494251" y="67771"/>
                  <a:pt x="1502834" y="67771"/>
                </a:cubicBezTo>
                <a:cubicBezTo>
                  <a:pt x="1634023" y="67771"/>
                  <a:pt x="1592926" y="69713"/>
                  <a:pt x="1693334" y="80471"/>
                </a:cubicBezTo>
                <a:cubicBezTo>
                  <a:pt x="1710229" y="82281"/>
                  <a:pt x="1727201" y="83293"/>
                  <a:pt x="1744134" y="84704"/>
                </a:cubicBezTo>
                <a:cubicBezTo>
                  <a:pt x="1756197" y="120897"/>
                  <a:pt x="1751493" y="101248"/>
                  <a:pt x="1756834" y="143971"/>
                </a:cubicBezTo>
                <a:cubicBezTo>
                  <a:pt x="1751189" y="145382"/>
                  <a:pt x="1745248" y="145912"/>
                  <a:pt x="1739900" y="148204"/>
                </a:cubicBezTo>
                <a:cubicBezTo>
                  <a:pt x="1699123" y="165679"/>
                  <a:pt x="1764414" y="147623"/>
                  <a:pt x="1706034" y="165137"/>
                </a:cubicBezTo>
                <a:cubicBezTo>
                  <a:pt x="1688492" y="170400"/>
                  <a:pt x="1657475" y="172110"/>
                  <a:pt x="1642534" y="173604"/>
                </a:cubicBezTo>
                <a:cubicBezTo>
                  <a:pt x="1636889" y="176426"/>
                  <a:pt x="1631645" y="180258"/>
                  <a:pt x="1625600" y="182071"/>
                </a:cubicBezTo>
                <a:cubicBezTo>
                  <a:pt x="1617379" y="184537"/>
                  <a:pt x="1608617" y="184621"/>
                  <a:pt x="1600200" y="186304"/>
                </a:cubicBezTo>
                <a:cubicBezTo>
                  <a:pt x="1561921" y="193959"/>
                  <a:pt x="1607654" y="190537"/>
                  <a:pt x="1553634" y="194771"/>
                </a:cubicBezTo>
                <a:close/>
              </a:path>
            </a:pathLst>
          </a:custGeom>
          <a:solidFill>
            <a:srgbClr val="FFD90E">
              <a:alpha val="27000"/>
            </a:srgbClr>
          </a:solidFill>
          <a:ln w="12700">
            <a:solidFill>
              <a:srgbClr val="FF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25577" y="1864567"/>
            <a:ext cx="568324" cy="264049"/>
          </a:xfrm>
          <a:custGeom>
            <a:avLst/>
            <a:gdLst>
              <a:gd name="connsiteX0" fmla="*/ 736600 w 757766"/>
              <a:gd name="connsiteY0" fmla="*/ 68431 h 352065"/>
              <a:gd name="connsiteX1" fmla="*/ 736600 w 757766"/>
              <a:gd name="connsiteY1" fmla="*/ 68431 h 352065"/>
              <a:gd name="connsiteX2" fmla="*/ 723900 w 757766"/>
              <a:gd name="connsiteY2" fmla="*/ 106531 h 352065"/>
              <a:gd name="connsiteX3" fmla="*/ 711200 w 757766"/>
              <a:gd name="connsiteY3" fmla="*/ 119231 h 352065"/>
              <a:gd name="connsiteX4" fmla="*/ 702733 w 757766"/>
              <a:gd name="connsiteY4" fmla="*/ 131931 h 352065"/>
              <a:gd name="connsiteX5" fmla="*/ 690033 w 757766"/>
              <a:gd name="connsiteY5" fmla="*/ 157331 h 352065"/>
              <a:gd name="connsiteX6" fmla="*/ 685800 w 757766"/>
              <a:gd name="connsiteY6" fmla="*/ 170031 h 352065"/>
              <a:gd name="connsiteX7" fmla="*/ 673100 w 757766"/>
              <a:gd name="connsiteY7" fmla="*/ 178498 h 352065"/>
              <a:gd name="connsiteX8" fmla="*/ 660400 w 757766"/>
              <a:gd name="connsiteY8" fmla="*/ 191198 h 352065"/>
              <a:gd name="connsiteX9" fmla="*/ 643466 w 757766"/>
              <a:gd name="connsiteY9" fmla="*/ 208131 h 352065"/>
              <a:gd name="connsiteX10" fmla="*/ 618066 w 757766"/>
              <a:gd name="connsiteY10" fmla="*/ 225065 h 352065"/>
              <a:gd name="connsiteX11" fmla="*/ 579966 w 757766"/>
              <a:gd name="connsiteY11" fmla="*/ 254698 h 352065"/>
              <a:gd name="connsiteX12" fmla="*/ 567266 w 757766"/>
              <a:gd name="connsiteY12" fmla="*/ 263165 h 352065"/>
              <a:gd name="connsiteX13" fmla="*/ 546100 w 757766"/>
              <a:gd name="connsiteY13" fmla="*/ 280098 h 352065"/>
              <a:gd name="connsiteX14" fmla="*/ 516466 w 757766"/>
              <a:gd name="connsiteY14" fmla="*/ 301265 h 352065"/>
              <a:gd name="connsiteX15" fmla="*/ 444500 w 757766"/>
              <a:gd name="connsiteY15" fmla="*/ 313965 h 352065"/>
              <a:gd name="connsiteX16" fmla="*/ 381000 w 757766"/>
              <a:gd name="connsiteY16" fmla="*/ 326665 h 352065"/>
              <a:gd name="connsiteX17" fmla="*/ 368300 w 757766"/>
              <a:gd name="connsiteY17" fmla="*/ 335131 h 352065"/>
              <a:gd name="connsiteX18" fmla="*/ 321733 w 757766"/>
              <a:gd name="connsiteY18" fmla="*/ 343598 h 352065"/>
              <a:gd name="connsiteX19" fmla="*/ 152400 w 757766"/>
              <a:gd name="connsiteY19" fmla="*/ 352065 h 352065"/>
              <a:gd name="connsiteX20" fmla="*/ 38100 w 757766"/>
              <a:gd name="connsiteY20" fmla="*/ 347831 h 352065"/>
              <a:gd name="connsiteX21" fmla="*/ 25400 w 757766"/>
              <a:gd name="connsiteY21" fmla="*/ 339365 h 352065"/>
              <a:gd name="connsiteX22" fmla="*/ 12700 w 757766"/>
              <a:gd name="connsiteY22" fmla="*/ 335131 h 352065"/>
              <a:gd name="connsiteX23" fmla="*/ 0 w 757766"/>
              <a:gd name="connsiteY23" fmla="*/ 280098 h 352065"/>
              <a:gd name="connsiteX24" fmla="*/ 4233 w 757766"/>
              <a:gd name="connsiteY24" fmla="*/ 237765 h 352065"/>
              <a:gd name="connsiteX25" fmla="*/ 12700 w 757766"/>
              <a:gd name="connsiteY25" fmla="*/ 212365 h 352065"/>
              <a:gd name="connsiteX26" fmla="*/ 25400 w 757766"/>
              <a:gd name="connsiteY26" fmla="*/ 208131 h 352065"/>
              <a:gd name="connsiteX27" fmla="*/ 55033 w 757766"/>
              <a:gd name="connsiteY27" fmla="*/ 186965 h 352065"/>
              <a:gd name="connsiteX28" fmla="*/ 67733 w 757766"/>
              <a:gd name="connsiteY28" fmla="*/ 182731 h 352065"/>
              <a:gd name="connsiteX29" fmla="*/ 80433 w 757766"/>
              <a:gd name="connsiteY29" fmla="*/ 174265 h 352065"/>
              <a:gd name="connsiteX30" fmla="*/ 97366 w 757766"/>
              <a:gd name="connsiteY30" fmla="*/ 170031 h 352065"/>
              <a:gd name="connsiteX31" fmla="*/ 127000 w 757766"/>
              <a:gd name="connsiteY31" fmla="*/ 161565 h 352065"/>
              <a:gd name="connsiteX32" fmla="*/ 143933 w 757766"/>
              <a:gd name="connsiteY32" fmla="*/ 153098 h 352065"/>
              <a:gd name="connsiteX33" fmla="*/ 186266 w 757766"/>
              <a:gd name="connsiteY33" fmla="*/ 144631 h 352065"/>
              <a:gd name="connsiteX34" fmla="*/ 203200 w 757766"/>
              <a:gd name="connsiteY34" fmla="*/ 136165 h 352065"/>
              <a:gd name="connsiteX35" fmla="*/ 220133 w 757766"/>
              <a:gd name="connsiteY35" fmla="*/ 131931 h 352065"/>
              <a:gd name="connsiteX36" fmla="*/ 245533 w 757766"/>
              <a:gd name="connsiteY36" fmla="*/ 123465 h 352065"/>
              <a:gd name="connsiteX37" fmla="*/ 258233 w 757766"/>
              <a:gd name="connsiteY37" fmla="*/ 114998 h 352065"/>
              <a:gd name="connsiteX38" fmla="*/ 287866 w 757766"/>
              <a:gd name="connsiteY38" fmla="*/ 106531 h 352065"/>
              <a:gd name="connsiteX39" fmla="*/ 304800 w 757766"/>
              <a:gd name="connsiteY39" fmla="*/ 98065 h 352065"/>
              <a:gd name="connsiteX40" fmla="*/ 347133 w 757766"/>
              <a:gd name="connsiteY40" fmla="*/ 85365 h 352065"/>
              <a:gd name="connsiteX41" fmla="*/ 372533 w 757766"/>
              <a:gd name="connsiteY41" fmla="*/ 68431 h 352065"/>
              <a:gd name="connsiteX42" fmla="*/ 385233 w 757766"/>
              <a:gd name="connsiteY42" fmla="*/ 59965 h 352065"/>
              <a:gd name="connsiteX43" fmla="*/ 414866 w 757766"/>
              <a:gd name="connsiteY43" fmla="*/ 21865 h 352065"/>
              <a:gd name="connsiteX44" fmla="*/ 431800 w 757766"/>
              <a:gd name="connsiteY44" fmla="*/ 9165 h 352065"/>
              <a:gd name="connsiteX45" fmla="*/ 588433 w 757766"/>
              <a:gd name="connsiteY45" fmla="*/ 4931 h 352065"/>
              <a:gd name="connsiteX46" fmla="*/ 719666 w 757766"/>
              <a:gd name="connsiteY46" fmla="*/ 4931 h 352065"/>
              <a:gd name="connsiteX47" fmla="*/ 732366 w 757766"/>
              <a:gd name="connsiteY47" fmla="*/ 9165 h 352065"/>
              <a:gd name="connsiteX48" fmla="*/ 757766 w 757766"/>
              <a:gd name="connsiteY48" fmla="*/ 30331 h 352065"/>
              <a:gd name="connsiteX49" fmla="*/ 753533 w 757766"/>
              <a:gd name="connsiteY49" fmla="*/ 68431 h 352065"/>
              <a:gd name="connsiteX50" fmla="*/ 749300 w 757766"/>
              <a:gd name="connsiteY50" fmla="*/ 85365 h 352065"/>
              <a:gd name="connsiteX51" fmla="*/ 736600 w 757766"/>
              <a:gd name="connsiteY51" fmla="*/ 93831 h 352065"/>
              <a:gd name="connsiteX52" fmla="*/ 736600 w 757766"/>
              <a:gd name="connsiteY52" fmla="*/ 68431 h 35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57766" h="352065">
                <a:moveTo>
                  <a:pt x="736600" y="68431"/>
                </a:moveTo>
                <a:lnTo>
                  <a:pt x="736600" y="68431"/>
                </a:lnTo>
                <a:cubicBezTo>
                  <a:pt x="732367" y="81131"/>
                  <a:pt x="729887" y="94557"/>
                  <a:pt x="723900" y="106531"/>
                </a:cubicBezTo>
                <a:cubicBezTo>
                  <a:pt x="721223" y="111886"/>
                  <a:pt x="715033" y="114632"/>
                  <a:pt x="711200" y="119231"/>
                </a:cubicBezTo>
                <a:cubicBezTo>
                  <a:pt x="707943" y="123140"/>
                  <a:pt x="705555" y="127698"/>
                  <a:pt x="702733" y="131931"/>
                </a:cubicBezTo>
                <a:cubicBezTo>
                  <a:pt x="692093" y="163853"/>
                  <a:pt x="706446" y="124505"/>
                  <a:pt x="690033" y="157331"/>
                </a:cubicBezTo>
                <a:cubicBezTo>
                  <a:pt x="688037" y="161322"/>
                  <a:pt x="688588" y="166546"/>
                  <a:pt x="685800" y="170031"/>
                </a:cubicBezTo>
                <a:cubicBezTo>
                  <a:pt x="682622" y="174004"/>
                  <a:pt x="677009" y="175241"/>
                  <a:pt x="673100" y="178498"/>
                </a:cubicBezTo>
                <a:cubicBezTo>
                  <a:pt x="668501" y="182331"/>
                  <a:pt x="664633" y="186965"/>
                  <a:pt x="660400" y="191198"/>
                </a:cubicBezTo>
                <a:cubicBezTo>
                  <a:pt x="652335" y="215389"/>
                  <a:pt x="662819" y="195229"/>
                  <a:pt x="643466" y="208131"/>
                </a:cubicBezTo>
                <a:cubicBezTo>
                  <a:pt x="611751" y="229274"/>
                  <a:pt x="648266" y="214997"/>
                  <a:pt x="618066" y="225065"/>
                </a:cubicBezTo>
                <a:cubicBezTo>
                  <a:pt x="598170" y="244961"/>
                  <a:pt x="610349" y="234443"/>
                  <a:pt x="579966" y="254698"/>
                </a:cubicBezTo>
                <a:lnTo>
                  <a:pt x="567266" y="263165"/>
                </a:lnTo>
                <a:cubicBezTo>
                  <a:pt x="548333" y="291567"/>
                  <a:pt x="570637" y="263741"/>
                  <a:pt x="546100" y="280098"/>
                </a:cubicBezTo>
                <a:cubicBezTo>
                  <a:pt x="511253" y="303329"/>
                  <a:pt x="557397" y="283724"/>
                  <a:pt x="516466" y="301265"/>
                </a:cubicBezTo>
                <a:cubicBezTo>
                  <a:pt x="494798" y="310551"/>
                  <a:pt x="463625" y="310488"/>
                  <a:pt x="444500" y="313965"/>
                </a:cubicBezTo>
                <a:cubicBezTo>
                  <a:pt x="392209" y="323472"/>
                  <a:pt x="413239" y="318604"/>
                  <a:pt x="381000" y="326665"/>
                </a:cubicBezTo>
                <a:cubicBezTo>
                  <a:pt x="376767" y="329487"/>
                  <a:pt x="372851" y="332856"/>
                  <a:pt x="368300" y="335131"/>
                </a:cubicBezTo>
                <a:cubicBezTo>
                  <a:pt x="355899" y="341331"/>
                  <a:pt x="331748" y="342972"/>
                  <a:pt x="321733" y="343598"/>
                </a:cubicBezTo>
                <a:cubicBezTo>
                  <a:pt x="265328" y="347123"/>
                  <a:pt x="152400" y="352065"/>
                  <a:pt x="152400" y="352065"/>
                </a:cubicBezTo>
                <a:cubicBezTo>
                  <a:pt x="114300" y="350654"/>
                  <a:pt x="76037" y="351625"/>
                  <a:pt x="38100" y="347831"/>
                </a:cubicBezTo>
                <a:cubicBezTo>
                  <a:pt x="33038" y="347325"/>
                  <a:pt x="29951" y="341640"/>
                  <a:pt x="25400" y="339365"/>
                </a:cubicBezTo>
                <a:cubicBezTo>
                  <a:pt x="21409" y="337369"/>
                  <a:pt x="16933" y="336542"/>
                  <a:pt x="12700" y="335131"/>
                </a:cubicBezTo>
                <a:cubicBezTo>
                  <a:pt x="953" y="311638"/>
                  <a:pt x="0" y="314611"/>
                  <a:pt x="0" y="280098"/>
                </a:cubicBezTo>
                <a:cubicBezTo>
                  <a:pt x="0" y="265917"/>
                  <a:pt x="1620" y="251703"/>
                  <a:pt x="4233" y="237765"/>
                </a:cubicBezTo>
                <a:cubicBezTo>
                  <a:pt x="5878" y="228993"/>
                  <a:pt x="4233" y="215188"/>
                  <a:pt x="12700" y="212365"/>
                </a:cubicBezTo>
                <a:cubicBezTo>
                  <a:pt x="16933" y="210954"/>
                  <a:pt x="21409" y="210127"/>
                  <a:pt x="25400" y="208131"/>
                </a:cubicBezTo>
                <a:cubicBezTo>
                  <a:pt x="38516" y="201573"/>
                  <a:pt x="41595" y="194644"/>
                  <a:pt x="55033" y="186965"/>
                </a:cubicBezTo>
                <a:cubicBezTo>
                  <a:pt x="58907" y="184751"/>
                  <a:pt x="63742" y="184727"/>
                  <a:pt x="67733" y="182731"/>
                </a:cubicBezTo>
                <a:cubicBezTo>
                  <a:pt x="72284" y="180456"/>
                  <a:pt x="75757" y="176269"/>
                  <a:pt x="80433" y="174265"/>
                </a:cubicBezTo>
                <a:cubicBezTo>
                  <a:pt x="85781" y="171973"/>
                  <a:pt x="91772" y="171629"/>
                  <a:pt x="97366" y="170031"/>
                </a:cubicBezTo>
                <a:cubicBezTo>
                  <a:pt x="139828" y="157898"/>
                  <a:pt x="74127" y="174782"/>
                  <a:pt x="127000" y="161565"/>
                </a:cubicBezTo>
                <a:cubicBezTo>
                  <a:pt x="132644" y="158743"/>
                  <a:pt x="137889" y="154911"/>
                  <a:pt x="143933" y="153098"/>
                </a:cubicBezTo>
                <a:cubicBezTo>
                  <a:pt x="168350" y="145773"/>
                  <a:pt x="165563" y="152395"/>
                  <a:pt x="186266" y="144631"/>
                </a:cubicBezTo>
                <a:cubicBezTo>
                  <a:pt x="192175" y="142415"/>
                  <a:pt x="197291" y="138381"/>
                  <a:pt x="203200" y="136165"/>
                </a:cubicBezTo>
                <a:cubicBezTo>
                  <a:pt x="208648" y="134122"/>
                  <a:pt x="214560" y="133603"/>
                  <a:pt x="220133" y="131931"/>
                </a:cubicBezTo>
                <a:cubicBezTo>
                  <a:pt x="228681" y="129367"/>
                  <a:pt x="245533" y="123465"/>
                  <a:pt x="245533" y="123465"/>
                </a:cubicBezTo>
                <a:cubicBezTo>
                  <a:pt x="249766" y="120643"/>
                  <a:pt x="253682" y="117273"/>
                  <a:pt x="258233" y="114998"/>
                </a:cubicBezTo>
                <a:cubicBezTo>
                  <a:pt x="268457" y="109886"/>
                  <a:pt x="277029" y="110595"/>
                  <a:pt x="287866" y="106531"/>
                </a:cubicBezTo>
                <a:cubicBezTo>
                  <a:pt x="293775" y="104315"/>
                  <a:pt x="298941" y="100409"/>
                  <a:pt x="304800" y="98065"/>
                </a:cubicBezTo>
                <a:cubicBezTo>
                  <a:pt x="321983" y="91192"/>
                  <a:pt x="330496" y="89524"/>
                  <a:pt x="347133" y="85365"/>
                </a:cubicBezTo>
                <a:lnTo>
                  <a:pt x="372533" y="68431"/>
                </a:lnTo>
                <a:lnTo>
                  <a:pt x="385233" y="59965"/>
                </a:lnTo>
                <a:cubicBezTo>
                  <a:pt x="392070" y="39453"/>
                  <a:pt x="389483" y="40901"/>
                  <a:pt x="414866" y="21865"/>
                </a:cubicBezTo>
                <a:cubicBezTo>
                  <a:pt x="420511" y="17632"/>
                  <a:pt x="424778" y="9850"/>
                  <a:pt x="431800" y="9165"/>
                </a:cubicBezTo>
                <a:cubicBezTo>
                  <a:pt x="483783" y="4093"/>
                  <a:pt x="536222" y="6342"/>
                  <a:pt x="588433" y="4931"/>
                </a:cubicBezTo>
                <a:cubicBezTo>
                  <a:pt x="650686" y="-1294"/>
                  <a:pt x="636683" y="-1985"/>
                  <a:pt x="719666" y="4931"/>
                </a:cubicBezTo>
                <a:cubicBezTo>
                  <a:pt x="724113" y="5302"/>
                  <a:pt x="728375" y="7169"/>
                  <a:pt x="732366" y="9165"/>
                </a:cubicBezTo>
                <a:cubicBezTo>
                  <a:pt x="744156" y="15060"/>
                  <a:pt x="748402" y="20967"/>
                  <a:pt x="757766" y="30331"/>
                </a:cubicBezTo>
                <a:cubicBezTo>
                  <a:pt x="756355" y="43031"/>
                  <a:pt x="755476" y="55801"/>
                  <a:pt x="753533" y="68431"/>
                </a:cubicBezTo>
                <a:cubicBezTo>
                  <a:pt x="752648" y="74182"/>
                  <a:pt x="752527" y="80524"/>
                  <a:pt x="749300" y="85365"/>
                </a:cubicBezTo>
                <a:cubicBezTo>
                  <a:pt x="746478" y="89598"/>
                  <a:pt x="740573" y="90653"/>
                  <a:pt x="736600" y="93831"/>
                </a:cubicBezTo>
                <a:cubicBezTo>
                  <a:pt x="733483" y="96324"/>
                  <a:pt x="736600" y="72664"/>
                  <a:pt x="736600" y="68431"/>
                </a:cubicBezTo>
                <a:close/>
              </a:path>
            </a:pathLst>
          </a:custGeom>
          <a:solidFill>
            <a:srgbClr val="FFD90E">
              <a:alpha val="27000"/>
            </a:srgbClr>
          </a:solidFill>
          <a:ln w="12700">
            <a:solidFill>
              <a:srgbClr val="FFD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en-US"/>
          </a:p>
        </p:txBody>
      </p:sp>
      <p:pic>
        <p:nvPicPr>
          <p:cNvPr id="25" name="Picture 24" descr="Reza - APC case 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32616" r="3396" b="28869"/>
          <a:stretch/>
        </p:blipFill>
        <p:spPr>
          <a:xfrm>
            <a:off x="762000" y="1143000"/>
            <a:ext cx="4005236" cy="16764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381249" y="1579340"/>
            <a:ext cx="171451" cy="628651"/>
          </a:xfrm>
          <a:prstGeom prst="line">
            <a:avLst/>
          </a:prstGeom>
          <a:ln w="1270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849" y="1522189"/>
            <a:ext cx="171451" cy="628651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81300" y="1465040"/>
            <a:ext cx="171451" cy="62865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52749" y="1407889"/>
            <a:ext cx="171451" cy="628651"/>
          </a:xfrm>
          <a:prstGeom prst="line">
            <a:avLst/>
          </a:prstGeom>
          <a:ln w="12700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6"/>
          <p:cNvSpPr txBox="1">
            <a:spLocks/>
          </p:cNvSpPr>
          <p:nvPr/>
        </p:nvSpPr>
        <p:spPr>
          <a:xfrm>
            <a:off x="666751" y="2856073"/>
            <a:ext cx="6858000" cy="1817528"/>
          </a:xfrm>
          <a:prstGeom prst="rect">
            <a:avLst/>
          </a:prstGeom>
        </p:spPr>
        <p:txBody>
          <a:bodyPr vert="horz" lIns="68578" tIns="34290" rIns="68578" bIns="34290" rtlCol="0">
            <a:noAutofit/>
          </a:bodyPr>
          <a:lstStyle/>
          <a:p>
            <a:pPr marL="257168" indent="-257168" defTabSz="342891">
              <a:spcBef>
                <a:spcPts val="8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u="sng" dirty="0">
                <a:solidFill>
                  <a:srgbClr val="1B1A1B"/>
                </a:solidFill>
                <a:latin typeface="Helvetica Neue"/>
                <a:cs typeface="Helvetica Neue"/>
              </a:rPr>
              <a:t>Atherosclerotic plaque characteristics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Stenosis (%DS, %AS, MLD, MLA)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Non-obstructive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stenoses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Helvetica Neue"/>
              <a:cs typeface="Helvetica Neue"/>
            </a:endParaRP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Plaque burden (volume, area, thickness)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Plaque composition (non-calcified, calcified)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“Lipid dense” necrotic core (low attenuation plaque)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Arterial remodeling (positive, negative, intermediate)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latin typeface="Helvetica Neue"/>
                <a:cs typeface="Helvetica Neue"/>
              </a:rPr>
              <a:t>Napkin ring sign and “Spotty” calcifications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(&lt;3 mm length)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Absolute material density (dual energy CT)</a:t>
            </a:r>
          </a:p>
          <a:p>
            <a:pPr marL="800080" lvl="1" indent="-457189" defTabSz="342891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Helvetica Neue"/>
              </a:rPr>
              <a:t>Others (location, length, diffuseness, bifurcations, etc.)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12000" y="1143002"/>
            <a:ext cx="4286251" cy="4457700"/>
            <a:chOff x="5429250" y="1045369"/>
            <a:chExt cx="3214688" cy="3343275"/>
          </a:xfrm>
        </p:grpSpPr>
        <p:pic>
          <p:nvPicPr>
            <p:cNvPr id="35" name="Picture 34" descr="ANn916QORGD_9xE3ZRk3utCB3e0UU3XRleyLxMhWqQw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56"/>
            <a:stretch/>
          </p:blipFill>
          <p:spPr>
            <a:xfrm>
              <a:off x="5429250" y="1045369"/>
              <a:ext cx="2732995" cy="334327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8129588" y="1045369"/>
              <a:ext cx="514350" cy="33432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  <a:tabLst>
                  <a:tab pos="752456" algn="l"/>
                </a:tabLst>
              </a:pPr>
              <a:endParaRPr lang="en-US" sz="2300">
                <a:solidFill>
                  <a:srgbClr val="4E4E4E"/>
                </a:solidFill>
                <a:latin typeface="Helvetica Neue" charset="0"/>
                <a:ea typeface="ヒラギノ角ゴ ProN W3" charset="-128"/>
                <a:cs typeface="ヒラギノ角ゴ ProN W3" charset="-128"/>
                <a:sym typeface="Helvetica Neue" charset="0"/>
              </a:endParaRPr>
            </a:p>
          </p:txBody>
        </p:sp>
        <p:pic>
          <p:nvPicPr>
            <p:cNvPr id="37" name="Picture 14" descr="C:\Users\mridr3.FRC\Desktop\CAP3492\se004.jpg"/>
            <p:cNvPicPr preferRelativeResize="0"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14"/>
            <a:stretch/>
          </p:blipFill>
          <p:spPr bwMode="auto">
            <a:xfrm>
              <a:off x="6715125" y="1516856"/>
              <a:ext cx="1928813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315200" y="1692358"/>
              <a:ext cx="1328738" cy="315953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r>
                <a:rPr lang="en-US" sz="1200">
                  <a:solidFill>
                    <a:srgbClr val="F2F2F2"/>
                  </a:solidFill>
                  <a:latin typeface="Helvetica Neue"/>
                  <a:cs typeface="Helvetica Neue"/>
                </a:rPr>
                <a:t>&gt;90% specificity </a:t>
              </a:r>
            </a:p>
            <a:p>
              <a:r>
                <a:rPr lang="en-US" sz="1200" dirty="0">
                  <a:solidFill>
                    <a:srgbClr val="F2F2F2"/>
                  </a:solidFill>
                  <a:latin typeface="Helvetica Neue"/>
                  <a:cs typeface="Helvetica Neue"/>
                </a:rPr>
                <a:t>for necrotic core </a:t>
              </a:r>
            </a:p>
          </p:txBody>
        </p:sp>
        <p:pic>
          <p:nvPicPr>
            <p:cNvPr id="39" name="Picture 38" descr="cVJO-Gf2nRYfU4NkgzulkA4I2aO1xP61UwwRnCEXf4Q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275" y="3574256"/>
              <a:ext cx="685800" cy="69494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643563" y="1163207"/>
              <a:ext cx="2743200" cy="212078"/>
            </a:xfrm>
            <a:prstGeom prst="rect">
              <a:avLst/>
            </a:prstGeom>
            <a:solidFill>
              <a:srgbClr val="0D0D0D"/>
            </a:solidFill>
          </p:spPr>
          <p:txBody>
            <a:bodyPr wrap="square" lIns="51435" tIns="25718" rIns="51435" bIns="25718" rtlCol="0">
              <a:spAutoFit/>
            </a:bodyPr>
            <a:lstStyle/>
            <a:p>
              <a:r>
                <a:rPr lang="en-US" sz="1500" dirty="0">
                  <a:solidFill>
                    <a:srgbClr val="F2F2F2"/>
                  </a:solidFill>
                  <a:latin typeface="Helvetica Neue"/>
                  <a:cs typeface="Helvetica Neue"/>
                </a:rPr>
                <a:t>Dual Energy Coronary CT Angiography</a:t>
              </a:r>
            </a:p>
          </p:txBody>
        </p:sp>
      </p:grp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0" y="6634862"/>
            <a:ext cx="8948128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8" tIns="34290" rIns="68578" bIns="34290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1B1A1B"/>
                </a:solidFill>
                <a:latin typeface="Arial Narrow" charset="0"/>
              </a:rPr>
              <a:t>Source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: Thomsen C and Abdulla J, 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Eur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Heart J 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Cardiovasc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Imaging 2016; Rodriguez-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Granillo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GA et al. 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Eur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Heart J 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Cardiovasc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Imaging 2016; 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Danad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I et al. JACC </a:t>
            </a:r>
            <a:r>
              <a:rPr lang="en-US" sz="1000" dirty="0" err="1">
                <a:solidFill>
                  <a:srgbClr val="1B1A1B"/>
                </a:solidFill>
                <a:latin typeface="Arial Narrow" charset="0"/>
              </a:rPr>
              <a:t>Cardiovasc</a:t>
            </a:r>
            <a:r>
              <a:rPr lang="en-US" sz="1000" dirty="0">
                <a:solidFill>
                  <a:srgbClr val="1B1A1B"/>
                </a:solidFill>
                <a:latin typeface="Arial Narrow" charset="0"/>
              </a:rPr>
              <a:t> Imaging 2015</a:t>
            </a:r>
            <a:endParaRPr lang="en-US" sz="1000" i="1" dirty="0">
              <a:solidFill>
                <a:srgbClr val="1B1A1B"/>
              </a:solidFill>
              <a:latin typeface="Arial Narrow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400" y="0"/>
            <a:ext cx="118872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CT Enables Atherosclerotic Plaque Quantification </a:t>
            </a:r>
            <a:r>
              <a:rPr lang="en-US" sz="2400" i="1" dirty="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42096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5051" y="19812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/>
              <a:t>Study Population</a:t>
            </a:r>
            <a:endParaRPr lang="en-US" sz="2800" dirty="0"/>
          </a:p>
          <a:p>
            <a:pPr lvl="1"/>
            <a:r>
              <a:rPr lang="en-US" sz="2600" dirty="0"/>
              <a:t>2,000 participants </a:t>
            </a:r>
            <a:r>
              <a:rPr lang="en-US" sz="2600" dirty="0"/>
              <a:t>in MESA at exam </a:t>
            </a:r>
            <a:r>
              <a:rPr lang="en-US" sz="2600" dirty="0"/>
              <a:t>6</a:t>
            </a:r>
          </a:p>
          <a:p>
            <a:pPr lvl="1"/>
            <a:r>
              <a:rPr lang="en-US" sz="2600" dirty="0"/>
              <a:t>n</a:t>
            </a:r>
            <a:r>
              <a:rPr lang="en-US" sz="2600" dirty="0"/>
              <a:t>o prior CVD event, renal disease, </a:t>
            </a:r>
            <a:r>
              <a:rPr lang="en-US" sz="2600" dirty="0"/>
              <a:t>contrast </a:t>
            </a:r>
            <a:r>
              <a:rPr lang="en-US" sz="2600" dirty="0"/>
              <a:t>allergy, </a:t>
            </a:r>
            <a:r>
              <a:rPr lang="en-US" sz="2600" dirty="0"/>
              <a:t>or prior radiation exposure &gt;20 </a:t>
            </a:r>
            <a:r>
              <a:rPr lang="en-US" sz="2600" dirty="0" err="1"/>
              <a:t>mSv</a:t>
            </a:r>
            <a:r>
              <a:rPr lang="en-US" sz="2600" dirty="0"/>
              <a:t> in </a:t>
            </a:r>
            <a:r>
              <a:rPr lang="en-US" sz="2600" dirty="0"/>
              <a:t>MESA</a:t>
            </a:r>
          </a:p>
          <a:p>
            <a:r>
              <a:rPr lang="en-US" sz="2800" dirty="0"/>
              <a:t>In December 2013, there were 3,681 potential participants based on above criteria</a:t>
            </a:r>
          </a:p>
          <a:p>
            <a:r>
              <a:rPr lang="en-US" sz="2800" dirty="0"/>
              <a:t>Investigators at all 6 MESA sites have agreed    	to participate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</a:t>
            </a:r>
            <a:br>
              <a:rPr lang="en-US" dirty="0" smtClean="0"/>
            </a:br>
            <a:r>
              <a:rPr lang="en-US" dirty="0" smtClean="0"/>
              <a:t>Study Population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1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5051" y="19812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/>
              <a:t>Novel radiation reduction techniques</a:t>
            </a:r>
          </a:p>
          <a:p>
            <a:pPr lvl="1"/>
            <a:r>
              <a:rPr lang="en-US" sz="2600" dirty="0"/>
              <a:t>prospective ECG trigger, iterative reconstruction, low dose acquisition </a:t>
            </a:r>
          </a:p>
          <a:p>
            <a:pPr lvl="1"/>
            <a:r>
              <a:rPr lang="en-US" sz="2800" dirty="0"/>
              <a:t>f</a:t>
            </a:r>
            <a:r>
              <a:rPr lang="en-US" sz="2800" dirty="0"/>
              <a:t>ull cardiac imaging with &lt;2 </a:t>
            </a:r>
            <a:r>
              <a:rPr lang="en-US" sz="2800" dirty="0" err="1"/>
              <a:t>mSv</a:t>
            </a:r>
            <a:r>
              <a:rPr lang="en-US" sz="2800" dirty="0"/>
              <a:t> dose</a:t>
            </a:r>
          </a:p>
          <a:p>
            <a:r>
              <a:rPr lang="en-US" sz="2800" dirty="0"/>
              <a:t>Permits measurement of critical parameters</a:t>
            </a:r>
          </a:p>
          <a:p>
            <a:pPr lvl="1"/>
            <a:r>
              <a:rPr lang="en-US" sz="2600" dirty="0"/>
              <a:t>n</a:t>
            </a:r>
            <a:r>
              <a:rPr lang="en-US" sz="2600" dirty="0"/>
              <a:t>on-calcified plaque and vulnerable plaque</a:t>
            </a:r>
            <a:endParaRPr lang="en-US" sz="2600" dirty="0"/>
          </a:p>
          <a:p>
            <a:pPr lvl="1"/>
            <a:r>
              <a:rPr lang="en-US" sz="2600" dirty="0"/>
              <a:t>stenosis</a:t>
            </a:r>
            <a:r>
              <a:rPr lang="en-US" sz="2600" dirty="0"/>
              <a:t>, </a:t>
            </a:r>
            <a:r>
              <a:rPr lang="en-US" sz="2600" dirty="0"/>
              <a:t>coronary remodeling</a:t>
            </a:r>
            <a:endParaRPr lang="en-US" sz="2600" dirty="0"/>
          </a:p>
          <a:p>
            <a:pPr lvl="1"/>
            <a:r>
              <a:rPr lang="en-US" sz="2600" dirty="0"/>
              <a:t>lumen diameters, LV mass</a:t>
            </a:r>
            <a:endParaRPr lang="en-US" sz="2600" dirty="0"/>
          </a:p>
          <a:p>
            <a:pPr lvl="1"/>
            <a:r>
              <a:rPr lang="en-US" sz="2600" dirty="0" err="1"/>
              <a:t>epicardial</a:t>
            </a:r>
            <a:r>
              <a:rPr lang="en-US" sz="2600" dirty="0"/>
              <a:t> fat and coronary calcium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</a:t>
            </a:r>
            <a:br>
              <a:rPr lang="en-US" dirty="0" smtClean="0"/>
            </a:br>
            <a:r>
              <a:rPr lang="en-US" dirty="0" smtClean="0"/>
              <a:t>Low Dose CTA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1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Predicts CV outcomes better than CAC + Risk Factors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Stronger Associations with C-RP, total cholesterol and LDL-Cholesterol than CAC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MACS (PI - Post HL095129-01) demonstrated associations with NCP and HIV status, not CAC (Annals, April 2014)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Plaque distribution and markers of vulnerable plaque may have greatest prognostic significance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CT Angiography?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" y="76200"/>
            <a:ext cx="12153899" cy="1219200"/>
          </a:xfrm>
          <a:prstGeom prst="rect">
            <a:avLst/>
          </a:prstGeom>
        </p:spPr>
        <p:txBody>
          <a:bodyPr vert="horz" lIns="0" tIns="0" rIns="121899" bIns="60949" rtlCol="0" anchor="t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rgbClr val="A2081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Case 1: 52 y/o man with high cholesterol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23179" y="762000"/>
            <a:ext cx="5227166" cy="5579884"/>
            <a:chOff x="-323179" y="1125716"/>
            <a:chExt cx="5227166" cy="5579884"/>
          </a:xfrm>
        </p:grpSpPr>
        <p:pic>
          <p:nvPicPr>
            <p:cNvPr id="29" name="Shape 394" descr="Screen Clipping"/>
            <p:cNvPicPr preferRelativeResize="0"/>
            <p:nvPr/>
          </p:nvPicPr>
          <p:blipFill rotWithShape="1">
            <a:blip r:embed="rId3">
              <a:alphaModFix/>
            </a:blip>
            <a:srcRect l="3893" t="6483" r="12581" b="7256"/>
            <a:stretch/>
          </p:blipFill>
          <p:spPr>
            <a:xfrm>
              <a:off x="2149374" y="3171825"/>
              <a:ext cx="2092687" cy="1867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Shape 395" descr="Screen Clipping"/>
            <p:cNvPicPr preferRelativeResize="0"/>
            <p:nvPr/>
          </p:nvPicPr>
          <p:blipFill rotWithShape="1">
            <a:blip r:embed="rId4">
              <a:alphaModFix/>
            </a:blip>
            <a:srcRect l="25702" r="26783" b="7487"/>
            <a:stretch/>
          </p:blipFill>
          <p:spPr>
            <a:xfrm>
              <a:off x="386761" y="1486159"/>
              <a:ext cx="1198791" cy="5219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Shape 404"/>
            <p:cNvSpPr txBox="1"/>
            <p:nvPr/>
          </p:nvSpPr>
          <p:spPr>
            <a:xfrm>
              <a:off x="-323179" y="1125716"/>
              <a:ext cx="52271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Left </a:t>
              </a:r>
              <a:r>
                <a:rPr lang="en-US" sz="1800" b="1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Anterior Descending Artery</a:t>
              </a:r>
              <a:endParaRPr sz="1600" b="1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cxnSp>
          <p:nvCxnSpPr>
            <p:cNvPr id="42" name="Shape 405"/>
            <p:cNvCxnSpPr/>
            <p:nvPr/>
          </p:nvCxnSpPr>
          <p:spPr>
            <a:xfrm>
              <a:off x="1676400" y="4167403"/>
              <a:ext cx="447043" cy="585"/>
            </a:xfrm>
            <a:prstGeom prst="straightConnector1">
              <a:avLst/>
            </a:prstGeom>
            <a:noFill/>
            <a:ln w="57150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3" name="Shape 408"/>
            <p:cNvCxnSpPr/>
            <p:nvPr/>
          </p:nvCxnSpPr>
          <p:spPr>
            <a:xfrm>
              <a:off x="1854731" y="1873133"/>
              <a:ext cx="790770" cy="0"/>
            </a:xfrm>
            <a:prstGeom prst="straightConnector1">
              <a:avLst/>
            </a:prstGeom>
            <a:noFill/>
            <a:ln w="38100" cap="flat" cmpd="sng">
              <a:solidFill>
                <a:srgbClr val="FFA1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Shape 409"/>
            <p:cNvCxnSpPr/>
            <p:nvPr/>
          </p:nvCxnSpPr>
          <p:spPr>
            <a:xfrm>
              <a:off x="1854731" y="2217666"/>
              <a:ext cx="790770" cy="0"/>
            </a:xfrm>
            <a:prstGeom prst="straightConnector1">
              <a:avLst/>
            </a:prstGeom>
            <a:noFill/>
            <a:ln w="381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5" name="Shape 410"/>
            <p:cNvSpPr txBox="1"/>
            <p:nvPr/>
          </p:nvSpPr>
          <p:spPr>
            <a:xfrm>
              <a:off x="2794902" y="1638910"/>
              <a:ext cx="10858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Vessel wall</a:t>
              </a:r>
              <a:endParaRPr sz="120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46" name="Shape 411"/>
            <p:cNvSpPr txBox="1"/>
            <p:nvPr/>
          </p:nvSpPr>
          <p:spPr>
            <a:xfrm>
              <a:off x="2794901" y="2054323"/>
              <a:ext cx="7521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Lumen</a:t>
              </a:r>
              <a:endParaRPr sz="120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47" name="Shape 412"/>
            <p:cNvSpPr/>
            <p:nvPr/>
          </p:nvSpPr>
          <p:spPr>
            <a:xfrm>
              <a:off x="1676400" y="1502814"/>
              <a:ext cx="2510713" cy="99687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9705" y="916932"/>
            <a:ext cx="5453370" cy="5410536"/>
            <a:chOff x="1785630" y="1045613"/>
            <a:chExt cx="5453370" cy="5410536"/>
          </a:xfrm>
        </p:grpSpPr>
        <p:sp>
          <p:nvSpPr>
            <p:cNvPr id="40" name="Shape 397"/>
            <p:cNvSpPr txBox="1"/>
            <p:nvPr/>
          </p:nvSpPr>
          <p:spPr>
            <a:xfrm>
              <a:off x="2141391" y="5001211"/>
              <a:ext cx="2887809" cy="1247187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600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Positive remodeling</a:t>
              </a:r>
            </a:p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600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Low attenuation plaque</a:t>
              </a:r>
            </a:p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600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Spotty calcification</a:t>
              </a:r>
            </a:p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1600" dirty="0">
                  <a:solidFill>
                    <a:schemeClr val="dk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Napkin ring sign</a:t>
              </a:r>
            </a:p>
          </p:txBody>
        </p:sp>
        <p:pic>
          <p:nvPicPr>
            <p:cNvPr id="50" name="Shape 396" descr="Screen Clipping"/>
            <p:cNvPicPr preferRelativeResize="0"/>
            <p:nvPr/>
          </p:nvPicPr>
          <p:blipFill rotWithShape="1">
            <a:blip r:embed="rId5">
              <a:alphaModFix/>
            </a:blip>
            <a:srcRect l="-164" r="37634"/>
            <a:stretch/>
          </p:blipFill>
          <p:spPr>
            <a:xfrm>
              <a:off x="5157446" y="2000163"/>
              <a:ext cx="2081554" cy="3986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Shape 398"/>
            <p:cNvSpPr txBox="1"/>
            <p:nvPr/>
          </p:nvSpPr>
          <p:spPr>
            <a:xfrm>
              <a:off x="5157446" y="5986790"/>
              <a:ext cx="2081554" cy="2616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Distance from ostium (mm)</a:t>
              </a:r>
              <a:endParaRPr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Shape 399"/>
            <p:cNvSpPr txBox="1"/>
            <p:nvPr/>
          </p:nvSpPr>
          <p:spPr>
            <a:xfrm rot="5400000">
              <a:off x="2915336" y="3993475"/>
              <a:ext cx="4248237" cy="26161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Area (mm</a:t>
              </a:r>
              <a:r>
                <a:rPr lang="en-US" sz="1050" baseline="3000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2</a:t>
              </a:r>
              <a:r>
                <a:rPr lang="en-US" sz="105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)</a:t>
              </a:r>
              <a:endParaRPr sz="200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3" name="Shape 400"/>
            <p:cNvCxnSpPr/>
            <p:nvPr/>
          </p:nvCxnSpPr>
          <p:spPr>
            <a:xfrm>
              <a:off x="5652745" y="2535850"/>
              <a:ext cx="76962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Shape 401"/>
            <p:cNvCxnSpPr/>
            <p:nvPr/>
          </p:nvCxnSpPr>
          <p:spPr>
            <a:xfrm>
              <a:off x="5427955" y="4616110"/>
              <a:ext cx="44958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Shape 402"/>
            <p:cNvCxnSpPr/>
            <p:nvPr/>
          </p:nvCxnSpPr>
          <p:spPr>
            <a:xfrm>
              <a:off x="5806697" y="2535850"/>
              <a:ext cx="0" cy="208026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56" name="Shape 403"/>
            <p:cNvSpPr txBox="1"/>
            <p:nvPr/>
          </p:nvSpPr>
          <p:spPr>
            <a:xfrm rot="-5400000">
              <a:off x="4784073" y="3243985"/>
              <a:ext cx="18386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Remodeling index: 2.95</a:t>
              </a:r>
              <a:endParaRPr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Shape 406"/>
            <p:cNvSpPr txBox="1"/>
            <p:nvPr/>
          </p:nvSpPr>
          <p:spPr>
            <a:xfrm>
              <a:off x="5931756" y="4287410"/>
              <a:ext cx="57579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plaque</a:t>
              </a:r>
              <a:endParaRPr sz="20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Shape 407"/>
            <p:cNvSpPr txBox="1"/>
            <p:nvPr/>
          </p:nvSpPr>
          <p:spPr>
            <a:xfrm>
              <a:off x="4903987" y="1045613"/>
              <a:ext cx="2335013" cy="95410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2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Dense calcium:   </a:t>
              </a:r>
              <a:r>
                <a:rPr lang="en-US" sz="120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&gt;350 HU</a:t>
              </a:r>
              <a:endParaRPr sz="2000"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3E00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Fibrous:               </a:t>
              </a:r>
              <a:r>
                <a:rPr lang="en-US" sz="120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131 - 350 HU</a:t>
              </a:r>
              <a:endParaRPr sz="2000"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57F00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Fibro-fatty:          </a:t>
              </a:r>
              <a:r>
                <a:rPr lang="en-US" sz="120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31 - 130 HU</a:t>
              </a:r>
              <a:endParaRPr sz="2000"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0000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Necrotic core:     </a:t>
              </a:r>
              <a:r>
                <a:rPr lang="en-US" sz="120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libri"/>
                </a:rPr>
                <a:t>-30 - 30 HU</a:t>
              </a:r>
              <a:endParaRPr sz="1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85630" y="6117595"/>
              <a:ext cx="3079689" cy="338554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4 / 4 High Risk Plaque Features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14141" y="1008437"/>
            <a:ext cx="4294745" cy="4874830"/>
            <a:chOff x="7531664" y="1103061"/>
            <a:chExt cx="4294745" cy="4874830"/>
          </a:xfrm>
        </p:grpSpPr>
        <p:pic>
          <p:nvPicPr>
            <p:cNvPr id="59" name="Shape 413" descr="Screen Clipping"/>
            <p:cNvPicPr preferRelativeResize="0"/>
            <p:nvPr/>
          </p:nvPicPr>
          <p:blipFill rotWithShape="1">
            <a:blip r:embed="rId6">
              <a:alphaModFix/>
            </a:blip>
            <a:srcRect r="11541"/>
            <a:stretch/>
          </p:blipFill>
          <p:spPr>
            <a:xfrm>
              <a:off x="7531664" y="1577188"/>
              <a:ext cx="4294745" cy="389409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Shape 414"/>
            <p:cNvCxnSpPr/>
            <p:nvPr/>
          </p:nvCxnSpPr>
          <p:spPr>
            <a:xfrm rot="10800000" flipH="1">
              <a:off x="8591552" y="2728372"/>
              <a:ext cx="251957" cy="397617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61" name="Shape 415" descr="Screen Clipping"/>
            <p:cNvPicPr preferRelativeResize="0"/>
            <p:nvPr/>
          </p:nvPicPr>
          <p:blipFill rotWithShape="1">
            <a:blip r:embed="rId7">
              <a:alphaModFix/>
            </a:blip>
            <a:srcRect l="8604" r="11799"/>
            <a:stretch/>
          </p:blipFill>
          <p:spPr>
            <a:xfrm>
              <a:off x="7659360" y="3463322"/>
              <a:ext cx="404813" cy="1869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416" descr="Screen Clipping"/>
            <p:cNvPicPr preferRelativeResize="0"/>
            <p:nvPr/>
          </p:nvPicPr>
          <p:blipFill rotWithShape="1">
            <a:blip r:embed="rId8">
              <a:alphaModFix/>
            </a:blip>
            <a:srcRect r="10299"/>
            <a:stretch/>
          </p:blipFill>
          <p:spPr>
            <a:xfrm>
              <a:off x="8098267" y="3463322"/>
              <a:ext cx="409575" cy="1869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417" descr="Screen Clippi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53034" y="3463321"/>
              <a:ext cx="435342" cy="1869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418" descr="Screen Clipping"/>
            <p:cNvPicPr preferRelativeResize="0"/>
            <p:nvPr/>
          </p:nvPicPr>
          <p:blipFill rotWithShape="1">
            <a:blip r:embed="rId10">
              <a:alphaModFix/>
            </a:blip>
            <a:srcRect b="9263"/>
            <a:stretch/>
          </p:blipFill>
          <p:spPr>
            <a:xfrm>
              <a:off x="9028366" y="3463321"/>
              <a:ext cx="539569" cy="1869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707983" y="1103061"/>
              <a:ext cx="3942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Arial" charset="0"/>
                  <a:ea typeface="Arial" charset="0"/>
                  <a:cs typeface="Arial" charset="0"/>
                </a:rPr>
                <a:t>ST elevation myocardial infarction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76645" y="5577781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2 days later</a:t>
              </a:r>
            </a:p>
          </p:txBody>
        </p:sp>
      </p:grp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8100" y="6639267"/>
            <a:ext cx="6210300" cy="184666"/>
          </a:xfrm>
          <a:prstGeom prst="rect">
            <a:avLst/>
          </a:prstGeom>
          <a:noFill/>
          <a:ln w="2159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200" b="1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Source: 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van </a:t>
            </a:r>
            <a:r>
              <a:rPr lang="en-US" sz="120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Rosendael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, A et al. JACC </a:t>
            </a:r>
            <a:r>
              <a:rPr lang="en-US" sz="1200" dirty="0" err="1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Cardiovasc</a:t>
            </a:r>
            <a:r>
              <a:rPr lang="en-US" sz="1200" dirty="0">
                <a:solidFill>
                  <a:srgbClr val="1B1A1B"/>
                </a:solidFill>
                <a:latin typeface="Arial Narrow" charset="0"/>
                <a:ea typeface="Arial Narrow" charset="0"/>
                <a:cs typeface="Arial Narrow" charset="0"/>
              </a:rPr>
              <a:t> Imaging 2018 (preliminary)</a:t>
            </a:r>
          </a:p>
        </p:txBody>
      </p:sp>
    </p:spTree>
    <p:extLst>
      <p:ext uri="{BB962C8B-B14F-4D97-AF65-F5344CB8AC3E}">
        <p14:creationId xmlns:p14="http://schemas.microsoft.com/office/powerpoint/2010/main" val="27567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antt Char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A23E"/>
      </a:accent1>
      <a:accent2>
        <a:srgbClr val="2899B0"/>
      </a:accent2>
      <a:accent3>
        <a:srgbClr val="D33DAF"/>
      </a:accent3>
      <a:accent4>
        <a:srgbClr val="FFF1B9"/>
      </a:accent4>
      <a:accent5>
        <a:srgbClr val="FFA11D"/>
      </a:accent5>
      <a:accent6>
        <a:srgbClr val="D8385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13787</TotalTime>
  <Words>842</Words>
  <Application>Microsoft Office PowerPoint</Application>
  <PresentationFormat>Widescreen</PresentationFormat>
  <Paragraphs>125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Helvetica Neue</vt:lpstr>
      <vt:lpstr>Lato</vt:lpstr>
      <vt:lpstr>Open Sans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METHODS  Study Population</vt:lpstr>
      <vt:lpstr>METHODS Low Dose CTA</vt:lpstr>
      <vt:lpstr>Why CT Angiography?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Manager>SlideModel</Manager>
  <Company>SlideModel</Company>
  <LinksUpToDate>false</LinksUpToDate>
  <SharedDoc>false</SharedDoc>
  <HyperlinkBase>http://slidemodel.com/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</dc:title>
  <dc:subject>SlideModel PowerPoint</dc:subject>
  <dc:creator>SlideModel</dc:creator>
  <cp:keywords>powerpoint, powerpoint templates</cp:keywords>
  <dc:description>SlideModel PowerPoint</dc:description>
  <cp:lastModifiedBy>Leslee Shaw</cp:lastModifiedBy>
  <cp:revision>621</cp:revision>
  <dcterms:created xsi:type="dcterms:W3CDTF">2013-09-12T13:05:01Z</dcterms:created>
  <dcterms:modified xsi:type="dcterms:W3CDTF">2019-03-28T13:52:59Z</dcterms:modified>
  <cp:category>SlideModel Templates</cp:category>
</cp:coreProperties>
</file>