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84" r:id="rId3"/>
    <p:sldId id="274" r:id="rId4"/>
    <p:sldId id="287" r:id="rId5"/>
    <p:sldId id="288" r:id="rId6"/>
    <p:sldId id="278" r:id="rId7"/>
    <p:sldId id="285" r:id="rId8"/>
    <p:sldId id="286" r:id="rId9"/>
    <p:sldId id="265" r:id="rId10"/>
    <p:sldId id="273" r:id="rId11"/>
    <p:sldId id="269" r:id="rId12"/>
    <p:sldId id="292" r:id="rId13"/>
    <p:sldId id="271" r:id="rId14"/>
    <p:sldId id="272" r:id="rId15"/>
    <p:sldId id="270" r:id="rId16"/>
    <p:sldId id="275" r:id="rId17"/>
    <p:sldId id="280" r:id="rId18"/>
    <p:sldId id="257" r:id="rId19"/>
    <p:sldId id="262" r:id="rId20"/>
    <p:sldId id="263" r:id="rId21"/>
    <p:sldId id="289" r:id="rId22"/>
    <p:sldId id="291" r:id="rId23"/>
    <p:sldId id="276" r:id="rId24"/>
    <p:sldId id="290"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4"/>
    <p:restoredTop sz="84830"/>
  </p:normalViewPr>
  <p:slideViewPr>
    <p:cSldViewPr snapToGrid="0" snapToObjects="1">
      <p:cViewPr varScale="1">
        <p:scale>
          <a:sx n="107" d="100"/>
          <a:sy n="107" d="100"/>
        </p:scale>
        <p:origin x="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CC9E1-89AA-0945-92E0-A140CBE36B16}" type="doc">
      <dgm:prSet loTypeId="urn:microsoft.com/office/officeart/2005/8/layout/vList6" loCatId="" qsTypeId="urn:microsoft.com/office/officeart/2005/8/quickstyle/simple1" qsCatId="simple" csTypeId="urn:microsoft.com/office/officeart/2005/8/colors/ColorSchemeForSuggestions" csCatId="other" phldr="1"/>
      <dgm:spPr/>
      <dgm:t>
        <a:bodyPr/>
        <a:lstStyle/>
        <a:p>
          <a:endParaRPr lang="en-US"/>
        </a:p>
      </dgm:t>
    </dgm:pt>
    <dgm:pt modelId="{7C935CC4-EB2C-E946-B136-48397D0B5AFF}">
      <dgm:prSet phldrT="[Text]"/>
      <dgm:spPr/>
      <dgm:t>
        <a:bodyPr/>
        <a:lstStyle/>
        <a:p>
          <a:r>
            <a:rPr lang="en-US" dirty="0"/>
            <a:t>Future of cohort studies</a:t>
          </a:r>
        </a:p>
      </dgm:t>
    </dgm:pt>
    <dgm:pt modelId="{916702BA-3E87-B542-A842-7E582D4858FA}" type="parTrans" cxnId="{EA77CA1F-75DE-AA4F-B348-4B128D8186EE}">
      <dgm:prSet/>
      <dgm:spPr/>
      <dgm:t>
        <a:bodyPr/>
        <a:lstStyle/>
        <a:p>
          <a:endParaRPr lang="en-US"/>
        </a:p>
      </dgm:t>
    </dgm:pt>
    <dgm:pt modelId="{8DDC07F0-16B4-9E47-AC7C-61E779B983DE}" type="sibTrans" cxnId="{EA77CA1F-75DE-AA4F-B348-4B128D8186EE}">
      <dgm:prSet/>
      <dgm:spPr/>
      <dgm:t>
        <a:bodyPr/>
        <a:lstStyle/>
        <a:p>
          <a:endParaRPr lang="en-US"/>
        </a:p>
      </dgm:t>
    </dgm:pt>
    <dgm:pt modelId="{968A50F7-552C-0D45-9721-AF958741C4FA}">
      <dgm:prSet phldrT="[Text]"/>
      <dgm:spPr/>
      <dgm:t>
        <a:bodyPr/>
        <a:lstStyle/>
        <a:p>
          <a:r>
            <a:rPr lang="en-US" dirty="0"/>
            <a:t>Opens door for new inquiry</a:t>
          </a:r>
        </a:p>
      </dgm:t>
    </dgm:pt>
    <dgm:pt modelId="{2CD07EC8-9B4A-F042-A314-FFDA5A2297CD}" type="parTrans" cxnId="{C489C6E4-24FB-2340-8E1A-E5FF50848068}">
      <dgm:prSet/>
      <dgm:spPr/>
      <dgm:t>
        <a:bodyPr/>
        <a:lstStyle/>
        <a:p>
          <a:endParaRPr lang="en-US"/>
        </a:p>
      </dgm:t>
    </dgm:pt>
    <dgm:pt modelId="{8DC3B36B-D8DD-914A-88D8-B6970468767B}" type="sibTrans" cxnId="{C489C6E4-24FB-2340-8E1A-E5FF50848068}">
      <dgm:prSet/>
      <dgm:spPr/>
      <dgm:t>
        <a:bodyPr/>
        <a:lstStyle/>
        <a:p>
          <a:endParaRPr lang="en-US"/>
        </a:p>
      </dgm:t>
    </dgm:pt>
    <dgm:pt modelId="{E034121C-D9D1-4142-B5AE-0FA01BD70C6C}">
      <dgm:prSet/>
      <dgm:spPr/>
      <dgm:t>
        <a:bodyPr anchor="ctr"/>
        <a:lstStyle/>
        <a:p>
          <a:r>
            <a:rPr lang="en-US" dirty="0"/>
            <a:t>More efficient data collection</a:t>
          </a:r>
        </a:p>
      </dgm:t>
    </dgm:pt>
    <dgm:pt modelId="{880F3D23-1E0A-7640-98E7-6EA3B66D9859}" type="parTrans" cxnId="{8590915C-F09C-8149-B27C-26F3CBB45D3B}">
      <dgm:prSet/>
      <dgm:spPr/>
      <dgm:t>
        <a:bodyPr/>
        <a:lstStyle/>
        <a:p>
          <a:endParaRPr lang="en-US"/>
        </a:p>
      </dgm:t>
    </dgm:pt>
    <dgm:pt modelId="{45CB6F46-5113-A046-A875-41297B8CA9D8}" type="sibTrans" cxnId="{8590915C-F09C-8149-B27C-26F3CBB45D3B}">
      <dgm:prSet/>
      <dgm:spPr/>
      <dgm:t>
        <a:bodyPr/>
        <a:lstStyle/>
        <a:p>
          <a:endParaRPr lang="en-US"/>
        </a:p>
      </dgm:t>
    </dgm:pt>
    <dgm:pt modelId="{916F1378-5A1E-744B-BB6C-B6071C23BF35}">
      <dgm:prSet custT="1"/>
      <dgm:spPr/>
      <dgm:t>
        <a:bodyPr anchor="ctr"/>
        <a:lstStyle/>
        <a:p>
          <a:r>
            <a:rPr lang="en-US" sz="2000" dirty="0"/>
            <a:t>Exploration of real-time associations of behaviors:</a:t>
          </a:r>
          <a:r>
            <a:rPr lang="en-US" sz="2000" dirty="0">
              <a:sym typeface="Wingdings" pitchFamily="2" charset="2"/>
            </a:rPr>
            <a:t> moving from visit-to-visit to minute-minute level</a:t>
          </a:r>
          <a:endParaRPr lang="en-US" sz="2000" dirty="0"/>
        </a:p>
      </dgm:t>
    </dgm:pt>
    <dgm:pt modelId="{214C5988-9331-E04B-B09C-0C14B61C008A}" type="parTrans" cxnId="{AABAB9B6-FC9E-CF4A-BF69-77D8648B0E0B}">
      <dgm:prSet/>
      <dgm:spPr/>
      <dgm:t>
        <a:bodyPr/>
        <a:lstStyle/>
        <a:p>
          <a:endParaRPr lang="en-US"/>
        </a:p>
      </dgm:t>
    </dgm:pt>
    <dgm:pt modelId="{90EB2290-953A-6B43-8B90-0D2762523CF8}" type="sibTrans" cxnId="{AABAB9B6-FC9E-CF4A-BF69-77D8648B0E0B}">
      <dgm:prSet/>
      <dgm:spPr/>
      <dgm:t>
        <a:bodyPr/>
        <a:lstStyle/>
        <a:p>
          <a:endParaRPr lang="en-US"/>
        </a:p>
      </dgm:t>
    </dgm:pt>
    <dgm:pt modelId="{A014D785-3A2B-AC4F-A228-D5DDE16E5987}">
      <dgm:prSet/>
      <dgm:spPr/>
      <dgm:t>
        <a:bodyPr anchor="ctr"/>
        <a:lstStyle/>
        <a:p>
          <a:r>
            <a:rPr lang="en-US" dirty="0"/>
            <a:t>Real-world data from outside the research center</a:t>
          </a:r>
        </a:p>
      </dgm:t>
    </dgm:pt>
    <dgm:pt modelId="{F88BC5D4-EC3C-7941-978D-2C36D249EEA4}" type="parTrans" cxnId="{796E37B5-8F53-034F-BFB5-B6E1FD013D10}">
      <dgm:prSet/>
      <dgm:spPr/>
      <dgm:t>
        <a:bodyPr/>
        <a:lstStyle/>
        <a:p>
          <a:endParaRPr lang="en-US"/>
        </a:p>
      </dgm:t>
    </dgm:pt>
    <dgm:pt modelId="{F12C5924-195B-CC4C-B027-2F9050AB1EA2}" type="sibTrans" cxnId="{796E37B5-8F53-034F-BFB5-B6E1FD013D10}">
      <dgm:prSet/>
      <dgm:spPr/>
      <dgm:t>
        <a:bodyPr/>
        <a:lstStyle/>
        <a:p>
          <a:endParaRPr lang="en-US"/>
        </a:p>
      </dgm:t>
    </dgm:pt>
    <dgm:pt modelId="{5394C4C3-DCC1-8740-9F34-B6B3E4500B39}">
      <dgm:prSet/>
      <dgm:spPr/>
      <dgm:t>
        <a:bodyPr anchor="ctr"/>
        <a:lstStyle/>
        <a:p>
          <a:r>
            <a:rPr lang="en-US" dirty="0"/>
            <a:t>Retrospective survey </a:t>
          </a:r>
          <a:r>
            <a:rPr lang="en-US" dirty="0">
              <a:sym typeface="Wingdings" pitchFamily="2" charset="2"/>
            </a:rPr>
            <a:t> real-time measurement</a:t>
          </a:r>
          <a:endParaRPr lang="en-US" dirty="0"/>
        </a:p>
      </dgm:t>
    </dgm:pt>
    <dgm:pt modelId="{C599A80A-221B-1046-8E5F-AC52A4A6B664}" type="parTrans" cxnId="{58DC8D25-7F54-5A4B-9EF2-ECDDD5B437DB}">
      <dgm:prSet/>
      <dgm:spPr/>
      <dgm:t>
        <a:bodyPr/>
        <a:lstStyle/>
        <a:p>
          <a:endParaRPr lang="en-US"/>
        </a:p>
      </dgm:t>
    </dgm:pt>
    <dgm:pt modelId="{CCC3F515-D894-934D-B642-D760A70FA451}" type="sibTrans" cxnId="{58DC8D25-7F54-5A4B-9EF2-ECDDD5B437DB}">
      <dgm:prSet/>
      <dgm:spPr/>
      <dgm:t>
        <a:bodyPr/>
        <a:lstStyle/>
        <a:p>
          <a:endParaRPr lang="en-US"/>
        </a:p>
      </dgm:t>
    </dgm:pt>
    <dgm:pt modelId="{3002C2B3-48DB-CB44-BD9B-01B825355EEA}">
      <dgm:prSet/>
      <dgm:spPr/>
      <dgm:t>
        <a:bodyPr anchor="ctr"/>
        <a:lstStyle/>
        <a:p>
          <a:r>
            <a:rPr lang="en-US" dirty="0"/>
            <a:t>Subjective </a:t>
          </a:r>
          <a:r>
            <a:rPr lang="en-US" dirty="0">
              <a:sym typeface="Wingdings" pitchFamily="2" charset="2"/>
            </a:rPr>
            <a:t> objective</a:t>
          </a:r>
          <a:endParaRPr lang="en-US" dirty="0"/>
        </a:p>
      </dgm:t>
    </dgm:pt>
    <dgm:pt modelId="{ED062025-E640-2848-8F3D-EA7A7F943759}" type="parTrans" cxnId="{20D0E449-80A4-1F4A-BDAB-007226890FE0}">
      <dgm:prSet/>
      <dgm:spPr/>
      <dgm:t>
        <a:bodyPr/>
        <a:lstStyle/>
        <a:p>
          <a:endParaRPr lang="en-US"/>
        </a:p>
      </dgm:t>
    </dgm:pt>
    <dgm:pt modelId="{970DCC79-8337-E44E-90CE-1292B5BE130F}" type="sibTrans" cxnId="{20D0E449-80A4-1F4A-BDAB-007226890FE0}">
      <dgm:prSet/>
      <dgm:spPr/>
      <dgm:t>
        <a:bodyPr/>
        <a:lstStyle/>
        <a:p>
          <a:endParaRPr lang="en-US"/>
        </a:p>
      </dgm:t>
    </dgm:pt>
    <dgm:pt modelId="{D75E3AB6-7DE5-1F4B-A2FB-9C12A5CAB16E}">
      <dgm:prSet custT="1"/>
      <dgm:spPr/>
      <dgm:t>
        <a:bodyPr anchor="ctr"/>
        <a:lstStyle/>
        <a:p>
          <a:r>
            <a:rPr lang="en-US" sz="2000" dirty="0"/>
            <a:t>Identify new phenotypes </a:t>
          </a:r>
          <a:r>
            <a:rPr lang="en-US" sz="2000" dirty="0">
              <a:sym typeface="Wingdings" pitchFamily="2" charset="2"/>
            </a:rPr>
            <a:t> precision medicine</a:t>
          </a:r>
          <a:endParaRPr lang="en-US" sz="2000" dirty="0"/>
        </a:p>
      </dgm:t>
    </dgm:pt>
    <dgm:pt modelId="{5A35D390-52F1-9142-AA30-16DF8A17EFA0}" type="parTrans" cxnId="{E756007A-A0C3-1140-B44A-F7875AC75CAC}">
      <dgm:prSet/>
      <dgm:spPr/>
      <dgm:t>
        <a:bodyPr/>
        <a:lstStyle/>
        <a:p>
          <a:endParaRPr lang="en-US"/>
        </a:p>
      </dgm:t>
    </dgm:pt>
    <dgm:pt modelId="{7CAC9480-1A19-794B-8813-A95A9C1B7F05}" type="sibTrans" cxnId="{E756007A-A0C3-1140-B44A-F7875AC75CAC}">
      <dgm:prSet/>
      <dgm:spPr/>
      <dgm:t>
        <a:bodyPr/>
        <a:lstStyle/>
        <a:p>
          <a:endParaRPr lang="en-US"/>
        </a:p>
      </dgm:t>
    </dgm:pt>
    <dgm:pt modelId="{DE2CBEFE-6F2D-EB4D-980F-9B9DEA3F872D}">
      <dgm:prSet custT="1"/>
      <dgm:spPr/>
      <dgm:t>
        <a:bodyPr anchor="ctr"/>
        <a:lstStyle/>
        <a:p>
          <a:r>
            <a:rPr lang="en-US" sz="2000" dirty="0" err="1"/>
            <a:t>Microrandomized</a:t>
          </a:r>
          <a:r>
            <a:rPr lang="en-US" sz="2000" dirty="0"/>
            <a:t> and traditional randomized trials of behavioral interventions </a:t>
          </a:r>
        </a:p>
      </dgm:t>
    </dgm:pt>
    <dgm:pt modelId="{BEE659DF-4AF9-EA4C-B418-1AC9293189D1}" type="parTrans" cxnId="{AEC08E2E-EE7A-A64B-96C3-F346A034A01F}">
      <dgm:prSet/>
      <dgm:spPr/>
      <dgm:t>
        <a:bodyPr/>
        <a:lstStyle/>
        <a:p>
          <a:endParaRPr lang="en-US"/>
        </a:p>
      </dgm:t>
    </dgm:pt>
    <dgm:pt modelId="{12CECEB3-7C7D-1244-87CC-C651BDCACA0C}" type="sibTrans" cxnId="{AEC08E2E-EE7A-A64B-96C3-F346A034A01F}">
      <dgm:prSet/>
      <dgm:spPr/>
      <dgm:t>
        <a:bodyPr/>
        <a:lstStyle/>
        <a:p>
          <a:endParaRPr lang="en-US"/>
        </a:p>
      </dgm:t>
    </dgm:pt>
    <dgm:pt modelId="{2AAB5512-822E-DE4B-8693-918E8A15CF59}" type="pres">
      <dgm:prSet presAssocID="{D8BCC9E1-89AA-0945-92E0-A140CBE36B16}" presName="Name0" presStyleCnt="0">
        <dgm:presLayoutVars>
          <dgm:dir/>
          <dgm:animLvl val="lvl"/>
          <dgm:resizeHandles/>
        </dgm:presLayoutVars>
      </dgm:prSet>
      <dgm:spPr/>
    </dgm:pt>
    <dgm:pt modelId="{A87F3820-CE57-2945-B346-CDF5A5CBF681}" type="pres">
      <dgm:prSet presAssocID="{7C935CC4-EB2C-E946-B136-48397D0B5AFF}" presName="linNode" presStyleCnt="0"/>
      <dgm:spPr/>
    </dgm:pt>
    <dgm:pt modelId="{5012720F-604B-8C4D-ABC9-085042D1364F}" type="pres">
      <dgm:prSet presAssocID="{7C935CC4-EB2C-E946-B136-48397D0B5AFF}" presName="parentShp" presStyleLbl="node1" presStyleIdx="0" presStyleCnt="2">
        <dgm:presLayoutVars>
          <dgm:bulletEnabled val="1"/>
        </dgm:presLayoutVars>
      </dgm:prSet>
      <dgm:spPr/>
    </dgm:pt>
    <dgm:pt modelId="{758CEFC8-CF27-3D43-BD6A-2EE0FF471A30}" type="pres">
      <dgm:prSet presAssocID="{7C935CC4-EB2C-E946-B136-48397D0B5AFF}" presName="childShp" presStyleLbl="bgAccFollowNode1" presStyleIdx="0" presStyleCnt="2" custLinFactNeighborX="282">
        <dgm:presLayoutVars>
          <dgm:bulletEnabled val="1"/>
        </dgm:presLayoutVars>
      </dgm:prSet>
      <dgm:spPr/>
    </dgm:pt>
    <dgm:pt modelId="{392726B2-A16B-264E-AD3D-9A10D737160B}" type="pres">
      <dgm:prSet presAssocID="{8DDC07F0-16B4-9E47-AC7C-61E779B983DE}" presName="spacing" presStyleCnt="0"/>
      <dgm:spPr/>
    </dgm:pt>
    <dgm:pt modelId="{84ECAE6E-1E55-DC4E-9354-B8BC6BC06362}" type="pres">
      <dgm:prSet presAssocID="{968A50F7-552C-0D45-9721-AF958741C4FA}" presName="linNode" presStyleCnt="0"/>
      <dgm:spPr/>
    </dgm:pt>
    <dgm:pt modelId="{DB420FB3-1BFB-D54F-8F13-FEAAB28D57A7}" type="pres">
      <dgm:prSet presAssocID="{968A50F7-552C-0D45-9721-AF958741C4FA}" presName="parentShp" presStyleLbl="node1" presStyleIdx="1" presStyleCnt="2">
        <dgm:presLayoutVars>
          <dgm:bulletEnabled val="1"/>
        </dgm:presLayoutVars>
      </dgm:prSet>
      <dgm:spPr/>
    </dgm:pt>
    <dgm:pt modelId="{5169D587-FB74-624F-8430-A823D576B346}" type="pres">
      <dgm:prSet presAssocID="{968A50F7-552C-0D45-9721-AF958741C4FA}" presName="childShp" presStyleLbl="bgAccFollowNode1" presStyleIdx="1" presStyleCnt="2">
        <dgm:presLayoutVars>
          <dgm:bulletEnabled val="1"/>
        </dgm:presLayoutVars>
      </dgm:prSet>
      <dgm:spPr/>
    </dgm:pt>
  </dgm:ptLst>
  <dgm:cxnLst>
    <dgm:cxn modelId="{3183FB04-B157-6948-A232-0BA16D9924B4}" type="presOf" srcId="{DE2CBEFE-6F2D-EB4D-980F-9B9DEA3F872D}" destId="{5169D587-FB74-624F-8430-A823D576B346}" srcOrd="0" destOrd="2" presId="urn:microsoft.com/office/officeart/2005/8/layout/vList6"/>
    <dgm:cxn modelId="{ABBAA817-C246-6749-AA8D-AA0B3F11B8C8}" type="presOf" srcId="{968A50F7-552C-0D45-9721-AF958741C4FA}" destId="{DB420FB3-1BFB-D54F-8F13-FEAAB28D57A7}" srcOrd="0" destOrd="0" presId="urn:microsoft.com/office/officeart/2005/8/layout/vList6"/>
    <dgm:cxn modelId="{EA77CA1F-75DE-AA4F-B348-4B128D8186EE}" srcId="{D8BCC9E1-89AA-0945-92E0-A140CBE36B16}" destId="{7C935CC4-EB2C-E946-B136-48397D0B5AFF}" srcOrd="0" destOrd="0" parTransId="{916702BA-3E87-B542-A842-7E582D4858FA}" sibTransId="{8DDC07F0-16B4-9E47-AC7C-61E779B983DE}"/>
    <dgm:cxn modelId="{58DC8D25-7F54-5A4B-9EF2-ECDDD5B437DB}" srcId="{7C935CC4-EB2C-E946-B136-48397D0B5AFF}" destId="{5394C4C3-DCC1-8740-9F34-B6B3E4500B39}" srcOrd="2" destOrd="0" parTransId="{C599A80A-221B-1046-8E5F-AC52A4A6B664}" sibTransId="{CCC3F515-D894-934D-B642-D760A70FA451}"/>
    <dgm:cxn modelId="{AEC08E2E-EE7A-A64B-96C3-F346A034A01F}" srcId="{968A50F7-552C-0D45-9721-AF958741C4FA}" destId="{DE2CBEFE-6F2D-EB4D-980F-9B9DEA3F872D}" srcOrd="2" destOrd="0" parTransId="{BEE659DF-4AF9-EA4C-B418-1AC9293189D1}" sibTransId="{12CECEB3-7C7D-1244-87CC-C651BDCACA0C}"/>
    <dgm:cxn modelId="{0108A038-0E6B-E84E-A9B6-DDBE66588BB3}" type="presOf" srcId="{3002C2B3-48DB-CB44-BD9B-01B825355EEA}" destId="{758CEFC8-CF27-3D43-BD6A-2EE0FF471A30}" srcOrd="0" destOrd="3" presId="urn:microsoft.com/office/officeart/2005/8/layout/vList6"/>
    <dgm:cxn modelId="{B25E3B3C-B115-DC4E-8E6E-7B33B46D8FE3}" type="presOf" srcId="{5394C4C3-DCC1-8740-9F34-B6B3E4500B39}" destId="{758CEFC8-CF27-3D43-BD6A-2EE0FF471A30}" srcOrd="0" destOrd="2" presId="urn:microsoft.com/office/officeart/2005/8/layout/vList6"/>
    <dgm:cxn modelId="{20D0E449-80A4-1F4A-BDAB-007226890FE0}" srcId="{7C935CC4-EB2C-E946-B136-48397D0B5AFF}" destId="{3002C2B3-48DB-CB44-BD9B-01B825355EEA}" srcOrd="3" destOrd="0" parTransId="{ED062025-E640-2848-8F3D-EA7A7F943759}" sibTransId="{970DCC79-8337-E44E-90CE-1292B5BE130F}"/>
    <dgm:cxn modelId="{AA595257-7FD5-3248-9835-72C8FF3FFC57}" type="presOf" srcId="{D8BCC9E1-89AA-0945-92E0-A140CBE36B16}" destId="{2AAB5512-822E-DE4B-8693-918E8A15CF59}" srcOrd="0" destOrd="0" presId="urn:microsoft.com/office/officeart/2005/8/layout/vList6"/>
    <dgm:cxn modelId="{8590915C-F09C-8149-B27C-26F3CBB45D3B}" srcId="{7C935CC4-EB2C-E946-B136-48397D0B5AFF}" destId="{E034121C-D9D1-4142-B5AE-0FA01BD70C6C}" srcOrd="0" destOrd="0" parTransId="{880F3D23-1E0A-7640-98E7-6EA3B66D9859}" sibTransId="{45CB6F46-5113-A046-A875-41297B8CA9D8}"/>
    <dgm:cxn modelId="{6CBC4A64-EBAE-4C46-8DFB-151789786425}" type="presOf" srcId="{A014D785-3A2B-AC4F-A228-D5DDE16E5987}" destId="{758CEFC8-CF27-3D43-BD6A-2EE0FF471A30}" srcOrd="0" destOrd="1" presId="urn:microsoft.com/office/officeart/2005/8/layout/vList6"/>
    <dgm:cxn modelId="{1B299278-CDCD-2245-B9BC-541AB9B954FB}" type="presOf" srcId="{916F1378-5A1E-744B-BB6C-B6071C23BF35}" destId="{5169D587-FB74-624F-8430-A823D576B346}" srcOrd="0" destOrd="1" presId="urn:microsoft.com/office/officeart/2005/8/layout/vList6"/>
    <dgm:cxn modelId="{E756007A-A0C3-1140-B44A-F7875AC75CAC}" srcId="{968A50F7-552C-0D45-9721-AF958741C4FA}" destId="{D75E3AB6-7DE5-1F4B-A2FB-9C12A5CAB16E}" srcOrd="0" destOrd="0" parTransId="{5A35D390-52F1-9142-AA30-16DF8A17EFA0}" sibTransId="{7CAC9480-1A19-794B-8813-A95A9C1B7F05}"/>
    <dgm:cxn modelId="{CD3733AC-E4D2-4F4A-B3A2-F7710EC004A1}" type="presOf" srcId="{E034121C-D9D1-4142-B5AE-0FA01BD70C6C}" destId="{758CEFC8-CF27-3D43-BD6A-2EE0FF471A30}" srcOrd="0" destOrd="0" presId="urn:microsoft.com/office/officeart/2005/8/layout/vList6"/>
    <dgm:cxn modelId="{893561AE-ADF0-AC48-9AA8-24DE32BBCBB7}" type="presOf" srcId="{D75E3AB6-7DE5-1F4B-A2FB-9C12A5CAB16E}" destId="{5169D587-FB74-624F-8430-A823D576B346}" srcOrd="0" destOrd="0" presId="urn:microsoft.com/office/officeart/2005/8/layout/vList6"/>
    <dgm:cxn modelId="{796E37B5-8F53-034F-BFB5-B6E1FD013D10}" srcId="{7C935CC4-EB2C-E946-B136-48397D0B5AFF}" destId="{A014D785-3A2B-AC4F-A228-D5DDE16E5987}" srcOrd="1" destOrd="0" parTransId="{F88BC5D4-EC3C-7941-978D-2C36D249EEA4}" sibTransId="{F12C5924-195B-CC4C-B027-2F9050AB1EA2}"/>
    <dgm:cxn modelId="{AABAB9B6-FC9E-CF4A-BF69-77D8648B0E0B}" srcId="{968A50F7-552C-0D45-9721-AF958741C4FA}" destId="{916F1378-5A1E-744B-BB6C-B6071C23BF35}" srcOrd="1" destOrd="0" parTransId="{214C5988-9331-E04B-B09C-0C14B61C008A}" sibTransId="{90EB2290-953A-6B43-8B90-0D2762523CF8}"/>
    <dgm:cxn modelId="{75DA36BA-729E-9B4C-87A0-AD23D8E25EB4}" type="presOf" srcId="{7C935CC4-EB2C-E946-B136-48397D0B5AFF}" destId="{5012720F-604B-8C4D-ABC9-085042D1364F}" srcOrd="0" destOrd="0" presId="urn:microsoft.com/office/officeart/2005/8/layout/vList6"/>
    <dgm:cxn modelId="{C489C6E4-24FB-2340-8E1A-E5FF50848068}" srcId="{D8BCC9E1-89AA-0945-92E0-A140CBE36B16}" destId="{968A50F7-552C-0D45-9721-AF958741C4FA}" srcOrd="1" destOrd="0" parTransId="{2CD07EC8-9B4A-F042-A314-FFDA5A2297CD}" sibTransId="{8DC3B36B-D8DD-914A-88D8-B6970468767B}"/>
    <dgm:cxn modelId="{D55E19CB-E0D3-BB4F-AECF-944D71E057FC}" type="presParOf" srcId="{2AAB5512-822E-DE4B-8693-918E8A15CF59}" destId="{A87F3820-CE57-2945-B346-CDF5A5CBF681}" srcOrd="0" destOrd="0" presId="urn:microsoft.com/office/officeart/2005/8/layout/vList6"/>
    <dgm:cxn modelId="{60B38F3B-895C-B943-9DA5-1CAB9C5C266B}" type="presParOf" srcId="{A87F3820-CE57-2945-B346-CDF5A5CBF681}" destId="{5012720F-604B-8C4D-ABC9-085042D1364F}" srcOrd="0" destOrd="0" presId="urn:microsoft.com/office/officeart/2005/8/layout/vList6"/>
    <dgm:cxn modelId="{7652B5CB-7A08-1046-94E5-6AF77712ECBD}" type="presParOf" srcId="{A87F3820-CE57-2945-B346-CDF5A5CBF681}" destId="{758CEFC8-CF27-3D43-BD6A-2EE0FF471A30}" srcOrd="1" destOrd="0" presId="urn:microsoft.com/office/officeart/2005/8/layout/vList6"/>
    <dgm:cxn modelId="{1329CF42-E51E-2B4E-9F60-B3E2775D0314}" type="presParOf" srcId="{2AAB5512-822E-DE4B-8693-918E8A15CF59}" destId="{392726B2-A16B-264E-AD3D-9A10D737160B}" srcOrd="1" destOrd="0" presId="urn:microsoft.com/office/officeart/2005/8/layout/vList6"/>
    <dgm:cxn modelId="{4DD04933-FD41-9544-83B2-2F7C736663DC}" type="presParOf" srcId="{2AAB5512-822E-DE4B-8693-918E8A15CF59}" destId="{84ECAE6E-1E55-DC4E-9354-B8BC6BC06362}" srcOrd="2" destOrd="0" presId="urn:microsoft.com/office/officeart/2005/8/layout/vList6"/>
    <dgm:cxn modelId="{F3694C00-7180-164E-83D2-7AFAF630466A}" type="presParOf" srcId="{84ECAE6E-1E55-DC4E-9354-B8BC6BC06362}" destId="{DB420FB3-1BFB-D54F-8F13-FEAAB28D57A7}" srcOrd="0" destOrd="0" presId="urn:microsoft.com/office/officeart/2005/8/layout/vList6"/>
    <dgm:cxn modelId="{57EFD126-0720-2D4C-826D-92807C41B053}" type="presParOf" srcId="{84ECAE6E-1E55-DC4E-9354-B8BC6BC06362}" destId="{5169D587-FB74-624F-8430-A823D576B34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E7D497-67BD-42A6-9245-1883B601155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45D276F-E8CC-4CEE-97B2-81B7BB360E10}">
      <dgm:prSet/>
      <dgm:spPr/>
      <dgm:t>
        <a:bodyPr/>
        <a:lstStyle/>
        <a:p>
          <a:r>
            <a:rPr lang="en-US"/>
            <a:t>Smartphone apps:</a:t>
          </a:r>
        </a:p>
      </dgm:t>
    </dgm:pt>
    <dgm:pt modelId="{08FEA77F-1680-4E84-B642-CDAFB8B1102B}" type="parTrans" cxnId="{D051A2E8-26EA-4ECF-AD56-F947B0D1A957}">
      <dgm:prSet/>
      <dgm:spPr/>
      <dgm:t>
        <a:bodyPr/>
        <a:lstStyle/>
        <a:p>
          <a:endParaRPr lang="en-US"/>
        </a:p>
      </dgm:t>
    </dgm:pt>
    <dgm:pt modelId="{C7771F5F-D8B5-4B19-8FFC-22B631F43619}" type="sibTrans" cxnId="{D051A2E8-26EA-4ECF-AD56-F947B0D1A957}">
      <dgm:prSet/>
      <dgm:spPr/>
      <dgm:t>
        <a:bodyPr/>
        <a:lstStyle/>
        <a:p>
          <a:endParaRPr lang="en-US"/>
        </a:p>
      </dgm:t>
    </dgm:pt>
    <dgm:pt modelId="{A60818FB-1564-473B-82B6-88366F8E1DCD}">
      <dgm:prSet/>
      <dgm:spPr/>
      <dgm:t>
        <a:bodyPr/>
        <a:lstStyle/>
        <a:p>
          <a:r>
            <a:rPr lang="en-US"/>
            <a:t>eConsent</a:t>
          </a:r>
        </a:p>
      </dgm:t>
    </dgm:pt>
    <dgm:pt modelId="{025F92FC-BCCD-4B7A-AA88-B483F62AD3ED}" type="parTrans" cxnId="{95F3D550-A247-464C-98FF-5B99A96CF751}">
      <dgm:prSet/>
      <dgm:spPr/>
      <dgm:t>
        <a:bodyPr/>
        <a:lstStyle/>
        <a:p>
          <a:endParaRPr lang="en-US"/>
        </a:p>
      </dgm:t>
    </dgm:pt>
    <dgm:pt modelId="{CC3056AE-1FB2-45A4-9832-095B4E9A3195}" type="sibTrans" cxnId="{95F3D550-A247-464C-98FF-5B99A96CF751}">
      <dgm:prSet/>
      <dgm:spPr/>
      <dgm:t>
        <a:bodyPr/>
        <a:lstStyle/>
        <a:p>
          <a:endParaRPr lang="en-US"/>
        </a:p>
      </dgm:t>
    </dgm:pt>
    <dgm:pt modelId="{10327F24-7847-4833-BF18-0FFEEC842E8E}">
      <dgm:prSet/>
      <dgm:spPr/>
      <dgm:t>
        <a:bodyPr/>
        <a:lstStyle/>
        <a:p>
          <a:r>
            <a:rPr lang="en-US"/>
            <a:t>Medical tracking</a:t>
          </a:r>
        </a:p>
      </dgm:t>
    </dgm:pt>
    <dgm:pt modelId="{EB156021-DE71-45BE-826D-DE258C8A6E19}" type="parTrans" cxnId="{F98F7160-DE9E-4ABB-AB38-BA0CF7993BA9}">
      <dgm:prSet/>
      <dgm:spPr/>
      <dgm:t>
        <a:bodyPr/>
        <a:lstStyle/>
        <a:p>
          <a:endParaRPr lang="en-US"/>
        </a:p>
      </dgm:t>
    </dgm:pt>
    <dgm:pt modelId="{4D2A2505-CF43-44C7-BFDE-766F90A8A246}" type="sibTrans" cxnId="{F98F7160-DE9E-4ABB-AB38-BA0CF7993BA9}">
      <dgm:prSet/>
      <dgm:spPr/>
      <dgm:t>
        <a:bodyPr/>
        <a:lstStyle/>
        <a:p>
          <a:endParaRPr lang="en-US"/>
        </a:p>
      </dgm:t>
    </dgm:pt>
    <dgm:pt modelId="{DCC2386C-70F9-46DC-8350-C1C92CC4A114}">
      <dgm:prSet/>
      <dgm:spPr/>
      <dgm:t>
        <a:bodyPr/>
        <a:lstStyle/>
        <a:p>
          <a:r>
            <a:rPr lang="en-US"/>
            <a:t>Education</a:t>
          </a:r>
        </a:p>
      </dgm:t>
    </dgm:pt>
    <dgm:pt modelId="{245D2BBE-C2E0-45B5-86B6-B2B9EFCA84D7}" type="parTrans" cxnId="{D98CA0F3-F081-40DD-ABCE-0E8AF822AA75}">
      <dgm:prSet/>
      <dgm:spPr/>
      <dgm:t>
        <a:bodyPr/>
        <a:lstStyle/>
        <a:p>
          <a:endParaRPr lang="en-US"/>
        </a:p>
      </dgm:t>
    </dgm:pt>
    <dgm:pt modelId="{BDC8CD6A-350C-4B39-B259-DF7FFE43514F}" type="sibTrans" cxnId="{D98CA0F3-F081-40DD-ABCE-0E8AF822AA75}">
      <dgm:prSet/>
      <dgm:spPr/>
      <dgm:t>
        <a:bodyPr/>
        <a:lstStyle/>
        <a:p>
          <a:endParaRPr lang="en-US"/>
        </a:p>
      </dgm:t>
    </dgm:pt>
    <dgm:pt modelId="{A8E1BC39-3FA8-4961-AE3E-1AA1E0684303}">
      <dgm:prSet/>
      <dgm:spPr/>
      <dgm:t>
        <a:bodyPr/>
        <a:lstStyle/>
        <a:p>
          <a:r>
            <a:rPr lang="en-US"/>
            <a:t>Appointment scheduling</a:t>
          </a:r>
        </a:p>
      </dgm:t>
    </dgm:pt>
    <dgm:pt modelId="{111D391B-6D45-41A6-921E-52D4234D223A}" type="parTrans" cxnId="{57EF1911-BCAA-46D8-B855-C37775A37B20}">
      <dgm:prSet/>
      <dgm:spPr/>
      <dgm:t>
        <a:bodyPr/>
        <a:lstStyle/>
        <a:p>
          <a:endParaRPr lang="en-US"/>
        </a:p>
      </dgm:t>
    </dgm:pt>
    <dgm:pt modelId="{D6FF1C84-D7CE-4494-9041-C222DFCDC7B6}" type="sibTrans" cxnId="{57EF1911-BCAA-46D8-B855-C37775A37B20}">
      <dgm:prSet/>
      <dgm:spPr/>
      <dgm:t>
        <a:bodyPr/>
        <a:lstStyle/>
        <a:p>
          <a:endParaRPr lang="en-US"/>
        </a:p>
      </dgm:t>
    </dgm:pt>
    <dgm:pt modelId="{39F7A24A-0066-4072-898A-F49F1B35A8C7}">
      <dgm:prSet/>
      <dgm:spPr/>
      <dgm:t>
        <a:bodyPr/>
        <a:lstStyle/>
        <a:p>
          <a:r>
            <a:rPr lang="en-US"/>
            <a:t>and more</a:t>
          </a:r>
        </a:p>
      </dgm:t>
    </dgm:pt>
    <dgm:pt modelId="{DA70324D-4950-4A38-8334-D18BBD845AB0}" type="parTrans" cxnId="{94A93BCB-725A-46CF-83E8-F84C6DAC4D51}">
      <dgm:prSet/>
      <dgm:spPr/>
      <dgm:t>
        <a:bodyPr/>
        <a:lstStyle/>
        <a:p>
          <a:endParaRPr lang="en-US"/>
        </a:p>
      </dgm:t>
    </dgm:pt>
    <dgm:pt modelId="{11F299BD-6EE2-45C8-B37F-12ECD7E0B16E}" type="sibTrans" cxnId="{94A93BCB-725A-46CF-83E8-F84C6DAC4D51}">
      <dgm:prSet/>
      <dgm:spPr/>
      <dgm:t>
        <a:bodyPr/>
        <a:lstStyle/>
        <a:p>
          <a:endParaRPr lang="en-US"/>
        </a:p>
      </dgm:t>
    </dgm:pt>
    <dgm:pt modelId="{319D023E-CFF7-4A05-AD63-D6537DAE7CE1}">
      <dgm:prSet/>
      <dgm:spPr/>
      <dgm:t>
        <a:bodyPr/>
        <a:lstStyle/>
        <a:p>
          <a:r>
            <a:rPr lang="en-US"/>
            <a:t>Smartwatches:</a:t>
          </a:r>
        </a:p>
      </dgm:t>
    </dgm:pt>
    <dgm:pt modelId="{B3C2CB9D-4FD6-4847-97C1-D635980B9220}" type="parTrans" cxnId="{22AF3A8A-EEA5-4CB1-9021-B3A17AFBA5ED}">
      <dgm:prSet/>
      <dgm:spPr/>
      <dgm:t>
        <a:bodyPr/>
        <a:lstStyle/>
        <a:p>
          <a:endParaRPr lang="en-US"/>
        </a:p>
      </dgm:t>
    </dgm:pt>
    <dgm:pt modelId="{D451581A-B90E-43D7-8340-B44666FB6221}" type="sibTrans" cxnId="{22AF3A8A-EEA5-4CB1-9021-B3A17AFBA5ED}">
      <dgm:prSet/>
      <dgm:spPr/>
      <dgm:t>
        <a:bodyPr/>
        <a:lstStyle/>
        <a:p>
          <a:endParaRPr lang="en-US"/>
        </a:p>
      </dgm:t>
    </dgm:pt>
    <dgm:pt modelId="{F3BB0AA0-E7D8-4E26-A20F-F5FDC75D1D1F}">
      <dgm:prSet/>
      <dgm:spPr/>
      <dgm:t>
        <a:bodyPr/>
        <a:lstStyle/>
        <a:p>
          <a:r>
            <a:rPr lang="en-US"/>
            <a:t>Heart rate</a:t>
          </a:r>
        </a:p>
      </dgm:t>
    </dgm:pt>
    <dgm:pt modelId="{0431CEE5-8667-4C93-AD25-F8883AE9A904}" type="parTrans" cxnId="{32EABCB9-3AC2-473E-8BDA-236300403AF8}">
      <dgm:prSet/>
      <dgm:spPr/>
      <dgm:t>
        <a:bodyPr/>
        <a:lstStyle/>
        <a:p>
          <a:endParaRPr lang="en-US"/>
        </a:p>
      </dgm:t>
    </dgm:pt>
    <dgm:pt modelId="{C407F075-B8DF-4A4A-8892-C894F6554811}" type="sibTrans" cxnId="{32EABCB9-3AC2-473E-8BDA-236300403AF8}">
      <dgm:prSet/>
      <dgm:spPr/>
      <dgm:t>
        <a:bodyPr/>
        <a:lstStyle/>
        <a:p>
          <a:endParaRPr lang="en-US"/>
        </a:p>
      </dgm:t>
    </dgm:pt>
    <dgm:pt modelId="{BDA0F198-687E-43AD-AE02-05606AF426C3}">
      <dgm:prSet/>
      <dgm:spPr/>
      <dgm:t>
        <a:bodyPr/>
        <a:lstStyle/>
        <a:p>
          <a:r>
            <a:rPr lang="en-US"/>
            <a:t>Physical activity</a:t>
          </a:r>
        </a:p>
      </dgm:t>
    </dgm:pt>
    <dgm:pt modelId="{8226BDE6-73D4-45FD-AF8E-4678B13B589E}" type="parTrans" cxnId="{8B19D71C-B149-4B42-9DAE-04CEB7C7BE76}">
      <dgm:prSet/>
      <dgm:spPr/>
      <dgm:t>
        <a:bodyPr/>
        <a:lstStyle/>
        <a:p>
          <a:endParaRPr lang="en-US"/>
        </a:p>
      </dgm:t>
    </dgm:pt>
    <dgm:pt modelId="{28A50B17-9432-4C2D-A62C-40D99F90A466}" type="sibTrans" cxnId="{8B19D71C-B149-4B42-9DAE-04CEB7C7BE76}">
      <dgm:prSet/>
      <dgm:spPr/>
      <dgm:t>
        <a:bodyPr/>
        <a:lstStyle/>
        <a:p>
          <a:endParaRPr lang="en-US"/>
        </a:p>
      </dgm:t>
    </dgm:pt>
    <dgm:pt modelId="{A55FE437-E93B-42E7-939A-8F9E3611DCED}">
      <dgm:prSet/>
      <dgm:spPr/>
      <dgm:t>
        <a:bodyPr/>
        <a:lstStyle/>
        <a:p>
          <a:r>
            <a:rPr lang="en-US"/>
            <a:t>Afib detection</a:t>
          </a:r>
        </a:p>
      </dgm:t>
    </dgm:pt>
    <dgm:pt modelId="{4F6A7095-0E0D-4288-9B1E-A7608AA613E8}" type="parTrans" cxnId="{9C6BD02C-59E3-43C4-911A-56A193A814E2}">
      <dgm:prSet/>
      <dgm:spPr/>
      <dgm:t>
        <a:bodyPr/>
        <a:lstStyle/>
        <a:p>
          <a:endParaRPr lang="en-US"/>
        </a:p>
      </dgm:t>
    </dgm:pt>
    <dgm:pt modelId="{E0687513-8A32-4A3F-9F55-334EBD4ABD78}" type="sibTrans" cxnId="{9C6BD02C-59E3-43C4-911A-56A193A814E2}">
      <dgm:prSet/>
      <dgm:spPr/>
      <dgm:t>
        <a:bodyPr/>
        <a:lstStyle/>
        <a:p>
          <a:endParaRPr lang="en-US"/>
        </a:p>
      </dgm:t>
    </dgm:pt>
    <dgm:pt modelId="{796F4DEA-25D3-46A7-8F37-A59113C346F0}">
      <dgm:prSet/>
      <dgm:spPr/>
      <dgm:t>
        <a:bodyPr/>
        <a:lstStyle/>
        <a:p>
          <a:r>
            <a:rPr lang="en-US"/>
            <a:t>Bluetooth connected devices:</a:t>
          </a:r>
        </a:p>
      </dgm:t>
    </dgm:pt>
    <dgm:pt modelId="{5D2812E6-8244-49AF-A7D3-CA0A2F254F13}" type="parTrans" cxnId="{DB58F0D2-FB4A-48D9-BB3F-0C4F84D1FBA8}">
      <dgm:prSet/>
      <dgm:spPr/>
      <dgm:t>
        <a:bodyPr/>
        <a:lstStyle/>
        <a:p>
          <a:endParaRPr lang="en-US"/>
        </a:p>
      </dgm:t>
    </dgm:pt>
    <dgm:pt modelId="{25F1B368-502C-4656-B32C-49B8BB9C90C0}" type="sibTrans" cxnId="{DB58F0D2-FB4A-48D9-BB3F-0C4F84D1FBA8}">
      <dgm:prSet/>
      <dgm:spPr/>
      <dgm:t>
        <a:bodyPr/>
        <a:lstStyle/>
        <a:p>
          <a:endParaRPr lang="en-US"/>
        </a:p>
      </dgm:t>
    </dgm:pt>
    <dgm:pt modelId="{DDA3B2F1-AD46-4F24-B6BA-AD5B63441D80}">
      <dgm:prSet/>
      <dgm:spPr/>
      <dgm:t>
        <a:bodyPr/>
        <a:lstStyle/>
        <a:p>
          <a:r>
            <a:rPr lang="en-US"/>
            <a:t>Blood pressure</a:t>
          </a:r>
        </a:p>
      </dgm:t>
    </dgm:pt>
    <dgm:pt modelId="{E8C7E9E3-0E29-4058-83E7-3C9E1329B46D}" type="parTrans" cxnId="{B5C938BD-47DE-4A01-8921-FC1048F611D3}">
      <dgm:prSet/>
      <dgm:spPr/>
      <dgm:t>
        <a:bodyPr/>
        <a:lstStyle/>
        <a:p>
          <a:endParaRPr lang="en-US"/>
        </a:p>
      </dgm:t>
    </dgm:pt>
    <dgm:pt modelId="{627592CA-BF8A-4F97-9950-555748805F0A}" type="sibTrans" cxnId="{B5C938BD-47DE-4A01-8921-FC1048F611D3}">
      <dgm:prSet/>
      <dgm:spPr/>
      <dgm:t>
        <a:bodyPr/>
        <a:lstStyle/>
        <a:p>
          <a:endParaRPr lang="en-US"/>
        </a:p>
      </dgm:t>
    </dgm:pt>
    <dgm:pt modelId="{4EFCEE60-5215-452B-A1B0-7583351CF013}">
      <dgm:prSet/>
      <dgm:spPr/>
      <dgm:t>
        <a:bodyPr/>
        <a:lstStyle/>
        <a:p>
          <a:r>
            <a:rPr lang="en-US"/>
            <a:t>Weight</a:t>
          </a:r>
        </a:p>
      </dgm:t>
    </dgm:pt>
    <dgm:pt modelId="{FF0C7901-C7D4-49A3-A82F-D80A5FF572A9}" type="parTrans" cxnId="{8B61716A-E768-4B8C-AB41-6B59DCC9099F}">
      <dgm:prSet/>
      <dgm:spPr/>
      <dgm:t>
        <a:bodyPr/>
        <a:lstStyle/>
        <a:p>
          <a:endParaRPr lang="en-US"/>
        </a:p>
      </dgm:t>
    </dgm:pt>
    <dgm:pt modelId="{1A9267BB-3820-41B8-AA2C-479D3AF04BA2}" type="sibTrans" cxnId="{8B61716A-E768-4B8C-AB41-6B59DCC9099F}">
      <dgm:prSet/>
      <dgm:spPr/>
      <dgm:t>
        <a:bodyPr/>
        <a:lstStyle/>
        <a:p>
          <a:endParaRPr lang="en-US"/>
        </a:p>
      </dgm:t>
    </dgm:pt>
    <dgm:pt modelId="{5FF8AD8E-E3B6-4C33-A989-569412063FF8}">
      <dgm:prSet/>
      <dgm:spPr/>
      <dgm:t>
        <a:bodyPr/>
        <a:lstStyle/>
        <a:p>
          <a:r>
            <a:rPr lang="en-US"/>
            <a:t>Pulse Ox</a:t>
          </a:r>
        </a:p>
      </dgm:t>
    </dgm:pt>
    <dgm:pt modelId="{8A767CF8-72E4-4041-B05F-A50056F654C4}" type="parTrans" cxnId="{7A1DF930-7FE6-449D-B3A8-B433B3DB1F64}">
      <dgm:prSet/>
      <dgm:spPr/>
      <dgm:t>
        <a:bodyPr/>
        <a:lstStyle/>
        <a:p>
          <a:endParaRPr lang="en-US"/>
        </a:p>
      </dgm:t>
    </dgm:pt>
    <dgm:pt modelId="{F582B0A8-C4B1-4DF4-AD13-772997660125}" type="sibTrans" cxnId="{7A1DF930-7FE6-449D-B3A8-B433B3DB1F64}">
      <dgm:prSet/>
      <dgm:spPr/>
      <dgm:t>
        <a:bodyPr/>
        <a:lstStyle/>
        <a:p>
          <a:endParaRPr lang="en-US"/>
        </a:p>
      </dgm:t>
    </dgm:pt>
    <dgm:pt modelId="{B2832445-367E-4BD7-9644-4FB955D44743}">
      <dgm:prSet/>
      <dgm:spPr/>
      <dgm:t>
        <a:bodyPr/>
        <a:lstStyle/>
        <a:p>
          <a:r>
            <a:rPr lang="en-US"/>
            <a:t>Glucose</a:t>
          </a:r>
        </a:p>
      </dgm:t>
    </dgm:pt>
    <dgm:pt modelId="{217914CB-C7FE-420A-90FA-11BF47458F32}" type="parTrans" cxnId="{4EF99385-2AF4-49FE-87FE-3F0C5E580BFD}">
      <dgm:prSet/>
      <dgm:spPr/>
      <dgm:t>
        <a:bodyPr/>
        <a:lstStyle/>
        <a:p>
          <a:endParaRPr lang="en-US"/>
        </a:p>
      </dgm:t>
    </dgm:pt>
    <dgm:pt modelId="{F6DF4894-AA7A-44FF-9964-75AE497DA440}" type="sibTrans" cxnId="{4EF99385-2AF4-49FE-87FE-3F0C5E580BFD}">
      <dgm:prSet/>
      <dgm:spPr/>
      <dgm:t>
        <a:bodyPr/>
        <a:lstStyle/>
        <a:p>
          <a:endParaRPr lang="en-US"/>
        </a:p>
      </dgm:t>
    </dgm:pt>
    <dgm:pt modelId="{B45F0ADA-9F2C-4EF4-91CA-58CD76B3A84B}">
      <dgm:prSet/>
      <dgm:spPr/>
      <dgm:t>
        <a:bodyPr/>
        <a:lstStyle/>
        <a:p>
          <a:r>
            <a:rPr lang="en-US"/>
            <a:t>and more</a:t>
          </a:r>
        </a:p>
      </dgm:t>
    </dgm:pt>
    <dgm:pt modelId="{6611AF10-E607-4AE4-B306-47BB596FF8A8}" type="parTrans" cxnId="{1C633787-D110-40DC-9532-04B94D655BC0}">
      <dgm:prSet/>
      <dgm:spPr/>
      <dgm:t>
        <a:bodyPr/>
        <a:lstStyle/>
        <a:p>
          <a:endParaRPr lang="en-US"/>
        </a:p>
      </dgm:t>
    </dgm:pt>
    <dgm:pt modelId="{CBA70F0A-38AB-462A-88FD-A6E956393854}" type="sibTrans" cxnId="{1C633787-D110-40DC-9532-04B94D655BC0}">
      <dgm:prSet/>
      <dgm:spPr/>
      <dgm:t>
        <a:bodyPr/>
        <a:lstStyle/>
        <a:p>
          <a:endParaRPr lang="en-US"/>
        </a:p>
      </dgm:t>
    </dgm:pt>
    <dgm:pt modelId="{79554A25-CBA6-FF4D-8EC8-6FF5AB74DDF2}" type="pres">
      <dgm:prSet presAssocID="{0AE7D497-67BD-42A6-9245-1883B6011555}" presName="linear" presStyleCnt="0">
        <dgm:presLayoutVars>
          <dgm:animLvl val="lvl"/>
          <dgm:resizeHandles val="exact"/>
        </dgm:presLayoutVars>
      </dgm:prSet>
      <dgm:spPr/>
    </dgm:pt>
    <dgm:pt modelId="{CD064FF7-68B1-1249-AEE2-9480F3A84C5A}" type="pres">
      <dgm:prSet presAssocID="{245D276F-E8CC-4CEE-97B2-81B7BB360E10}" presName="parentText" presStyleLbl="node1" presStyleIdx="0" presStyleCnt="3">
        <dgm:presLayoutVars>
          <dgm:chMax val="0"/>
          <dgm:bulletEnabled val="1"/>
        </dgm:presLayoutVars>
      </dgm:prSet>
      <dgm:spPr/>
    </dgm:pt>
    <dgm:pt modelId="{C3BC1A31-C255-994F-A94D-FA63D86725E6}" type="pres">
      <dgm:prSet presAssocID="{245D276F-E8CC-4CEE-97B2-81B7BB360E10}" presName="childText" presStyleLbl="revTx" presStyleIdx="0" presStyleCnt="3">
        <dgm:presLayoutVars>
          <dgm:bulletEnabled val="1"/>
        </dgm:presLayoutVars>
      </dgm:prSet>
      <dgm:spPr/>
    </dgm:pt>
    <dgm:pt modelId="{FC951578-6AE5-D54E-9E20-B21A57D23C95}" type="pres">
      <dgm:prSet presAssocID="{319D023E-CFF7-4A05-AD63-D6537DAE7CE1}" presName="parentText" presStyleLbl="node1" presStyleIdx="1" presStyleCnt="3">
        <dgm:presLayoutVars>
          <dgm:chMax val="0"/>
          <dgm:bulletEnabled val="1"/>
        </dgm:presLayoutVars>
      </dgm:prSet>
      <dgm:spPr/>
    </dgm:pt>
    <dgm:pt modelId="{938EF56C-F06D-7D41-93BB-6C78D8C5637F}" type="pres">
      <dgm:prSet presAssocID="{319D023E-CFF7-4A05-AD63-D6537DAE7CE1}" presName="childText" presStyleLbl="revTx" presStyleIdx="1" presStyleCnt="3">
        <dgm:presLayoutVars>
          <dgm:bulletEnabled val="1"/>
        </dgm:presLayoutVars>
      </dgm:prSet>
      <dgm:spPr/>
    </dgm:pt>
    <dgm:pt modelId="{D85EE0BA-1129-C94A-853F-59FF43021310}" type="pres">
      <dgm:prSet presAssocID="{796F4DEA-25D3-46A7-8F37-A59113C346F0}" presName="parentText" presStyleLbl="node1" presStyleIdx="2" presStyleCnt="3">
        <dgm:presLayoutVars>
          <dgm:chMax val="0"/>
          <dgm:bulletEnabled val="1"/>
        </dgm:presLayoutVars>
      </dgm:prSet>
      <dgm:spPr/>
    </dgm:pt>
    <dgm:pt modelId="{731C57ED-D4CA-AE4D-93B9-5AAC6BD880C6}" type="pres">
      <dgm:prSet presAssocID="{796F4DEA-25D3-46A7-8F37-A59113C346F0}" presName="childText" presStyleLbl="revTx" presStyleIdx="2" presStyleCnt="3">
        <dgm:presLayoutVars>
          <dgm:bulletEnabled val="1"/>
        </dgm:presLayoutVars>
      </dgm:prSet>
      <dgm:spPr/>
    </dgm:pt>
  </dgm:ptLst>
  <dgm:cxnLst>
    <dgm:cxn modelId="{0EAF310A-FC18-0D48-A59B-B718F0A887BB}" type="presOf" srcId="{4EFCEE60-5215-452B-A1B0-7583351CF013}" destId="{731C57ED-D4CA-AE4D-93B9-5AAC6BD880C6}" srcOrd="0" destOrd="1" presId="urn:microsoft.com/office/officeart/2005/8/layout/vList2"/>
    <dgm:cxn modelId="{57EF1911-BCAA-46D8-B855-C37775A37B20}" srcId="{245D276F-E8CC-4CEE-97B2-81B7BB360E10}" destId="{A8E1BC39-3FA8-4961-AE3E-1AA1E0684303}" srcOrd="3" destOrd="0" parTransId="{111D391B-6D45-41A6-921E-52D4234D223A}" sibTransId="{D6FF1C84-D7CE-4494-9041-C222DFCDC7B6}"/>
    <dgm:cxn modelId="{8B19D71C-B149-4B42-9DAE-04CEB7C7BE76}" srcId="{319D023E-CFF7-4A05-AD63-D6537DAE7CE1}" destId="{BDA0F198-687E-43AD-AE02-05606AF426C3}" srcOrd="1" destOrd="0" parTransId="{8226BDE6-73D4-45FD-AF8E-4678B13B589E}" sibTransId="{28A50B17-9432-4C2D-A62C-40D99F90A466}"/>
    <dgm:cxn modelId="{9C6BD02C-59E3-43C4-911A-56A193A814E2}" srcId="{319D023E-CFF7-4A05-AD63-D6537DAE7CE1}" destId="{A55FE437-E93B-42E7-939A-8F9E3611DCED}" srcOrd="2" destOrd="0" parTransId="{4F6A7095-0E0D-4288-9B1E-A7608AA613E8}" sibTransId="{E0687513-8A32-4A3F-9F55-334EBD4ABD78}"/>
    <dgm:cxn modelId="{7A1DF930-7FE6-449D-B3A8-B433B3DB1F64}" srcId="{796F4DEA-25D3-46A7-8F37-A59113C346F0}" destId="{5FF8AD8E-E3B6-4C33-A989-569412063FF8}" srcOrd="2" destOrd="0" parTransId="{8A767CF8-72E4-4041-B05F-A50056F654C4}" sibTransId="{F582B0A8-C4B1-4DF4-AD13-772997660125}"/>
    <dgm:cxn modelId="{B23F844E-43AD-4843-9F04-D764CFBCA4A7}" type="presOf" srcId="{BDA0F198-687E-43AD-AE02-05606AF426C3}" destId="{938EF56C-F06D-7D41-93BB-6C78D8C5637F}" srcOrd="0" destOrd="1" presId="urn:microsoft.com/office/officeart/2005/8/layout/vList2"/>
    <dgm:cxn modelId="{95F3D550-A247-464C-98FF-5B99A96CF751}" srcId="{245D276F-E8CC-4CEE-97B2-81B7BB360E10}" destId="{A60818FB-1564-473B-82B6-88366F8E1DCD}" srcOrd="0" destOrd="0" parTransId="{025F92FC-BCCD-4B7A-AA88-B483F62AD3ED}" sibTransId="{CC3056AE-1FB2-45A4-9832-095B4E9A3195}"/>
    <dgm:cxn modelId="{F98F7160-DE9E-4ABB-AB38-BA0CF7993BA9}" srcId="{245D276F-E8CC-4CEE-97B2-81B7BB360E10}" destId="{10327F24-7847-4833-BF18-0FFEEC842E8E}" srcOrd="1" destOrd="0" parTransId="{EB156021-DE71-45BE-826D-DE258C8A6E19}" sibTransId="{4D2A2505-CF43-44C7-BFDE-766F90A8A246}"/>
    <dgm:cxn modelId="{13AE0461-58ED-0543-BD0F-E6E427EFF8B9}" type="presOf" srcId="{B2832445-367E-4BD7-9644-4FB955D44743}" destId="{731C57ED-D4CA-AE4D-93B9-5AAC6BD880C6}" srcOrd="0" destOrd="3" presId="urn:microsoft.com/office/officeart/2005/8/layout/vList2"/>
    <dgm:cxn modelId="{8B61716A-E768-4B8C-AB41-6B59DCC9099F}" srcId="{796F4DEA-25D3-46A7-8F37-A59113C346F0}" destId="{4EFCEE60-5215-452B-A1B0-7583351CF013}" srcOrd="1" destOrd="0" parTransId="{FF0C7901-C7D4-49A3-A82F-D80A5FF572A9}" sibTransId="{1A9267BB-3820-41B8-AA2C-479D3AF04BA2}"/>
    <dgm:cxn modelId="{B664B471-6490-104E-A11E-1C5FCE1FAFDA}" type="presOf" srcId="{DDA3B2F1-AD46-4F24-B6BA-AD5B63441D80}" destId="{731C57ED-D4CA-AE4D-93B9-5AAC6BD880C6}" srcOrd="0" destOrd="0" presId="urn:microsoft.com/office/officeart/2005/8/layout/vList2"/>
    <dgm:cxn modelId="{67D2FD7F-B600-D541-8E80-644DE511F283}" type="presOf" srcId="{A55FE437-E93B-42E7-939A-8F9E3611DCED}" destId="{938EF56C-F06D-7D41-93BB-6C78D8C5637F}" srcOrd="0" destOrd="2" presId="urn:microsoft.com/office/officeart/2005/8/layout/vList2"/>
    <dgm:cxn modelId="{4EF99385-2AF4-49FE-87FE-3F0C5E580BFD}" srcId="{796F4DEA-25D3-46A7-8F37-A59113C346F0}" destId="{B2832445-367E-4BD7-9644-4FB955D44743}" srcOrd="3" destOrd="0" parTransId="{217914CB-C7FE-420A-90FA-11BF47458F32}" sibTransId="{F6DF4894-AA7A-44FF-9964-75AE497DA440}"/>
    <dgm:cxn modelId="{1C633787-D110-40DC-9532-04B94D655BC0}" srcId="{796F4DEA-25D3-46A7-8F37-A59113C346F0}" destId="{B45F0ADA-9F2C-4EF4-91CA-58CD76B3A84B}" srcOrd="4" destOrd="0" parTransId="{6611AF10-E607-4AE4-B306-47BB596FF8A8}" sibTransId="{CBA70F0A-38AB-462A-88FD-A6E956393854}"/>
    <dgm:cxn modelId="{2B878C88-2F87-CF4E-A0A9-E52D969B5166}" type="presOf" srcId="{A60818FB-1564-473B-82B6-88366F8E1DCD}" destId="{C3BC1A31-C255-994F-A94D-FA63D86725E6}" srcOrd="0" destOrd="0" presId="urn:microsoft.com/office/officeart/2005/8/layout/vList2"/>
    <dgm:cxn modelId="{22AF3A8A-EEA5-4CB1-9021-B3A17AFBA5ED}" srcId="{0AE7D497-67BD-42A6-9245-1883B6011555}" destId="{319D023E-CFF7-4A05-AD63-D6537DAE7CE1}" srcOrd="1" destOrd="0" parTransId="{B3C2CB9D-4FD6-4847-97C1-D635980B9220}" sibTransId="{D451581A-B90E-43D7-8340-B44666FB6221}"/>
    <dgm:cxn modelId="{83844996-A71B-6249-9554-0A0F95798B40}" type="presOf" srcId="{B45F0ADA-9F2C-4EF4-91CA-58CD76B3A84B}" destId="{731C57ED-D4CA-AE4D-93B9-5AAC6BD880C6}" srcOrd="0" destOrd="4" presId="urn:microsoft.com/office/officeart/2005/8/layout/vList2"/>
    <dgm:cxn modelId="{3392EA96-3B72-6641-AD21-7BBE9B1E23C7}" type="presOf" srcId="{A8E1BC39-3FA8-4961-AE3E-1AA1E0684303}" destId="{C3BC1A31-C255-994F-A94D-FA63D86725E6}" srcOrd="0" destOrd="3" presId="urn:microsoft.com/office/officeart/2005/8/layout/vList2"/>
    <dgm:cxn modelId="{13491DAC-EDD5-AB45-B311-8634A3DF4A64}" type="presOf" srcId="{319D023E-CFF7-4A05-AD63-D6537DAE7CE1}" destId="{FC951578-6AE5-D54E-9E20-B21A57D23C95}" srcOrd="0" destOrd="0" presId="urn:microsoft.com/office/officeart/2005/8/layout/vList2"/>
    <dgm:cxn modelId="{F18B66AF-6D57-9A4C-B0A8-D59473584F07}" type="presOf" srcId="{5FF8AD8E-E3B6-4C33-A989-569412063FF8}" destId="{731C57ED-D4CA-AE4D-93B9-5AAC6BD880C6}" srcOrd="0" destOrd="2" presId="urn:microsoft.com/office/officeart/2005/8/layout/vList2"/>
    <dgm:cxn modelId="{31FF4BB3-2D91-3446-B794-94667FA18AB2}" type="presOf" srcId="{F3BB0AA0-E7D8-4E26-A20F-F5FDC75D1D1F}" destId="{938EF56C-F06D-7D41-93BB-6C78D8C5637F}" srcOrd="0" destOrd="0" presId="urn:microsoft.com/office/officeart/2005/8/layout/vList2"/>
    <dgm:cxn modelId="{32EABCB9-3AC2-473E-8BDA-236300403AF8}" srcId="{319D023E-CFF7-4A05-AD63-D6537DAE7CE1}" destId="{F3BB0AA0-E7D8-4E26-A20F-F5FDC75D1D1F}" srcOrd="0" destOrd="0" parTransId="{0431CEE5-8667-4C93-AD25-F8883AE9A904}" sibTransId="{C407F075-B8DF-4A4A-8892-C894F6554811}"/>
    <dgm:cxn modelId="{B5C938BD-47DE-4A01-8921-FC1048F611D3}" srcId="{796F4DEA-25D3-46A7-8F37-A59113C346F0}" destId="{DDA3B2F1-AD46-4F24-B6BA-AD5B63441D80}" srcOrd="0" destOrd="0" parTransId="{E8C7E9E3-0E29-4058-83E7-3C9E1329B46D}" sibTransId="{627592CA-BF8A-4F97-9950-555748805F0A}"/>
    <dgm:cxn modelId="{5256F2C7-8B81-C24E-B4AA-F0C7A039EE8E}" type="presOf" srcId="{796F4DEA-25D3-46A7-8F37-A59113C346F0}" destId="{D85EE0BA-1129-C94A-853F-59FF43021310}" srcOrd="0" destOrd="0" presId="urn:microsoft.com/office/officeart/2005/8/layout/vList2"/>
    <dgm:cxn modelId="{7B0223C9-3788-6A46-A70E-6784C9E12138}" type="presOf" srcId="{10327F24-7847-4833-BF18-0FFEEC842E8E}" destId="{C3BC1A31-C255-994F-A94D-FA63D86725E6}" srcOrd="0" destOrd="1" presId="urn:microsoft.com/office/officeart/2005/8/layout/vList2"/>
    <dgm:cxn modelId="{94A93BCB-725A-46CF-83E8-F84C6DAC4D51}" srcId="{245D276F-E8CC-4CEE-97B2-81B7BB360E10}" destId="{39F7A24A-0066-4072-898A-F49F1B35A8C7}" srcOrd="4" destOrd="0" parTransId="{DA70324D-4950-4A38-8334-D18BBD845AB0}" sibTransId="{11F299BD-6EE2-45C8-B37F-12ECD7E0B16E}"/>
    <dgm:cxn modelId="{561522CF-AEEA-7A40-B4F1-DACA956FCF5F}" type="presOf" srcId="{245D276F-E8CC-4CEE-97B2-81B7BB360E10}" destId="{CD064FF7-68B1-1249-AEE2-9480F3A84C5A}" srcOrd="0" destOrd="0" presId="urn:microsoft.com/office/officeart/2005/8/layout/vList2"/>
    <dgm:cxn modelId="{DB58F0D2-FB4A-48D9-BB3F-0C4F84D1FBA8}" srcId="{0AE7D497-67BD-42A6-9245-1883B6011555}" destId="{796F4DEA-25D3-46A7-8F37-A59113C346F0}" srcOrd="2" destOrd="0" parTransId="{5D2812E6-8244-49AF-A7D3-CA0A2F254F13}" sibTransId="{25F1B368-502C-4656-B32C-49B8BB9C90C0}"/>
    <dgm:cxn modelId="{129E7BE3-BFA9-AE40-B67E-2B8599B264D8}" type="presOf" srcId="{0AE7D497-67BD-42A6-9245-1883B6011555}" destId="{79554A25-CBA6-FF4D-8EC8-6FF5AB74DDF2}" srcOrd="0" destOrd="0" presId="urn:microsoft.com/office/officeart/2005/8/layout/vList2"/>
    <dgm:cxn modelId="{D051A2E8-26EA-4ECF-AD56-F947B0D1A957}" srcId="{0AE7D497-67BD-42A6-9245-1883B6011555}" destId="{245D276F-E8CC-4CEE-97B2-81B7BB360E10}" srcOrd="0" destOrd="0" parTransId="{08FEA77F-1680-4E84-B642-CDAFB8B1102B}" sibTransId="{C7771F5F-D8B5-4B19-8FFC-22B631F43619}"/>
    <dgm:cxn modelId="{9A6B88E9-494E-184C-82C6-41EACD7C3D2B}" type="presOf" srcId="{39F7A24A-0066-4072-898A-F49F1B35A8C7}" destId="{C3BC1A31-C255-994F-A94D-FA63D86725E6}" srcOrd="0" destOrd="4" presId="urn:microsoft.com/office/officeart/2005/8/layout/vList2"/>
    <dgm:cxn modelId="{D98CA0F3-F081-40DD-ABCE-0E8AF822AA75}" srcId="{245D276F-E8CC-4CEE-97B2-81B7BB360E10}" destId="{DCC2386C-70F9-46DC-8350-C1C92CC4A114}" srcOrd="2" destOrd="0" parTransId="{245D2BBE-C2E0-45B5-86B6-B2B9EFCA84D7}" sibTransId="{BDC8CD6A-350C-4B39-B259-DF7FFE43514F}"/>
    <dgm:cxn modelId="{CC98DFFC-DB68-AD4B-94D0-729C029F3E95}" type="presOf" srcId="{DCC2386C-70F9-46DC-8350-C1C92CC4A114}" destId="{C3BC1A31-C255-994F-A94D-FA63D86725E6}" srcOrd="0" destOrd="2" presId="urn:microsoft.com/office/officeart/2005/8/layout/vList2"/>
    <dgm:cxn modelId="{E3E5D176-FA9E-9F42-83A8-DAB6A817884A}" type="presParOf" srcId="{79554A25-CBA6-FF4D-8EC8-6FF5AB74DDF2}" destId="{CD064FF7-68B1-1249-AEE2-9480F3A84C5A}" srcOrd="0" destOrd="0" presId="urn:microsoft.com/office/officeart/2005/8/layout/vList2"/>
    <dgm:cxn modelId="{E88ED8CE-89F6-AA4D-A58D-C92247305098}" type="presParOf" srcId="{79554A25-CBA6-FF4D-8EC8-6FF5AB74DDF2}" destId="{C3BC1A31-C255-994F-A94D-FA63D86725E6}" srcOrd="1" destOrd="0" presId="urn:microsoft.com/office/officeart/2005/8/layout/vList2"/>
    <dgm:cxn modelId="{A03CB66C-98CA-9242-995F-2EDFBEF8D51B}" type="presParOf" srcId="{79554A25-CBA6-FF4D-8EC8-6FF5AB74DDF2}" destId="{FC951578-6AE5-D54E-9E20-B21A57D23C95}" srcOrd="2" destOrd="0" presId="urn:microsoft.com/office/officeart/2005/8/layout/vList2"/>
    <dgm:cxn modelId="{F1CA43D9-860D-2745-BD76-B9F9F464937A}" type="presParOf" srcId="{79554A25-CBA6-FF4D-8EC8-6FF5AB74DDF2}" destId="{938EF56C-F06D-7D41-93BB-6C78D8C5637F}" srcOrd="3" destOrd="0" presId="urn:microsoft.com/office/officeart/2005/8/layout/vList2"/>
    <dgm:cxn modelId="{5E42CDAB-1900-0644-BA51-F07904750098}" type="presParOf" srcId="{79554A25-CBA6-FF4D-8EC8-6FF5AB74DDF2}" destId="{D85EE0BA-1129-C94A-853F-59FF43021310}" srcOrd="4" destOrd="0" presId="urn:microsoft.com/office/officeart/2005/8/layout/vList2"/>
    <dgm:cxn modelId="{A099859B-43BF-2943-8C84-C25B6C2588D6}" type="presParOf" srcId="{79554A25-CBA6-FF4D-8EC8-6FF5AB74DDF2}" destId="{731C57ED-D4CA-AE4D-93B9-5AAC6BD880C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BCC9E1-89AA-0945-92E0-A140CBE36B16}" type="doc">
      <dgm:prSet loTypeId="urn:microsoft.com/office/officeart/2008/layout/VerticalCurvedList" loCatId="" qsTypeId="urn:microsoft.com/office/officeart/2005/8/quickstyle/simple1" qsCatId="simple" csTypeId="urn:microsoft.com/office/officeart/2005/8/colors/ColorSchemeForSuggestions" csCatId="other" phldr="1"/>
      <dgm:spPr/>
      <dgm:t>
        <a:bodyPr/>
        <a:lstStyle/>
        <a:p>
          <a:endParaRPr lang="en-US"/>
        </a:p>
      </dgm:t>
    </dgm:pt>
    <dgm:pt modelId="{7C935CC4-EB2C-E946-B136-48397D0B5AFF}">
      <dgm:prSet phldrT="[Text]"/>
      <dgm:spPr/>
      <dgm:t>
        <a:bodyPr/>
        <a:lstStyle/>
        <a:p>
          <a:r>
            <a:rPr lang="en-US" dirty="0"/>
            <a:t>Older Age</a:t>
          </a:r>
        </a:p>
      </dgm:t>
    </dgm:pt>
    <dgm:pt modelId="{916702BA-3E87-B542-A842-7E582D4858FA}" type="parTrans" cxnId="{EA77CA1F-75DE-AA4F-B348-4B128D8186EE}">
      <dgm:prSet/>
      <dgm:spPr/>
      <dgm:t>
        <a:bodyPr/>
        <a:lstStyle/>
        <a:p>
          <a:endParaRPr lang="en-US"/>
        </a:p>
      </dgm:t>
    </dgm:pt>
    <dgm:pt modelId="{8DDC07F0-16B4-9E47-AC7C-61E779B983DE}" type="sibTrans" cxnId="{EA77CA1F-75DE-AA4F-B348-4B128D8186EE}">
      <dgm:prSet/>
      <dgm:spPr/>
      <dgm:t>
        <a:bodyPr/>
        <a:lstStyle/>
        <a:p>
          <a:endParaRPr lang="en-US"/>
        </a:p>
      </dgm:t>
    </dgm:pt>
    <dgm:pt modelId="{968A50F7-552C-0D45-9721-AF958741C4FA}">
      <dgm:prSet phldrT="[Text]"/>
      <dgm:spPr/>
      <dgm:t>
        <a:bodyPr/>
        <a:lstStyle/>
        <a:p>
          <a:r>
            <a:rPr lang="en-US" dirty="0"/>
            <a:t>Multi-Ethnic</a:t>
          </a:r>
        </a:p>
      </dgm:t>
    </dgm:pt>
    <dgm:pt modelId="{2CD07EC8-9B4A-F042-A314-FFDA5A2297CD}" type="parTrans" cxnId="{C489C6E4-24FB-2340-8E1A-E5FF50848068}">
      <dgm:prSet/>
      <dgm:spPr/>
      <dgm:t>
        <a:bodyPr/>
        <a:lstStyle/>
        <a:p>
          <a:endParaRPr lang="en-US"/>
        </a:p>
      </dgm:t>
    </dgm:pt>
    <dgm:pt modelId="{8DC3B36B-D8DD-914A-88D8-B6970468767B}" type="sibTrans" cxnId="{C489C6E4-24FB-2340-8E1A-E5FF50848068}">
      <dgm:prSet/>
      <dgm:spPr/>
      <dgm:t>
        <a:bodyPr/>
        <a:lstStyle/>
        <a:p>
          <a:endParaRPr lang="en-US"/>
        </a:p>
      </dgm:t>
    </dgm:pt>
    <dgm:pt modelId="{706FD205-3508-5543-B4D4-39C5A58E5937}">
      <dgm:prSet phldrT="[Text]"/>
      <dgm:spPr/>
      <dgm:t>
        <a:bodyPr/>
        <a:lstStyle/>
        <a:p>
          <a:r>
            <a:rPr lang="en-US" dirty="0"/>
            <a:t>Diverse SES</a:t>
          </a:r>
        </a:p>
      </dgm:t>
    </dgm:pt>
    <dgm:pt modelId="{F5D8D8D2-4F78-E949-885E-6343717A9C88}" type="parTrans" cxnId="{7D5940FA-884A-D241-953E-96F0C086C6AC}">
      <dgm:prSet/>
      <dgm:spPr/>
      <dgm:t>
        <a:bodyPr/>
        <a:lstStyle/>
        <a:p>
          <a:endParaRPr lang="en-US"/>
        </a:p>
      </dgm:t>
    </dgm:pt>
    <dgm:pt modelId="{3B588B5D-D497-074C-9DE0-37BBCC7E387B}" type="sibTrans" cxnId="{7D5940FA-884A-D241-953E-96F0C086C6AC}">
      <dgm:prSet/>
      <dgm:spPr/>
      <dgm:t>
        <a:bodyPr/>
        <a:lstStyle/>
        <a:p>
          <a:endParaRPr lang="en-US"/>
        </a:p>
      </dgm:t>
    </dgm:pt>
    <dgm:pt modelId="{A03D9D2E-E526-9249-9D89-CFD35B1135D3}" type="pres">
      <dgm:prSet presAssocID="{D8BCC9E1-89AA-0945-92E0-A140CBE36B16}" presName="Name0" presStyleCnt="0">
        <dgm:presLayoutVars>
          <dgm:chMax val="7"/>
          <dgm:chPref val="7"/>
          <dgm:dir/>
        </dgm:presLayoutVars>
      </dgm:prSet>
      <dgm:spPr/>
    </dgm:pt>
    <dgm:pt modelId="{2663BA51-D824-5545-957A-3AFAEFAF04AB}" type="pres">
      <dgm:prSet presAssocID="{D8BCC9E1-89AA-0945-92E0-A140CBE36B16}" presName="Name1" presStyleCnt="0"/>
      <dgm:spPr/>
    </dgm:pt>
    <dgm:pt modelId="{A6F5C70A-0BAC-EC4E-9C4E-0C30EA7B37DA}" type="pres">
      <dgm:prSet presAssocID="{D8BCC9E1-89AA-0945-92E0-A140CBE36B16}" presName="cycle" presStyleCnt="0"/>
      <dgm:spPr/>
    </dgm:pt>
    <dgm:pt modelId="{0FCE0E46-8C0C-A044-8C09-98951C8CAB32}" type="pres">
      <dgm:prSet presAssocID="{D8BCC9E1-89AA-0945-92E0-A140CBE36B16}" presName="srcNode" presStyleLbl="node1" presStyleIdx="0" presStyleCnt="3"/>
      <dgm:spPr/>
    </dgm:pt>
    <dgm:pt modelId="{7272431D-97B2-1D46-9550-3365ED447B15}" type="pres">
      <dgm:prSet presAssocID="{D8BCC9E1-89AA-0945-92E0-A140CBE36B16}" presName="conn" presStyleLbl="parChTrans1D2" presStyleIdx="0" presStyleCnt="1"/>
      <dgm:spPr/>
    </dgm:pt>
    <dgm:pt modelId="{AED72379-25A1-7F4F-AFC1-ED33A1EC83DA}" type="pres">
      <dgm:prSet presAssocID="{D8BCC9E1-89AA-0945-92E0-A140CBE36B16}" presName="extraNode" presStyleLbl="node1" presStyleIdx="0" presStyleCnt="3"/>
      <dgm:spPr/>
    </dgm:pt>
    <dgm:pt modelId="{E1584C83-7316-EC42-B8E5-C25746A8C0A1}" type="pres">
      <dgm:prSet presAssocID="{D8BCC9E1-89AA-0945-92E0-A140CBE36B16}" presName="dstNode" presStyleLbl="node1" presStyleIdx="0" presStyleCnt="3"/>
      <dgm:spPr/>
    </dgm:pt>
    <dgm:pt modelId="{A1F14414-975A-EA4A-893F-453E4C89A416}" type="pres">
      <dgm:prSet presAssocID="{7C935CC4-EB2C-E946-B136-48397D0B5AFF}" presName="text_1" presStyleLbl="node1" presStyleIdx="0" presStyleCnt="3">
        <dgm:presLayoutVars>
          <dgm:bulletEnabled val="1"/>
        </dgm:presLayoutVars>
      </dgm:prSet>
      <dgm:spPr/>
    </dgm:pt>
    <dgm:pt modelId="{712D16BA-AEB6-3842-A70F-3160C4B026AE}" type="pres">
      <dgm:prSet presAssocID="{7C935CC4-EB2C-E946-B136-48397D0B5AFF}" presName="accent_1" presStyleCnt="0"/>
      <dgm:spPr/>
    </dgm:pt>
    <dgm:pt modelId="{EA18EBF6-932C-C341-A831-CD952F20C61E}" type="pres">
      <dgm:prSet presAssocID="{7C935CC4-EB2C-E946-B136-48397D0B5AFF}" presName="accentRepeatNode" presStyleLbl="solidFgAcc1" presStyleIdx="0" presStyleCnt="3"/>
      <dgm:spPr/>
    </dgm:pt>
    <dgm:pt modelId="{F4363659-912E-A343-AC94-859AC9DBFE61}" type="pres">
      <dgm:prSet presAssocID="{968A50F7-552C-0D45-9721-AF958741C4FA}" presName="text_2" presStyleLbl="node1" presStyleIdx="1" presStyleCnt="3">
        <dgm:presLayoutVars>
          <dgm:bulletEnabled val="1"/>
        </dgm:presLayoutVars>
      </dgm:prSet>
      <dgm:spPr/>
    </dgm:pt>
    <dgm:pt modelId="{D65E437D-12B7-7249-B346-D6A98C0E0137}" type="pres">
      <dgm:prSet presAssocID="{968A50F7-552C-0D45-9721-AF958741C4FA}" presName="accent_2" presStyleCnt="0"/>
      <dgm:spPr/>
    </dgm:pt>
    <dgm:pt modelId="{1994C304-48DB-0E4A-826E-658F16A17100}" type="pres">
      <dgm:prSet presAssocID="{968A50F7-552C-0D45-9721-AF958741C4FA}" presName="accentRepeatNode" presStyleLbl="solidFgAcc1" presStyleIdx="1" presStyleCnt="3"/>
      <dgm:spPr/>
    </dgm:pt>
    <dgm:pt modelId="{79CCFFEA-0C3A-6648-9F4E-B24FAAE98C66}" type="pres">
      <dgm:prSet presAssocID="{706FD205-3508-5543-B4D4-39C5A58E5937}" presName="text_3" presStyleLbl="node1" presStyleIdx="2" presStyleCnt="3">
        <dgm:presLayoutVars>
          <dgm:bulletEnabled val="1"/>
        </dgm:presLayoutVars>
      </dgm:prSet>
      <dgm:spPr/>
    </dgm:pt>
    <dgm:pt modelId="{7F264D3E-D93C-E24A-BB62-624E67FD2C2C}" type="pres">
      <dgm:prSet presAssocID="{706FD205-3508-5543-B4D4-39C5A58E5937}" presName="accent_3" presStyleCnt="0"/>
      <dgm:spPr/>
    </dgm:pt>
    <dgm:pt modelId="{CEDE05FB-0845-C747-B596-BC4EDC7E391E}" type="pres">
      <dgm:prSet presAssocID="{706FD205-3508-5543-B4D4-39C5A58E5937}" presName="accentRepeatNode" presStyleLbl="solidFgAcc1" presStyleIdx="2" presStyleCnt="3"/>
      <dgm:spPr/>
    </dgm:pt>
  </dgm:ptLst>
  <dgm:cxnLst>
    <dgm:cxn modelId="{9B1D3E15-8D03-3049-88C6-63D63D78EFDC}" type="presOf" srcId="{7C935CC4-EB2C-E946-B136-48397D0B5AFF}" destId="{A1F14414-975A-EA4A-893F-453E4C89A416}" srcOrd="0" destOrd="0" presId="urn:microsoft.com/office/officeart/2008/layout/VerticalCurvedList"/>
    <dgm:cxn modelId="{EA77CA1F-75DE-AA4F-B348-4B128D8186EE}" srcId="{D8BCC9E1-89AA-0945-92E0-A140CBE36B16}" destId="{7C935CC4-EB2C-E946-B136-48397D0B5AFF}" srcOrd="0" destOrd="0" parTransId="{916702BA-3E87-B542-A842-7E582D4858FA}" sibTransId="{8DDC07F0-16B4-9E47-AC7C-61E779B983DE}"/>
    <dgm:cxn modelId="{75097125-53E3-3645-B372-178F5D62CC30}" type="presOf" srcId="{D8BCC9E1-89AA-0945-92E0-A140CBE36B16}" destId="{A03D9D2E-E526-9249-9D89-CFD35B1135D3}" srcOrd="0" destOrd="0" presId="urn:microsoft.com/office/officeart/2008/layout/VerticalCurvedList"/>
    <dgm:cxn modelId="{4AC19A53-3A82-924A-A976-064B980AA10D}" type="presOf" srcId="{968A50F7-552C-0D45-9721-AF958741C4FA}" destId="{F4363659-912E-A343-AC94-859AC9DBFE61}" srcOrd="0" destOrd="0" presId="urn:microsoft.com/office/officeart/2008/layout/VerticalCurvedList"/>
    <dgm:cxn modelId="{955E978B-A1D0-254F-BDB3-B05F32BDF071}" type="presOf" srcId="{8DDC07F0-16B4-9E47-AC7C-61E779B983DE}" destId="{7272431D-97B2-1D46-9550-3365ED447B15}" srcOrd="0" destOrd="0" presId="urn:microsoft.com/office/officeart/2008/layout/VerticalCurvedList"/>
    <dgm:cxn modelId="{C489C6E4-24FB-2340-8E1A-E5FF50848068}" srcId="{D8BCC9E1-89AA-0945-92E0-A140CBE36B16}" destId="{968A50F7-552C-0D45-9721-AF958741C4FA}" srcOrd="1" destOrd="0" parTransId="{2CD07EC8-9B4A-F042-A314-FFDA5A2297CD}" sibTransId="{8DC3B36B-D8DD-914A-88D8-B6970468767B}"/>
    <dgm:cxn modelId="{C2653DED-5FB0-F74B-B2F2-C306F485D5A0}" type="presOf" srcId="{706FD205-3508-5543-B4D4-39C5A58E5937}" destId="{79CCFFEA-0C3A-6648-9F4E-B24FAAE98C66}" srcOrd="0" destOrd="0" presId="urn:microsoft.com/office/officeart/2008/layout/VerticalCurvedList"/>
    <dgm:cxn modelId="{7D5940FA-884A-D241-953E-96F0C086C6AC}" srcId="{D8BCC9E1-89AA-0945-92E0-A140CBE36B16}" destId="{706FD205-3508-5543-B4D4-39C5A58E5937}" srcOrd="2" destOrd="0" parTransId="{F5D8D8D2-4F78-E949-885E-6343717A9C88}" sibTransId="{3B588B5D-D497-074C-9DE0-37BBCC7E387B}"/>
    <dgm:cxn modelId="{DB82E752-1D11-A240-9D72-719B41388D8F}" type="presParOf" srcId="{A03D9D2E-E526-9249-9D89-CFD35B1135D3}" destId="{2663BA51-D824-5545-957A-3AFAEFAF04AB}" srcOrd="0" destOrd="0" presId="urn:microsoft.com/office/officeart/2008/layout/VerticalCurvedList"/>
    <dgm:cxn modelId="{D5AADA41-D8DB-4A4A-81E3-1A84338DD8CE}" type="presParOf" srcId="{2663BA51-D824-5545-957A-3AFAEFAF04AB}" destId="{A6F5C70A-0BAC-EC4E-9C4E-0C30EA7B37DA}" srcOrd="0" destOrd="0" presId="urn:microsoft.com/office/officeart/2008/layout/VerticalCurvedList"/>
    <dgm:cxn modelId="{694062DE-257F-5A4B-A51E-56CE52BAD6C9}" type="presParOf" srcId="{A6F5C70A-0BAC-EC4E-9C4E-0C30EA7B37DA}" destId="{0FCE0E46-8C0C-A044-8C09-98951C8CAB32}" srcOrd="0" destOrd="0" presId="urn:microsoft.com/office/officeart/2008/layout/VerticalCurvedList"/>
    <dgm:cxn modelId="{787E23AE-BA71-4E47-8BC8-147A997D5EE4}" type="presParOf" srcId="{A6F5C70A-0BAC-EC4E-9C4E-0C30EA7B37DA}" destId="{7272431D-97B2-1D46-9550-3365ED447B15}" srcOrd="1" destOrd="0" presId="urn:microsoft.com/office/officeart/2008/layout/VerticalCurvedList"/>
    <dgm:cxn modelId="{89052EC1-EE27-F546-A3FF-668DF9D93071}" type="presParOf" srcId="{A6F5C70A-0BAC-EC4E-9C4E-0C30EA7B37DA}" destId="{AED72379-25A1-7F4F-AFC1-ED33A1EC83DA}" srcOrd="2" destOrd="0" presId="urn:microsoft.com/office/officeart/2008/layout/VerticalCurvedList"/>
    <dgm:cxn modelId="{FD02E5A5-8156-F94D-A921-202950F4BD44}" type="presParOf" srcId="{A6F5C70A-0BAC-EC4E-9C4E-0C30EA7B37DA}" destId="{E1584C83-7316-EC42-B8E5-C25746A8C0A1}" srcOrd="3" destOrd="0" presId="urn:microsoft.com/office/officeart/2008/layout/VerticalCurvedList"/>
    <dgm:cxn modelId="{100D959A-630F-6A49-AFE5-87C6710B33EA}" type="presParOf" srcId="{2663BA51-D824-5545-957A-3AFAEFAF04AB}" destId="{A1F14414-975A-EA4A-893F-453E4C89A416}" srcOrd="1" destOrd="0" presId="urn:microsoft.com/office/officeart/2008/layout/VerticalCurvedList"/>
    <dgm:cxn modelId="{90F5796F-CC3B-0440-B72A-0E1AB071B61D}" type="presParOf" srcId="{2663BA51-D824-5545-957A-3AFAEFAF04AB}" destId="{712D16BA-AEB6-3842-A70F-3160C4B026AE}" srcOrd="2" destOrd="0" presId="urn:microsoft.com/office/officeart/2008/layout/VerticalCurvedList"/>
    <dgm:cxn modelId="{716CEF4A-A929-CC40-8F5D-34D73820CDAF}" type="presParOf" srcId="{712D16BA-AEB6-3842-A70F-3160C4B026AE}" destId="{EA18EBF6-932C-C341-A831-CD952F20C61E}" srcOrd="0" destOrd="0" presId="urn:microsoft.com/office/officeart/2008/layout/VerticalCurvedList"/>
    <dgm:cxn modelId="{8BC477B4-1E97-B941-A004-EF34808C1380}" type="presParOf" srcId="{2663BA51-D824-5545-957A-3AFAEFAF04AB}" destId="{F4363659-912E-A343-AC94-859AC9DBFE61}" srcOrd="3" destOrd="0" presId="urn:microsoft.com/office/officeart/2008/layout/VerticalCurvedList"/>
    <dgm:cxn modelId="{38FDE632-A230-2844-BCCE-DF8A9D31CA9F}" type="presParOf" srcId="{2663BA51-D824-5545-957A-3AFAEFAF04AB}" destId="{D65E437D-12B7-7249-B346-D6A98C0E0137}" srcOrd="4" destOrd="0" presId="urn:microsoft.com/office/officeart/2008/layout/VerticalCurvedList"/>
    <dgm:cxn modelId="{DFDC0917-3D10-A946-B0D0-5C6FC4A6C1D8}" type="presParOf" srcId="{D65E437D-12B7-7249-B346-D6A98C0E0137}" destId="{1994C304-48DB-0E4A-826E-658F16A17100}" srcOrd="0" destOrd="0" presId="urn:microsoft.com/office/officeart/2008/layout/VerticalCurvedList"/>
    <dgm:cxn modelId="{6C8534D2-C768-2342-AD4F-A5494D765998}" type="presParOf" srcId="{2663BA51-D824-5545-957A-3AFAEFAF04AB}" destId="{79CCFFEA-0C3A-6648-9F4E-B24FAAE98C66}" srcOrd="5" destOrd="0" presId="urn:microsoft.com/office/officeart/2008/layout/VerticalCurvedList"/>
    <dgm:cxn modelId="{33F2E2C2-7D1D-A749-966B-0F21FD7A5648}" type="presParOf" srcId="{2663BA51-D824-5545-957A-3AFAEFAF04AB}" destId="{7F264D3E-D93C-E24A-BB62-624E67FD2C2C}" srcOrd="6" destOrd="0" presId="urn:microsoft.com/office/officeart/2008/layout/VerticalCurvedList"/>
    <dgm:cxn modelId="{A749FB44-79C5-3042-9811-6485327EF7C9}" type="presParOf" srcId="{7F264D3E-D93C-E24A-BB62-624E67FD2C2C}" destId="{CEDE05FB-0845-C747-B596-BC4EDC7E391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EB25C7-FE3D-4975-A7D5-50536FAFADD2}"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C82100A-6D1B-44C4-A942-C9B2CB0ED12E}">
      <dgm:prSet/>
      <dgm:spPr/>
      <dgm:t>
        <a:bodyPr/>
        <a:lstStyle/>
        <a:p>
          <a:pPr>
            <a:lnSpc>
              <a:spcPct val="100000"/>
            </a:lnSpc>
          </a:pPr>
          <a:r>
            <a:rPr lang="en-US" dirty="0"/>
            <a:t>#1: To understand patterns of </a:t>
          </a:r>
          <a:r>
            <a:rPr lang="en-US" dirty="0" err="1"/>
            <a:t>mHealth</a:t>
          </a:r>
          <a:r>
            <a:rPr lang="en-US" dirty="0"/>
            <a:t> technology use in MESA, a demographic underrepresented in </a:t>
          </a:r>
          <a:r>
            <a:rPr lang="en-US" dirty="0" err="1"/>
            <a:t>mHealth</a:t>
          </a:r>
          <a:r>
            <a:rPr lang="en-US" dirty="0"/>
            <a:t> studies</a:t>
          </a:r>
        </a:p>
      </dgm:t>
    </dgm:pt>
    <dgm:pt modelId="{816E256E-B5B5-4605-9344-D28DA0ABA6B7}" type="parTrans" cxnId="{8FF90CBA-B78D-4808-83BB-1DEDA81AAFEC}">
      <dgm:prSet/>
      <dgm:spPr/>
      <dgm:t>
        <a:bodyPr/>
        <a:lstStyle/>
        <a:p>
          <a:endParaRPr lang="en-US"/>
        </a:p>
      </dgm:t>
    </dgm:pt>
    <dgm:pt modelId="{BA75A8D9-A916-4453-90BC-F157DBA0E269}" type="sibTrans" cxnId="{8FF90CBA-B78D-4808-83BB-1DEDA81AAFEC}">
      <dgm:prSet/>
      <dgm:spPr/>
      <dgm:t>
        <a:bodyPr/>
        <a:lstStyle/>
        <a:p>
          <a:endParaRPr lang="en-US"/>
        </a:p>
      </dgm:t>
    </dgm:pt>
    <dgm:pt modelId="{BBA0F10D-4FC9-4597-B33E-EA71BF301C2A}">
      <dgm:prSet/>
      <dgm:spPr/>
      <dgm:t>
        <a:bodyPr/>
        <a:lstStyle/>
        <a:p>
          <a:pPr>
            <a:lnSpc>
              <a:spcPct val="100000"/>
            </a:lnSpc>
          </a:pPr>
          <a:r>
            <a:rPr lang="en-US" dirty="0"/>
            <a:t>#2: To determine the tech literacy of MESA participants</a:t>
          </a:r>
        </a:p>
      </dgm:t>
    </dgm:pt>
    <dgm:pt modelId="{C417270E-F033-4CCB-9BC0-0DB42643B9DE}" type="parTrans" cxnId="{1A18C314-E2FB-4258-85E6-2562BC4C7A43}">
      <dgm:prSet/>
      <dgm:spPr/>
      <dgm:t>
        <a:bodyPr/>
        <a:lstStyle/>
        <a:p>
          <a:endParaRPr lang="en-US"/>
        </a:p>
      </dgm:t>
    </dgm:pt>
    <dgm:pt modelId="{4D962FF9-FC20-4510-9C2E-35E27BEE4FB2}" type="sibTrans" cxnId="{1A18C314-E2FB-4258-85E6-2562BC4C7A43}">
      <dgm:prSet/>
      <dgm:spPr/>
      <dgm:t>
        <a:bodyPr/>
        <a:lstStyle/>
        <a:p>
          <a:endParaRPr lang="en-US"/>
        </a:p>
      </dgm:t>
    </dgm:pt>
    <dgm:pt modelId="{228E0661-A0EA-4961-A788-7B4AAD302521}">
      <dgm:prSet/>
      <dgm:spPr/>
      <dgm:t>
        <a:bodyPr/>
        <a:lstStyle/>
        <a:p>
          <a:pPr>
            <a:lnSpc>
              <a:spcPct val="100000"/>
            </a:lnSpc>
          </a:pPr>
          <a:r>
            <a:rPr lang="en-US" dirty="0"/>
            <a:t>#3: To evaluate the association of use of </a:t>
          </a:r>
          <a:r>
            <a:rPr lang="en-US" dirty="0" err="1"/>
            <a:t>mHealth</a:t>
          </a:r>
          <a:r>
            <a:rPr lang="en-US" dirty="0"/>
            <a:t> with cardiovascular risk factors, subclinical atherosclerosis, and events</a:t>
          </a:r>
        </a:p>
      </dgm:t>
    </dgm:pt>
    <dgm:pt modelId="{238EA57C-FB80-482D-8944-E0ABC1B5BF1D}" type="parTrans" cxnId="{88FFDC6E-805B-4AB0-9D93-CAF8D69A9C22}">
      <dgm:prSet/>
      <dgm:spPr/>
      <dgm:t>
        <a:bodyPr/>
        <a:lstStyle/>
        <a:p>
          <a:endParaRPr lang="en-US"/>
        </a:p>
      </dgm:t>
    </dgm:pt>
    <dgm:pt modelId="{F926D6BD-115E-458B-9744-7823FCA1F8FE}" type="sibTrans" cxnId="{88FFDC6E-805B-4AB0-9D93-CAF8D69A9C22}">
      <dgm:prSet/>
      <dgm:spPr/>
      <dgm:t>
        <a:bodyPr/>
        <a:lstStyle/>
        <a:p>
          <a:endParaRPr lang="en-US"/>
        </a:p>
      </dgm:t>
    </dgm:pt>
    <dgm:pt modelId="{A444E4F7-165B-46E7-AD1F-DE68DFDD3E76}" type="pres">
      <dgm:prSet presAssocID="{3DEB25C7-FE3D-4975-A7D5-50536FAFADD2}" presName="root" presStyleCnt="0">
        <dgm:presLayoutVars>
          <dgm:dir/>
          <dgm:resizeHandles val="exact"/>
        </dgm:presLayoutVars>
      </dgm:prSet>
      <dgm:spPr/>
    </dgm:pt>
    <dgm:pt modelId="{BC601205-93B2-4A44-807A-359BBD661764}" type="pres">
      <dgm:prSet presAssocID="{1C82100A-6D1B-44C4-A942-C9B2CB0ED12E}" presName="compNode" presStyleCnt="0"/>
      <dgm:spPr/>
    </dgm:pt>
    <dgm:pt modelId="{824C7DA4-A7D0-4A30-8D9E-544FB022B47E}" type="pres">
      <dgm:prSet presAssocID="{1C82100A-6D1B-44C4-A942-C9B2CB0ED12E}" presName="bgRect" presStyleLbl="bgShp" presStyleIdx="0" presStyleCnt="3"/>
      <dgm:spPr/>
    </dgm:pt>
    <dgm:pt modelId="{0EDF5305-0A2B-4DF4-BC79-3F1499E5CDF5}" type="pres">
      <dgm:prSet presAssocID="{1C82100A-6D1B-44C4-A942-C9B2CB0ED12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5824CE9-A282-4AFC-AB08-173298505EB4}" type="pres">
      <dgm:prSet presAssocID="{1C82100A-6D1B-44C4-A942-C9B2CB0ED12E}" presName="spaceRect" presStyleCnt="0"/>
      <dgm:spPr/>
    </dgm:pt>
    <dgm:pt modelId="{1883FF8A-9638-413D-969C-F4281FF596B9}" type="pres">
      <dgm:prSet presAssocID="{1C82100A-6D1B-44C4-A942-C9B2CB0ED12E}" presName="parTx" presStyleLbl="revTx" presStyleIdx="0" presStyleCnt="3">
        <dgm:presLayoutVars>
          <dgm:chMax val="0"/>
          <dgm:chPref val="0"/>
        </dgm:presLayoutVars>
      </dgm:prSet>
      <dgm:spPr/>
    </dgm:pt>
    <dgm:pt modelId="{882DFE61-DF7D-4D77-9992-2C3BE92F3537}" type="pres">
      <dgm:prSet presAssocID="{BA75A8D9-A916-4453-90BC-F157DBA0E269}" presName="sibTrans" presStyleCnt="0"/>
      <dgm:spPr/>
    </dgm:pt>
    <dgm:pt modelId="{026D0F32-4922-446F-B70C-0A8F7A5F719E}" type="pres">
      <dgm:prSet presAssocID="{BBA0F10D-4FC9-4597-B33E-EA71BF301C2A}" presName="compNode" presStyleCnt="0"/>
      <dgm:spPr/>
    </dgm:pt>
    <dgm:pt modelId="{62BB81D7-FC28-43AA-AFC3-B35BE3224499}" type="pres">
      <dgm:prSet presAssocID="{BBA0F10D-4FC9-4597-B33E-EA71BF301C2A}" presName="bgRect" presStyleLbl="bgShp" presStyleIdx="1" presStyleCnt="3"/>
      <dgm:spPr/>
    </dgm:pt>
    <dgm:pt modelId="{B5A972B3-3010-416D-8824-42FDA96B6483}" type="pres">
      <dgm:prSet presAssocID="{BBA0F10D-4FC9-4597-B33E-EA71BF301C2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18A93BF0-1000-4FC2-9902-1262C6F3BB78}" type="pres">
      <dgm:prSet presAssocID="{BBA0F10D-4FC9-4597-B33E-EA71BF301C2A}" presName="spaceRect" presStyleCnt="0"/>
      <dgm:spPr/>
    </dgm:pt>
    <dgm:pt modelId="{CD34976B-F373-421D-8BE0-256C7AEA5D3B}" type="pres">
      <dgm:prSet presAssocID="{BBA0F10D-4FC9-4597-B33E-EA71BF301C2A}" presName="parTx" presStyleLbl="revTx" presStyleIdx="1" presStyleCnt="3">
        <dgm:presLayoutVars>
          <dgm:chMax val="0"/>
          <dgm:chPref val="0"/>
        </dgm:presLayoutVars>
      </dgm:prSet>
      <dgm:spPr/>
    </dgm:pt>
    <dgm:pt modelId="{558A2C1F-FF15-46E4-817A-1E402A34F06F}" type="pres">
      <dgm:prSet presAssocID="{4D962FF9-FC20-4510-9C2E-35E27BEE4FB2}" presName="sibTrans" presStyleCnt="0"/>
      <dgm:spPr/>
    </dgm:pt>
    <dgm:pt modelId="{A662ABAD-3F47-47D5-89DF-2F9E58A96346}" type="pres">
      <dgm:prSet presAssocID="{228E0661-A0EA-4961-A788-7B4AAD302521}" presName="compNode" presStyleCnt="0"/>
      <dgm:spPr/>
    </dgm:pt>
    <dgm:pt modelId="{42818796-123E-496C-8D71-9D6AF00A4DB2}" type="pres">
      <dgm:prSet presAssocID="{228E0661-A0EA-4961-A788-7B4AAD302521}" presName="bgRect" presStyleLbl="bgShp" presStyleIdx="2" presStyleCnt="3"/>
      <dgm:spPr/>
    </dgm:pt>
    <dgm:pt modelId="{C8B46E44-4EEA-4215-BF74-2694D8922E52}" type="pres">
      <dgm:prSet presAssocID="{228E0661-A0EA-4961-A788-7B4AAD3025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with Pulse"/>
        </a:ext>
      </dgm:extLst>
    </dgm:pt>
    <dgm:pt modelId="{32FBD376-CE9B-41D4-94AD-99207803B119}" type="pres">
      <dgm:prSet presAssocID="{228E0661-A0EA-4961-A788-7B4AAD302521}" presName="spaceRect" presStyleCnt="0"/>
      <dgm:spPr/>
    </dgm:pt>
    <dgm:pt modelId="{1788EE24-A562-4456-9C07-6732041D431B}" type="pres">
      <dgm:prSet presAssocID="{228E0661-A0EA-4961-A788-7B4AAD302521}" presName="parTx" presStyleLbl="revTx" presStyleIdx="2" presStyleCnt="3">
        <dgm:presLayoutVars>
          <dgm:chMax val="0"/>
          <dgm:chPref val="0"/>
        </dgm:presLayoutVars>
      </dgm:prSet>
      <dgm:spPr/>
    </dgm:pt>
  </dgm:ptLst>
  <dgm:cxnLst>
    <dgm:cxn modelId="{1A18C314-E2FB-4258-85E6-2562BC4C7A43}" srcId="{3DEB25C7-FE3D-4975-A7D5-50536FAFADD2}" destId="{BBA0F10D-4FC9-4597-B33E-EA71BF301C2A}" srcOrd="1" destOrd="0" parTransId="{C417270E-F033-4CCB-9BC0-0DB42643B9DE}" sibTransId="{4D962FF9-FC20-4510-9C2E-35E27BEE4FB2}"/>
    <dgm:cxn modelId="{4A90764E-BBF0-433E-941A-0350894C79AF}" type="presOf" srcId="{1C82100A-6D1B-44C4-A942-C9B2CB0ED12E}" destId="{1883FF8A-9638-413D-969C-F4281FF596B9}" srcOrd="0" destOrd="0" presId="urn:microsoft.com/office/officeart/2018/2/layout/IconVerticalSolidList"/>
    <dgm:cxn modelId="{88FFDC6E-805B-4AB0-9D93-CAF8D69A9C22}" srcId="{3DEB25C7-FE3D-4975-A7D5-50536FAFADD2}" destId="{228E0661-A0EA-4961-A788-7B4AAD302521}" srcOrd="2" destOrd="0" parTransId="{238EA57C-FB80-482D-8944-E0ABC1B5BF1D}" sibTransId="{F926D6BD-115E-458B-9744-7823FCA1F8FE}"/>
    <dgm:cxn modelId="{1CFF3E91-5805-4CC4-8CF4-03FC5A19DB88}" type="presOf" srcId="{3DEB25C7-FE3D-4975-A7D5-50536FAFADD2}" destId="{A444E4F7-165B-46E7-AD1F-DE68DFDD3E76}" srcOrd="0" destOrd="0" presId="urn:microsoft.com/office/officeart/2018/2/layout/IconVerticalSolidList"/>
    <dgm:cxn modelId="{8FF90CBA-B78D-4808-83BB-1DEDA81AAFEC}" srcId="{3DEB25C7-FE3D-4975-A7D5-50536FAFADD2}" destId="{1C82100A-6D1B-44C4-A942-C9B2CB0ED12E}" srcOrd="0" destOrd="0" parTransId="{816E256E-B5B5-4605-9344-D28DA0ABA6B7}" sibTransId="{BA75A8D9-A916-4453-90BC-F157DBA0E269}"/>
    <dgm:cxn modelId="{87CC58BF-F37D-4C8C-BD47-EE378249EED2}" type="presOf" srcId="{228E0661-A0EA-4961-A788-7B4AAD302521}" destId="{1788EE24-A562-4456-9C07-6732041D431B}" srcOrd="0" destOrd="0" presId="urn:microsoft.com/office/officeart/2018/2/layout/IconVerticalSolidList"/>
    <dgm:cxn modelId="{0009A6E6-DF0A-4ADC-8524-1A5A54BA54B4}" type="presOf" srcId="{BBA0F10D-4FC9-4597-B33E-EA71BF301C2A}" destId="{CD34976B-F373-421D-8BE0-256C7AEA5D3B}" srcOrd="0" destOrd="0" presId="urn:microsoft.com/office/officeart/2018/2/layout/IconVerticalSolidList"/>
    <dgm:cxn modelId="{9DEDAE0F-36AB-49BC-B75B-21CA4149B556}" type="presParOf" srcId="{A444E4F7-165B-46E7-AD1F-DE68DFDD3E76}" destId="{BC601205-93B2-4A44-807A-359BBD661764}" srcOrd="0" destOrd="0" presId="urn:microsoft.com/office/officeart/2018/2/layout/IconVerticalSolidList"/>
    <dgm:cxn modelId="{0D371797-CFCA-485A-8628-8C80098EB6B8}" type="presParOf" srcId="{BC601205-93B2-4A44-807A-359BBD661764}" destId="{824C7DA4-A7D0-4A30-8D9E-544FB022B47E}" srcOrd="0" destOrd="0" presId="urn:microsoft.com/office/officeart/2018/2/layout/IconVerticalSolidList"/>
    <dgm:cxn modelId="{457E347E-162B-4947-A92C-13FDF85033C9}" type="presParOf" srcId="{BC601205-93B2-4A44-807A-359BBD661764}" destId="{0EDF5305-0A2B-4DF4-BC79-3F1499E5CDF5}" srcOrd="1" destOrd="0" presId="urn:microsoft.com/office/officeart/2018/2/layout/IconVerticalSolidList"/>
    <dgm:cxn modelId="{5213C50F-ED8F-4110-B11B-B5FB509F2E0F}" type="presParOf" srcId="{BC601205-93B2-4A44-807A-359BBD661764}" destId="{C5824CE9-A282-4AFC-AB08-173298505EB4}" srcOrd="2" destOrd="0" presId="urn:microsoft.com/office/officeart/2018/2/layout/IconVerticalSolidList"/>
    <dgm:cxn modelId="{F8C5BF72-4756-4DBA-AFAA-10B44EC89735}" type="presParOf" srcId="{BC601205-93B2-4A44-807A-359BBD661764}" destId="{1883FF8A-9638-413D-969C-F4281FF596B9}" srcOrd="3" destOrd="0" presId="urn:microsoft.com/office/officeart/2018/2/layout/IconVerticalSolidList"/>
    <dgm:cxn modelId="{947C0AF0-BC17-45D2-B287-F3360917BF09}" type="presParOf" srcId="{A444E4F7-165B-46E7-AD1F-DE68DFDD3E76}" destId="{882DFE61-DF7D-4D77-9992-2C3BE92F3537}" srcOrd="1" destOrd="0" presId="urn:microsoft.com/office/officeart/2018/2/layout/IconVerticalSolidList"/>
    <dgm:cxn modelId="{EC20D2CE-5D5F-493B-90C6-5AE6E36400F9}" type="presParOf" srcId="{A444E4F7-165B-46E7-AD1F-DE68DFDD3E76}" destId="{026D0F32-4922-446F-B70C-0A8F7A5F719E}" srcOrd="2" destOrd="0" presId="urn:microsoft.com/office/officeart/2018/2/layout/IconVerticalSolidList"/>
    <dgm:cxn modelId="{F42ED43B-5317-4E1F-83B8-7A48B9C2FE37}" type="presParOf" srcId="{026D0F32-4922-446F-B70C-0A8F7A5F719E}" destId="{62BB81D7-FC28-43AA-AFC3-B35BE3224499}" srcOrd="0" destOrd="0" presId="urn:microsoft.com/office/officeart/2018/2/layout/IconVerticalSolidList"/>
    <dgm:cxn modelId="{8D697F09-F79A-497A-BBDB-73118B821A0C}" type="presParOf" srcId="{026D0F32-4922-446F-B70C-0A8F7A5F719E}" destId="{B5A972B3-3010-416D-8824-42FDA96B6483}" srcOrd="1" destOrd="0" presId="urn:microsoft.com/office/officeart/2018/2/layout/IconVerticalSolidList"/>
    <dgm:cxn modelId="{D055E92B-E22C-42B9-8981-2C31CE5CDE5D}" type="presParOf" srcId="{026D0F32-4922-446F-B70C-0A8F7A5F719E}" destId="{18A93BF0-1000-4FC2-9902-1262C6F3BB78}" srcOrd="2" destOrd="0" presId="urn:microsoft.com/office/officeart/2018/2/layout/IconVerticalSolidList"/>
    <dgm:cxn modelId="{5A725EAA-2F02-4DE1-84D2-69523FFBB626}" type="presParOf" srcId="{026D0F32-4922-446F-B70C-0A8F7A5F719E}" destId="{CD34976B-F373-421D-8BE0-256C7AEA5D3B}" srcOrd="3" destOrd="0" presId="urn:microsoft.com/office/officeart/2018/2/layout/IconVerticalSolidList"/>
    <dgm:cxn modelId="{9F08D748-7A78-470A-9AF9-CA0367688BA2}" type="presParOf" srcId="{A444E4F7-165B-46E7-AD1F-DE68DFDD3E76}" destId="{558A2C1F-FF15-46E4-817A-1E402A34F06F}" srcOrd="3" destOrd="0" presId="urn:microsoft.com/office/officeart/2018/2/layout/IconVerticalSolidList"/>
    <dgm:cxn modelId="{65C983C5-7237-4F28-9FC7-43581BFFB65D}" type="presParOf" srcId="{A444E4F7-165B-46E7-AD1F-DE68DFDD3E76}" destId="{A662ABAD-3F47-47D5-89DF-2F9E58A96346}" srcOrd="4" destOrd="0" presId="urn:microsoft.com/office/officeart/2018/2/layout/IconVerticalSolidList"/>
    <dgm:cxn modelId="{9AD96727-B191-402F-9996-D14CFC6C0AF0}" type="presParOf" srcId="{A662ABAD-3F47-47D5-89DF-2F9E58A96346}" destId="{42818796-123E-496C-8D71-9D6AF00A4DB2}" srcOrd="0" destOrd="0" presId="urn:microsoft.com/office/officeart/2018/2/layout/IconVerticalSolidList"/>
    <dgm:cxn modelId="{2A0D9A98-1200-4437-9656-3ECCD4501077}" type="presParOf" srcId="{A662ABAD-3F47-47D5-89DF-2F9E58A96346}" destId="{C8B46E44-4EEA-4215-BF74-2694D8922E52}" srcOrd="1" destOrd="0" presId="urn:microsoft.com/office/officeart/2018/2/layout/IconVerticalSolidList"/>
    <dgm:cxn modelId="{6EB57147-CDC3-4E2E-B8CE-C9CED75E0863}" type="presParOf" srcId="{A662ABAD-3F47-47D5-89DF-2F9E58A96346}" destId="{32FBD376-CE9B-41D4-94AD-99207803B119}" srcOrd="2" destOrd="0" presId="urn:microsoft.com/office/officeart/2018/2/layout/IconVerticalSolidList"/>
    <dgm:cxn modelId="{FF67B62F-6CE1-46C7-8FCF-89E367627B2A}" type="presParOf" srcId="{A662ABAD-3F47-47D5-89DF-2F9E58A96346}" destId="{1788EE24-A562-4456-9C07-6732041D43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61AEB2-8B65-4151-BCFB-DBB50B1E505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33B47A7-14AF-40F7-9DA4-4312F222B6AA}">
      <dgm:prSet/>
      <dgm:spPr/>
      <dgm:t>
        <a:bodyPr/>
        <a:lstStyle/>
        <a:p>
          <a:r>
            <a:rPr lang="en-US"/>
            <a:t>Lack of validation of sensors </a:t>
          </a:r>
          <a:r>
            <a:rPr lang="en-US">
              <a:sym typeface="Wingdings" panose="05000000000000000000" pitchFamily="2" charset="2"/>
            </a:rPr>
            <a:t></a:t>
          </a:r>
          <a:r>
            <a:rPr lang="en-US"/>
            <a:t> opportunity for validation studies</a:t>
          </a:r>
        </a:p>
      </dgm:t>
    </dgm:pt>
    <dgm:pt modelId="{F09D0B51-DD0A-4B2A-B33E-FB0D4D2F6620}" type="parTrans" cxnId="{3F324122-6C96-41DA-9ABF-D9B989274B6A}">
      <dgm:prSet/>
      <dgm:spPr/>
      <dgm:t>
        <a:bodyPr/>
        <a:lstStyle/>
        <a:p>
          <a:endParaRPr lang="en-US"/>
        </a:p>
      </dgm:t>
    </dgm:pt>
    <dgm:pt modelId="{139CE51E-AD40-4816-B895-60DEB65062CB}" type="sibTrans" cxnId="{3F324122-6C96-41DA-9ABF-D9B989274B6A}">
      <dgm:prSet/>
      <dgm:spPr/>
      <dgm:t>
        <a:bodyPr/>
        <a:lstStyle/>
        <a:p>
          <a:endParaRPr lang="en-US"/>
        </a:p>
      </dgm:t>
    </dgm:pt>
    <dgm:pt modelId="{373B2EA9-0C74-4468-A576-F92D0581956B}">
      <dgm:prSet/>
      <dgm:spPr/>
      <dgm:t>
        <a:bodyPr/>
        <a:lstStyle/>
        <a:p>
          <a:r>
            <a:rPr lang="en-US"/>
            <a:t>Cognitive decline </a:t>
          </a:r>
          <a:r>
            <a:rPr lang="en-US">
              <a:sym typeface="Wingdings" panose="05000000000000000000" pitchFamily="2" charset="2"/>
            </a:rPr>
            <a:t></a:t>
          </a:r>
          <a:r>
            <a:rPr lang="en-US"/>
            <a:t> opportunity to engage spouse/caregiver</a:t>
          </a:r>
        </a:p>
      </dgm:t>
    </dgm:pt>
    <dgm:pt modelId="{5685D0B8-FAA0-4EB6-B7BB-DE7ED694F2CA}" type="parTrans" cxnId="{43F5314D-8CA9-4557-8773-F6A9ED165F63}">
      <dgm:prSet/>
      <dgm:spPr/>
      <dgm:t>
        <a:bodyPr/>
        <a:lstStyle/>
        <a:p>
          <a:endParaRPr lang="en-US"/>
        </a:p>
      </dgm:t>
    </dgm:pt>
    <dgm:pt modelId="{DB9DF452-DDDD-405B-B300-6D988F9D52AE}" type="sibTrans" cxnId="{43F5314D-8CA9-4557-8773-F6A9ED165F63}">
      <dgm:prSet/>
      <dgm:spPr/>
      <dgm:t>
        <a:bodyPr/>
        <a:lstStyle/>
        <a:p>
          <a:endParaRPr lang="en-US"/>
        </a:p>
      </dgm:t>
    </dgm:pt>
    <dgm:pt modelId="{DA466181-71AF-4787-ACDC-821D360BC9A8}">
      <dgm:prSet/>
      <dgm:spPr/>
      <dgm:t>
        <a:bodyPr/>
        <a:lstStyle/>
        <a:p>
          <a:r>
            <a:rPr lang="en-US"/>
            <a:t>Selective use of mHealth devices by participants </a:t>
          </a:r>
          <a:r>
            <a:rPr lang="en-US">
              <a:sym typeface="Wingdings" panose="05000000000000000000" pitchFamily="2" charset="2"/>
            </a:rPr>
            <a:t></a:t>
          </a:r>
          <a:r>
            <a:rPr lang="en-US"/>
            <a:t> opportunity to understand and address reasons for selective use (e.g., tech literacy)</a:t>
          </a:r>
        </a:p>
      </dgm:t>
    </dgm:pt>
    <dgm:pt modelId="{7E29FB11-615D-4695-8014-97F2A714BA3D}" type="parTrans" cxnId="{121D859D-A1B9-4F80-A018-2EA126E8722D}">
      <dgm:prSet/>
      <dgm:spPr/>
      <dgm:t>
        <a:bodyPr/>
        <a:lstStyle/>
        <a:p>
          <a:endParaRPr lang="en-US"/>
        </a:p>
      </dgm:t>
    </dgm:pt>
    <dgm:pt modelId="{C56842B3-8C85-4CBC-9309-47DDD87EA118}" type="sibTrans" cxnId="{121D859D-A1B9-4F80-A018-2EA126E8722D}">
      <dgm:prSet/>
      <dgm:spPr/>
      <dgm:t>
        <a:bodyPr/>
        <a:lstStyle/>
        <a:p>
          <a:endParaRPr lang="en-US"/>
        </a:p>
      </dgm:t>
    </dgm:pt>
    <dgm:pt modelId="{40CD2F5D-112C-47CA-844C-1E59EB416431}">
      <dgm:prSet/>
      <dgm:spPr/>
      <dgm:t>
        <a:bodyPr/>
        <a:lstStyle/>
        <a:p>
          <a:r>
            <a:rPr lang="en-US"/>
            <a:t>Technical challenges </a:t>
          </a:r>
          <a:r>
            <a:rPr lang="en-US">
              <a:sym typeface="Wingdings" panose="05000000000000000000" pitchFamily="2" charset="2"/>
            </a:rPr>
            <a:t></a:t>
          </a:r>
          <a:r>
            <a:rPr lang="en-US"/>
            <a:t> opportunity to lead on best practices in technical support for cohort studies</a:t>
          </a:r>
        </a:p>
      </dgm:t>
    </dgm:pt>
    <dgm:pt modelId="{7371140A-7203-4151-96C8-E12797F48C11}" type="parTrans" cxnId="{37185585-8511-4F32-80EB-6D0FC153CC6C}">
      <dgm:prSet/>
      <dgm:spPr/>
      <dgm:t>
        <a:bodyPr/>
        <a:lstStyle/>
        <a:p>
          <a:endParaRPr lang="en-US"/>
        </a:p>
      </dgm:t>
    </dgm:pt>
    <dgm:pt modelId="{072CB659-A9D9-4454-A7C3-F100B7EFE972}" type="sibTrans" cxnId="{37185585-8511-4F32-80EB-6D0FC153CC6C}">
      <dgm:prSet/>
      <dgm:spPr/>
      <dgm:t>
        <a:bodyPr/>
        <a:lstStyle/>
        <a:p>
          <a:endParaRPr lang="en-US"/>
        </a:p>
      </dgm:t>
    </dgm:pt>
    <dgm:pt modelId="{5F59C76D-18C1-A645-AA3C-592587D370A3}" type="pres">
      <dgm:prSet presAssocID="{9D61AEB2-8B65-4151-BCFB-DBB50B1E5054}" presName="vert0" presStyleCnt="0">
        <dgm:presLayoutVars>
          <dgm:dir/>
          <dgm:animOne val="branch"/>
          <dgm:animLvl val="lvl"/>
        </dgm:presLayoutVars>
      </dgm:prSet>
      <dgm:spPr/>
    </dgm:pt>
    <dgm:pt modelId="{AF10F368-41C2-BD4D-92CB-7522FD7925E3}" type="pres">
      <dgm:prSet presAssocID="{133B47A7-14AF-40F7-9DA4-4312F222B6AA}" presName="thickLine" presStyleLbl="alignNode1" presStyleIdx="0" presStyleCnt="4"/>
      <dgm:spPr/>
    </dgm:pt>
    <dgm:pt modelId="{CF997071-F501-E44E-819B-63A826B04A92}" type="pres">
      <dgm:prSet presAssocID="{133B47A7-14AF-40F7-9DA4-4312F222B6AA}" presName="horz1" presStyleCnt="0"/>
      <dgm:spPr/>
    </dgm:pt>
    <dgm:pt modelId="{DAB0D39D-6FCA-8845-B036-CD7347F068E0}" type="pres">
      <dgm:prSet presAssocID="{133B47A7-14AF-40F7-9DA4-4312F222B6AA}" presName="tx1" presStyleLbl="revTx" presStyleIdx="0" presStyleCnt="4"/>
      <dgm:spPr/>
    </dgm:pt>
    <dgm:pt modelId="{65E0974B-F211-1C46-BE3E-BD965AD45DAC}" type="pres">
      <dgm:prSet presAssocID="{133B47A7-14AF-40F7-9DA4-4312F222B6AA}" presName="vert1" presStyleCnt="0"/>
      <dgm:spPr/>
    </dgm:pt>
    <dgm:pt modelId="{3DB2D6ED-3684-3F40-9266-D683A164CFA3}" type="pres">
      <dgm:prSet presAssocID="{373B2EA9-0C74-4468-A576-F92D0581956B}" presName="thickLine" presStyleLbl="alignNode1" presStyleIdx="1" presStyleCnt="4"/>
      <dgm:spPr/>
    </dgm:pt>
    <dgm:pt modelId="{3BB72B12-FE65-9447-A7EF-1416D6A29B2E}" type="pres">
      <dgm:prSet presAssocID="{373B2EA9-0C74-4468-A576-F92D0581956B}" presName="horz1" presStyleCnt="0"/>
      <dgm:spPr/>
    </dgm:pt>
    <dgm:pt modelId="{EF03ADCD-34B5-0442-A6A7-245F6AE2B449}" type="pres">
      <dgm:prSet presAssocID="{373B2EA9-0C74-4468-A576-F92D0581956B}" presName="tx1" presStyleLbl="revTx" presStyleIdx="1" presStyleCnt="4"/>
      <dgm:spPr/>
    </dgm:pt>
    <dgm:pt modelId="{9D064EC0-C2D2-9B4A-9D66-5389A1754DE0}" type="pres">
      <dgm:prSet presAssocID="{373B2EA9-0C74-4468-A576-F92D0581956B}" presName="vert1" presStyleCnt="0"/>
      <dgm:spPr/>
    </dgm:pt>
    <dgm:pt modelId="{306CD19C-419E-6743-BE62-BFE67155BE23}" type="pres">
      <dgm:prSet presAssocID="{DA466181-71AF-4787-ACDC-821D360BC9A8}" presName="thickLine" presStyleLbl="alignNode1" presStyleIdx="2" presStyleCnt="4"/>
      <dgm:spPr/>
    </dgm:pt>
    <dgm:pt modelId="{E9887D50-AF52-0842-AC67-9EC5F7D3F873}" type="pres">
      <dgm:prSet presAssocID="{DA466181-71AF-4787-ACDC-821D360BC9A8}" presName="horz1" presStyleCnt="0"/>
      <dgm:spPr/>
    </dgm:pt>
    <dgm:pt modelId="{F7B99978-FD4F-6444-B11C-361C2F14934F}" type="pres">
      <dgm:prSet presAssocID="{DA466181-71AF-4787-ACDC-821D360BC9A8}" presName="tx1" presStyleLbl="revTx" presStyleIdx="2" presStyleCnt="4"/>
      <dgm:spPr/>
    </dgm:pt>
    <dgm:pt modelId="{FD5F56E0-50ED-8D4C-937F-9D400DF32E85}" type="pres">
      <dgm:prSet presAssocID="{DA466181-71AF-4787-ACDC-821D360BC9A8}" presName="vert1" presStyleCnt="0"/>
      <dgm:spPr/>
    </dgm:pt>
    <dgm:pt modelId="{DCFC54CB-B2E9-FF4C-8864-35A3B0515E48}" type="pres">
      <dgm:prSet presAssocID="{40CD2F5D-112C-47CA-844C-1E59EB416431}" presName="thickLine" presStyleLbl="alignNode1" presStyleIdx="3" presStyleCnt="4"/>
      <dgm:spPr/>
    </dgm:pt>
    <dgm:pt modelId="{270BEF1F-35A8-C84D-B12C-89AED4730881}" type="pres">
      <dgm:prSet presAssocID="{40CD2F5D-112C-47CA-844C-1E59EB416431}" presName="horz1" presStyleCnt="0"/>
      <dgm:spPr/>
    </dgm:pt>
    <dgm:pt modelId="{5B541C2F-3CEE-7343-BBDA-8C0415AD7D1B}" type="pres">
      <dgm:prSet presAssocID="{40CD2F5D-112C-47CA-844C-1E59EB416431}" presName="tx1" presStyleLbl="revTx" presStyleIdx="3" presStyleCnt="4"/>
      <dgm:spPr/>
    </dgm:pt>
    <dgm:pt modelId="{3DD4017C-CD1B-3249-A60C-2812167E5310}" type="pres">
      <dgm:prSet presAssocID="{40CD2F5D-112C-47CA-844C-1E59EB416431}" presName="vert1" presStyleCnt="0"/>
      <dgm:spPr/>
    </dgm:pt>
  </dgm:ptLst>
  <dgm:cxnLst>
    <dgm:cxn modelId="{3F324122-6C96-41DA-9ABF-D9B989274B6A}" srcId="{9D61AEB2-8B65-4151-BCFB-DBB50B1E5054}" destId="{133B47A7-14AF-40F7-9DA4-4312F222B6AA}" srcOrd="0" destOrd="0" parTransId="{F09D0B51-DD0A-4B2A-B33E-FB0D4D2F6620}" sibTransId="{139CE51E-AD40-4816-B895-60DEB65062CB}"/>
    <dgm:cxn modelId="{956EAB44-7447-2D46-BEF9-ECB6EA844E59}" type="presOf" srcId="{DA466181-71AF-4787-ACDC-821D360BC9A8}" destId="{F7B99978-FD4F-6444-B11C-361C2F14934F}" srcOrd="0" destOrd="0" presId="urn:microsoft.com/office/officeart/2008/layout/LinedList"/>
    <dgm:cxn modelId="{5892984B-46E0-1A4A-84B8-4D66EA0AD0C8}" type="presOf" srcId="{40CD2F5D-112C-47CA-844C-1E59EB416431}" destId="{5B541C2F-3CEE-7343-BBDA-8C0415AD7D1B}" srcOrd="0" destOrd="0" presId="urn:microsoft.com/office/officeart/2008/layout/LinedList"/>
    <dgm:cxn modelId="{43F5314D-8CA9-4557-8773-F6A9ED165F63}" srcId="{9D61AEB2-8B65-4151-BCFB-DBB50B1E5054}" destId="{373B2EA9-0C74-4468-A576-F92D0581956B}" srcOrd="1" destOrd="0" parTransId="{5685D0B8-FAA0-4EB6-B7BB-DE7ED694F2CA}" sibTransId="{DB9DF452-DDDD-405B-B300-6D988F9D52AE}"/>
    <dgm:cxn modelId="{F5EA2C55-EFB5-1042-87A2-ECA2F4D15043}" type="presOf" srcId="{9D61AEB2-8B65-4151-BCFB-DBB50B1E5054}" destId="{5F59C76D-18C1-A645-AA3C-592587D370A3}" srcOrd="0" destOrd="0" presId="urn:microsoft.com/office/officeart/2008/layout/LinedList"/>
    <dgm:cxn modelId="{37185585-8511-4F32-80EB-6D0FC153CC6C}" srcId="{9D61AEB2-8B65-4151-BCFB-DBB50B1E5054}" destId="{40CD2F5D-112C-47CA-844C-1E59EB416431}" srcOrd="3" destOrd="0" parTransId="{7371140A-7203-4151-96C8-E12797F48C11}" sibTransId="{072CB659-A9D9-4454-A7C3-F100B7EFE972}"/>
    <dgm:cxn modelId="{121D859D-A1B9-4F80-A018-2EA126E8722D}" srcId="{9D61AEB2-8B65-4151-BCFB-DBB50B1E5054}" destId="{DA466181-71AF-4787-ACDC-821D360BC9A8}" srcOrd="2" destOrd="0" parTransId="{7E29FB11-615D-4695-8014-97F2A714BA3D}" sibTransId="{C56842B3-8C85-4CBC-9309-47DDD87EA118}"/>
    <dgm:cxn modelId="{B3DE03C5-C8E5-5746-98AD-1C8CB1DDDB5E}" type="presOf" srcId="{133B47A7-14AF-40F7-9DA4-4312F222B6AA}" destId="{DAB0D39D-6FCA-8845-B036-CD7347F068E0}" srcOrd="0" destOrd="0" presId="urn:microsoft.com/office/officeart/2008/layout/LinedList"/>
    <dgm:cxn modelId="{A5EBFCF5-705C-E948-B12E-7BEE80D096CB}" type="presOf" srcId="{373B2EA9-0C74-4468-A576-F92D0581956B}" destId="{EF03ADCD-34B5-0442-A6A7-245F6AE2B449}" srcOrd="0" destOrd="0" presId="urn:microsoft.com/office/officeart/2008/layout/LinedList"/>
    <dgm:cxn modelId="{86AF098C-E211-2345-A2F9-C8175157AA5E}" type="presParOf" srcId="{5F59C76D-18C1-A645-AA3C-592587D370A3}" destId="{AF10F368-41C2-BD4D-92CB-7522FD7925E3}" srcOrd="0" destOrd="0" presId="urn:microsoft.com/office/officeart/2008/layout/LinedList"/>
    <dgm:cxn modelId="{40DB523B-98DB-FC4E-8BF7-8AF296FD577B}" type="presParOf" srcId="{5F59C76D-18C1-A645-AA3C-592587D370A3}" destId="{CF997071-F501-E44E-819B-63A826B04A92}" srcOrd="1" destOrd="0" presId="urn:microsoft.com/office/officeart/2008/layout/LinedList"/>
    <dgm:cxn modelId="{45EC76AC-3342-D147-BC40-5516AF66C43D}" type="presParOf" srcId="{CF997071-F501-E44E-819B-63A826B04A92}" destId="{DAB0D39D-6FCA-8845-B036-CD7347F068E0}" srcOrd="0" destOrd="0" presId="urn:microsoft.com/office/officeart/2008/layout/LinedList"/>
    <dgm:cxn modelId="{FB28D256-9A39-3B44-B029-26C8B3EE290B}" type="presParOf" srcId="{CF997071-F501-E44E-819B-63A826B04A92}" destId="{65E0974B-F211-1C46-BE3E-BD965AD45DAC}" srcOrd="1" destOrd="0" presId="urn:microsoft.com/office/officeart/2008/layout/LinedList"/>
    <dgm:cxn modelId="{A6BD0C5B-738B-D048-BF86-75B5FEB2D7D9}" type="presParOf" srcId="{5F59C76D-18C1-A645-AA3C-592587D370A3}" destId="{3DB2D6ED-3684-3F40-9266-D683A164CFA3}" srcOrd="2" destOrd="0" presId="urn:microsoft.com/office/officeart/2008/layout/LinedList"/>
    <dgm:cxn modelId="{36D38D97-61CF-7B40-9E19-F1E2023AA8E2}" type="presParOf" srcId="{5F59C76D-18C1-A645-AA3C-592587D370A3}" destId="{3BB72B12-FE65-9447-A7EF-1416D6A29B2E}" srcOrd="3" destOrd="0" presId="urn:microsoft.com/office/officeart/2008/layout/LinedList"/>
    <dgm:cxn modelId="{3F925052-B073-5540-A105-47CA86E00A50}" type="presParOf" srcId="{3BB72B12-FE65-9447-A7EF-1416D6A29B2E}" destId="{EF03ADCD-34B5-0442-A6A7-245F6AE2B449}" srcOrd="0" destOrd="0" presId="urn:microsoft.com/office/officeart/2008/layout/LinedList"/>
    <dgm:cxn modelId="{242BB057-01EB-5844-A72D-10B48F3213F1}" type="presParOf" srcId="{3BB72B12-FE65-9447-A7EF-1416D6A29B2E}" destId="{9D064EC0-C2D2-9B4A-9D66-5389A1754DE0}" srcOrd="1" destOrd="0" presId="urn:microsoft.com/office/officeart/2008/layout/LinedList"/>
    <dgm:cxn modelId="{5212FD7F-EC1F-A449-989A-D29C4FE061C2}" type="presParOf" srcId="{5F59C76D-18C1-A645-AA3C-592587D370A3}" destId="{306CD19C-419E-6743-BE62-BFE67155BE23}" srcOrd="4" destOrd="0" presId="urn:microsoft.com/office/officeart/2008/layout/LinedList"/>
    <dgm:cxn modelId="{C11B3964-8204-2C44-9D84-51CCBBB10F45}" type="presParOf" srcId="{5F59C76D-18C1-A645-AA3C-592587D370A3}" destId="{E9887D50-AF52-0842-AC67-9EC5F7D3F873}" srcOrd="5" destOrd="0" presId="urn:microsoft.com/office/officeart/2008/layout/LinedList"/>
    <dgm:cxn modelId="{1992610F-801E-5042-8DD5-B8A70F8EC91F}" type="presParOf" srcId="{E9887D50-AF52-0842-AC67-9EC5F7D3F873}" destId="{F7B99978-FD4F-6444-B11C-361C2F14934F}" srcOrd="0" destOrd="0" presId="urn:microsoft.com/office/officeart/2008/layout/LinedList"/>
    <dgm:cxn modelId="{32177E6E-75A7-2E4E-967B-114AE7EEA650}" type="presParOf" srcId="{E9887D50-AF52-0842-AC67-9EC5F7D3F873}" destId="{FD5F56E0-50ED-8D4C-937F-9D400DF32E85}" srcOrd="1" destOrd="0" presId="urn:microsoft.com/office/officeart/2008/layout/LinedList"/>
    <dgm:cxn modelId="{F21D5C14-D70A-B046-8466-D8BBB7A1255B}" type="presParOf" srcId="{5F59C76D-18C1-A645-AA3C-592587D370A3}" destId="{DCFC54CB-B2E9-FF4C-8864-35A3B0515E48}" srcOrd="6" destOrd="0" presId="urn:microsoft.com/office/officeart/2008/layout/LinedList"/>
    <dgm:cxn modelId="{06F2DC88-CA95-D94A-8C0C-69B9CDD472B7}" type="presParOf" srcId="{5F59C76D-18C1-A645-AA3C-592587D370A3}" destId="{270BEF1F-35A8-C84D-B12C-89AED4730881}" srcOrd="7" destOrd="0" presId="urn:microsoft.com/office/officeart/2008/layout/LinedList"/>
    <dgm:cxn modelId="{B43D8923-4487-724C-AA52-F91CB4B9E6D1}" type="presParOf" srcId="{270BEF1F-35A8-C84D-B12C-89AED4730881}" destId="{5B541C2F-3CEE-7343-BBDA-8C0415AD7D1B}" srcOrd="0" destOrd="0" presId="urn:microsoft.com/office/officeart/2008/layout/LinedList"/>
    <dgm:cxn modelId="{A96F9466-A7AA-5B4D-9ADF-6CB08855BB84}" type="presParOf" srcId="{270BEF1F-35A8-C84D-B12C-89AED4730881}" destId="{3DD4017C-CD1B-3249-A60C-2812167E53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6E1FD1-BFDA-4915-A550-021F35C6611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FEEA4AC-D2E1-4621-9AC1-2DE2AEBCDDC1}">
      <dgm:prSet/>
      <dgm:spPr/>
      <dgm:t>
        <a:bodyPr/>
        <a:lstStyle/>
        <a:p>
          <a:r>
            <a:rPr lang="en-US"/>
            <a:t>Newsletter</a:t>
          </a:r>
        </a:p>
      </dgm:t>
    </dgm:pt>
    <dgm:pt modelId="{57AC3F3B-B160-42C8-990B-387927577257}" type="parTrans" cxnId="{8484348C-45F6-47D4-A761-8DB2415B7E1A}">
      <dgm:prSet/>
      <dgm:spPr/>
      <dgm:t>
        <a:bodyPr/>
        <a:lstStyle/>
        <a:p>
          <a:endParaRPr lang="en-US"/>
        </a:p>
      </dgm:t>
    </dgm:pt>
    <dgm:pt modelId="{6F8F8A6E-2A28-469D-9491-B8F825D4D35C}" type="sibTrans" cxnId="{8484348C-45F6-47D4-A761-8DB2415B7E1A}">
      <dgm:prSet/>
      <dgm:spPr/>
      <dgm:t>
        <a:bodyPr/>
        <a:lstStyle/>
        <a:p>
          <a:endParaRPr lang="en-US"/>
        </a:p>
      </dgm:t>
    </dgm:pt>
    <dgm:pt modelId="{428D7034-B8A4-4192-9265-FBA26F5ADBD1}">
      <dgm:prSet/>
      <dgm:spPr/>
      <dgm:t>
        <a:bodyPr/>
        <a:lstStyle/>
        <a:p>
          <a:r>
            <a:rPr lang="en-US"/>
            <a:t>Lay press releases </a:t>
          </a:r>
        </a:p>
      </dgm:t>
    </dgm:pt>
    <dgm:pt modelId="{7A72C5FB-B05A-467E-97B3-D9956F1AEACA}" type="parTrans" cxnId="{5D542C92-6771-4CA3-9BBE-1FEAB20D0AB7}">
      <dgm:prSet/>
      <dgm:spPr/>
      <dgm:t>
        <a:bodyPr/>
        <a:lstStyle/>
        <a:p>
          <a:endParaRPr lang="en-US"/>
        </a:p>
      </dgm:t>
    </dgm:pt>
    <dgm:pt modelId="{1C5BC293-88BB-4B60-8C1B-E065AF77DB91}" type="sibTrans" cxnId="{5D542C92-6771-4CA3-9BBE-1FEAB20D0AB7}">
      <dgm:prSet/>
      <dgm:spPr/>
      <dgm:t>
        <a:bodyPr/>
        <a:lstStyle/>
        <a:p>
          <a:endParaRPr lang="en-US"/>
        </a:p>
      </dgm:t>
    </dgm:pt>
    <dgm:pt modelId="{1F298A17-366F-40BE-9D15-9569775FF072}">
      <dgm:prSet/>
      <dgm:spPr/>
      <dgm:t>
        <a:bodyPr/>
        <a:lstStyle/>
        <a:p>
          <a:r>
            <a:rPr lang="en-US"/>
            <a:t>Happy birthday messages</a:t>
          </a:r>
        </a:p>
      </dgm:t>
    </dgm:pt>
    <dgm:pt modelId="{F6337F7E-0743-4A0B-BE3D-C6D71CEB4F91}" type="parTrans" cxnId="{2FF7D7B9-7100-445A-8FA5-90B88A6FF1C1}">
      <dgm:prSet/>
      <dgm:spPr/>
      <dgm:t>
        <a:bodyPr/>
        <a:lstStyle/>
        <a:p>
          <a:endParaRPr lang="en-US"/>
        </a:p>
      </dgm:t>
    </dgm:pt>
    <dgm:pt modelId="{29D04F99-9AEA-4ABD-8248-D7D1387830B1}" type="sibTrans" cxnId="{2FF7D7B9-7100-445A-8FA5-90B88A6FF1C1}">
      <dgm:prSet/>
      <dgm:spPr/>
      <dgm:t>
        <a:bodyPr/>
        <a:lstStyle/>
        <a:p>
          <a:endParaRPr lang="en-US"/>
        </a:p>
      </dgm:t>
    </dgm:pt>
    <dgm:pt modelId="{42805129-5551-40F9-AB3B-4422BB2669C6}" type="pres">
      <dgm:prSet presAssocID="{406E1FD1-BFDA-4915-A550-021F35C66119}" presName="root" presStyleCnt="0">
        <dgm:presLayoutVars>
          <dgm:dir/>
          <dgm:resizeHandles val="exact"/>
        </dgm:presLayoutVars>
      </dgm:prSet>
      <dgm:spPr/>
    </dgm:pt>
    <dgm:pt modelId="{F24E5A86-65BD-4D40-9C64-D2B79D1EF184}" type="pres">
      <dgm:prSet presAssocID="{406E1FD1-BFDA-4915-A550-021F35C66119}" presName="container" presStyleCnt="0">
        <dgm:presLayoutVars>
          <dgm:dir/>
          <dgm:resizeHandles val="exact"/>
        </dgm:presLayoutVars>
      </dgm:prSet>
      <dgm:spPr/>
    </dgm:pt>
    <dgm:pt modelId="{BD8FB6F4-DA7B-464E-AF6E-A321606C940C}" type="pres">
      <dgm:prSet presAssocID="{BFEEA4AC-D2E1-4621-9AC1-2DE2AEBCDDC1}" presName="compNode" presStyleCnt="0"/>
      <dgm:spPr/>
    </dgm:pt>
    <dgm:pt modelId="{37567C89-2D3F-4DAE-9911-DDF3972E9C63}" type="pres">
      <dgm:prSet presAssocID="{BFEEA4AC-D2E1-4621-9AC1-2DE2AEBCDDC1}" presName="iconBgRect" presStyleLbl="bgShp" presStyleIdx="0" presStyleCnt="3"/>
      <dgm:spPr/>
    </dgm:pt>
    <dgm:pt modelId="{6DBEEE6D-98D9-46F7-ADD7-B5C3C86F8456}" type="pres">
      <dgm:prSet presAssocID="{BFEEA4AC-D2E1-4621-9AC1-2DE2AEBCDDC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EBC957F8-62E7-4542-9B02-D272CFFA15FA}" type="pres">
      <dgm:prSet presAssocID="{BFEEA4AC-D2E1-4621-9AC1-2DE2AEBCDDC1}" presName="spaceRect" presStyleCnt="0"/>
      <dgm:spPr/>
    </dgm:pt>
    <dgm:pt modelId="{BDC203F1-5ED2-40E1-9C6A-3FEC6EA1592F}" type="pres">
      <dgm:prSet presAssocID="{BFEEA4AC-D2E1-4621-9AC1-2DE2AEBCDDC1}" presName="textRect" presStyleLbl="revTx" presStyleIdx="0" presStyleCnt="3">
        <dgm:presLayoutVars>
          <dgm:chMax val="1"/>
          <dgm:chPref val="1"/>
        </dgm:presLayoutVars>
      </dgm:prSet>
      <dgm:spPr/>
    </dgm:pt>
    <dgm:pt modelId="{78480D4D-A0FA-4B53-BF17-219E50CB2A7A}" type="pres">
      <dgm:prSet presAssocID="{6F8F8A6E-2A28-469D-9491-B8F825D4D35C}" presName="sibTrans" presStyleLbl="sibTrans2D1" presStyleIdx="0" presStyleCnt="0"/>
      <dgm:spPr/>
    </dgm:pt>
    <dgm:pt modelId="{BF734EE2-DE68-434C-908D-6B64C364B87E}" type="pres">
      <dgm:prSet presAssocID="{428D7034-B8A4-4192-9265-FBA26F5ADBD1}" presName="compNode" presStyleCnt="0"/>
      <dgm:spPr/>
    </dgm:pt>
    <dgm:pt modelId="{77FF861A-CBB1-4E76-86C1-257D50AB9793}" type="pres">
      <dgm:prSet presAssocID="{428D7034-B8A4-4192-9265-FBA26F5ADBD1}" presName="iconBgRect" presStyleLbl="bgShp" presStyleIdx="1" presStyleCnt="3"/>
      <dgm:spPr/>
    </dgm:pt>
    <dgm:pt modelId="{00C5DA52-D0D5-4DAE-9F76-DD7FC346CADE}" type="pres">
      <dgm:prSet presAssocID="{428D7034-B8A4-4192-9265-FBA26F5ADB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4ADF9D1E-2547-4802-B63D-3049984C5D8E}" type="pres">
      <dgm:prSet presAssocID="{428D7034-B8A4-4192-9265-FBA26F5ADBD1}" presName="spaceRect" presStyleCnt="0"/>
      <dgm:spPr/>
    </dgm:pt>
    <dgm:pt modelId="{75690D4C-36D7-4AF0-9900-B56A05C0364B}" type="pres">
      <dgm:prSet presAssocID="{428D7034-B8A4-4192-9265-FBA26F5ADBD1}" presName="textRect" presStyleLbl="revTx" presStyleIdx="1" presStyleCnt="3">
        <dgm:presLayoutVars>
          <dgm:chMax val="1"/>
          <dgm:chPref val="1"/>
        </dgm:presLayoutVars>
      </dgm:prSet>
      <dgm:spPr/>
    </dgm:pt>
    <dgm:pt modelId="{887643FF-79E7-4D5C-B2F6-9E77C631767E}" type="pres">
      <dgm:prSet presAssocID="{1C5BC293-88BB-4B60-8C1B-E065AF77DB91}" presName="sibTrans" presStyleLbl="sibTrans2D1" presStyleIdx="0" presStyleCnt="0"/>
      <dgm:spPr/>
    </dgm:pt>
    <dgm:pt modelId="{2D752470-8DCD-4D08-894C-5FB30CB7E231}" type="pres">
      <dgm:prSet presAssocID="{1F298A17-366F-40BE-9D15-9569775FF072}" presName="compNode" presStyleCnt="0"/>
      <dgm:spPr/>
    </dgm:pt>
    <dgm:pt modelId="{65F7D522-C9C0-490D-93F1-C738918E0B2E}" type="pres">
      <dgm:prSet presAssocID="{1F298A17-366F-40BE-9D15-9569775FF072}" presName="iconBgRect" presStyleLbl="bgShp" presStyleIdx="2" presStyleCnt="3"/>
      <dgm:spPr/>
    </dgm:pt>
    <dgm:pt modelId="{FBBA4A68-F99C-416A-BAF3-E1EF15E14379}" type="pres">
      <dgm:prSet presAssocID="{1F298A17-366F-40BE-9D15-9569775FF0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el Face with Solid Fill"/>
        </a:ext>
      </dgm:extLst>
    </dgm:pt>
    <dgm:pt modelId="{A6598B84-B829-4C39-ABF3-D0806F5FB4B9}" type="pres">
      <dgm:prSet presAssocID="{1F298A17-366F-40BE-9D15-9569775FF072}" presName="spaceRect" presStyleCnt="0"/>
      <dgm:spPr/>
    </dgm:pt>
    <dgm:pt modelId="{CB629E59-E30C-4427-88BF-F3DCADEB04DB}" type="pres">
      <dgm:prSet presAssocID="{1F298A17-366F-40BE-9D15-9569775FF072}" presName="textRect" presStyleLbl="revTx" presStyleIdx="2" presStyleCnt="3">
        <dgm:presLayoutVars>
          <dgm:chMax val="1"/>
          <dgm:chPref val="1"/>
        </dgm:presLayoutVars>
      </dgm:prSet>
      <dgm:spPr/>
    </dgm:pt>
  </dgm:ptLst>
  <dgm:cxnLst>
    <dgm:cxn modelId="{9F281E20-A948-47B2-B01A-FCB2A4D8A6C1}" type="presOf" srcId="{406E1FD1-BFDA-4915-A550-021F35C66119}" destId="{42805129-5551-40F9-AB3B-4422BB2669C6}" srcOrd="0" destOrd="0" presId="urn:microsoft.com/office/officeart/2018/2/layout/IconCircleList"/>
    <dgm:cxn modelId="{50331653-3FCF-42FF-84CA-1490750FB286}" type="presOf" srcId="{428D7034-B8A4-4192-9265-FBA26F5ADBD1}" destId="{75690D4C-36D7-4AF0-9900-B56A05C0364B}" srcOrd="0" destOrd="0" presId="urn:microsoft.com/office/officeart/2018/2/layout/IconCircleList"/>
    <dgm:cxn modelId="{1143F862-50EF-4650-B28C-CA2E847179C7}" type="presOf" srcId="{1F298A17-366F-40BE-9D15-9569775FF072}" destId="{CB629E59-E30C-4427-88BF-F3DCADEB04DB}" srcOrd="0" destOrd="0" presId="urn:microsoft.com/office/officeart/2018/2/layout/IconCircleList"/>
    <dgm:cxn modelId="{8484348C-45F6-47D4-A761-8DB2415B7E1A}" srcId="{406E1FD1-BFDA-4915-A550-021F35C66119}" destId="{BFEEA4AC-D2E1-4621-9AC1-2DE2AEBCDDC1}" srcOrd="0" destOrd="0" parTransId="{57AC3F3B-B160-42C8-990B-387927577257}" sibTransId="{6F8F8A6E-2A28-469D-9491-B8F825D4D35C}"/>
    <dgm:cxn modelId="{5D542C92-6771-4CA3-9BBE-1FEAB20D0AB7}" srcId="{406E1FD1-BFDA-4915-A550-021F35C66119}" destId="{428D7034-B8A4-4192-9265-FBA26F5ADBD1}" srcOrd="1" destOrd="0" parTransId="{7A72C5FB-B05A-467E-97B3-D9956F1AEACA}" sibTransId="{1C5BC293-88BB-4B60-8C1B-E065AF77DB91}"/>
    <dgm:cxn modelId="{5088139B-8769-46B3-8639-8F3D7993A785}" type="presOf" srcId="{6F8F8A6E-2A28-469D-9491-B8F825D4D35C}" destId="{78480D4D-A0FA-4B53-BF17-219E50CB2A7A}" srcOrd="0" destOrd="0" presId="urn:microsoft.com/office/officeart/2018/2/layout/IconCircleList"/>
    <dgm:cxn modelId="{2FF7D7B9-7100-445A-8FA5-90B88A6FF1C1}" srcId="{406E1FD1-BFDA-4915-A550-021F35C66119}" destId="{1F298A17-366F-40BE-9D15-9569775FF072}" srcOrd="2" destOrd="0" parTransId="{F6337F7E-0743-4A0B-BE3D-C6D71CEB4F91}" sibTransId="{29D04F99-9AEA-4ABD-8248-D7D1387830B1}"/>
    <dgm:cxn modelId="{04C678C9-DAE7-45BB-9A23-53F5A7D2BC0C}" type="presOf" srcId="{BFEEA4AC-D2E1-4621-9AC1-2DE2AEBCDDC1}" destId="{BDC203F1-5ED2-40E1-9C6A-3FEC6EA1592F}" srcOrd="0" destOrd="0" presId="urn:microsoft.com/office/officeart/2018/2/layout/IconCircleList"/>
    <dgm:cxn modelId="{890942D6-FFAC-47F0-BCB9-90418A7263DE}" type="presOf" srcId="{1C5BC293-88BB-4B60-8C1B-E065AF77DB91}" destId="{887643FF-79E7-4D5C-B2F6-9E77C631767E}" srcOrd="0" destOrd="0" presId="urn:microsoft.com/office/officeart/2018/2/layout/IconCircleList"/>
    <dgm:cxn modelId="{5B9B679B-FE41-4B60-9F9A-6FB795B137F4}" type="presParOf" srcId="{42805129-5551-40F9-AB3B-4422BB2669C6}" destId="{F24E5A86-65BD-4D40-9C64-D2B79D1EF184}" srcOrd="0" destOrd="0" presId="urn:microsoft.com/office/officeart/2018/2/layout/IconCircleList"/>
    <dgm:cxn modelId="{DF174D38-94FC-451F-9ED6-627C8A5BDFE5}" type="presParOf" srcId="{F24E5A86-65BD-4D40-9C64-D2B79D1EF184}" destId="{BD8FB6F4-DA7B-464E-AF6E-A321606C940C}" srcOrd="0" destOrd="0" presId="urn:microsoft.com/office/officeart/2018/2/layout/IconCircleList"/>
    <dgm:cxn modelId="{5D2AF010-FEE2-447E-AE55-57428E9BD7F7}" type="presParOf" srcId="{BD8FB6F4-DA7B-464E-AF6E-A321606C940C}" destId="{37567C89-2D3F-4DAE-9911-DDF3972E9C63}" srcOrd="0" destOrd="0" presId="urn:microsoft.com/office/officeart/2018/2/layout/IconCircleList"/>
    <dgm:cxn modelId="{B8333313-6734-4DDF-98FC-273EE33FA9B1}" type="presParOf" srcId="{BD8FB6F4-DA7B-464E-AF6E-A321606C940C}" destId="{6DBEEE6D-98D9-46F7-ADD7-B5C3C86F8456}" srcOrd="1" destOrd="0" presId="urn:microsoft.com/office/officeart/2018/2/layout/IconCircleList"/>
    <dgm:cxn modelId="{967C2B7A-3D7B-414B-84F7-75696D57DA58}" type="presParOf" srcId="{BD8FB6F4-DA7B-464E-AF6E-A321606C940C}" destId="{EBC957F8-62E7-4542-9B02-D272CFFA15FA}" srcOrd="2" destOrd="0" presId="urn:microsoft.com/office/officeart/2018/2/layout/IconCircleList"/>
    <dgm:cxn modelId="{2B8B01D4-A29E-4020-8484-C6C743285FCB}" type="presParOf" srcId="{BD8FB6F4-DA7B-464E-AF6E-A321606C940C}" destId="{BDC203F1-5ED2-40E1-9C6A-3FEC6EA1592F}" srcOrd="3" destOrd="0" presId="urn:microsoft.com/office/officeart/2018/2/layout/IconCircleList"/>
    <dgm:cxn modelId="{85015976-1ABB-4BB8-B50F-DFF9E5E7D51C}" type="presParOf" srcId="{F24E5A86-65BD-4D40-9C64-D2B79D1EF184}" destId="{78480D4D-A0FA-4B53-BF17-219E50CB2A7A}" srcOrd="1" destOrd="0" presId="urn:microsoft.com/office/officeart/2018/2/layout/IconCircleList"/>
    <dgm:cxn modelId="{75A93D53-878D-46A3-84E5-2FD250C466E5}" type="presParOf" srcId="{F24E5A86-65BD-4D40-9C64-D2B79D1EF184}" destId="{BF734EE2-DE68-434C-908D-6B64C364B87E}" srcOrd="2" destOrd="0" presId="urn:microsoft.com/office/officeart/2018/2/layout/IconCircleList"/>
    <dgm:cxn modelId="{92BED0C1-C4EA-41CA-9580-429885468BF5}" type="presParOf" srcId="{BF734EE2-DE68-434C-908D-6B64C364B87E}" destId="{77FF861A-CBB1-4E76-86C1-257D50AB9793}" srcOrd="0" destOrd="0" presId="urn:microsoft.com/office/officeart/2018/2/layout/IconCircleList"/>
    <dgm:cxn modelId="{DF49C3E0-D3E3-485D-A7A8-274EE9585994}" type="presParOf" srcId="{BF734EE2-DE68-434C-908D-6B64C364B87E}" destId="{00C5DA52-D0D5-4DAE-9F76-DD7FC346CADE}" srcOrd="1" destOrd="0" presId="urn:microsoft.com/office/officeart/2018/2/layout/IconCircleList"/>
    <dgm:cxn modelId="{F828019F-944F-4A53-B215-4A5ED51E0DED}" type="presParOf" srcId="{BF734EE2-DE68-434C-908D-6B64C364B87E}" destId="{4ADF9D1E-2547-4802-B63D-3049984C5D8E}" srcOrd="2" destOrd="0" presId="urn:microsoft.com/office/officeart/2018/2/layout/IconCircleList"/>
    <dgm:cxn modelId="{C6DE8492-0F7A-445F-86F8-AA5990FCF809}" type="presParOf" srcId="{BF734EE2-DE68-434C-908D-6B64C364B87E}" destId="{75690D4C-36D7-4AF0-9900-B56A05C0364B}" srcOrd="3" destOrd="0" presId="urn:microsoft.com/office/officeart/2018/2/layout/IconCircleList"/>
    <dgm:cxn modelId="{32115C99-E7F4-46B3-AE87-03095AC85A50}" type="presParOf" srcId="{F24E5A86-65BD-4D40-9C64-D2B79D1EF184}" destId="{887643FF-79E7-4D5C-B2F6-9E77C631767E}" srcOrd="3" destOrd="0" presId="urn:microsoft.com/office/officeart/2018/2/layout/IconCircleList"/>
    <dgm:cxn modelId="{19FA7244-8D9D-4EA6-9910-E599E7C6B7AC}" type="presParOf" srcId="{F24E5A86-65BD-4D40-9C64-D2B79D1EF184}" destId="{2D752470-8DCD-4D08-894C-5FB30CB7E231}" srcOrd="4" destOrd="0" presId="urn:microsoft.com/office/officeart/2018/2/layout/IconCircleList"/>
    <dgm:cxn modelId="{989A183A-2403-4D2E-B7FB-1C6274367431}" type="presParOf" srcId="{2D752470-8DCD-4D08-894C-5FB30CB7E231}" destId="{65F7D522-C9C0-490D-93F1-C738918E0B2E}" srcOrd="0" destOrd="0" presId="urn:microsoft.com/office/officeart/2018/2/layout/IconCircleList"/>
    <dgm:cxn modelId="{D83E667B-29C0-47D8-9197-7178ACF4E346}" type="presParOf" srcId="{2D752470-8DCD-4D08-894C-5FB30CB7E231}" destId="{FBBA4A68-F99C-416A-BAF3-E1EF15E14379}" srcOrd="1" destOrd="0" presId="urn:microsoft.com/office/officeart/2018/2/layout/IconCircleList"/>
    <dgm:cxn modelId="{7F310CA4-D18A-46BC-98BC-9D58A11E609C}" type="presParOf" srcId="{2D752470-8DCD-4D08-894C-5FB30CB7E231}" destId="{A6598B84-B829-4C39-ABF3-D0806F5FB4B9}" srcOrd="2" destOrd="0" presId="urn:microsoft.com/office/officeart/2018/2/layout/IconCircleList"/>
    <dgm:cxn modelId="{43C2E226-7B55-4F96-8DC1-4C5EB8DAAE6E}" type="presParOf" srcId="{2D752470-8DCD-4D08-894C-5FB30CB7E231}" destId="{CB629E59-E30C-4427-88BF-F3DCADEB04D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F3932E-F49D-46EB-A601-C26924769D61}" type="doc">
      <dgm:prSet loTypeId="urn:microsoft.com/office/officeart/2005/8/layout/vList2" loCatId="list" qsTypeId="urn:microsoft.com/office/officeart/2005/8/quickstyle/simple1" qsCatId="simple" csTypeId="urn:microsoft.com/office/officeart/2005/8/colors/ColorSchemeForSuggestions" csCatId="other" phldr="1"/>
      <dgm:spPr/>
      <dgm:t>
        <a:bodyPr/>
        <a:lstStyle/>
        <a:p>
          <a:endParaRPr lang="en-US"/>
        </a:p>
      </dgm:t>
    </dgm:pt>
    <dgm:pt modelId="{A4AA65CA-F03E-4854-B850-62356F40E935}">
      <dgm:prSet/>
      <dgm:spPr/>
      <dgm:t>
        <a:bodyPr/>
        <a:lstStyle/>
        <a:p>
          <a:r>
            <a:rPr lang="en-US" dirty="0"/>
            <a:t>Embed a digital/</a:t>
          </a:r>
          <a:r>
            <a:rPr lang="en-US" dirty="0" err="1"/>
            <a:t>mHealth</a:t>
          </a:r>
          <a:r>
            <a:rPr lang="en-US" dirty="0"/>
            <a:t> cohort within MESA as a model for efficient, scalable, and real-world population based data collection</a:t>
          </a:r>
        </a:p>
      </dgm:t>
    </dgm:pt>
    <dgm:pt modelId="{3ABF7A13-E273-4924-8C67-C4DCBD389BD2}" type="parTrans" cxnId="{BCD33FE9-4DB0-4705-ABBA-0BC73CD705E4}">
      <dgm:prSet/>
      <dgm:spPr/>
      <dgm:t>
        <a:bodyPr/>
        <a:lstStyle/>
        <a:p>
          <a:endParaRPr lang="en-US"/>
        </a:p>
      </dgm:t>
    </dgm:pt>
    <dgm:pt modelId="{7A902D04-4E2A-4E35-B254-C42E2064C6B4}" type="sibTrans" cxnId="{BCD33FE9-4DB0-4705-ABBA-0BC73CD705E4}">
      <dgm:prSet/>
      <dgm:spPr/>
      <dgm:t>
        <a:bodyPr/>
        <a:lstStyle/>
        <a:p>
          <a:endParaRPr lang="en-US"/>
        </a:p>
      </dgm:t>
    </dgm:pt>
    <dgm:pt modelId="{FAAB85D8-5E88-4D91-A924-43722233F15A}">
      <dgm:prSet/>
      <dgm:spPr/>
      <dgm:t>
        <a:bodyPr/>
        <a:lstStyle/>
        <a:p>
          <a:r>
            <a:rPr lang="en-US" dirty="0"/>
            <a:t>Answer scientific questions only answered, or better answered, through </a:t>
          </a:r>
          <a:r>
            <a:rPr lang="en-US" dirty="0" err="1"/>
            <a:t>mHealth</a:t>
          </a:r>
          <a:endParaRPr lang="en-US" dirty="0"/>
        </a:p>
      </dgm:t>
    </dgm:pt>
    <dgm:pt modelId="{5A315820-605E-4DA4-918D-6520069CF84C}" type="parTrans" cxnId="{7F13B6E6-C149-4C1F-867E-CCAB355BBC9F}">
      <dgm:prSet/>
      <dgm:spPr/>
      <dgm:t>
        <a:bodyPr/>
        <a:lstStyle/>
        <a:p>
          <a:endParaRPr lang="en-US"/>
        </a:p>
      </dgm:t>
    </dgm:pt>
    <dgm:pt modelId="{0252BC17-95E5-4248-9C3D-D6A2EF14DFED}" type="sibTrans" cxnId="{7F13B6E6-C149-4C1F-867E-CCAB355BBC9F}">
      <dgm:prSet/>
      <dgm:spPr/>
      <dgm:t>
        <a:bodyPr/>
        <a:lstStyle/>
        <a:p>
          <a:endParaRPr lang="en-US"/>
        </a:p>
      </dgm:t>
    </dgm:pt>
    <dgm:pt modelId="{CADAAA72-9B78-AA48-A256-14D707F375C7}">
      <dgm:prSet/>
      <dgm:spPr/>
      <dgm:t>
        <a:bodyPr/>
        <a:lstStyle/>
        <a:p>
          <a:endParaRPr lang="en-US" dirty="0"/>
        </a:p>
      </dgm:t>
    </dgm:pt>
    <dgm:pt modelId="{5AEE441F-3119-364E-9883-B8DD49C41CAB}" type="parTrans" cxnId="{6D257E38-36BE-F542-B20D-0DFA1B1A1167}">
      <dgm:prSet/>
      <dgm:spPr/>
      <dgm:t>
        <a:bodyPr/>
        <a:lstStyle/>
        <a:p>
          <a:endParaRPr lang="en-US"/>
        </a:p>
      </dgm:t>
    </dgm:pt>
    <dgm:pt modelId="{ED11A3A5-E1DB-8340-A646-B90CE9C3F68E}" type="sibTrans" cxnId="{6D257E38-36BE-F542-B20D-0DFA1B1A1167}">
      <dgm:prSet/>
      <dgm:spPr/>
      <dgm:t>
        <a:bodyPr/>
        <a:lstStyle/>
        <a:p>
          <a:endParaRPr lang="en-US"/>
        </a:p>
      </dgm:t>
    </dgm:pt>
    <dgm:pt modelId="{D46A4CAC-B2EB-E94C-A32E-BABCB15E6BA5}">
      <dgm:prSet/>
      <dgm:spPr/>
      <dgm:t>
        <a:bodyPr/>
        <a:lstStyle/>
        <a:p>
          <a:r>
            <a:rPr lang="en-US" dirty="0"/>
            <a:t>Platform to identify new phenotypes/subgroups, explore real-time associations, and conduct RCTs</a:t>
          </a:r>
        </a:p>
      </dgm:t>
    </dgm:pt>
    <dgm:pt modelId="{3787D555-2C04-1A49-8231-79ECB5E8BCDC}" type="parTrans" cxnId="{E96C581D-FCA2-4148-A79D-F01EBE06F23C}">
      <dgm:prSet/>
      <dgm:spPr/>
      <dgm:t>
        <a:bodyPr/>
        <a:lstStyle/>
        <a:p>
          <a:endParaRPr lang="en-US"/>
        </a:p>
      </dgm:t>
    </dgm:pt>
    <dgm:pt modelId="{2F842B40-0FC4-9D45-95AD-026C4A3D2F2F}" type="sibTrans" cxnId="{E96C581D-FCA2-4148-A79D-F01EBE06F23C}">
      <dgm:prSet/>
      <dgm:spPr/>
      <dgm:t>
        <a:bodyPr/>
        <a:lstStyle/>
        <a:p>
          <a:endParaRPr lang="en-US"/>
        </a:p>
      </dgm:t>
    </dgm:pt>
    <dgm:pt modelId="{9CA0B25C-BC40-A84A-9C68-BD8AF5BDFC5E}">
      <dgm:prSet/>
      <dgm:spPr/>
      <dgm:t>
        <a:bodyPr/>
        <a:lstStyle/>
        <a:p>
          <a:r>
            <a:rPr lang="en-US" dirty="0"/>
            <a:t>May have practical advantages such as increasing retention of participants</a:t>
          </a:r>
        </a:p>
      </dgm:t>
    </dgm:pt>
    <dgm:pt modelId="{CF5395DC-FBE5-D749-A550-F7B715D9A3E7}" type="parTrans" cxnId="{5AFBF737-2E4A-6E4A-90DB-BF1BD57C673B}">
      <dgm:prSet/>
      <dgm:spPr/>
      <dgm:t>
        <a:bodyPr/>
        <a:lstStyle/>
        <a:p>
          <a:endParaRPr lang="en-US"/>
        </a:p>
      </dgm:t>
    </dgm:pt>
    <dgm:pt modelId="{3038905B-DB66-C24F-BA1F-18D407C68798}" type="sibTrans" cxnId="{5AFBF737-2E4A-6E4A-90DB-BF1BD57C673B}">
      <dgm:prSet/>
      <dgm:spPr/>
      <dgm:t>
        <a:bodyPr/>
        <a:lstStyle/>
        <a:p>
          <a:endParaRPr lang="en-US"/>
        </a:p>
      </dgm:t>
    </dgm:pt>
    <dgm:pt modelId="{87730F66-74B9-0D49-826E-D5AA8E5F2E84}">
      <dgm:prSet/>
      <dgm:spPr/>
      <dgm:t>
        <a:bodyPr/>
        <a:lstStyle/>
        <a:p>
          <a:r>
            <a:rPr lang="en-US" dirty="0"/>
            <a:t>Future of cohort studies and unique opportunity in MESA to work with older, multi-ethnic, diverse SES population – a group that could stand to benefit the most from </a:t>
          </a:r>
          <a:r>
            <a:rPr lang="en-US" dirty="0" err="1"/>
            <a:t>mHealth</a:t>
          </a:r>
          <a:r>
            <a:rPr lang="en-US" dirty="0"/>
            <a:t> but is largely being ignored in the </a:t>
          </a:r>
          <a:r>
            <a:rPr lang="en-US" dirty="0" err="1"/>
            <a:t>mHealth</a:t>
          </a:r>
          <a:r>
            <a:rPr lang="en-US" dirty="0"/>
            <a:t> field</a:t>
          </a:r>
        </a:p>
      </dgm:t>
    </dgm:pt>
    <dgm:pt modelId="{3F5F6B47-24B2-544B-A051-68E0EA0BB6DB}" type="parTrans" cxnId="{B9871238-C7F8-ED43-90DF-9164D3B7B8D3}">
      <dgm:prSet/>
      <dgm:spPr/>
      <dgm:t>
        <a:bodyPr/>
        <a:lstStyle/>
        <a:p>
          <a:endParaRPr lang="en-US"/>
        </a:p>
      </dgm:t>
    </dgm:pt>
    <dgm:pt modelId="{A8693E16-2654-0D43-B4EF-E755AA7B99FE}" type="sibTrans" cxnId="{B9871238-C7F8-ED43-90DF-9164D3B7B8D3}">
      <dgm:prSet/>
      <dgm:spPr/>
      <dgm:t>
        <a:bodyPr/>
        <a:lstStyle/>
        <a:p>
          <a:endParaRPr lang="en-US"/>
        </a:p>
      </dgm:t>
    </dgm:pt>
    <dgm:pt modelId="{F10E148F-B3BC-7E48-B098-51B381BA8258}" type="pres">
      <dgm:prSet presAssocID="{7FF3932E-F49D-46EB-A601-C26924769D61}" presName="linear" presStyleCnt="0">
        <dgm:presLayoutVars>
          <dgm:animLvl val="lvl"/>
          <dgm:resizeHandles val="exact"/>
        </dgm:presLayoutVars>
      </dgm:prSet>
      <dgm:spPr/>
    </dgm:pt>
    <dgm:pt modelId="{B67A8525-0B94-DD46-8450-C33D333888AC}" type="pres">
      <dgm:prSet presAssocID="{A4AA65CA-F03E-4854-B850-62356F40E935}" presName="parentText" presStyleLbl="node1" presStyleIdx="0" presStyleCnt="1">
        <dgm:presLayoutVars>
          <dgm:chMax val="0"/>
          <dgm:bulletEnabled val="1"/>
        </dgm:presLayoutVars>
      </dgm:prSet>
      <dgm:spPr/>
    </dgm:pt>
    <dgm:pt modelId="{FCEF1881-5617-234E-9B3F-3C645148872D}" type="pres">
      <dgm:prSet presAssocID="{A4AA65CA-F03E-4854-B850-62356F40E935}" presName="childText" presStyleLbl="revTx" presStyleIdx="0" presStyleCnt="1">
        <dgm:presLayoutVars>
          <dgm:bulletEnabled val="1"/>
        </dgm:presLayoutVars>
      </dgm:prSet>
      <dgm:spPr/>
    </dgm:pt>
  </dgm:ptLst>
  <dgm:cxnLst>
    <dgm:cxn modelId="{E96C581D-FCA2-4148-A79D-F01EBE06F23C}" srcId="{A4AA65CA-F03E-4854-B850-62356F40E935}" destId="{D46A4CAC-B2EB-E94C-A32E-BABCB15E6BA5}" srcOrd="3" destOrd="0" parTransId="{3787D555-2C04-1A49-8231-79ECB5E8BCDC}" sibTransId="{2F842B40-0FC4-9D45-95AD-026C4A3D2F2F}"/>
    <dgm:cxn modelId="{40A34629-BFF6-4446-BEE5-548BFF4C09B3}" type="presOf" srcId="{D46A4CAC-B2EB-E94C-A32E-BABCB15E6BA5}" destId="{FCEF1881-5617-234E-9B3F-3C645148872D}" srcOrd="0" destOrd="3" presId="urn:microsoft.com/office/officeart/2005/8/layout/vList2"/>
    <dgm:cxn modelId="{3CD1842C-F9E2-2A4C-A2B6-5526D813CC6B}" type="presOf" srcId="{7FF3932E-F49D-46EB-A601-C26924769D61}" destId="{F10E148F-B3BC-7E48-B098-51B381BA8258}" srcOrd="0" destOrd="0" presId="urn:microsoft.com/office/officeart/2005/8/layout/vList2"/>
    <dgm:cxn modelId="{5AFBF737-2E4A-6E4A-90DB-BF1BD57C673B}" srcId="{A4AA65CA-F03E-4854-B850-62356F40E935}" destId="{9CA0B25C-BC40-A84A-9C68-BD8AF5BDFC5E}" srcOrd="4" destOrd="0" parTransId="{CF5395DC-FBE5-D749-A550-F7B715D9A3E7}" sibTransId="{3038905B-DB66-C24F-BA1F-18D407C68798}"/>
    <dgm:cxn modelId="{B9871238-C7F8-ED43-90DF-9164D3B7B8D3}" srcId="{A4AA65CA-F03E-4854-B850-62356F40E935}" destId="{87730F66-74B9-0D49-826E-D5AA8E5F2E84}" srcOrd="1" destOrd="0" parTransId="{3F5F6B47-24B2-544B-A051-68E0EA0BB6DB}" sibTransId="{A8693E16-2654-0D43-B4EF-E755AA7B99FE}"/>
    <dgm:cxn modelId="{6D257E38-36BE-F542-B20D-0DFA1B1A1167}" srcId="{A4AA65CA-F03E-4854-B850-62356F40E935}" destId="{CADAAA72-9B78-AA48-A256-14D707F375C7}" srcOrd="0" destOrd="0" parTransId="{5AEE441F-3119-364E-9883-B8DD49C41CAB}" sibTransId="{ED11A3A5-E1DB-8340-A646-B90CE9C3F68E}"/>
    <dgm:cxn modelId="{B2A5DD64-72AC-8944-8FC9-2EC213BB8881}" type="presOf" srcId="{FAAB85D8-5E88-4D91-A924-43722233F15A}" destId="{FCEF1881-5617-234E-9B3F-3C645148872D}" srcOrd="0" destOrd="2" presId="urn:microsoft.com/office/officeart/2005/8/layout/vList2"/>
    <dgm:cxn modelId="{428EE891-E3F8-7C40-BC24-EFA2D3494315}" type="presOf" srcId="{87730F66-74B9-0D49-826E-D5AA8E5F2E84}" destId="{FCEF1881-5617-234E-9B3F-3C645148872D}" srcOrd="0" destOrd="1" presId="urn:microsoft.com/office/officeart/2005/8/layout/vList2"/>
    <dgm:cxn modelId="{E55334A0-6F9A-5741-87BB-F6473DFDC181}" type="presOf" srcId="{A4AA65CA-F03E-4854-B850-62356F40E935}" destId="{B67A8525-0B94-DD46-8450-C33D333888AC}" srcOrd="0" destOrd="0" presId="urn:microsoft.com/office/officeart/2005/8/layout/vList2"/>
    <dgm:cxn modelId="{1761CEC9-6C79-BE46-89F5-942081059EF8}" type="presOf" srcId="{CADAAA72-9B78-AA48-A256-14D707F375C7}" destId="{FCEF1881-5617-234E-9B3F-3C645148872D}" srcOrd="0" destOrd="0" presId="urn:microsoft.com/office/officeart/2005/8/layout/vList2"/>
    <dgm:cxn modelId="{872F31E5-495A-1B43-BA63-38EC4BEBBCC3}" type="presOf" srcId="{9CA0B25C-BC40-A84A-9C68-BD8AF5BDFC5E}" destId="{FCEF1881-5617-234E-9B3F-3C645148872D}" srcOrd="0" destOrd="4" presId="urn:microsoft.com/office/officeart/2005/8/layout/vList2"/>
    <dgm:cxn modelId="{7F13B6E6-C149-4C1F-867E-CCAB355BBC9F}" srcId="{A4AA65CA-F03E-4854-B850-62356F40E935}" destId="{FAAB85D8-5E88-4D91-A924-43722233F15A}" srcOrd="2" destOrd="0" parTransId="{5A315820-605E-4DA4-918D-6520069CF84C}" sibTransId="{0252BC17-95E5-4248-9C3D-D6A2EF14DFED}"/>
    <dgm:cxn modelId="{BCD33FE9-4DB0-4705-ABBA-0BC73CD705E4}" srcId="{7FF3932E-F49D-46EB-A601-C26924769D61}" destId="{A4AA65CA-F03E-4854-B850-62356F40E935}" srcOrd="0" destOrd="0" parTransId="{3ABF7A13-E273-4924-8C67-C4DCBD389BD2}" sibTransId="{7A902D04-4E2A-4E35-B254-C42E2064C6B4}"/>
    <dgm:cxn modelId="{D20F8821-7D93-0749-A747-ABEE4B743F46}" type="presParOf" srcId="{F10E148F-B3BC-7E48-B098-51B381BA8258}" destId="{B67A8525-0B94-DD46-8450-C33D333888AC}" srcOrd="0" destOrd="0" presId="urn:microsoft.com/office/officeart/2005/8/layout/vList2"/>
    <dgm:cxn modelId="{1B1FF034-57A4-1E46-9D73-6B0B004B2089}" type="presParOf" srcId="{F10E148F-B3BC-7E48-B098-51B381BA8258}" destId="{FCEF1881-5617-234E-9B3F-3C645148872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83B2AF-B56C-4AD8-B05F-0731466B6506}"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7BA8B40F-4A26-411D-B65A-AE7CE9C4B7BC}">
      <dgm:prSet/>
      <dgm:spPr/>
      <dgm:t>
        <a:bodyPr/>
        <a:lstStyle/>
        <a:p>
          <a:r>
            <a:rPr lang="en-US"/>
            <a:t>Start at JHU site vs all MESA sites?</a:t>
          </a:r>
        </a:p>
      </dgm:t>
    </dgm:pt>
    <dgm:pt modelId="{61BF12BD-837F-4E80-9971-C60989827D3A}" type="parTrans" cxnId="{0278253D-6B4D-4A17-8B2B-1533A728521A}">
      <dgm:prSet/>
      <dgm:spPr/>
      <dgm:t>
        <a:bodyPr/>
        <a:lstStyle/>
        <a:p>
          <a:endParaRPr lang="en-US"/>
        </a:p>
      </dgm:t>
    </dgm:pt>
    <dgm:pt modelId="{0EB358FA-52D9-4A16-92BB-ACD9BF77F0D1}" type="sibTrans" cxnId="{0278253D-6B4D-4A17-8B2B-1533A728521A}">
      <dgm:prSet/>
      <dgm:spPr/>
      <dgm:t>
        <a:bodyPr/>
        <a:lstStyle/>
        <a:p>
          <a:endParaRPr lang="en-US"/>
        </a:p>
      </dgm:t>
    </dgm:pt>
    <dgm:pt modelId="{9189FDC4-7D3B-45C1-A0EA-6C57EE46FCBC}">
      <dgm:prSet/>
      <dgm:spPr/>
      <dgm:t>
        <a:bodyPr/>
        <a:lstStyle/>
        <a:p>
          <a:r>
            <a:rPr lang="en-US"/>
            <a:t>Explore collaboration with Framingham investigators to use FHS-NeXT app vs building own?</a:t>
          </a:r>
        </a:p>
      </dgm:t>
    </dgm:pt>
    <dgm:pt modelId="{D5D22B1B-E78F-412F-9C07-C32278B11810}" type="parTrans" cxnId="{ED365BA2-4593-4A99-AB9C-53885C11E516}">
      <dgm:prSet/>
      <dgm:spPr/>
      <dgm:t>
        <a:bodyPr/>
        <a:lstStyle/>
        <a:p>
          <a:endParaRPr lang="en-US"/>
        </a:p>
      </dgm:t>
    </dgm:pt>
    <dgm:pt modelId="{D42A12F8-1B93-4A4E-BEDC-5CE21C5F8152}" type="sibTrans" cxnId="{ED365BA2-4593-4A99-AB9C-53885C11E516}">
      <dgm:prSet/>
      <dgm:spPr/>
      <dgm:t>
        <a:bodyPr/>
        <a:lstStyle/>
        <a:p>
          <a:endParaRPr lang="en-US"/>
        </a:p>
      </dgm:t>
    </dgm:pt>
    <dgm:pt modelId="{B379C202-F76E-47F5-8751-6811DB8849F7}">
      <dgm:prSet/>
      <dgm:spPr/>
      <dgm:t>
        <a:bodyPr/>
        <a:lstStyle/>
        <a:p>
          <a:r>
            <a:rPr lang="en-US"/>
            <a:t>Comfort with randomized controlled trials of behavior modification? (e.g., targeting physical activity, smoking, blood pressure monitoring)</a:t>
          </a:r>
        </a:p>
      </dgm:t>
    </dgm:pt>
    <dgm:pt modelId="{07731DCF-38B9-4ADA-B57A-1B0C9AF48097}" type="parTrans" cxnId="{FFD81892-DB89-4A61-BF3F-EEF63C789DD8}">
      <dgm:prSet/>
      <dgm:spPr/>
      <dgm:t>
        <a:bodyPr/>
        <a:lstStyle/>
        <a:p>
          <a:endParaRPr lang="en-US"/>
        </a:p>
      </dgm:t>
    </dgm:pt>
    <dgm:pt modelId="{1E0B7004-7E68-4EB7-8DB5-539044B71A3B}" type="sibTrans" cxnId="{FFD81892-DB89-4A61-BF3F-EEF63C789DD8}">
      <dgm:prSet/>
      <dgm:spPr/>
      <dgm:t>
        <a:bodyPr/>
        <a:lstStyle/>
        <a:p>
          <a:endParaRPr lang="en-US"/>
        </a:p>
      </dgm:t>
    </dgm:pt>
    <dgm:pt modelId="{48A28931-C5FD-4D8B-B098-52EBA5F17137}">
      <dgm:prSet/>
      <dgm:spPr/>
      <dgm:t>
        <a:bodyPr/>
        <a:lstStyle/>
        <a:p>
          <a:r>
            <a:rPr lang="en-US"/>
            <a:t>Other questions or concerns?</a:t>
          </a:r>
        </a:p>
      </dgm:t>
    </dgm:pt>
    <dgm:pt modelId="{2004B7DF-1AD8-4C98-AE33-D29CDF3209E1}" type="parTrans" cxnId="{D445387F-F691-46D2-872D-B675994775F2}">
      <dgm:prSet/>
      <dgm:spPr/>
      <dgm:t>
        <a:bodyPr/>
        <a:lstStyle/>
        <a:p>
          <a:endParaRPr lang="en-US"/>
        </a:p>
      </dgm:t>
    </dgm:pt>
    <dgm:pt modelId="{476384C5-4D67-4C5D-98B2-0F8B26B4B252}" type="sibTrans" cxnId="{D445387F-F691-46D2-872D-B675994775F2}">
      <dgm:prSet/>
      <dgm:spPr/>
      <dgm:t>
        <a:bodyPr/>
        <a:lstStyle/>
        <a:p>
          <a:endParaRPr lang="en-US"/>
        </a:p>
      </dgm:t>
    </dgm:pt>
    <dgm:pt modelId="{DD8CE82E-B5D8-C04D-860F-5634648ECC1A}" type="pres">
      <dgm:prSet presAssocID="{2083B2AF-B56C-4AD8-B05F-0731466B6506}" presName="matrix" presStyleCnt="0">
        <dgm:presLayoutVars>
          <dgm:chMax val="1"/>
          <dgm:dir/>
          <dgm:resizeHandles val="exact"/>
        </dgm:presLayoutVars>
      </dgm:prSet>
      <dgm:spPr/>
    </dgm:pt>
    <dgm:pt modelId="{ED2BC847-B78C-FD44-A591-24B072713A7A}" type="pres">
      <dgm:prSet presAssocID="{2083B2AF-B56C-4AD8-B05F-0731466B6506}" presName="diamond" presStyleLbl="bgShp" presStyleIdx="0" presStyleCnt="1"/>
      <dgm:spPr/>
    </dgm:pt>
    <dgm:pt modelId="{573C1570-20BE-2849-8856-19735D6C6A57}" type="pres">
      <dgm:prSet presAssocID="{2083B2AF-B56C-4AD8-B05F-0731466B6506}" presName="quad1" presStyleLbl="node1" presStyleIdx="0" presStyleCnt="4">
        <dgm:presLayoutVars>
          <dgm:chMax val="0"/>
          <dgm:chPref val="0"/>
          <dgm:bulletEnabled val="1"/>
        </dgm:presLayoutVars>
      </dgm:prSet>
      <dgm:spPr/>
    </dgm:pt>
    <dgm:pt modelId="{B42FA8BA-51D6-DF4E-A8FF-BBF7709500D1}" type="pres">
      <dgm:prSet presAssocID="{2083B2AF-B56C-4AD8-B05F-0731466B6506}" presName="quad2" presStyleLbl="node1" presStyleIdx="1" presStyleCnt="4">
        <dgm:presLayoutVars>
          <dgm:chMax val="0"/>
          <dgm:chPref val="0"/>
          <dgm:bulletEnabled val="1"/>
        </dgm:presLayoutVars>
      </dgm:prSet>
      <dgm:spPr/>
    </dgm:pt>
    <dgm:pt modelId="{DB28302E-2AB8-6A40-8027-B3BC10279090}" type="pres">
      <dgm:prSet presAssocID="{2083B2AF-B56C-4AD8-B05F-0731466B6506}" presName="quad3" presStyleLbl="node1" presStyleIdx="2" presStyleCnt="4">
        <dgm:presLayoutVars>
          <dgm:chMax val="0"/>
          <dgm:chPref val="0"/>
          <dgm:bulletEnabled val="1"/>
        </dgm:presLayoutVars>
      </dgm:prSet>
      <dgm:spPr/>
    </dgm:pt>
    <dgm:pt modelId="{C87EA956-9598-0A46-8098-B87B320BC28D}" type="pres">
      <dgm:prSet presAssocID="{2083B2AF-B56C-4AD8-B05F-0731466B6506}" presName="quad4" presStyleLbl="node1" presStyleIdx="3" presStyleCnt="4">
        <dgm:presLayoutVars>
          <dgm:chMax val="0"/>
          <dgm:chPref val="0"/>
          <dgm:bulletEnabled val="1"/>
        </dgm:presLayoutVars>
      </dgm:prSet>
      <dgm:spPr/>
    </dgm:pt>
  </dgm:ptLst>
  <dgm:cxnLst>
    <dgm:cxn modelId="{0278253D-6B4D-4A17-8B2B-1533A728521A}" srcId="{2083B2AF-B56C-4AD8-B05F-0731466B6506}" destId="{7BA8B40F-4A26-411D-B65A-AE7CE9C4B7BC}" srcOrd="0" destOrd="0" parTransId="{61BF12BD-837F-4E80-9971-C60989827D3A}" sibTransId="{0EB358FA-52D9-4A16-92BB-ACD9BF77F0D1}"/>
    <dgm:cxn modelId="{648CFE4E-D89C-1A46-95FB-E6B3062304AC}" type="presOf" srcId="{48A28931-C5FD-4D8B-B098-52EBA5F17137}" destId="{C87EA956-9598-0A46-8098-B87B320BC28D}" srcOrd="0" destOrd="0" presId="urn:microsoft.com/office/officeart/2005/8/layout/matrix3"/>
    <dgm:cxn modelId="{D445387F-F691-46D2-872D-B675994775F2}" srcId="{2083B2AF-B56C-4AD8-B05F-0731466B6506}" destId="{48A28931-C5FD-4D8B-B098-52EBA5F17137}" srcOrd="3" destOrd="0" parTransId="{2004B7DF-1AD8-4C98-AE33-D29CDF3209E1}" sibTransId="{476384C5-4D67-4C5D-98B2-0F8B26B4B252}"/>
    <dgm:cxn modelId="{FFD81892-DB89-4A61-BF3F-EEF63C789DD8}" srcId="{2083B2AF-B56C-4AD8-B05F-0731466B6506}" destId="{B379C202-F76E-47F5-8751-6811DB8849F7}" srcOrd="2" destOrd="0" parTransId="{07731DCF-38B9-4ADA-B57A-1B0C9AF48097}" sibTransId="{1E0B7004-7E68-4EB7-8DB5-539044B71A3B}"/>
    <dgm:cxn modelId="{07A2BE9A-978E-484D-953E-E2F9BC4B2225}" type="presOf" srcId="{9189FDC4-7D3B-45C1-A0EA-6C57EE46FCBC}" destId="{B42FA8BA-51D6-DF4E-A8FF-BBF7709500D1}" srcOrd="0" destOrd="0" presId="urn:microsoft.com/office/officeart/2005/8/layout/matrix3"/>
    <dgm:cxn modelId="{ED365BA2-4593-4A99-AB9C-53885C11E516}" srcId="{2083B2AF-B56C-4AD8-B05F-0731466B6506}" destId="{9189FDC4-7D3B-45C1-A0EA-6C57EE46FCBC}" srcOrd="1" destOrd="0" parTransId="{D5D22B1B-E78F-412F-9C07-C32278B11810}" sibTransId="{D42A12F8-1B93-4A4E-BEDC-5CE21C5F8152}"/>
    <dgm:cxn modelId="{079C0DC4-A3A7-E14D-973A-8BD809B9F306}" type="presOf" srcId="{2083B2AF-B56C-4AD8-B05F-0731466B6506}" destId="{DD8CE82E-B5D8-C04D-860F-5634648ECC1A}" srcOrd="0" destOrd="0" presId="urn:microsoft.com/office/officeart/2005/8/layout/matrix3"/>
    <dgm:cxn modelId="{4C99F2C8-BE60-8848-96D4-C0E5BC87432F}" type="presOf" srcId="{7BA8B40F-4A26-411D-B65A-AE7CE9C4B7BC}" destId="{573C1570-20BE-2849-8856-19735D6C6A57}" srcOrd="0" destOrd="0" presId="urn:microsoft.com/office/officeart/2005/8/layout/matrix3"/>
    <dgm:cxn modelId="{37E8ECDE-75E3-A341-8087-68C67748CFC1}" type="presOf" srcId="{B379C202-F76E-47F5-8751-6811DB8849F7}" destId="{DB28302E-2AB8-6A40-8027-B3BC10279090}" srcOrd="0" destOrd="0" presId="urn:microsoft.com/office/officeart/2005/8/layout/matrix3"/>
    <dgm:cxn modelId="{82F61F04-FE94-CF4C-8DF0-C09F44343AA8}" type="presParOf" srcId="{DD8CE82E-B5D8-C04D-860F-5634648ECC1A}" destId="{ED2BC847-B78C-FD44-A591-24B072713A7A}" srcOrd="0" destOrd="0" presId="urn:microsoft.com/office/officeart/2005/8/layout/matrix3"/>
    <dgm:cxn modelId="{8C458456-BA41-BB43-94AE-BCC5EA5D1364}" type="presParOf" srcId="{DD8CE82E-B5D8-C04D-860F-5634648ECC1A}" destId="{573C1570-20BE-2849-8856-19735D6C6A57}" srcOrd="1" destOrd="0" presId="urn:microsoft.com/office/officeart/2005/8/layout/matrix3"/>
    <dgm:cxn modelId="{8D2169CD-0FEE-0A4D-91AB-FF2E3364BBDD}" type="presParOf" srcId="{DD8CE82E-B5D8-C04D-860F-5634648ECC1A}" destId="{B42FA8BA-51D6-DF4E-A8FF-BBF7709500D1}" srcOrd="2" destOrd="0" presId="urn:microsoft.com/office/officeart/2005/8/layout/matrix3"/>
    <dgm:cxn modelId="{7155F503-1523-C24E-BAEA-FBA5199DEE7B}" type="presParOf" srcId="{DD8CE82E-B5D8-C04D-860F-5634648ECC1A}" destId="{DB28302E-2AB8-6A40-8027-B3BC10279090}" srcOrd="3" destOrd="0" presId="urn:microsoft.com/office/officeart/2005/8/layout/matrix3"/>
    <dgm:cxn modelId="{3C52DB37-7F3B-8540-BE22-73826FDECCBC}" type="presParOf" srcId="{DD8CE82E-B5D8-C04D-860F-5634648ECC1A}" destId="{C87EA956-9598-0A46-8098-B87B320BC28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CEFC8-CF27-3D43-BD6A-2EE0FF471A30}">
      <dsp:nvSpPr>
        <dsp:cNvPr id="0" name=""/>
        <dsp:cNvSpPr/>
      </dsp:nvSpPr>
      <dsp:spPr>
        <a:xfrm>
          <a:off x="4206239" y="531"/>
          <a:ext cx="6309360" cy="2071559"/>
        </a:xfrm>
        <a:prstGeom prst="rightArrow">
          <a:avLst>
            <a:gd name="adj1" fmla="val 75000"/>
            <a:gd name="adj2" fmla="val 50000"/>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More efficient data collection</a:t>
          </a:r>
        </a:p>
        <a:p>
          <a:pPr marL="228600" lvl="1" indent="-228600" algn="l" defTabSz="889000">
            <a:lnSpc>
              <a:spcPct val="90000"/>
            </a:lnSpc>
            <a:spcBef>
              <a:spcPct val="0"/>
            </a:spcBef>
            <a:spcAft>
              <a:spcPct val="15000"/>
            </a:spcAft>
            <a:buChar char="•"/>
          </a:pPr>
          <a:r>
            <a:rPr lang="en-US" sz="2000" kern="1200" dirty="0"/>
            <a:t>Real-world data from outside the research center</a:t>
          </a:r>
        </a:p>
        <a:p>
          <a:pPr marL="228600" lvl="1" indent="-228600" algn="l" defTabSz="889000">
            <a:lnSpc>
              <a:spcPct val="90000"/>
            </a:lnSpc>
            <a:spcBef>
              <a:spcPct val="0"/>
            </a:spcBef>
            <a:spcAft>
              <a:spcPct val="15000"/>
            </a:spcAft>
            <a:buChar char="•"/>
          </a:pPr>
          <a:r>
            <a:rPr lang="en-US" sz="2000" kern="1200" dirty="0"/>
            <a:t>Retrospective survey </a:t>
          </a:r>
          <a:r>
            <a:rPr lang="en-US" sz="2000" kern="1200" dirty="0">
              <a:sym typeface="Wingdings" pitchFamily="2" charset="2"/>
            </a:rPr>
            <a:t> real-time measurement</a:t>
          </a:r>
          <a:endParaRPr lang="en-US" sz="2000" kern="1200" dirty="0"/>
        </a:p>
        <a:p>
          <a:pPr marL="228600" lvl="1" indent="-228600" algn="l" defTabSz="889000">
            <a:lnSpc>
              <a:spcPct val="90000"/>
            </a:lnSpc>
            <a:spcBef>
              <a:spcPct val="0"/>
            </a:spcBef>
            <a:spcAft>
              <a:spcPct val="15000"/>
            </a:spcAft>
            <a:buChar char="•"/>
          </a:pPr>
          <a:r>
            <a:rPr lang="en-US" sz="2000" kern="1200" dirty="0"/>
            <a:t>Subjective </a:t>
          </a:r>
          <a:r>
            <a:rPr lang="en-US" sz="2000" kern="1200" dirty="0">
              <a:sym typeface="Wingdings" pitchFamily="2" charset="2"/>
            </a:rPr>
            <a:t> objective</a:t>
          </a:r>
          <a:endParaRPr lang="en-US" sz="2000" kern="1200" dirty="0"/>
        </a:p>
      </dsp:txBody>
      <dsp:txXfrm>
        <a:off x="4206239" y="259476"/>
        <a:ext cx="5532525" cy="1553669"/>
      </dsp:txXfrm>
    </dsp:sp>
    <dsp:sp modelId="{5012720F-604B-8C4D-ABC9-085042D1364F}">
      <dsp:nvSpPr>
        <dsp:cNvPr id="0" name=""/>
        <dsp:cNvSpPr/>
      </dsp:nvSpPr>
      <dsp:spPr>
        <a:xfrm>
          <a:off x="0" y="531"/>
          <a:ext cx="4206240" cy="207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Future of cohort studies</a:t>
          </a:r>
        </a:p>
      </dsp:txBody>
      <dsp:txXfrm>
        <a:off x="101125" y="101656"/>
        <a:ext cx="4003990" cy="1869309"/>
      </dsp:txXfrm>
    </dsp:sp>
    <dsp:sp modelId="{5169D587-FB74-624F-8430-A823D576B346}">
      <dsp:nvSpPr>
        <dsp:cNvPr id="0" name=""/>
        <dsp:cNvSpPr/>
      </dsp:nvSpPr>
      <dsp:spPr>
        <a:xfrm>
          <a:off x="4206240" y="2279246"/>
          <a:ext cx="6309360" cy="2071559"/>
        </a:xfrm>
        <a:prstGeom prst="rightArrow">
          <a:avLst>
            <a:gd name="adj1" fmla="val 75000"/>
            <a:gd name="adj2" fmla="val 50000"/>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Identify new phenotypes </a:t>
          </a:r>
          <a:r>
            <a:rPr lang="en-US" sz="2000" kern="1200" dirty="0">
              <a:sym typeface="Wingdings" pitchFamily="2" charset="2"/>
            </a:rPr>
            <a:t> precision medicine</a:t>
          </a:r>
          <a:endParaRPr lang="en-US" sz="2000" kern="1200" dirty="0"/>
        </a:p>
        <a:p>
          <a:pPr marL="228600" lvl="1" indent="-228600" algn="l" defTabSz="889000">
            <a:lnSpc>
              <a:spcPct val="90000"/>
            </a:lnSpc>
            <a:spcBef>
              <a:spcPct val="0"/>
            </a:spcBef>
            <a:spcAft>
              <a:spcPct val="15000"/>
            </a:spcAft>
            <a:buChar char="•"/>
          </a:pPr>
          <a:r>
            <a:rPr lang="en-US" sz="2000" kern="1200" dirty="0"/>
            <a:t>Exploration of real-time associations of behaviors:</a:t>
          </a:r>
          <a:r>
            <a:rPr lang="en-US" sz="2000" kern="1200" dirty="0">
              <a:sym typeface="Wingdings" pitchFamily="2" charset="2"/>
            </a:rPr>
            <a:t> moving from visit-to-visit to minute-minute level</a:t>
          </a:r>
          <a:endParaRPr lang="en-US" sz="2000" kern="1200" dirty="0"/>
        </a:p>
        <a:p>
          <a:pPr marL="228600" lvl="1" indent="-228600" algn="l" defTabSz="889000">
            <a:lnSpc>
              <a:spcPct val="90000"/>
            </a:lnSpc>
            <a:spcBef>
              <a:spcPct val="0"/>
            </a:spcBef>
            <a:spcAft>
              <a:spcPct val="15000"/>
            </a:spcAft>
            <a:buChar char="•"/>
          </a:pPr>
          <a:r>
            <a:rPr lang="en-US" sz="2000" kern="1200" dirty="0" err="1"/>
            <a:t>Microrandomized</a:t>
          </a:r>
          <a:r>
            <a:rPr lang="en-US" sz="2000" kern="1200" dirty="0"/>
            <a:t> and traditional randomized trials of behavioral interventions </a:t>
          </a:r>
        </a:p>
      </dsp:txBody>
      <dsp:txXfrm>
        <a:off x="4206240" y="2538191"/>
        <a:ext cx="5532525" cy="1553669"/>
      </dsp:txXfrm>
    </dsp:sp>
    <dsp:sp modelId="{DB420FB3-1BFB-D54F-8F13-FEAAB28D57A7}">
      <dsp:nvSpPr>
        <dsp:cNvPr id="0" name=""/>
        <dsp:cNvSpPr/>
      </dsp:nvSpPr>
      <dsp:spPr>
        <a:xfrm>
          <a:off x="0" y="2279246"/>
          <a:ext cx="4206240" cy="207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Opens door for new inquiry</a:t>
          </a:r>
        </a:p>
      </dsp:txBody>
      <dsp:txXfrm>
        <a:off x="101125" y="2380371"/>
        <a:ext cx="4003990" cy="1869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64FF7-68B1-1249-AEE2-9480F3A84C5A}">
      <dsp:nvSpPr>
        <dsp:cNvPr id="0" name=""/>
        <dsp:cNvSpPr/>
      </dsp:nvSpPr>
      <dsp:spPr>
        <a:xfrm>
          <a:off x="0" y="79902"/>
          <a:ext cx="6513603"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Smartphone apps:</a:t>
          </a:r>
        </a:p>
      </dsp:txBody>
      <dsp:txXfrm>
        <a:off x="26930" y="106832"/>
        <a:ext cx="6459743" cy="497795"/>
      </dsp:txXfrm>
    </dsp:sp>
    <dsp:sp modelId="{C3BC1A31-C255-994F-A94D-FA63D86725E6}">
      <dsp:nvSpPr>
        <dsp:cNvPr id="0" name=""/>
        <dsp:cNvSpPr/>
      </dsp:nvSpPr>
      <dsp:spPr>
        <a:xfrm>
          <a:off x="0" y="631557"/>
          <a:ext cx="6513603"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eConsent</a:t>
          </a:r>
        </a:p>
        <a:p>
          <a:pPr marL="171450" lvl="1" indent="-171450" algn="l" defTabSz="800100">
            <a:lnSpc>
              <a:spcPct val="90000"/>
            </a:lnSpc>
            <a:spcBef>
              <a:spcPct val="0"/>
            </a:spcBef>
            <a:spcAft>
              <a:spcPct val="20000"/>
            </a:spcAft>
            <a:buChar char="•"/>
          </a:pPr>
          <a:r>
            <a:rPr lang="en-US" sz="1800" kern="1200"/>
            <a:t>Medical tracking</a:t>
          </a:r>
        </a:p>
        <a:p>
          <a:pPr marL="171450" lvl="1" indent="-171450" algn="l" defTabSz="800100">
            <a:lnSpc>
              <a:spcPct val="90000"/>
            </a:lnSpc>
            <a:spcBef>
              <a:spcPct val="0"/>
            </a:spcBef>
            <a:spcAft>
              <a:spcPct val="20000"/>
            </a:spcAft>
            <a:buChar char="•"/>
          </a:pPr>
          <a:r>
            <a:rPr lang="en-US" sz="1800" kern="1200"/>
            <a:t>Education</a:t>
          </a:r>
        </a:p>
        <a:p>
          <a:pPr marL="171450" lvl="1" indent="-171450" algn="l" defTabSz="800100">
            <a:lnSpc>
              <a:spcPct val="90000"/>
            </a:lnSpc>
            <a:spcBef>
              <a:spcPct val="0"/>
            </a:spcBef>
            <a:spcAft>
              <a:spcPct val="20000"/>
            </a:spcAft>
            <a:buChar char="•"/>
          </a:pPr>
          <a:r>
            <a:rPr lang="en-US" sz="1800" kern="1200"/>
            <a:t>Appointment scheduling</a:t>
          </a:r>
        </a:p>
        <a:p>
          <a:pPr marL="171450" lvl="1" indent="-171450" algn="l" defTabSz="800100">
            <a:lnSpc>
              <a:spcPct val="90000"/>
            </a:lnSpc>
            <a:spcBef>
              <a:spcPct val="0"/>
            </a:spcBef>
            <a:spcAft>
              <a:spcPct val="20000"/>
            </a:spcAft>
            <a:buChar char="•"/>
          </a:pPr>
          <a:r>
            <a:rPr lang="en-US" sz="1800" kern="1200"/>
            <a:t>and more</a:t>
          </a:r>
        </a:p>
      </dsp:txBody>
      <dsp:txXfrm>
        <a:off x="0" y="631557"/>
        <a:ext cx="6513603" cy="1571130"/>
      </dsp:txXfrm>
    </dsp:sp>
    <dsp:sp modelId="{FC951578-6AE5-D54E-9E20-B21A57D23C95}">
      <dsp:nvSpPr>
        <dsp:cNvPr id="0" name=""/>
        <dsp:cNvSpPr/>
      </dsp:nvSpPr>
      <dsp:spPr>
        <a:xfrm>
          <a:off x="0" y="2202688"/>
          <a:ext cx="6513603" cy="55165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Smartwatches:</a:t>
          </a:r>
        </a:p>
      </dsp:txBody>
      <dsp:txXfrm>
        <a:off x="26930" y="2229618"/>
        <a:ext cx="6459743" cy="497795"/>
      </dsp:txXfrm>
    </dsp:sp>
    <dsp:sp modelId="{938EF56C-F06D-7D41-93BB-6C78D8C5637F}">
      <dsp:nvSpPr>
        <dsp:cNvPr id="0" name=""/>
        <dsp:cNvSpPr/>
      </dsp:nvSpPr>
      <dsp:spPr>
        <a:xfrm>
          <a:off x="0" y="2754343"/>
          <a:ext cx="6513603"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Heart rate</a:t>
          </a:r>
        </a:p>
        <a:p>
          <a:pPr marL="171450" lvl="1" indent="-171450" algn="l" defTabSz="800100">
            <a:lnSpc>
              <a:spcPct val="90000"/>
            </a:lnSpc>
            <a:spcBef>
              <a:spcPct val="0"/>
            </a:spcBef>
            <a:spcAft>
              <a:spcPct val="20000"/>
            </a:spcAft>
            <a:buChar char="•"/>
          </a:pPr>
          <a:r>
            <a:rPr lang="en-US" sz="1800" kern="1200"/>
            <a:t>Physical activity</a:t>
          </a:r>
        </a:p>
        <a:p>
          <a:pPr marL="171450" lvl="1" indent="-171450" algn="l" defTabSz="800100">
            <a:lnSpc>
              <a:spcPct val="90000"/>
            </a:lnSpc>
            <a:spcBef>
              <a:spcPct val="0"/>
            </a:spcBef>
            <a:spcAft>
              <a:spcPct val="20000"/>
            </a:spcAft>
            <a:buChar char="•"/>
          </a:pPr>
          <a:r>
            <a:rPr lang="en-US" sz="1800" kern="1200"/>
            <a:t>Afib detection</a:t>
          </a:r>
        </a:p>
      </dsp:txBody>
      <dsp:txXfrm>
        <a:off x="0" y="2754343"/>
        <a:ext cx="6513603" cy="928395"/>
      </dsp:txXfrm>
    </dsp:sp>
    <dsp:sp modelId="{D85EE0BA-1129-C94A-853F-59FF43021310}">
      <dsp:nvSpPr>
        <dsp:cNvPr id="0" name=""/>
        <dsp:cNvSpPr/>
      </dsp:nvSpPr>
      <dsp:spPr>
        <a:xfrm>
          <a:off x="0" y="3682738"/>
          <a:ext cx="6513603" cy="55165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Bluetooth connected devices:</a:t>
          </a:r>
        </a:p>
      </dsp:txBody>
      <dsp:txXfrm>
        <a:off x="26930" y="3709668"/>
        <a:ext cx="6459743" cy="497795"/>
      </dsp:txXfrm>
    </dsp:sp>
    <dsp:sp modelId="{731C57ED-D4CA-AE4D-93B9-5AAC6BD880C6}">
      <dsp:nvSpPr>
        <dsp:cNvPr id="0" name=""/>
        <dsp:cNvSpPr/>
      </dsp:nvSpPr>
      <dsp:spPr>
        <a:xfrm>
          <a:off x="0" y="4234393"/>
          <a:ext cx="6513603"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Blood pressure</a:t>
          </a:r>
        </a:p>
        <a:p>
          <a:pPr marL="171450" lvl="1" indent="-171450" algn="l" defTabSz="800100">
            <a:lnSpc>
              <a:spcPct val="90000"/>
            </a:lnSpc>
            <a:spcBef>
              <a:spcPct val="0"/>
            </a:spcBef>
            <a:spcAft>
              <a:spcPct val="20000"/>
            </a:spcAft>
            <a:buChar char="•"/>
          </a:pPr>
          <a:r>
            <a:rPr lang="en-US" sz="1800" kern="1200"/>
            <a:t>Weight</a:t>
          </a:r>
        </a:p>
        <a:p>
          <a:pPr marL="171450" lvl="1" indent="-171450" algn="l" defTabSz="800100">
            <a:lnSpc>
              <a:spcPct val="90000"/>
            </a:lnSpc>
            <a:spcBef>
              <a:spcPct val="0"/>
            </a:spcBef>
            <a:spcAft>
              <a:spcPct val="20000"/>
            </a:spcAft>
            <a:buChar char="•"/>
          </a:pPr>
          <a:r>
            <a:rPr lang="en-US" sz="1800" kern="1200"/>
            <a:t>Pulse Ox</a:t>
          </a:r>
        </a:p>
        <a:p>
          <a:pPr marL="171450" lvl="1" indent="-171450" algn="l" defTabSz="800100">
            <a:lnSpc>
              <a:spcPct val="90000"/>
            </a:lnSpc>
            <a:spcBef>
              <a:spcPct val="0"/>
            </a:spcBef>
            <a:spcAft>
              <a:spcPct val="20000"/>
            </a:spcAft>
            <a:buChar char="•"/>
          </a:pPr>
          <a:r>
            <a:rPr lang="en-US" sz="1800" kern="1200"/>
            <a:t>Glucose</a:t>
          </a:r>
        </a:p>
        <a:p>
          <a:pPr marL="171450" lvl="1" indent="-171450" algn="l" defTabSz="800100">
            <a:lnSpc>
              <a:spcPct val="90000"/>
            </a:lnSpc>
            <a:spcBef>
              <a:spcPct val="0"/>
            </a:spcBef>
            <a:spcAft>
              <a:spcPct val="20000"/>
            </a:spcAft>
            <a:buChar char="•"/>
          </a:pPr>
          <a:r>
            <a:rPr lang="en-US" sz="1800" kern="1200"/>
            <a:t>and more</a:t>
          </a:r>
        </a:p>
      </dsp:txBody>
      <dsp:txXfrm>
        <a:off x="0" y="4234393"/>
        <a:ext cx="6513603" cy="1571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2431D-97B2-1D46-9550-3365ED447B15}">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F14414-975A-EA4A-893F-453E4C89A416}">
      <dsp:nvSpPr>
        <dsp:cNvPr id="0" name=""/>
        <dsp:cNvSpPr/>
      </dsp:nvSpPr>
      <dsp:spPr>
        <a:xfrm>
          <a:off x="604289" y="435133"/>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Older Age</a:t>
          </a:r>
        </a:p>
      </dsp:txBody>
      <dsp:txXfrm>
        <a:off x="604289" y="435133"/>
        <a:ext cx="9851585" cy="870267"/>
      </dsp:txXfrm>
    </dsp:sp>
    <dsp:sp modelId="{EA18EBF6-932C-C341-A831-CD952F20C61E}">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363659-912E-A343-AC94-859AC9DBFE61}">
      <dsp:nvSpPr>
        <dsp:cNvPr id="0" name=""/>
        <dsp:cNvSpPr/>
      </dsp:nvSpPr>
      <dsp:spPr>
        <a:xfrm>
          <a:off x="920631" y="1740535"/>
          <a:ext cx="9535243"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Multi-Ethnic</a:t>
          </a:r>
        </a:p>
      </dsp:txBody>
      <dsp:txXfrm>
        <a:off x="920631" y="1740535"/>
        <a:ext cx="9535243" cy="870267"/>
      </dsp:txXfrm>
    </dsp:sp>
    <dsp:sp modelId="{1994C304-48DB-0E4A-826E-658F16A17100}">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CCFFEA-0C3A-6648-9F4E-B24FAAE98C66}">
      <dsp:nvSpPr>
        <dsp:cNvPr id="0" name=""/>
        <dsp:cNvSpPr/>
      </dsp:nvSpPr>
      <dsp:spPr>
        <a:xfrm>
          <a:off x="604289" y="3045936"/>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Diverse SES</a:t>
          </a:r>
        </a:p>
      </dsp:txBody>
      <dsp:txXfrm>
        <a:off x="604289" y="3045936"/>
        <a:ext cx="9851585" cy="870267"/>
      </dsp:txXfrm>
    </dsp:sp>
    <dsp:sp modelId="{CEDE05FB-0845-C747-B596-BC4EDC7E391E}">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C7DA4-A7D0-4A30-8D9E-544FB022B47E}">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F5305-0A2B-4DF4-BC79-3F1499E5CDF5}">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83FF8A-9638-413D-969C-F4281FF596B9}">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33450">
            <a:lnSpc>
              <a:spcPct val="100000"/>
            </a:lnSpc>
            <a:spcBef>
              <a:spcPct val="0"/>
            </a:spcBef>
            <a:spcAft>
              <a:spcPct val="35000"/>
            </a:spcAft>
            <a:buNone/>
          </a:pPr>
          <a:r>
            <a:rPr lang="en-US" sz="2100" kern="1200" dirty="0"/>
            <a:t>#1: To understand patterns of </a:t>
          </a:r>
          <a:r>
            <a:rPr lang="en-US" sz="2100" kern="1200" dirty="0" err="1"/>
            <a:t>mHealth</a:t>
          </a:r>
          <a:r>
            <a:rPr lang="en-US" sz="2100" kern="1200" dirty="0"/>
            <a:t> technology use in MESA, a demographic underrepresented in </a:t>
          </a:r>
          <a:r>
            <a:rPr lang="en-US" sz="2100" kern="1200" dirty="0" err="1"/>
            <a:t>mHealth</a:t>
          </a:r>
          <a:r>
            <a:rPr lang="en-US" sz="2100" kern="1200" dirty="0"/>
            <a:t> studies</a:t>
          </a:r>
        </a:p>
      </dsp:txBody>
      <dsp:txXfrm>
        <a:off x="1941716" y="718"/>
        <a:ext cx="4571887" cy="1681139"/>
      </dsp:txXfrm>
    </dsp:sp>
    <dsp:sp modelId="{62BB81D7-FC28-43AA-AFC3-B35BE3224499}">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A972B3-3010-416D-8824-42FDA96B6483}">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34976B-F373-421D-8BE0-256C7AEA5D3B}">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33450">
            <a:lnSpc>
              <a:spcPct val="100000"/>
            </a:lnSpc>
            <a:spcBef>
              <a:spcPct val="0"/>
            </a:spcBef>
            <a:spcAft>
              <a:spcPct val="35000"/>
            </a:spcAft>
            <a:buNone/>
          </a:pPr>
          <a:r>
            <a:rPr lang="en-US" sz="2100" kern="1200" dirty="0"/>
            <a:t>#2: To determine the tech literacy of MESA participants</a:t>
          </a:r>
        </a:p>
      </dsp:txBody>
      <dsp:txXfrm>
        <a:off x="1941716" y="2102143"/>
        <a:ext cx="4571887" cy="1681139"/>
      </dsp:txXfrm>
    </dsp:sp>
    <dsp:sp modelId="{42818796-123E-496C-8D71-9D6AF00A4DB2}">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46E44-4EEA-4215-BF74-2694D8922E52}">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88EE24-A562-4456-9C07-6732041D431B}">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33450">
            <a:lnSpc>
              <a:spcPct val="100000"/>
            </a:lnSpc>
            <a:spcBef>
              <a:spcPct val="0"/>
            </a:spcBef>
            <a:spcAft>
              <a:spcPct val="35000"/>
            </a:spcAft>
            <a:buNone/>
          </a:pPr>
          <a:r>
            <a:rPr lang="en-US" sz="2100" kern="1200" dirty="0"/>
            <a:t>#3: To evaluate the association of use of </a:t>
          </a:r>
          <a:r>
            <a:rPr lang="en-US" sz="2100" kern="1200" dirty="0" err="1"/>
            <a:t>mHealth</a:t>
          </a:r>
          <a:r>
            <a:rPr lang="en-US" sz="2100" kern="1200" dirty="0"/>
            <a:t> with cardiovascular risk factors, subclinical atherosclerosis, and events</a:t>
          </a:r>
        </a:p>
      </dsp:txBody>
      <dsp:txXfrm>
        <a:off x="1941716" y="4203567"/>
        <a:ext cx="4571887" cy="1681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0F368-41C2-BD4D-92CB-7522FD7925E3}">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0D39D-6FCA-8845-B036-CD7347F068E0}">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Lack of validation of sensors </a:t>
          </a:r>
          <a:r>
            <a:rPr lang="en-US" sz="2900" kern="1200">
              <a:sym typeface="Wingdings" panose="05000000000000000000" pitchFamily="2" charset="2"/>
            </a:rPr>
            <a:t></a:t>
          </a:r>
          <a:r>
            <a:rPr lang="en-US" sz="2900" kern="1200"/>
            <a:t> opportunity for validation studies</a:t>
          </a:r>
        </a:p>
      </dsp:txBody>
      <dsp:txXfrm>
        <a:off x="0" y="0"/>
        <a:ext cx="10515600" cy="1087834"/>
      </dsp:txXfrm>
    </dsp:sp>
    <dsp:sp modelId="{3DB2D6ED-3684-3F40-9266-D683A164CFA3}">
      <dsp:nvSpPr>
        <dsp:cNvPr id="0" name=""/>
        <dsp:cNvSpPr/>
      </dsp:nvSpPr>
      <dsp:spPr>
        <a:xfrm>
          <a:off x="0" y="108783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3ADCD-34B5-0442-A6A7-245F6AE2B449}">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Cognitive decline </a:t>
          </a:r>
          <a:r>
            <a:rPr lang="en-US" sz="2900" kern="1200">
              <a:sym typeface="Wingdings" panose="05000000000000000000" pitchFamily="2" charset="2"/>
            </a:rPr>
            <a:t></a:t>
          </a:r>
          <a:r>
            <a:rPr lang="en-US" sz="2900" kern="1200"/>
            <a:t> opportunity to engage spouse/caregiver</a:t>
          </a:r>
        </a:p>
      </dsp:txBody>
      <dsp:txXfrm>
        <a:off x="0" y="1087834"/>
        <a:ext cx="10515600" cy="1087834"/>
      </dsp:txXfrm>
    </dsp:sp>
    <dsp:sp modelId="{306CD19C-419E-6743-BE62-BFE67155BE23}">
      <dsp:nvSpPr>
        <dsp:cNvPr id="0" name=""/>
        <dsp:cNvSpPr/>
      </dsp:nvSpPr>
      <dsp:spPr>
        <a:xfrm>
          <a:off x="0" y="2175669"/>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99978-FD4F-6444-B11C-361C2F14934F}">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Selective use of mHealth devices by participants </a:t>
          </a:r>
          <a:r>
            <a:rPr lang="en-US" sz="2900" kern="1200">
              <a:sym typeface="Wingdings" panose="05000000000000000000" pitchFamily="2" charset="2"/>
            </a:rPr>
            <a:t></a:t>
          </a:r>
          <a:r>
            <a:rPr lang="en-US" sz="2900" kern="1200"/>
            <a:t> opportunity to understand and address reasons for selective use (e.g., tech literacy)</a:t>
          </a:r>
        </a:p>
      </dsp:txBody>
      <dsp:txXfrm>
        <a:off x="0" y="2175669"/>
        <a:ext cx="10515600" cy="1087834"/>
      </dsp:txXfrm>
    </dsp:sp>
    <dsp:sp modelId="{DCFC54CB-B2E9-FF4C-8864-35A3B0515E48}">
      <dsp:nvSpPr>
        <dsp:cNvPr id="0" name=""/>
        <dsp:cNvSpPr/>
      </dsp:nvSpPr>
      <dsp:spPr>
        <a:xfrm>
          <a:off x="0" y="326350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41C2F-3CEE-7343-BBDA-8C0415AD7D1B}">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Technical challenges </a:t>
          </a:r>
          <a:r>
            <a:rPr lang="en-US" sz="2900" kern="1200">
              <a:sym typeface="Wingdings" panose="05000000000000000000" pitchFamily="2" charset="2"/>
            </a:rPr>
            <a:t></a:t>
          </a:r>
          <a:r>
            <a:rPr lang="en-US" sz="2900" kern="1200"/>
            <a:t> opportunity to lead on best practices in technical support for cohort studies</a:t>
          </a:r>
        </a:p>
      </dsp:txBody>
      <dsp:txXfrm>
        <a:off x="0" y="3263503"/>
        <a:ext cx="10515600" cy="1087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67C89-2D3F-4DAE-9911-DDF3972E9C63}">
      <dsp:nvSpPr>
        <dsp:cNvPr id="0" name=""/>
        <dsp:cNvSpPr/>
      </dsp:nvSpPr>
      <dsp:spPr>
        <a:xfrm>
          <a:off x="390895" y="1401125"/>
          <a:ext cx="815594" cy="81559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EEE6D-98D9-46F7-ADD7-B5C3C86F8456}">
      <dsp:nvSpPr>
        <dsp:cNvPr id="0" name=""/>
        <dsp:cNvSpPr/>
      </dsp:nvSpPr>
      <dsp:spPr>
        <a:xfrm>
          <a:off x="562170" y="1572400"/>
          <a:ext cx="473044" cy="4730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C203F1-5ED2-40E1-9C6A-3FEC6EA1592F}">
      <dsp:nvSpPr>
        <dsp:cNvPr id="0" name=""/>
        <dsp:cNvSpPr/>
      </dsp:nvSpPr>
      <dsp:spPr>
        <a:xfrm>
          <a:off x="1381259" y="1401125"/>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Newsletter</a:t>
          </a:r>
        </a:p>
      </dsp:txBody>
      <dsp:txXfrm>
        <a:off x="1381259" y="1401125"/>
        <a:ext cx="1922471" cy="815594"/>
      </dsp:txXfrm>
    </dsp:sp>
    <dsp:sp modelId="{77FF861A-CBB1-4E76-86C1-257D50AB9793}">
      <dsp:nvSpPr>
        <dsp:cNvPr id="0" name=""/>
        <dsp:cNvSpPr/>
      </dsp:nvSpPr>
      <dsp:spPr>
        <a:xfrm>
          <a:off x="3638707" y="1401125"/>
          <a:ext cx="815594" cy="81559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5DA52-D0D5-4DAE-9F76-DD7FC346CADE}">
      <dsp:nvSpPr>
        <dsp:cNvPr id="0" name=""/>
        <dsp:cNvSpPr/>
      </dsp:nvSpPr>
      <dsp:spPr>
        <a:xfrm>
          <a:off x="3809982" y="1572400"/>
          <a:ext cx="473044" cy="4730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690D4C-36D7-4AF0-9900-B56A05C0364B}">
      <dsp:nvSpPr>
        <dsp:cNvPr id="0" name=""/>
        <dsp:cNvSpPr/>
      </dsp:nvSpPr>
      <dsp:spPr>
        <a:xfrm>
          <a:off x="4629072" y="1401125"/>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Lay press releases </a:t>
          </a:r>
        </a:p>
      </dsp:txBody>
      <dsp:txXfrm>
        <a:off x="4629072" y="1401125"/>
        <a:ext cx="1922471" cy="815594"/>
      </dsp:txXfrm>
    </dsp:sp>
    <dsp:sp modelId="{65F7D522-C9C0-490D-93F1-C738918E0B2E}">
      <dsp:nvSpPr>
        <dsp:cNvPr id="0" name=""/>
        <dsp:cNvSpPr/>
      </dsp:nvSpPr>
      <dsp:spPr>
        <a:xfrm>
          <a:off x="6886520" y="1401125"/>
          <a:ext cx="815594" cy="81559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A4A68-F99C-416A-BAF3-E1EF15E14379}">
      <dsp:nvSpPr>
        <dsp:cNvPr id="0" name=""/>
        <dsp:cNvSpPr/>
      </dsp:nvSpPr>
      <dsp:spPr>
        <a:xfrm>
          <a:off x="7057794" y="1572400"/>
          <a:ext cx="473044" cy="4730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629E59-E30C-4427-88BF-F3DCADEB04DB}">
      <dsp:nvSpPr>
        <dsp:cNvPr id="0" name=""/>
        <dsp:cNvSpPr/>
      </dsp:nvSpPr>
      <dsp:spPr>
        <a:xfrm>
          <a:off x="7876884" y="1401125"/>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Happy birthday messages</a:t>
          </a:r>
        </a:p>
      </dsp:txBody>
      <dsp:txXfrm>
        <a:off x="7876884" y="1401125"/>
        <a:ext cx="1922471" cy="8155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A8525-0B94-DD46-8450-C33D333888AC}">
      <dsp:nvSpPr>
        <dsp:cNvPr id="0" name=""/>
        <dsp:cNvSpPr/>
      </dsp:nvSpPr>
      <dsp:spPr>
        <a:xfrm>
          <a:off x="0" y="63547"/>
          <a:ext cx="10515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Embed a digital/</a:t>
          </a:r>
          <a:r>
            <a:rPr lang="en-US" sz="2800" kern="1200" dirty="0" err="1"/>
            <a:t>mHealth</a:t>
          </a:r>
          <a:r>
            <a:rPr lang="en-US" sz="2800" kern="1200" dirty="0"/>
            <a:t> cohort within MESA as a model for efficient, scalable, and real-world population based data collection</a:t>
          </a:r>
        </a:p>
      </dsp:txBody>
      <dsp:txXfrm>
        <a:off x="54373" y="117920"/>
        <a:ext cx="10406854" cy="1005094"/>
      </dsp:txXfrm>
    </dsp:sp>
    <dsp:sp modelId="{FCEF1881-5617-234E-9B3F-3C645148872D}">
      <dsp:nvSpPr>
        <dsp:cNvPr id="0" name=""/>
        <dsp:cNvSpPr/>
      </dsp:nvSpPr>
      <dsp:spPr>
        <a:xfrm>
          <a:off x="0" y="1177387"/>
          <a:ext cx="10515600" cy="284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p>
        <a:p>
          <a:pPr marL="228600" lvl="1" indent="-228600" algn="l" defTabSz="977900">
            <a:lnSpc>
              <a:spcPct val="90000"/>
            </a:lnSpc>
            <a:spcBef>
              <a:spcPct val="0"/>
            </a:spcBef>
            <a:spcAft>
              <a:spcPct val="20000"/>
            </a:spcAft>
            <a:buChar char="•"/>
          </a:pPr>
          <a:r>
            <a:rPr lang="en-US" sz="2200" kern="1200" dirty="0"/>
            <a:t>Future of cohort studies and unique opportunity in MESA to work with older, multi-ethnic, diverse SES population – a group that could stand to benefit the most from </a:t>
          </a:r>
          <a:r>
            <a:rPr lang="en-US" sz="2200" kern="1200" dirty="0" err="1"/>
            <a:t>mHealth</a:t>
          </a:r>
          <a:r>
            <a:rPr lang="en-US" sz="2200" kern="1200" dirty="0"/>
            <a:t> but is largely being ignored in the </a:t>
          </a:r>
          <a:r>
            <a:rPr lang="en-US" sz="2200" kern="1200" dirty="0" err="1"/>
            <a:t>mHealth</a:t>
          </a:r>
          <a:r>
            <a:rPr lang="en-US" sz="2200" kern="1200" dirty="0"/>
            <a:t> field</a:t>
          </a:r>
        </a:p>
        <a:p>
          <a:pPr marL="228600" lvl="1" indent="-228600" algn="l" defTabSz="977900">
            <a:lnSpc>
              <a:spcPct val="90000"/>
            </a:lnSpc>
            <a:spcBef>
              <a:spcPct val="0"/>
            </a:spcBef>
            <a:spcAft>
              <a:spcPct val="20000"/>
            </a:spcAft>
            <a:buChar char="•"/>
          </a:pPr>
          <a:r>
            <a:rPr lang="en-US" sz="2200" kern="1200" dirty="0"/>
            <a:t>Answer scientific questions only answered, or better answered, through </a:t>
          </a:r>
          <a:r>
            <a:rPr lang="en-US" sz="2200" kern="1200" dirty="0" err="1"/>
            <a:t>mHealth</a:t>
          </a:r>
          <a:endParaRPr lang="en-US" sz="2200" kern="1200" dirty="0"/>
        </a:p>
        <a:p>
          <a:pPr marL="228600" lvl="1" indent="-228600" algn="l" defTabSz="977900">
            <a:lnSpc>
              <a:spcPct val="90000"/>
            </a:lnSpc>
            <a:spcBef>
              <a:spcPct val="0"/>
            </a:spcBef>
            <a:spcAft>
              <a:spcPct val="20000"/>
            </a:spcAft>
            <a:buChar char="•"/>
          </a:pPr>
          <a:r>
            <a:rPr lang="en-US" sz="2200" kern="1200" dirty="0"/>
            <a:t>Platform to identify new phenotypes/subgroups, explore real-time associations, and conduct RCTs</a:t>
          </a:r>
        </a:p>
        <a:p>
          <a:pPr marL="228600" lvl="1" indent="-228600" algn="l" defTabSz="977900">
            <a:lnSpc>
              <a:spcPct val="90000"/>
            </a:lnSpc>
            <a:spcBef>
              <a:spcPct val="0"/>
            </a:spcBef>
            <a:spcAft>
              <a:spcPct val="20000"/>
            </a:spcAft>
            <a:buChar char="•"/>
          </a:pPr>
          <a:r>
            <a:rPr lang="en-US" sz="2200" kern="1200" dirty="0"/>
            <a:t>May have practical advantages such as increasing retention of participants</a:t>
          </a:r>
        </a:p>
      </dsp:txBody>
      <dsp:txXfrm>
        <a:off x="0" y="1177387"/>
        <a:ext cx="10515600" cy="2840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BC847-B78C-FD44-A591-24B072713A7A}">
      <dsp:nvSpPr>
        <dsp:cNvPr id="0" name=""/>
        <dsp:cNvSpPr/>
      </dsp:nvSpPr>
      <dsp:spPr>
        <a:xfrm>
          <a:off x="314088" y="0"/>
          <a:ext cx="5885426" cy="5885426"/>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3C1570-20BE-2849-8856-19735D6C6A57}">
      <dsp:nvSpPr>
        <dsp:cNvPr id="0" name=""/>
        <dsp:cNvSpPr/>
      </dsp:nvSpPr>
      <dsp:spPr>
        <a:xfrm>
          <a:off x="873204" y="559115"/>
          <a:ext cx="2295316" cy="22953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Start at JHU site vs all MESA sites?</a:t>
          </a:r>
        </a:p>
      </dsp:txBody>
      <dsp:txXfrm>
        <a:off x="985252" y="671163"/>
        <a:ext cx="2071220" cy="2071220"/>
      </dsp:txXfrm>
    </dsp:sp>
    <dsp:sp modelId="{B42FA8BA-51D6-DF4E-A8FF-BBF7709500D1}">
      <dsp:nvSpPr>
        <dsp:cNvPr id="0" name=""/>
        <dsp:cNvSpPr/>
      </dsp:nvSpPr>
      <dsp:spPr>
        <a:xfrm>
          <a:off x="3345083" y="559115"/>
          <a:ext cx="2295316" cy="229531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Explore collaboration with Framingham investigators to use FHS-NeXT app vs building own?</a:t>
          </a:r>
        </a:p>
      </dsp:txBody>
      <dsp:txXfrm>
        <a:off x="3457131" y="671163"/>
        <a:ext cx="2071220" cy="2071220"/>
      </dsp:txXfrm>
    </dsp:sp>
    <dsp:sp modelId="{DB28302E-2AB8-6A40-8027-B3BC10279090}">
      <dsp:nvSpPr>
        <dsp:cNvPr id="0" name=""/>
        <dsp:cNvSpPr/>
      </dsp:nvSpPr>
      <dsp:spPr>
        <a:xfrm>
          <a:off x="873204" y="3030994"/>
          <a:ext cx="2295316" cy="229531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Comfort with randomized controlled trials of behavior modification? (e.g., targeting physical activity, smoking, blood pressure monitoring)</a:t>
          </a:r>
        </a:p>
      </dsp:txBody>
      <dsp:txXfrm>
        <a:off x="985252" y="3143042"/>
        <a:ext cx="2071220" cy="2071220"/>
      </dsp:txXfrm>
    </dsp:sp>
    <dsp:sp modelId="{C87EA956-9598-0A46-8098-B87B320BC28D}">
      <dsp:nvSpPr>
        <dsp:cNvPr id="0" name=""/>
        <dsp:cNvSpPr/>
      </dsp:nvSpPr>
      <dsp:spPr>
        <a:xfrm>
          <a:off x="3345083" y="3030994"/>
          <a:ext cx="2295316" cy="229531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Other questions or concerns?</a:t>
          </a:r>
        </a:p>
      </dsp:txBody>
      <dsp:txXfrm>
        <a:off x="3457131" y="3143042"/>
        <a:ext cx="2071220" cy="207122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FB59C-D1D9-4741-A7AD-4CCBF6D21D58}" type="datetimeFigureOut">
              <a:rPr lang="en-US" smtClean="0"/>
              <a:t>3/26/19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C8EA9-D7A3-9A4C-A915-192E36A596A1}" type="slidenum">
              <a:rPr lang="en-US" smtClean="0"/>
              <a:t>‹#›</a:t>
            </a:fld>
            <a:endParaRPr lang="en-US"/>
          </a:p>
        </p:txBody>
      </p:sp>
    </p:spTree>
    <p:extLst>
      <p:ext uri="{BB962C8B-B14F-4D97-AF65-F5344CB8AC3E}">
        <p14:creationId xmlns:p14="http://schemas.microsoft.com/office/powerpoint/2010/main" val="20996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9am to 10:30am</a:t>
            </a:r>
          </a:p>
          <a:p>
            <a:endParaRPr lang="en-US" dirty="0"/>
          </a:p>
          <a:p>
            <a:r>
              <a:rPr lang="en-US" sz="1200" kern="1200" dirty="0">
                <a:solidFill>
                  <a:schemeClr val="tx1"/>
                </a:solidFill>
                <a:effectLst/>
                <a:latin typeface="+mn-lt"/>
                <a:ea typeface="+mn-ea"/>
                <a:cs typeface="+mn-cs"/>
              </a:rPr>
              <a:t>Future of MESA Scientific Discussion	</a:t>
            </a:r>
          </a:p>
          <a:p>
            <a:endParaRPr lang="en-US"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Frailty</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healthy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aging</a:t>
            </a:r>
            <a:r>
              <a:rPr lang="fr-FR" sz="1200" kern="1200" dirty="0">
                <a:solidFill>
                  <a:schemeClr val="tx1"/>
                </a:solidFill>
                <a:effectLst/>
                <a:latin typeface="+mn-lt"/>
                <a:ea typeface="+mn-ea"/>
                <a:cs typeface="+mn-cs"/>
              </a:rPr>
              <a:t>	- Dr. </a:t>
            </a:r>
            <a:r>
              <a:rPr lang="fr-FR" sz="1200" kern="1200" dirty="0" err="1">
                <a:solidFill>
                  <a:schemeClr val="tx1"/>
                </a:solidFill>
                <a:effectLst/>
                <a:latin typeface="+mn-lt"/>
                <a:ea typeface="+mn-ea"/>
                <a:cs typeface="+mn-cs"/>
              </a:rPr>
              <a:t>Shea</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Kidney</a:t>
            </a:r>
            <a:r>
              <a:rPr lang="fr-FR" sz="1200" kern="1200" dirty="0">
                <a:solidFill>
                  <a:schemeClr val="tx1"/>
                </a:solidFill>
                <a:effectLst/>
                <a:latin typeface="+mn-lt"/>
                <a:ea typeface="+mn-ea"/>
                <a:cs typeface="+mn-cs"/>
              </a:rPr>
              <a:t> - Dr. </a:t>
            </a:r>
            <a:r>
              <a:rPr lang="fr-FR" sz="1200" kern="1200" dirty="0" err="1">
                <a:solidFill>
                  <a:schemeClr val="tx1"/>
                </a:solidFill>
                <a:effectLst/>
                <a:latin typeface="+mn-lt"/>
                <a:ea typeface="+mn-ea"/>
                <a:cs typeface="+mn-cs"/>
              </a:rPr>
              <a:t>Kestenbaum</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Environmental Health Activities and Opportunities</a:t>
            </a:r>
            <a:r>
              <a:rPr lang="fr-FR" sz="1200" kern="1200" dirty="0">
                <a:solidFill>
                  <a:schemeClr val="tx1"/>
                </a:solidFill>
                <a:effectLst/>
                <a:latin typeface="+mn-lt"/>
                <a:ea typeface="+mn-ea"/>
                <a:cs typeface="+mn-cs"/>
              </a:rPr>
              <a:t>	- Dr. Kaufman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Mobile Health</a:t>
            </a:r>
            <a:r>
              <a:rPr lang="en-US" dirty="0">
                <a:effectLst/>
              </a:rPr>
              <a:t> – Martin, Blaha, Post</a:t>
            </a:r>
            <a:endParaRPr lang="en-US" dirty="0"/>
          </a:p>
        </p:txBody>
      </p:sp>
      <p:sp>
        <p:nvSpPr>
          <p:cNvPr id="4" name="Slide Number Placeholder 3"/>
          <p:cNvSpPr>
            <a:spLocks noGrp="1"/>
          </p:cNvSpPr>
          <p:nvPr>
            <p:ph type="sldNum" sz="quarter" idx="5"/>
          </p:nvPr>
        </p:nvSpPr>
        <p:spPr/>
        <p:txBody>
          <a:bodyPr/>
          <a:lstStyle/>
          <a:p>
            <a:fld id="{B5FC8EA9-D7A3-9A4C-A915-192E36A596A1}" type="slidenum">
              <a:rPr lang="en-US" smtClean="0"/>
              <a:t>1</a:t>
            </a:fld>
            <a:endParaRPr lang="en-US"/>
          </a:p>
        </p:txBody>
      </p:sp>
    </p:spTree>
    <p:extLst>
      <p:ext uri="{BB962C8B-B14F-4D97-AF65-F5344CB8AC3E}">
        <p14:creationId xmlns:p14="http://schemas.microsoft.com/office/powerpoint/2010/main" val="162675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C8EA9-D7A3-9A4C-A915-192E36A596A1}" type="slidenum">
              <a:rPr lang="en-US" smtClean="0"/>
              <a:t>3</a:t>
            </a:fld>
            <a:endParaRPr lang="en-US"/>
          </a:p>
        </p:txBody>
      </p:sp>
    </p:spTree>
    <p:extLst>
      <p:ext uri="{BB962C8B-B14F-4D97-AF65-F5344CB8AC3E}">
        <p14:creationId xmlns:p14="http://schemas.microsoft.com/office/powerpoint/2010/main" val="224787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inquiry that is only accomplished via </a:t>
            </a:r>
            <a:r>
              <a:rPr lang="en-US" dirty="0" err="1"/>
              <a:t>mHealth</a:t>
            </a:r>
            <a:r>
              <a:rPr lang="en-US" dirty="0"/>
              <a:t> or at least better accomplished because the data are better: more accurate, prospective, objective, with richer detail</a:t>
            </a:r>
          </a:p>
          <a:p>
            <a:endParaRPr lang="en-US" dirty="0"/>
          </a:p>
          <a:p>
            <a:r>
              <a:rPr lang="en-US" dirty="0"/>
              <a:t>If move from visit-to-visit to minute-minute level, get closer to causal inference?</a:t>
            </a:r>
          </a:p>
        </p:txBody>
      </p:sp>
      <p:sp>
        <p:nvSpPr>
          <p:cNvPr id="4" name="Slide Number Placeholder 3"/>
          <p:cNvSpPr>
            <a:spLocks noGrp="1"/>
          </p:cNvSpPr>
          <p:nvPr>
            <p:ph type="sldNum" sz="quarter" idx="5"/>
          </p:nvPr>
        </p:nvSpPr>
        <p:spPr/>
        <p:txBody>
          <a:bodyPr/>
          <a:lstStyle/>
          <a:p>
            <a:fld id="{B5FC8EA9-D7A3-9A4C-A915-192E36A596A1}" type="slidenum">
              <a:rPr lang="en-US" smtClean="0"/>
              <a:t>4</a:t>
            </a:fld>
            <a:endParaRPr lang="en-US"/>
          </a:p>
        </p:txBody>
      </p:sp>
    </p:spTree>
    <p:extLst>
      <p:ext uri="{BB962C8B-B14F-4D97-AF65-F5344CB8AC3E}">
        <p14:creationId xmlns:p14="http://schemas.microsoft.com/office/powerpoint/2010/main" val="16585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Follow-up 15 Personal Status Form (Jan 2014-June 2015)</a:t>
            </a:r>
            <a:endParaRPr lang="en-US" dirty="0"/>
          </a:p>
        </p:txBody>
      </p:sp>
      <p:sp>
        <p:nvSpPr>
          <p:cNvPr id="4" name="Slide Number Placeholder 3"/>
          <p:cNvSpPr>
            <a:spLocks noGrp="1"/>
          </p:cNvSpPr>
          <p:nvPr>
            <p:ph type="sldNum" sz="quarter" idx="5"/>
          </p:nvPr>
        </p:nvSpPr>
        <p:spPr/>
        <p:txBody>
          <a:bodyPr/>
          <a:lstStyle/>
          <a:p>
            <a:fld id="{B5FC8EA9-D7A3-9A4C-A915-192E36A596A1}" type="slidenum">
              <a:rPr lang="en-US" smtClean="0"/>
              <a:t>11</a:t>
            </a:fld>
            <a:endParaRPr lang="en-US"/>
          </a:p>
        </p:txBody>
      </p:sp>
    </p:spTree>
    <p:extLst>
      <p:ext uri="{BB962C8B-B14F-4D97-AF65-F5344CB8AC3E}">
        <p14:creationId xmlns:p14="http://schemas.microsoft.com/office/powerpoint/2010/main" val="227340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Follow-up 15 Personal Status Form (Jan 2014-June 2015)</a:t>
            </a:r>
            <a:endParaRPr lang="en-US" dirty="0"/>
          </a:p>
        </p:txBody>
      </p:sp>
      <p:sp>
        <p:nvSpPr>
          <p:cNvPr id="4" name="Slide Number Placeholder 3"/>
          <p:cNvSpPr>
            <a:spLocks noGrp="1"/>
          </p:cNvSpPr>
          <p:nvPr>
            <p:ph type="sldNum" sz="quarter" idx="5"/>
          </p:nvPr>
        </p:nvSpPr>
        <p:spPr/>
        <p:txBody>
          <a:bodyPr/>
          <a:lstStyle/>
          <a:p>
            <a:fld id="{B5FC8EA9-D7A3-9A4C-A915-192E36A596A1}" type="slidenum">
              <a:rPr lang="en-US" smtClean="0"/>
              <a:t>15</a:t>
            </a:fld>
            <a:endParaRPr lang="en-US"/>
          </a:p>
        </p:txBody>
      </p:sp>
    </p:spTree>
    <p:extLst>
      <p:ext uri="{BB962C8B-B14F-4D97-AF65-F5344CB8AC3E}">
        <p14:creationId xmlns:p14="http://schemas.microsoft.com/office/powerpoint/2010/main" val="97317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C8EA9-D7A3-9A4C-A915-192E36A596A1}" type="slidenum">
              <a:rPr lang="en-US" smtClean="0"/>
              <a:t>18</a:t>
            </a:fld>
            <a:endParaRPr lang="en-US"/>
          </a:p>
        </p:txBody>
      </p:sp>
    </p:spTree>
    <p:extLst>
      <p:ext uri="{BB962C8B-B14F-4D97-AF65-F5344CB8AC3E}">
        <p14:creationId xmlns:p14="http://schemas.microsoft.com/office/powerpoint/2010/main" val="407021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99C1-9429-E94F-A726-F34F0DD784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B2887C-AA76-8B40-BF8C-F1568C08B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476167-1D70-2248-8FFC-CDF2995B7B1B}"/>
              </a:ext>
            </a:extLst>
          </p:cNvPr>
          <p:cNvSpPr>
            <a:spLocks noGrp="1"/>
          </p:cNvSpPr>
          <p:nvPr>
            <p:ph type="dt" sz="half" idx="10"/>
          </p:nvPr>
        </p:nvSpPr>
        <p:spPr/>
        <p:txBody>
          <a:bodyPr/>
          <a:lstStyle/>
          <a:p>
            <a:fld id="{E4F96232-09B0-A54A-8E5B-7B2B55787757}" type="datetimeFigureOut">
              <a:rPr lang="en-US" smtClean="0"/>
              <a:t>3/26/19</a:t>
            </a:fld>
            <a:endParaRPr lang="en-US"/>
          </a:p>
        </p:txBody>
      </p:sp>
      <p:sp>
        <p:nvSpPr>
          <p:cNvPr id="5" name="Footer Placeholder 4">
            <a:extLst>
              <a:ext uri="{FF2B5EF4-FFF2-40B4-BE49-F238E27FC236}">
                <a16:creationId xmlns:a16="http://schemas.microsoft.com/office/drawing/2014/main" id="{89752F32-39A8-B54E-8D5A-D962C4A68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05A52-68A2-A643-BDA5-BEEE5DF71017}"/>
              </a:ext>
            </a:extLst>
          </p:cNvPr>
          <p:cNvSpPr>
            <a:spLocks noGrp="1"/>
          </p:cNvSpPr>
          <p:nvPr>
            <p:ph type="sldNum" sz="quarter" idx="12"/>
          </p:nvPr>
        </p:nvSpPr>
        <p:spPr/>
        <p:txBody>
          <a:bodyPr/>
          <a:lstStyle/>
          <a:p>
            <a:fld id="{03AD934A-40F3-D94D-8BB3-E69A13D102FC}" type="slidenum">
              <a:rPr lang="en-US" smtClean="0"/>
              <a:t>‹#›</a:t>
            </a:fld>
            <a:endParaRPr lang="en-US"/>
          </a:p>
        </p:txBody>
      </p:sp>
    </p:spTree>
    <p:extLst>
      <p:ext uri="{BB962C8B-B14F-4D97-AF65-F5344CB8AC3E}">
        <p14:creationId xmlns:p14="http://schemas.microsoft.com/office/powerpoint/2010/main" val="418096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509C-78D2-1940-82BF-109C39F87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58481A-C09A-9546-B7C7-3CD677963D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46FCB-E9FE-5443-8667-688DABDFF0C5}"/>
              </a:ext>
            </a:extLst>
          </p:cNvPr>
          <p:cNvSpPr>
            <a:spLocks noGrp="1"/>
          </p:cNvSpPr>
          <p:nvPr>
            <p:ph type="dt" sz="half" idx="10"/>
          </p:nvPr>
        </p:nvSpPr>
        <p:spPr/>
        <p:txBody>
          <a:bodyPr/>
          <a:lstStyle/>
          <a:p>
            <a:fld id="{E4F96232-09B0-A54A-8E5B-7B2B55787757}" type="datetimeFigureOut">
              <a:rPr lang="en-US" smtClean="0"/>
              <a:t>3/26/19</a:t>
            </a:fld>
            <a:endParaRPr lang="en-US"/>
          </a:p>
        </p:txBody>
      </p:sp>
      <p:sp>
        <p:nvSpPr>
          <p:cNvPr id="5" name="Footer Placeholder 4">
            <a:extLst>
              <a:ext uri="{FF2B5EF4-FFF2-40B4-BE49-F238E27FC236}">
                <a16:creationId xmlns:a16="http://schemas.microsoft.com/office/drawing/2014/main" id="{219DC15E-285C-854B-B937-457B85F44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AFEB4-EBEB-B64C-B45F-9AF703B41225}"/>
              </a:ext>
            </a:extLst>
          </p:cNvPr>
          <p:cNvSpPr>
            <a:spLocks noGrp="1"/>
          </p:cNvSpPr>
          <p:nvPr>
            <p:ph type="sldNum" sz="quarter" idx="12"/>
          </p:nvPr>
        </p:nvSpPr>
        <p:spPr/>
        <p:txBody>
          <a:bodyPr/>
          <a:lstStyle/>
          <a:p>
            <a:fld id="{03AD934A-40F3-D94D-8BB3-E69A13D102FC}" type="slidenum">
              <a:rPr lang="en-US" smtClean="0"/>
              <a:t>‹#›</a:t>
            </a:fld>
            <a:endParaRPr lang="en-US"/>
          </a:p>
        </p:txBody>
      </p:sp>
    </p:spTree>
    <p:extLst>
      <p:ext uri="{BB962C8B-B14F-4D97-AF65-F5344CB8AC3E}">
        <p14:creationId xmlns:p14="http://schemas.microsoft.com/office/powerpoint/2010/main" val="361645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C613A3-B9FF-4148-9C96-5E63E3F391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3A954C-FF1D-724C-8B36-A1C1B1FF0C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7CF44-647B-C84B-BF62-BF9692EA7FEB}"/>
              </a:ext>
            </a:extLst>
          </p:cNvPr>
          <p:cNvSpPr>
            <a:spLocks noGrp="1"/>
          </p:cNvSpPr>
          <p:nvPr>
            <p:ph type="dt" sz="half" idx="10"/>
          </p:nvPr>
        </p:nvSpPr>
        <p:spPr/>
        <p:txBody>
          <a:bodyPr/>
          <a:lstStyle/>
          <a:p>
            <a:fld id="{E4F96232-09B0-A54A-8E5B-7B2B55787757}" type="datetimeFigureOut">
              <a:rPr lang="en-US" smtClean="0"/>
              <a:t>3/26/19</a:t>
            </a:fld>
            <a:endParaRPr lang="en-US"/>
          </a:p>
        </p:txBody>
      </p:sp>
      <p:sp>
        <p:nvSpPr>
          <p:cNvPr id="5" name="Footer Placeholder 4">
            <a:extLst>
              <a:ext uri="{FF2B5EF4-FFF2-40B4-BE49-F238E27FC236}">
                <a16:creationId xmlns:a16="http://schemas.microsoft.com/office/drawing/2014/main" id="{ED8A2750-1CDA-FD4E-A56E-DC2A02F6F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FC4FC-CA85-CD4F-84EB-F2549A28A806}"/>
              </a:ext>
            </a:extLst>
          </p:cNvPr>
          <p:cNvSpPr>
            <a:spLocks noGrp="1"/>
          </p:cNvSpPr>
          <p:nvPr>
            <p:ph type="sldNum" sz="quarter" idx="12"/>
          </p:nvPr>
        </p:nvSpPr>
        <p:spPr/>
        <p:txBody>
          <a:bodyPr/>
          <a:lstStyle/>
          <a:p>
            <a:fld id="{03AD934A-40F3-D94D-8BB3-E69A13D102FC}" type="slidenum">
              <a:rPr lang="en-US" smtClean="0"/>
              <a:t>‹#›</a:t>
            </a:fld>
            <a:endParaRPr lang="en-US"/>
          </a:p>
        </p:txBody>
      </p:sp>
    </p:spTree>
    <p:extLst>
      <p:ext uri="{BB962C8B-B14F-4D97-AF65-F5344CB8AC3E}">
        <p14:creationId xmlns:p14="http://schemas.microsoft.com/office/powerpoint/2010/main" val="414941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0CAE-3BF7-9D4A-99BB-22491F6025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49DE5A-9ECD-E548-99B5-5249E1636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A5D24-8997-914B-98B0-8D822DE99A29}"/>
              </a:ext>
            </a:extLst>
          </p:cNvPr>
          <p:cNvSpPr>
            <a:spLocks noGrp="1"/>
          </p:cNvSpPr>
          <p:nvPr>
            <p:ph type="dt" sz="half" idx="10"/>
          </p:nvPr>
        </p:nvSpPr>
        <p:spPr/>
        <p:txBody>
          <a:bodyPr/>
          <a:lstStyle/>
          <a:p>
            <a:fld id="{E4F96232-09B0-A54A-8E5B-7B2B55787757}" type="datetimeFigureOut">
              <a:rPr lang="en-US" smtClean="0"/>
              <a:t>3/26/19</a:t>
            </a:fld>
            <a:endParaRPr lang="en-US"/>
          </a:p>
        </p:txBody>
      </p:sp>
      <p:sp>
        <p:nvSpPr>
          <p:cNvPr id="5" name="Footer Placeholder 4">
            <a:extLst>
              <a:ext uri="{FF2B5EF4-FFF2-40B4-BE49-F238E27FC236}">
                <a16:creationId xmlns:a16="http://schemas.microsoft.com/office/drawing/2014/main" id="{9042B27F-2A0F-1D49-85F6-15C1AE7FF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38D43-D6A7-2745-9E62-8830123BA73A}"/>
              </a:ext>
            </a:extLst>
          </p:cNvPr>
          <p:cNvSpPr>
            <a:spLocks noGrp="1"/>
          </p:cNvSpPr>
          <p:nvPr>
            <p:ph type="sldNum" sz="quarter" idx="12"/>
          </p:nvPr>
        </p:nvSpPr>
        <p:spPr/>
        <p:txBody>
          <a:bodyPr/>
          <a:lstStyle/>
          <a:p>
            <a:fld id="{03AD934A-40F3-D94D-8BB3-E69A13D102FC}" type="slidenum">
              <a:rPr lang="en-US" smtClean="0"/>
              <a:t>‹#›</a:t>
            </a:fld>
            <a:endParaRPr lang="en-US"/>
          </a:p>
        </p:txBody>
      </p:sp>
    </p:spTree>
    <p:extLst>
      <p:ext uri="{BB962C8B-B14F-4D97-AF65-F5344CB8AC3E}">
        <p14:creationId xmlns:p14="http://schemas.microsoft.com/office/powerpoint/2010/main" val="371527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5F19-2B70-EB40-A83E-6D60BD1FF9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7F88CD-68E2-7A46-81DF-21C08444D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6761B4-8FC9-F641-A948-168B9CB139BC}"/>
              </a:ext>
            </a:extLst>
          </p:cNvPr>
          <p:cNvSpPr>
            <a:spLocks noGrp="1"/>
          </p:cNvSpPr>
          <p:nvPr>
            <p:ph type="dt" sz="half" idx="10"/>
          </p:nvPr>
        </p:nvSpPr>
        <p:spPr/>
        <p:txBody>
          <a:bodyPr/>
          <a:lstStyle/>
          <a:p>
            <a:fld id="{E4F96232-09B0-A54A-8E5B-7B2B55787757}" type="datetimeFigureOut">
              <a:rPr lang="en-US" smtClean="0"/>
              <a:t>3/26/19</a:t>
            </a:fld>
            <a:endParaRPr lang="en-US"/>
          </a:p>
        </p:txBody>
      </p:sp>
      <p:sp>
        <p:nvSpPr>
          <p:cNvPr id="5" name="Footer Placeholder 4">
            <a:extLst>
              <a:ext uri="{FF2B5EF4-FFF2-40B4-BE49-F238E27FC236}">
                <a16:creationId xmlns:a16="http://schemas.microsoft.com/office/drawing/2014/main" id="{651C15A5-44DE-4143-8F02-E5A703095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5D2E0-0DD1-BF40-9BF0-C34881250E8F}"/>
              </a:ext>
            </a:extLst>
          </p:cNvPr>
          <p:cNvSpPr>
            <a:spLocks noGrp="1"/>
          </p:cNvSpPr>
          <p:nvPr>
            <p:ph type="sldNum" sz="quarter" idx="12"/>
          </p:nvPr>
        </p:nvSpPr>
        <p:spPr/>
        <p:txBody>
          <a:bodyPr/>
          <a:lstStyle/>
          <a:p>
            <a:fld id="{03AD934A-40F3-D94D-8BB3-E69A13D102FC}" type="slidenum">
              <a:rPr lang="en-US" smtClean="0"/>
              <a:t>‹#›</a:t>
            </a:fld>
            <a:endParaRPr lang="en-US"/>
          </a:p>
        </p:txBody>
      </p:sp>
    </p:spTree>
    <p:extLst>
      <p:ext uri="{BB962C8B-B14F-4D97-AF65-F5344CB8AC3E}">
        <p14:creationId xmlns:p14="http://schemas.microsoft.com/office/powerpoint/2010/main" val="117143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D94F-89DF-254D-A14A-3698349F3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D1280-56EA-4C4D-977B-F341720E08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8E7978-5E5A-5849-88F2-AFE62B2423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AEBBC6-DE3C-414F-AA7F-7C3651B1CF78}"/>
              </a:ext>
            </a:extLst>
          </p:cNvPr>
          <p:cNvSpPr>
            <a:spLocks noGrp="1"/>
          </p:cNvSpPr>
          <p:nvPr>
            <p:ph type="dt" sz="half" idx="10"/>
          </p:nvPr>
        </p:nvSpPr>
        <p:spPr/>
        <p:txBody>
          <a:bodyPr/>
          <a:lstStyle/>
          <a:p>
            <a:fld id="{E4F96232-09B0-A54A-8E5B-7B2B55787757}" type="datetimeFigureOut">
              <a:rPr lang="en-US" smtClean="0"/>
              <a:t>3/26/19</a:t>
            </a:fld>
            <a:endParaRPr lang="en-US"/>
          </a:p>
        </p:txBody>
      </p:sp>
      <p:sp>
        <p:nvSpPr>
          <p:cNvPr id="6" name="Footer Placeholder 5">
            <a:extLst>
              <a:ext uri="{FF2B5EF4-FFF2-40B4-BE49-F238E27FC236}">
                <a16:creationId xmlns:a16="http://schemas.microsoft.com/office/drawing/2014/main" id="{F07E5715-4776-F346-8D25-509F97E85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EEC6B-8402-0941-B977-DCE1DF67DCBD}"/>
              </a:ext>
            </a:extLst>
          </p:cNvPr>
          <p:cNvSpPr>
            <a:spLocks noGrp="1"/>
          </p:cNvSpPr>
          <p:nvPr>
            <p:ph type="sldNum" sz="quarter" idx="12"/>
          </p:nvPr>
        </p:nvSpPr>
        <p:spPr/>
        <p:txBody>
          <a:bodyPr/>
          <a:lstStyle/>
          <a:p>
            <a:fld id="{03AD934A-40F3-D94D-8BB3-E69A13D102FC}" type="slidenum">
              <a:rPr lang="en-US" smtClean="0"/>
              <a:t>‹#›</a:t>
            </a:fld>
            <a:endParaRPr lang="en-US"/>
          </a:p>
        </p:txBody>
      </p:sp>
    </p:spTree>
    <p:extLst>
      <p:ext uri="{BB962C8B-B14F-4D97-AF65-F5344CB8AC3E}">
        <p14:creationId xmlns:p14="http://schemas.microsoft.com/office/powerpoint/2010/main" val="281940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42F5-3C29-2442-B9E4-96FD87FA3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C34F82-5A2D-2648-8395-1D3ED42E8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28A162-547B-7C4B-A17D-B9C4802D3B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DEE135-06A7-434E-836A-31ED208BB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45BA2D-AD04-7B43-9895-AD7020EE3A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091190-7083-274D-9168-D1802D6B65E2}"/>
              </a:ext>
            </a:extLst>
          </p:cNvPr>
          <p:cNvSpPr>
            <a:spLocks noGrp="1"/>
          </p:cNvSpPr>
          <p:nvPr>
            <p:ph type="dt" sz="half" idx="10"/>
          </p:nvPr>
        </p:nvSpPr>
        <p:spPr/>
        <p:txBody>
          <a:bodyPr/>
          <a:lstStyle/>
          <a:p>
            <a:fld id="{E4F96232-09B0-A54A-8E5B-7B2B55787757}" type="datetimeFigureOut">
              <a:rPr lang="en-US" smtClean="0"/>
              <a:t>3/26/19</a:t>
            </a:fld>
            <a:endParaRPr lang="en-US"/>
          </a:p>
        </p:txBody>
      </p:sp>
      <p:sp>
        <p:nvSpPr>
          <p:cNvPr id="8" name="Footer Placeholder 7">
            <a:extLst>
              <a:ext uri="{FF2B5EF4-FFF2-40B4-BE49-F238E27FC236}">
                <a16:creationId xmlns:a16="http://schemas.microsoft.com/office/drawing/2014/main" id="{129C2005-36EB-F441-B17D-C9A562C3C9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3300CA-CCAF-E64A-AF0F-068E894F340C}"/>
              </a:ext>
            </a:extLst>
          </p:cNvPr>
          <p:cNvSpPr>
            <a:spLocks noGrp="1"/>
          </p:cNvSpPr>
          <p:nvPr>
            <p:ph type="sldNum" sz="quarter" idx="12"/>
          </p:nvPr>
        </p:nvSpPr>
        <p:spPr/>
        <p:txBody>
          <a:bodyPr/>
          <a:lstStyle/>
          <a:p>
            <a:fld id="{03AD934A-40F3-D94D-8BB3-E69A13D102FC}" type="slidenum">
              <a:rPr lang="en-US" smtClean="0"/>
              <a:t>‹#›</a:t>
            </a:fld>
            <a:endParaRPr lang="en-US"/>
          </a:p>
        </p:txBody>
      </p:sp>
    </p:spTree>
    <p:extLst>
      <p:ext uri="{BB962C8B-B14F-4D97-AF65-F5344CB8AC3E}">
        <p14:creationId xmlns:p14="http://schemas.microsoft.com/office/powerpoint/2010/main" val="264057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FE6B-ACEA-9546-AA29-3B185D504E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E6E0C0-745F-294E-A856-7962F3CA772D}"/>
              </a:ext>
            </a:extLst>
          </p:cNvPr>
          <p:cNvSpPr>
            <a:spLocks noGrp="1"/>
          </p:cNvSpPr>
          <p:nvPr>
            <p:ph type="dt" sz="half" idx="10"/>
          </p:nvPr>
        </p:nvSpPr>
        <p:spPr/>
        <p:txBody>
          <a:bodyPr/>
          <a:lstStyle/>
          <a:p>
            <a:fld id="{E4F96232-09B0-A54A-8E5B-7B2B55787757}" type="datetimeFigureOut">
              <a:rPr lang="en-US" smtClean="0"/>
              <a:t>3/26/19</a:t>
            </a:fld>
            <a:endParaRPr lang="en-US"/>
          </a:p>
        </p:txBody>
      </p:sp>
      <p:sp>
        <p:nvSpPr>
          <p:cNvPr id="4" name="Footer Placeholder 3">
            <a:extLst>
              <a:ext uri="{FF2B5EF4-FFF2-40B4-BE49-F238E27FC236}">
                <a16:creationId xmlns:a16="http://schemas.microsoft.com/office/drawing/2014/main" id="{F0334041-14ED-2943-9A64-1E30624FE5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D49F61-025F-EC4F-B75A-E74E716A0949}"/>
              </a:ext>
            </a:extLst>
          </p:cNvPr>
          <p:cNvSpPr>
            <a:spLocks noGrp="1"/>
          </p:cNvSpPr>
          <p:nvPr>
            <p:ph type="sldNum" sz="quarter" idx="12"/>
          </p:nvPr>
        </p:nvSpPr>
        <p:spPr/>
        <p:txBody>
          <a:bodyPr/>
          <a:lstStyle/>
          <a:p>
            <a:fld id="{03AD934A-40F3-D94D-8BB3-E69A13D102FC}" type="slidenum">
              <a:rPr lang="en-US" smtClean="0"/>
              <a:t>‹#›</a:t>
            </a:fld>
            <a:endParaRPr lang="en-US"/>
          </a:p>
        </p:txBody>
      </p:sp>
    </p:spTree>
    <p:extLst>
      <p:ext uri="{BB962C8B-B14F-4D97-AF65-F5344CB8AC3E}">
        <p14:creationId xmlns:p14="http://schemas.microsoft.com/office/powerpoint/2010/main" val="193744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893476-E2A0-B746-93DA-6787040ED19D}"/>
              </a:ext>
            </a:extLst>
          </p:cNvPr>
          <p:cNvSpPr>
            <a:spLocks noGrp="1"/>
          </p:cNvSpPr>
          <p:nvPr>
            <p:ph type="dt" sz="half" idx="10"/>
          </p:nvPr>
        </p:nvSpPr>
        <p:spPr/>
        <p:txBody>
          <a:bodyPr/>
          <a:lstStyle/>
          <a:p>
            <a:fld id="{E4F96232-09B0-A54A-8E5B-7B2B55787757}" type="datetimeFigureOut">
              <a:rPr lang="en-US" smtClean="0"/>
              <a:t>3/26/19</a:t>
            </a:fld>
            <a:endParaRPr lang="en-US"/>
          </a:p>
        </p:txBody>
      </p:sp>
      <p:sp>
        <p:nvSpPr>
          <p:cNvPr id="3" name="Footer Placeholder 2">
            <a:extLst>
              <a:ext uri="{FF2B5EF4-FFF2-40B4-BE49-F238E27FC236}">
                <a16:creationId xmlns:a16="http://schemas.microsoft.com/office/drawing/2014/main" id="{792C9991-81AE-A144-B381-426E2BE5F2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60FACC-643C-1C4F-932F-7650102A655B}"/>
              </a:ext>
            </a:extLst>
          </p:cNvPr>
          <p:cNvSpPr>
            <a:spLocks noGrp="1"/>
          </p:cNvSpPr>
          <p:nvPr>
            <p:ph type="sldNum" sz="quarter" idx="12"/>
          </p:nvPr>
        </p:nvSpPr>
        <p:spPr/>
        <p:txBody>
          <a:bodyPr/>
          <a:lstStyle/>
          <a:p>
            <a:fld id="{03AD934A-40F3-D94D-8BB3-E69A13D102FC}" type="slidenum">
              <a:rPr lang="en-US" smtClean="0"/>
              <a:t>‹#›</a:t>
            </a:fld>
            <a:endParaRPr lang="en-US"/>
          </a:p>
        </p:txBody>
      </p:sp>
    </p:spTree>
    <p:extLst>
      <p:ext uri="{BB962C8B-B14F-4D97-AF65-F5344CB8AC3E}">
        <p14:creationId xmlns:p14="http://schemas.microsoft.com/office/powerpoint/2010/main" val="21671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5A94-CC11-8E44-A606-5B3DE5D74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CBF982-3B3C-284D-83FC-49619D6D3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90329C-ABCA-464A-B5E5-36B29FDFD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929F40-B37C-A644-994D-3A3F7C4420EA}"/>
              </a:ext>
            </a:extLst>
          </p:cNvPr>
          <p:cNvSpPr>
            <a:spLocks noGrp="1"/>
          </p:cNvSpPr>
          <p:nvPr>
            <p:ph type="dt" sz="half" idx="10"/>
          </p:nvPr>
        </p:nvSpPr>
        <p:spPr/>
        <p:txBody>
          <a:bodyPr/>
          <a:lstStyle/>
          <a:p>
            <a:fld id="{E4F96232-09B0-A54A-8E5B-7B2B55787757}" type="datetimeFigureOut">
              <a:rPr lang="en-US" smtClean="0"/>
              <a:t>3/26/19</a:t>
            </a:fld>
            <a:endParaRPr lang="en-US"/>
          </a:p>
        </p:txBody>
      </p:sp>
      <p:sp>
        <p:nvSpPr>
          <p:cNvPr id="6" name="Footer Placeholder 5">
            <a:extLst>
              <a:ext uri="{FF2B5EF4-FFF2-40B4-BE49-F238E27FC236}">
                <a16:creationId xmlns:a16="http://schemas.microsoft.com/office/drawing/2014/main" id="{BA922003-5070-094E-A1C9-C57E064799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784FE-785F-1B47-8ECB-F91DCA0E839F}"/>
              </a:ext>
            </a:extLst>
          </p:cNvPr>
          <p:cNvSpPr>
            <a:spLocks noGrp="1"/>
          </p:cNvSpPr>
          <p:nvPr>
            <p:ph type="sldNum" sz="quarter" idx="12"/>
          </p:nvPr>
        </p:nvSpPr>
        <p:spPr/>
        <p:txBody>
          <a:bodyPr/>
          <a:lstStyle/>
          <a:p>
            <a:fld id="{03AD934A-40F3-D94D-8BB3-E69A13D102FC}" type="slidenum">
              <a:rPr lang="en-US" smtClean="0"/>
              <a:t>‹#›</a:t>
            </a:fld>
            <a:endParaRPr lang="en-US"/>
          </a:p>
        </p:txBody>
      </p:sp>
    </p:spTree>
    <p:extLst>
      <p:ext uri="{BB962C8B-B14F-4D97-AF65-F5344CB8AC3E}">
        <p14:creationId xmlns:p14="http://schemas.microsoft.com/office/powerpoint/2010/main" val="57262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DAA0-DF25-8F4E-B32D-DBE580007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BAF741-EFCD-6C48-A334-E43BA6DFD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B385A2-B2C7-C644-B1BF-D61EB4C71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6E259-F626-B64C-B46E-201B3AAB9981}"/>
              </a:ext>
            </a:extLst>
          </p:cNvPr>
          <p:cNvSpPr>
            <a:spLocks noGrp="1"/>
          </p:cNvSpPr>
          <p:nvPr>
            <p:ph type="dt" sz="half" idx="10"/>
          </p:nvPr>
        </p:nvSpPr>
        <p:spPr/>
        <p:txBody>
          <a:bodyPr/>
          <a:lstStyle/>
          <a:p>
            <a:fld id="{E4F96232-09B0-A54A-8E5B-7B2B55787757}" type="datetimeFigureOut">
              <a:rPr lang="en-US" smtClean="0"/>
              <a:t>3/26/19</a:t>
            </a:fld>
            <a:endParaRPr lang="en-US"/>
          </a:p>
        </p:txBody>
      </p:sp>
      <p:sp>
        <p:nvSpPr>
          <p:cNvPr id="6" name="Footer Placeholder 5">
            <a:extLst>
              <a:ext uri="{FF2B5EF4-FFF2-40B4-BE49-F238E27FC236}">
                <a16:creationId xmlns:a16="http://schemas.microsoft.com/office/drawing/2014/main" id="{2D096FB3-523E-6B48-8480-CA50E8103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4F40AD-58D0-5C48-9B62-F80A4BD08AF8}"/>
              </a:ext>
            </a:extLst>
          </p:cNvPr>
          <p:cNvSpPr>
            <a:spLocks noGrp="1"/>
          </p:cNvSpPr>
          <p:nvPr>
            <p:ph type="sldNum" sz="quarter" idx="12"/>
          </p:nvPr>
        </p:nvSpPr>
        <p:spPr/>
        <p:txBody>
          <a:bodyPr/>
          <a:lstStyle/>
          <a:p>
            <a:fld id="{03AD934A-40F3-D94D-8BB3-E69A13D102FC}" type="slidenum">
              <a:rPr lang="en-US" smtClean="0"/>
              <a:t>‹#›</a:t>
            </a:fld>
            <a:endParaRPr lang="en-US"/>
          </a:p>
        </p:txBody>
      </p:sp>
    </p:spTree>
    <p:extLst>
      <p:ext uri="{BB962C8B-B14F-4D97-AF65-F5344CB8AC3E}">
        <p14:creationId xmlns:p14="http://schemas.microsoft.com/office/powerpoint/2010/main" val="256970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628F5-2C4F-5E47-B4B2-4FE799D26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F2CBE6-F21B-8D47-AAD5-E3682D247E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B8BC0-ED3D-DF42-B6FD-2A3E49D679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96232-09B0-A54A-8E5B-7B2B55787757}" type="datetimeFigureOut">
              <a:rPr lang="en-US" smtClean="0"/>
              <a:t>3/26/19</a:t>
            </a:fld>
            <a:endParaRPr lang="en-US"/>
          </a:p>
        </p:txBody>
      </p:sp>
      <p:sp>
        <p:nvSpPr>
          <p:cNvPr id="5" name="Footer Placeholder 4">
            <a:extLst>
              <a:ext uri="{FF2B5EF4-FFF2-40B4-BE49-F238E27FC236}">
                <a16:creationId xmlns:a16="http://schemas.microsoft.com/office/drawing/2014/main" id="{FB89FA28-CE46-3644-B0C6-01A14F449C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CAB3EE-3B38-0640-9107-0ED4167EE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D934A-40F3-D94D-8BB3-E69A13D102FC}" type="slidenum">
              <a:rPr lang="en-US" smtClean="0"/>
              <a:t>‹#›</a:t>
            </a:fld>
            <a:endParaRPr lang="en-US"/>
          </a:p>
        </p:txBody>
      </p:sp>
    </p:spTree>
    <p:extLst>
      <p:ext uri="{BB962C8B-B14F-4D97-AF65-F5344CB8AC3E}">
        <p14:creationId xmlns:p14="http://schemas.microsoft.com/office/powerpoint/2010/main" val="371387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BF8F-4A0C-D543-880B-13889017C2F5}"/>
              </a:ext>
            </a:extLst>
          </p:cNvPr>
          <p:cNvSpPr>
            <a:spLocks noGrp="1"/>
          </p:cNvSpPr>
          <p:nvPr>
            <p:ph type="ctrTitle"/>
          </p:nvPr>
        </p:nvSpPr>
        <p:spPr>
          <a:xfrm>
            <a:off x="6413111" y="640081"/>
            <a:ext cx="5138808" cy="3352473"/>
          </a:xfrm>
          <a:noFill/>
        </p:spPr>
        <p:txBody>
          <a:bodyPr>
            <a:normAutofit/>
          </a:bodyPr>
          <a:lstStyle/>
          <a:p>
            <a:r>
              <a:rPr lang="en-US" dirty="0"/>
              <a:t>MESA: </a:t>
            </a:r>
            <a:r>
              <a:rPr lang="en-US" dirty="0" err="1"/>
              <a:t>mHealth</a:t>
            </a:r>
            <a:r>
              <a:rPr lang="en-US" dirty="0"/>
              <a:t> Ancillary</a:t>
            </a:r>
          </a:p>
        </p:txBody>
      </p:sp>
      <p:sp>
        <p:nvSpPr>
          <p:cNvPr id="3" name="Subtitle 2">
            <a:extLst>
              <a:ext uri="{FF2B5EF4-FFF2-40B4-BE49-F238E27FC236}">
                <a16:creationId xmlns:a16="http://schemas.microsoft.com/office/drawing/2014/main" id="{F3A6DCE7-A853-3C4C-80F9-30B5CB52EA19}"/>
              </a:ext>
            </a:extLst>
          </p:cNvPr>
          <p:cNvSpPr>
            <a:spLocks noGrp="1"/>
          </p:cNvSpPr>
          <p:nvPr>
            <p:ph type="subTitle" idx="1"/>
          </p:nvPr>
        </p:nvSpPr>
        <p:spPr>
          <a:xfrm>
            <a:off x="6413110" y="4157147"/>
            <a:ext cx="5138809" cy="2060774"/>
          </a:xfrm>
          <a:noFill/>
        </p:spPr>
        <p:txBody>
          <a:bodyPr>
            <a:normAutofit/>
          </a:bodyPr>
          <a:lstStyle/>
          <a:p>
            <a:r>
              <a:rPr lang="en-US" dirty="0"/>
              <a:t>Seth S. Martin, MD, MHS</a:t>
            </a:r>
          </a:p>
          <a:p>
            <a:r>
              <a:rPr lang="en-US" dirty="0"/>
              <a:t>Michael J. Blaha, MD, MPH</a:t>
            </a:r>
          </a:p>
          <a:p>
            <a:r>
              <a:rPr lang="en-US" dirty="0"/>
              <a:t>Wendy S. Post, MD, MS</a:t>
            </a:r>
          </a:p>
        </p:txBody>
      </p:sp>
      <p:sp>
        <p:nvSpPr>
          <p:cNvPr id="10" name="Rectangle 9">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ingle gear">
            <a:extLst>
              <a:ext uri="{FF2B5EF4-FFF2-40B4-BE49-F238E27FC236}">
                <a16:creationId xmlns:a16="http://schemas.microsoft.com/office/drawing/2014/main" id="{AA82A990-5D72-4B2A-B44D-F7690EFD9E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500" y="1344157"/>
            <a:ext cx="4169664" cy="4169664"/>
          </a:xfrm>
          <a:prstGeom prst="rect">
            <a:avLst/>
          </a:prstGeom>
          <a:effectLst/>
        </p:spPr>
      </p:pic>
    </p:spTree>
    <p:extLst>
      <p:ext uri="{BB962C8B-B14F-4D97-AF65-F5344CB8AC3E}">
        <p14:creationId xmlns:p14="http://schemas.microsoft.com/office/powerpoint/2010/main" val="173056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6"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7" name="Oval 16">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8"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20" name="Rectangle 19">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25FA57-C37E-2141-8A50-56F64A5D6CAE}"/>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solidFill>
                  <a:schemeClr val="bg2"/>
                </a:solidFill>
                <a:latin typeface="+mj-lt"/>
                <a:ea typeface="+mj-ea"/>
                <a:cs typeface="+mj-cs"/>
              </a:rPr>
              <a:t>What do we know already?</a:t>
            </a:r>
          </a:p>
        </p:txBody>
      </p:sp>
    </p:spTree>
    <p:extLst>
      <p:ext uri="{BB962C8B-B14F-4D97-AF65-F5344CB8AC3E}">
        <p14:creationId xmlns:p14="http://schemas.microsoft.com/office/powerpoint/2010/main" val="21714253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91E8-362B-FA48-B503-61022B9AC18D}"/>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kern="1200" dirty="0">
                <a:solidFill>
                  <a:schemeClr val="tx1"/>
                </a:solidFill>
                <a:latin typeface="+mj-lt"/>
                <a:ea typeface="+mj-ea"/>
                <a:cs typeface="+mj-cs"/>
              </a:rPr>
              <a:t>Have Internet Access?</a:t>
            </a:r>
            <a:br>
              <a:rPr lang="en-US" kern="1200" dirty="0">
                <a:solidFill>
                  <a:schemeClr val="tx1"/>
                </a:solidFill>
                <a:latin typeface="+mj-lt"/>
                <a:ea typeface="+mj-ea"/>
                <a:cs typeface="+mj-cs"/>
              </a:rPr>
            </a:br>
            <a:r>
              <a:rPr lang="en-US" dirty="0"/>
              <a:t>(Jan 2014-June 2015)</a:t>
            </a:r>
            <a:endParaRPr lang="en-US"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id="{B918BA19-5211-3748-96B3-5D3EFCE5B3B8}"/>
              </a:ext>
            </a:extLst>
          </p:cNvPr>
          <p:cNvGraphicFramePr>
            <a:graphicFrameLocks noGrp="1"/>
          </p:cNvGraphicFramePr>
          <p:nvPr>
            <p:extLst>
              <p:ext uri="{D42A27DB-BD31-4B8C-83A1-F6EECF244321}">
                <p14:modId xmlns:p14="http://schemas.microsoft.com/office/powerpoint/2010/main" val="888873288"/>
              </p:ext>
            </p:extLst>
          </p:nvPr>
        </p:nvGraphicFramePr>
        <p:xfrm>
          <a:off x="3689000" y="1944461"/>
          <a:ext cx="4813999" cy="4118800"/>
        </p:xfrm>
        <a:graphic>
          <a:graphicData uri="http://schemas.openxmlformats.org/drawingml/2006/table">
            <a:tbl>
              <a:tblPr firstRow="1" bandRow="1">
                <a:tableStyleId>{3B4B98B0-60AC-42C2-AFA5-B58CD77FA1E5}</a:tableStyleId>
              </a:tblPr>
              <a:tblGrid>
                <a:gridCol w="1322288">
                  <a:extLst>
                    <a:ext uri="{9D8B030D-6E8A-4147-A177-3AD203B41FA5}">
                      <a16:colId xmlns:a16="http://schemas.microsoft.com/office/drawing/2014/main" val="3808095621"/>
                    </a:ext>
                  </a:extLst>
                </a:gridCol>
                <a:gridCol w="1186530">
                  <a:extLst>
                    <a:ext uri="{9D8B030D-6E8A-4147-A177-3AD203B41FA5}">
                      <a16:colId xmlns:a16="http://schemas.microsoft.com/office/drawing/2014/main" val="3549762993"/>
                    </a:ext>
                  </a:extLst>
                </a:gridCol>
                <a:gridCol w="1186530">
                  <a:extLst>
                    <a:ext uri="{9D8B030D-6E8A-4147-A177-3AD203B41FA5}">
                      <a16:colId xmlns:a16="http://schemas.microsoft.com/office/drawing/2014/main" val="4046524912"/>
                    </a:ext>
                  </a:extLst>
                </a:gridCol>
                <a:gridCol w="1118651">
                  <a:extLst>
                    <a:ext uri="{9D8B030D-6E8A-4147-A177-3AD203B41FA5}">
                      <a16:colId xmlns:a16="http://schemas.microsoft.com/office/drawing/2014/main" val="3739989467"/>
                    </a:ext>
                  </a:extLst>
                </a:gridCol>
              </a:tblGrid>
              <a:tr h="514850">
                <a:tc>
                  <a:txBody>
                    <a:bodyPr/>
                    <a:lstStyle/>
                    <a:p>
                      <a:r>
                        <a:rPr lang="en-US" sz="2800" dirty="0">
                          <a:effectLst/>
                        </a:rPr>
                        <a:t> </a:t>
                      </a:r>
                      <a:endParaRPr lang="en-US" sz="4500" dirty="0">
                        <a:effectLst/>
                      </a:endParaRPr>
                    </a:p>
                  </a:txBody>
                  <a:tcPr marL="172897" marR="172897" marT="0" marB="0" anchor="ctr"/>
                </a:tc>
                <a:tc>
                  <a:txBody>
                    <a:bodyPr/>
                    <a:lstStyle/>
                    <a:p>
                      <a:pPr algn="ctr"/>
                      <a:r>
                        <a:rPr lang="en-US" sz="2800" dirty="0">
                          <a:effectLst/>
                        </a:rPr>
                        <a:t>Total</a:t>
                      </a:r>
                      <a:endParaRPr lang="en-US" sz="4500" dirty="0">
                        <a:effectLst/>
                      </a:endParaRPr>
                    </a:p>
                  </a:txBody>
                  <a:tcPr marL="172897" marR="172897" marT="0" marB="0" anchor="ctr"/>
                </a:tc>
                <a:tc gridSpan="2">
                  <a:txBody>
                    <a:bodyPr/>
                    <a:lstStyle/>
                    <a:p>
                      <a:pPr algn="ctr"/>
                      <a:r>
                        <a:rPr lang="en-US" sz="2800" dirty="0">
                          <a:effectLst/>
                        </a:rPr>
                        <a:t>Yes</a:t>
                      </a:r>
                      <a:endParaRPr lang="en-US" sz="4500" dirty="0">
                        <a:effectLst/>
                      </a:endParaRPr>
                    </a:p>
                  </a:txBody>
                  <a:tcPr marL="172897" marR="172897" marT="0" marB="0" anchor="ctr"/>
                </a:tc>
                <a:tc hMerge="1">
                  <a:txBody>
                    <a:bodyPr/>
                    <a:lstStyle/>
                    <a:p>
                      <a:endParaRPr lang="en-US"/>
                    </a:p>
                  </a:txBody>
                  <a:tcPr/>
                </a:tc>
                <a:extLst>
                  <a:ext uri="{0D108BD9-81ED-4DB2-BD59-A6C34878D82A}">
                    <a16:rowId xmlns:a16="http://schemas.microsoft.com/office/drawing/2014/main" val="2121205994"/>
                  </a:ext>
                </a:extLst>
              </a:tr>
              <a:tr h="514850">
                <a:tc>
                  <a:txBody>
                    <a:bodyPr/>
                    <a:lstStyle/>
                    <a:p>
                      <a:r>
                        <a:rPr lang="en-US" sz="2800" dirty="0">
                          <a:effectLst/>
                        </a:rPr>
                        <a:t>WFU</a:t>
                      </a:r>
                      <a:endParaRPr lang="en-US" sz="4500" dirty="0">
                        <a:effectLst/>
                      </a:endParaRPr>
                    </a:p>
                  </a:txBody>
                  <a:tcPr marL="172897" marR="172897" marT="0" marB="0" anchor="ctr"/>
                </a:tc>
                <a:tc>
                  <a:txBody>
                    <a:bodyPr/>
                    <a:lstStyle/>
                    <a:p>
                      <a:pPr algn="ctr"/>
                      <a:r>
                        <a:rPr lang="en-US" sz="2800" dirty="0">
                          <a:effectLst/>
                        </a:rPr>
                        <a:t>730</a:t>
                      </a:r>
                      <a:endParaRPr lang="en-US" sz="4500" dirty="0">
                        <a:effectLst/>
                      </a:endParaRPr>
                    </a:p>
                  </a:txBody>
                  <a:tcPr marL="172897" marR="172897" marT="0" marB="0" anchor="ctr"/>
                </a:tc>
                <a:tc>
                  <a:txBody>
                    <a:bodyPr/>
                    <a:lstStyle/>
                    <a:p>
                      <a:pPr algn="ctr"/>
                      <a:r>
                        <a:rPr lang="en-US" sz="2800">
                          <a:effectLst/>
                        </a:rPr>
                        <a:t>383</a:t>
                      </a:r>
                      <a:endParaRPr lang="en-US" sz="4500">
                        <a:effectLst/>
                      </a:endParaRPr>
                    </a:p>
                  </a:txBody>
                  <a:tcPr marL="172897" marR="172897" marT="0" marB="0" anchor="ctr"/>
                </a:tc>
                <a:tc>
                  <a:txBody>
                    <a:bodyPr/>
                    <a:lstStyle/>
                    <a:p>
                      <a:pPr algn="ctr"/>
                      <a:r>
                        <a:rPr lang="en-US" sz="2800">
                          <a:effectLst/>
                        </a:rPr>
                        <a:t>52%</a:t>
                      </a:r>
                      <a:endParaRPr lang="en-US" sz="4500">
                        <a:effectLst/>
                      </a:endParaRPr>
                    </a:p>
                  </a:txBody>
                  <a:tcPr marL="172897" marR="172897" marT="0" marB="0" anchor="ctr"/>
                </a:tc>
                <a:extLst>
                  <a:ext uri="{0D108BD9-81ED-4DB2-BD59-A6C34878D82A}">
                    <a16:rowId xmlns:a16="http://schemas.microsoft.com/office/drawing/2014/main" val="2224776422"/>
                  </a:ext>
                </a:extLst>
              </a:tr>
              <a:tr h="514850">
                <a:tc>
                  <a:txBody>
                    <a:bodyPr/>
                    <a:lstStyle/>
                    <a:p>
                      <a:r>
                        <a:rPr lang="en-US" sz="2800" dirty="0">
                          <a:effectLst/>
                        </a:rPr>
                        <a:t>Col</a:t>
                      </a:r>
                      <a:endParaRPr lang="en-US" sz="4500" dirty="0">
                        <a:effectLst/>
                      </a:endParaRPr>
                    </a:p>
                  </a:txBody>
                  <a:tcPr marL="172897" marR="172897" marT="0" marB="0" anchor="ctr"/>
                </a:tc>
                <a:tc>
                  <a:txBody>
                    <a:bodyPr/>
                    <a:lstStyle/>
                    <a:p>
                      <a:pPr algn="ctr"/>
                      <a:r>
                        <a:rPr lang="en-US" sz="2800" dirty="0">
                          <a:effectLst/>
                        </a:rPr>
                        <a:t>735</a:t>
                      </a:r>
                      <a:endParaRPr lang="en-US" sz="4500" dirty="0">
                        <a:effectLst/>
                      </a:endParaRPr>
                    </a:p>
                  </a:txBody>
                  <a:tcPr marL="172897" marR="172897" marT="0" marB="0" anchor="ctr"/>
                </a:tc>
                <a:tc>
                  <a:txBody>
                    <a:bodyPr/>
                    <a:lstStyle/>
                    <a:p>
                      <a:pPr algn="ctr"/>
                      <a:r>
                        <a:rPr lang="en-US" sz="2800" dirty="0">
                          <a:effectLst/>
                        </a:rPr>
                        <a:t>398</a:t>
                      </a:r>
                      <a:endParaRPr lang="en-US" sz="4500" dirty="0">
                        <a:effectLst/>
                      </a:endParaRPr>
                    </a:p>
                  </a:txBody>
                  <a:tcPr marL="172897" marR="172897" marT="0" marB="0" anchor="ctr"/>
                </a:tc>
                <a:tc>
                  <a:txBody>
                    <a:bodyPr/>
                    <a:lstStyle/>
                    <a:p>
                      <a:pPr algn="ctr"/>
                      <a:r>
                        <a:rPr lang="en-US" sz="2800">
                          <a:effectLst/>
                        </a:rPr>
                        <a:t>54%</a:t>
                      </a:r>
                      <a:endParaRPr lang="en-US" sz="4500">
                        <a:effectLst/>
                      </a:endParaRPr>
                    </a:p>
                  </a:txBody>
                  <a:tcPr marL="172897" marR="172897" marT="0" marB="0" anchor="ctr"/>
                </a:tc>
                <a:extLst>
                  <a:ext uri="{0D108BD9-81ED-4DB2-BD59-A6C34878D82A}">
                    <a16:rowId xmlns:a16="http://schemas.microsoft.com/office/drawing/2014/main" val="2014562439"/>
                  </a:ext>
                </a:extLst>
              </a:tr>
              <a:tr h="514850">
                <a:tc>
                  <a:txBody>
                    <a:bodyPr/>
                    <a:lstStyle/>
                    <a:p>
                      <a:r>
                        <a:rPr lang="en-US" sz="2800" dirty="0">
                          <a:effectLst/>
                        </a:rPr>
                        <a:t>JHU</a:t>
                      </a:r>
                      <a:endParaRPr lang="en-US" sz="4500" dirty="0">
                        <a:effectLst/>
                      </a:endParaRPr>
                    </a:p>
                  </a:txBody>
                  <a:tcPr marL="172897" marR="172897" marT="0" marB="0" anchor="ctr"/>
                </a:tc>
                <a:tc>
                  <a:txBody>
                    <a:bodyPr/>
                    <a:lstStyle/>
                    <a:p>
                      <a:pPr algn="ctr"/>
                      <a:r>
                        <a:rPr lang="en-US" sz="2800" dirty="0">
                          <a:effectLst/>
                        </a:rPr>
                        <a:t>721</a:t>
                      </a:r>
                      <a:endParaRPr lang="en-US" sz="4500" dirty="0">
                        <a:effectLst/>
                      </a:endParaRPr>
                    </a:p>
                  </a:txBody>
                  <a:tcPr marL="172897" marR="172897" marT="0" marB="0" anchor="ctr"/>
                </a:tc>
                <a:tc>
                  <a:txBody>
                    <a:bodyPr/>
                    <a:lstStyle/>
                    <a:p>
                      <a:pPr algn="ctr"/>
                      <a:r>
                        <a:rPr lang="en-US" sz="2800" dirty="0">
                          <a:effectLst/>
                        </a:rPr>
                        <a:t>359</a:t>
                      </a:r>
                      <a:endParaRPr lang="en-US" sz="4500" dirty="0">
                        <a:effectLst/>
                      </a:endParaRPr>
                    </a:p>
                  </a:txBody>
                  <a:tcPr marL="172897" marR="172897" marT="0" marB="0" anchor="ctr"/>
                </a:tc>
                <a:tc>
                  <a:txBody>
                    <a:bodyPr/>
                    <a:lstStyle/>
                    <a:p>
                      <a:pPr algn="ctr"/>
                      <a:r>
                        <a:rPr lang="en-US" sz="2800">
                          <a:effectLst/>
                        </a:rPr>
                        <a:t>50%</a:t>
                      </a:r>
                      <a:endParaRPr lang="en-US" sz="4500">
                        <a:effectLst/>
                      </a:endParaRPr>
                    </a:p>
                  </a:txBody>
                  <a:tcPr marL="172897" marR="172897" marT="0" marB="0" anchor="ctr"/>
                </a:tc>
                <a:extLst>
                  <a:ext uri="{0D108BD9-81ED-4DB2-BD59-A6C34878D82A}">
                    <a16:rowId xmlns:a16="http://schemas.microsoft.com/office/drawing/2014/main" val="626582815"/>
                  </a:ext>
                </a:extLst>
              </a:tr>
              <a:tr h="514850">
                <a:tc>
                  <a:txBody>
                    <a:bodyPr/>
                    <a:lstStyle/>
                    <a:p>
                      <a:r>
                        <a:rPr lang="en-US" sz="2800" dirty="0">
                          <a:effectLst/>
                        </a:rPr>
                        <a:t>UMN</a:t>
                      </a:r>
                      <a:endParaRPr lang="en-US" sz="4500" dirty="0">
                        <a:effectLst/>
                      </a:endParaRPr>
                    </a:p>
                  </a:txBody>
                  <a:tcPr marL="172897" marR="172897" marT="0" marB="0" anchor="ctr"/>
                </a:tc>
                <a:tc>
                  <a:txBody>
                    <a:bodyPr/>
                    <a:lstStyle/>
                    <a:p>
                      <a:pPr algn="ctr"/>
                      <a:r>
                        <a:rPr lang="en-US" sz="2800" dirty="0">
                          <a:effectLst/>
                        </a:rPr>
                        <a:t>797</a:t>
                      </a:r>
                      <a:endParaRPr lang="en-US" sz="4500" dirty="0">
                        <a:effectLst/>
                      </a:endParaRPr>
                    </a:p>
                  </a:txBody>
                  <a:tcPr marL="172897" marR="172897" marT="0" marB="0" anchor="ctr"/>
                </a:tc>
                <a:tc>
                  <a:txBody>
                    <a:bodyPr/>
                    <a:lstStyle/>
                    <a:p>
                      <a:pPr algn="ctr"/>
                      <a:r>
                        <a:rPr lang="en-US" sz="2800" dirty="0">
                          <a:effectLst/>
                        </a:rPr>
                        <a:t>445</a:t>
                      </a:r>
                      <a:endParaRPr lang="en-US" sz="4500" dirty="0">
                        <a:effectLst/>
                      </a:endParaRPr>
                    </a:p>
                  </a:txBody>
                  <a:tcPr marL="172897" marR="172897" marT="0" marB="0" anchor="ctr"/>
                </a:tc>
                <a:tc>
                  <a:txBody>
                    <a:bodyPr/>
                    <a:lstStyle/>
                    <a:p>
                      <a:pPr algn="ctr"/>
                      <a:r>
                        <a:rPr lang="en-US" sz="2800">
                          <a:effectLst/>
                        </a:rPr>
                        <a:t>56%</a:t>
                      </a:r>
                      <a:endParaRPr lang="en-US" sz="4500">
                        <a:effectLst/>
                      </a:endParaRPr>
                    </a:p>
                  </a:txBody>
                  <a:tcPr marL="172897" marR="172897" marT="0" marB="0" anchor="ctr"/>
                </a:tc>
                <a:extLst>
                  <a:ext uri="{0D108BD9-81ED-4DB2-BD59-A6C34878D82A}">
                    <a16:rowId xmlns:a16="http://schemas.microsoft.com/office/drawing/2014/main" val="2497743931"/>
                  </a:ext>
                </a:extLst>
              </a:tr>
              <a:tr h="514850">
                <a:tc>
                  <a:txBody>
                    <a:bodyPr/>
                    <a:lstStyle/>
                    <a:p>
                      <a:r>
                        <a:rPr lang="en-US" sz="2800" dirty="0">
                          <a:effectLst/>
                        </a:rPr>
                        <a:t>NWU</a:t>
                      </a:r>
                      <a:endParaRPr lang="en-US" sz="4500" dirty="0">
                        <a:effectLst/>
                      </a:endParaRPr>
                    </a:p>
                  </a:txBody>
                  <a:tcPr marL="172897" marR="172897" marT="0" marB="0" anchor="ctr"/>
                </a:tc>
                <a:tc>
                  <a:txBody>
                    <a:bodyPr/>
                    <a:lstStyle/>
                    <a:p>
                      <a:pPr algn="ctr"/>
                      <a:r>
                        <a:rPr lang="en-US" sz="2800" dirty="0">
                          <a:effectLst/>
                        </a:rPr>
                        <a:t>883</a:t>
                      </a:r>
                      <a:endParaRPr lang="en-US" sz="4500" dirty="0">
                        <a:effectLst/>
                      </a:endParaRPr>
                    </a:p>
                  </a:txBody>
                  <a:tcPr marL="172897" marR="172897" marT="0" marB="0" anchor="ctr"/>
                </a:tc>
                <a:tc>
                  <a:txBody>
                    <a:bodyPr/>
                    <a:lstStyle/>
                    <a:p>
                      <a:pPr algn="ctr"/>
                      <a:r>
                        <a:rPr lang="en-US" sz="2800" dirty="0">
                          <a:effectLst/>
                        </a:rPr>
                        <a:t>617</a:t>
                      </a:r>
                      <a:endParaRPr lang="en-US" sz="4500" dirty="0">
                        <a:effectLst/>
                      </a:endParaRPr>
                    </a:p>
                  </a:txBody>
                  <a:tcPr marL="172897" marR="172897" marT="0" marB="0" anchor="ctr"/>
                </a:tc>
                <a:tc>
                  <a:txBody>
                    <a:bodyPr/>
                    <a:lstStyle/>
                    <a:p>
                      <a:pPr algn="ctr"/>
                      <a:r>
                        <a:rPr lang="en-US" sz="2800">
                          <a:effectLst/>
                        </a:rPr>
                        <a:t>70%</a:t>
                      </a:r>
                      <a:endParaRPr lang="en-US" sz="4500">
                        <a:effectLst/>
                      </a:endParaRPr>
                    </a:p>
                  </a:txBody>
                  <a:tcPr marL="172897" marR="172897" marT="0" marB="0" anchor="ctr"/>
                </a:tc>
                <a:extLst>
                  <a:ext uri="{0D108BD9-81ED-4DB2-BD59-A6C34878D82A}">
                    <a16:rowId xmlns:a16="http://schemas.microsoft.com/office/drawing/2014/main" val="680219893"/>
                  </a:ext>
                </a:extLst>
              </a:tr>
              <a:tr h="514850">
                <a:tc>
                  <a:txBody>
                    <a:bodyPr/>
                    <a:lstStyle/>
                    <a:p>
                      <a:r>
                        <a:rPr lang="en-US" sz="2800" dirty="0">
                          <a:effectLst/>
                        </a:rPr>
                        <a:t>UCLA</a:t>
                      </a:r>
                      <a:endParaRPr lang="en-US" sz="4500" dirty="0">
                        <a:effectLst/>
                      </a:endParaRPr>
                    </a:p>
                  </a:txBody>
                  <a:tcPr marL="172897" marR="172897" marT="0" marB="0" anchor="ctr"/>
                </a:tc>
                <a:tc>
                  <a:txBody>
                    <a:bodyPr/>
                    <a:lstStyle/>
                    <a:p>
                      <a:pPr algn="ctr"/>
                      <a:r>
                        <a:rPr lang="en-US" sz="2800" dirty="0">
                          <a:effectLst/>
                        </a:rPr>
                        <a:t>862</a:t>
                      </a:r>
                      <a:endParaRPr lang="en-US" sz="4500" dirty="0">
                        <a:effectLst/>
                      </a:endParaRPr>
                    </a:p>
                  </a:txBody>
                  <a:tcPr marL="172897" marR="172897" marT="0" marB="0" anchor="ctr"/>
                </a:tc>
                <a:tc>
                  <a:txBody>
                    <a:bodyPr/>
                    <a:lstStyle/>
                    <a:p>
                      <a:pPr algn="ctr"/>
                      <a:r>
                        <a:rPr lang="en-US" sz="2800" dirty="0">
                          <a:effectLst/>
                        </a:rPr>
                        <a:t>251</a:t>
                      </a:r>
                      <a:endParaRPr lang="en-US" sz="4500" dirty="0">
                        <a:effectLst/>
                      </a:endParaRPr>
                    </a:p>
                  </a:txBody>
                  <a:tcPr marL="172897" marR="172897" marT="0" marB="0" anchor="ctr"/>
                </a:tc>
                <a:tc>
                  <a:txBody>
                    <a:bodyPr/>
                    <a:lstStyle/>
                    <a:p>
                      <a:pPr algn="ctr"/>
                      <a:r>
                        <a:rPr lang="en-US" sz="2800">
                          <a:effectLst/>
                        </a:rPr>
                        <a:t>29%</a:t>
                      </a:r>
                      <a:endParaRPr lang="en-US" sz="4500">
                        <a:effectLst/>
                      </a:endParaRPr>
                    </a:p>
                  </a:txBody>
                  <a:tcPr marL="172897" marR="172897" marT="0" marB="0" anchor="ctr"/>
                </a:tc>
                <a:extLst>
                  <a:ext uri="{0D108BD9-81ED-4DB2-BD59-A6C34878D82A}">
                    <a16:rowId xmlns:a16="http://schemas.microsoft.com/office/drawing/2014/main" val="2912676438"/>
                  </a:ext>
                </a:extLst>
              </a:tr>
              <a:tr h="514850">
                <a:tc>
                  <a:txBody>
                    <a:bodyPr/>
                    <a:lstStyle/>
                    <a:p>
                      <a:r>
                        <a:rPr lang="en-US" sz="2800" dirty="0">
                          <a:effectLst/>
                        </a:rPr>
                        <a:t>Total</a:t>
                      </a:r>
                      <a:endParaRPr lang="en-US" sz="4500" dirty="0">
                        <a:effectLst/>
                      </a:endParaRPr>
                    </a:p>
                  </a:txBody>
                  <a:tcPr marL="172897" marR="172897" marT="0" marB="0" anchor="ctr"/>
                </a:tc>
                <a:tc>
                  <a:txBody>
                    <a:bodyPr/>
                    <a:lstStyle/>
                    <a:p>
                      <a:pPr algn="ctr"/>
                      <a:r>
                        <a:rPr lang="en-US" sz="2800" dirty="0">
                          <a:effectLst/>
                        </a:rPr>
                        <a:t>4728</a:t>
                      </a:r>
                      <a:endParaRPr lang="en-US" sz="4500" dirty="0">
                        <a:effectLst/>
                      </a:endParaRPr>
                    </a:p>
                  </a:txBody>
                  <a:tcPr marL="172897" marR="172897" marT="0" marB="0" anchor="ctr"/>
                </a:tc>
                <a:tc>
                  <a:txBody>
                    <a:bodyPr/>
                    <a:lstStyle/>
                    <a:p>
                      <a:pPr algn="ctr"/>
                      <a:r>
                        <a:rPr lang="en-US" sz="2800" dirty="0">
                          <a:effectLst/>
                        </a:rPr>
                        <a:t>2453</a:t>
                      </a:r>
                      <a:endParaRPr lang="en-US" sz="4500" dirty="0">
                        <a:effectLst/>
                      </a:endParaRPr>
                    </a:p>
                  </a:txBody>
                  <a:tcPr marL="172897" marR="172897" marT="0" marB="0" anchor="ctr"/>
                </a:tc>
                <a:tc>
                  <a:txBody>
                    <a:bodyPr/>
                    <a:lstStyle/>
                    <a:p>
                      <a:pPr algn="ctr"/>
                      <a:r>
                        <a:rPr lang="en-US" sz="2800" dirty="0">
                          <a:effectLst/>
                        </a:rPr>
                        <a:t>52%</a:t>
                      </a:r>
                      <a:endParaRPr lang="en-US" sz="4500" dirty="0">
                        <a:effectLst/>
                      </a:endParaRPr>
                    </a:p>
                  </a:txBody>
                  <a:tcPr marL="172897" marR="172897" marT="0" marB="0" anchor="ctr"/>
                </a:tc>
                <a:extLst>
                  <a:ext uri="{0D108BD9-81ED-4DB2-BD59-A6C34878D82A}">
                    <a16:rowId xmlns:a16="http://schemas.microsoft.com/office/drawing/2014/main" val="783745706"/>
                  </a:ext>
                </a:extLst>
              </a:tr>
            </a:tbl>
          </a:graphicData>
        </a:graphic>
      </p:graphicFrame>
    </p:spTree>
    <p:extLst>
      <p:ext uri="{BB962C8B-B14F-4D97-AF65-F5344CB8AC3E}">
        <p14:creationId xmlns:p14="http://schemas.microsoft.com/office/powerpoint/2010/main" val="21735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289B2-4C1D-2644-9412-07CABFCE5F5A}"/>
              </a:ext>
            </a:extLst>
          </p:cNvPr>
          <p:cNvSpPr>
            <a:spLocks noGrp="1"/>
          </p:cNvSpPr>
          <p:nvPr>
            <p:ph type="title"/>
          </p:nvPr>
        </p:nvSpPr>
        <p:spPr>
          <a:xfrm>
            <a:off x="629392" y="365125"/>
            <a:ext cx="11020302" cy="1974314"/>
          </a:xfrm>
        </p:spPr>
        <p:txBody>
          <a:bodyPr>
            <a:normAutofit/>
          </a:bodyPr>
          <a:lstStyle/>
          <a:p>
            <a:pPr algn="ctr"/>
            <a:r>
              <a:rPr lang="en-US" dirty="0"/>
              <a:t>Have Internet Access? By Age &amp; Race/Ethnicity</a:t>
            </a:r>
            <a:br>
              <a:rPr lang="en-US" dirty="0"/>
            </a:br>
            <a:r>
              <a:rPr lang="en-US" sz="3200" dirty="0"/>
              <a:t>(Jan 2014-June 2015 - Incomplete Dataset)</a:t>
            </a:r>
          </a:p>
        </p:txBody>
      </p:sp>
      <p:graphicFrame>
        <p:nvGraphicFramePr>
          <p:cNvPr id="4" name="Table 3">
            <a:extLst>
              <a:ext uri="{FF2B5EF4-FFF2-40B4-BE49-F238E27FC236}">
                <a16:creationId xmlns:a16="http://schemas.microsoft.com/office/drawing/2014/main" id="{93863C84-6893-4F49-99D5-F012FC9679F2}"/>
              </a:ext>
            </a:extLst>
          </p:cNvPr>
          <p:cNvGraphicFramePr>
            <a:graphicFrameLocks noGrp="1"/>
          </p:cNvGraphicFramePr>
          <p:nvPr>
            <p:extLst>
              <p:ext uri="{D42A27DB-BD31-4B8C-83A1-F6EECF244321}">
                <p14:modId xmlns:p14="http://schemas.microsoft.com/office/powerpoint/2010/main" val="974290324"/>
              </p:ext>
            </p:extLst>
          </p:nvPr>
        </p:nvGraphicFramePr>
        <p:xfrm>
          <a:off x="5842658" y="2736645"/>
          <a:ext cx="4639294" cy="2776169"/>
        </p:xfrm>
        <a:graphic>
          <a:graphicData uri="http://schemas.openxmlformats.org/drawingml/2006/table">
            <a:tbl>
              <a:tblPr firstRow="1" firstCol="1" bandRow="1">
                <a:tableStyleId>{5C22544A-7EE6-4342-B048-85BDC9FD1C3A}</a:tableStyleId>
              </a:tblPr>
              <a:tblGrid>
                <a:gridCol w="2331415">
                  <a:extLst>
                    <a:ext uri="{9D8B030D-6E8A-4147-A177-3AD203B41FA5}">
                      <a16:colId xmlns:a16="http://schemas.microsoft.com/office/drawing/2014/main" val="3157881321"/>
                    </a:ext>
                  </a:extLst>
                </a:gridCol>
                <a:gridCol w="1085410">
                  <a:extLst>
                    <a:ext uri="{9D8B030D-6E8A-4147-A177-3AD203B41FA5}">
                      <a16:colId xmlns:a16="http://schemas.microsoft.com/office/drawing/2014/main" val="1519445689"/>
                    </a:ext>
                  </a:extLst>
                </a:gridCol>
                <a:gridCol w="1222469">
                  <a:extLst>
                    <a:ext uri="{9D8B030D-6E8A-4147-A177-3AD203B41FA5}">
                      <a16:colId xmlns:a16="http://schemas.microsoft.com/office/drawing/2014/main" val="3063741490"/>
                    </a:ext>
                  </a:extLst>
                </a:gridCol>
              </a:tblGrid>
              <a:tr h="458871">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ctr">
                        <a:lnSpc>
                          <a:spcPct val="115000"/>
                        </a:lnSpc>
                        <a:spcBef>
                          <a:spcPts val="0"/>
                        </a:spcBef>
                        <a:spcAft>
                          <a:spcPts val="0"/>
                        </a:spcAft>
                      </a:pPr>
                      <a:r>
                        <a:rPr lang="en-US" sz="2000">
                          <a:effectLst/>
                        </a:rPr>
                        <a:t>Yes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3213591616"/>
                  </a:ext>
                </a:extLst>
              </a:tr>
              <a:tr h="458871">
                <a:tc>
                  <a:txBody>
                    <a:bodyPr/>
                    <a:lstStyle/>
                    <a:p>
                      <a:pPr marL="0" marR="0">
                        <a:lnSpc>
                          <a:spcPct val="115000"/>
                        </a:lnSpc>
                        <a:spcBef>
                          <a:spcPts val="0"/>
                        </a:spcBef>
                        <a:spcAft>
                          <a:spcPts val="0"/>
                        </a:spcAft>
                      </a:pPr>
                      <a:r>
                        <a:rPr lang="en-US" sz="2000">
                          <a:effectLst/>
                        </a:rPr>
                        <a:t>White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545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24086075"/>
                  </a:ext>
                </a:extLst>
              </a:tr>
              <a:tr h="458871">
                <a:tc>
                  <a:txBody>
                    <a:bodyPr/>
                    <a:lstStyle/>
                    <a:p>
                      <a:pPr marL="0" marR="0">
                        <a:lnSpc>
                          <a:spcPct val="115000"/>
                        </a:lnSpc>
                        <a:spcBef>
                          <a:spcPts val="0"/>
                        </a:spcBef>
                        <a:spcAft>
                          <a:spcPts val="0"/>
                        </a:spcAft>
                      </a:pPr>
                      <a:r>
                        <a:rPr lang="en-US" sz="2000" dirty="0">
                          <a:effectLst/>
                        </a:rPr>
                        <a:t>Chinese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101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77687161"/>
                  </a:ext>
                </a:extLst>
              </a:tr>
              <a:tr h="458871">
                <a:tc>
                  <a:txBody>
                    <a:bodyPr/>
                    <a:lstStyle/>
                    <a:p>
                      <a:pPr marL="0" marR="0">
                        <a:lnSpc>
                          <a:spcPct val="115000"/>
                        </a:lnSpc>
                        <a:spcBef>
                          <a:spcPts val="0"/>
                        </a:spcBef>
                        <a:spcAft>
                          <a:spcPts val="0"/>
                        </a:spcAft>
                      </a:pPr>
                      <a:r>
                        <a:rPr lang="en-US" sz="2000">
                          <a:effectLst/>
                        </a:rPr>
                        <a:t>Af American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149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51%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55039172"/>
                  </a:ext>
                </a:extLst>
              </a:tr>
              <a:tr h="458871">
                <a:tc>
                  <a:txBody>
                    <a:bodyPr/>
                    <a:lstStyle/>
                    <a:p>
                      <a:pPr marL="0" marR="0">
                        <a:lnSpc>
                          <a:spcPct val="115000"/>
                        </a:lnSpc>
                        <a:spcBef>
                          <a:spcPts val="0"/>
                        </a:spcBef>
                        <a:spcAft>
                          <a:spcPts val="0"/>
                        </a:spcAft>
                      </a:pPr>
                      <a:r>
                        <a:rPr lang="en-US" sz="2000">
                          <a:effectLst/>
                        </a:rPr>
                        <a:t>Hispanic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93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58601739"/>
                  </a:ext>
                </a:extLst>
              </a:tr>
              <a:tr h="481814">
                <a:tc>
                  <a:txBody>
                    <a:bodyPr/>
                    <a:lstStyle/>
                    <a:p>
                      <a:pPr marL="0" marR="0">
                        <a:lnSpc>
                          <a:spcPct val="115000"/>
                        </a:lnSpc>
                        <a:spcBef>
                          <a:spcPts val="0"/>
                        </a:spcBef>
                        <a:spcAft>
                          <a:spcPts val="0"/>
                        </a:spcAft>
                      </a:pPr>
                      <a:r>
                        <a:rPr lang="en-US" sz="2000" dirty="0">
                          <a:effectLst/>
                        </a:rPr>
                        <a:t>Total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dirty="0">
                          <a:effectLst/>
                        </a:rPr>
                        <a:t>888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dirty="0">
                          <a:effectLst/>
                        </a:rPr>
                        <a:t>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99599994"/>
                  </a:ext>
                </a:extLst>
              </a:tr>
            </a:tbl>
          </a:graphicData>
        </a:graphic>
      </p:graphicFrame>
      <p:graphicFrame>
        <p:nvGraphicFramePr>
          <p:cNvPr id="5" name="Table 4">
            <a:extLst>
              <a:ext uri="{FF2B5EF4-FFF2-40B4-BE49-F238E27FC236}">
                <a16:creationId xmlns:a16="http://schemas.microsoft.com/office/drawing/2014/main" id="{20871C56-E329-7D49-AD89-66F50799B84A}"/>
              </a:ext>
            </a:extLst>
          </p:cNvPr>
          <p:cNvGraphicFramePr>
            <a:graphicFrameLocks noGrp="1"/>
          </p:cNvGraphicFramePr>
          <p:nvPr>
            <p:extLst>
              <p:ext uri="{D42A27DB-BD31-4B8C-83A1-F6EECF244321}">
                <p14:modId xmlns:p14="http://schemas.microsoft.com/office/powerpoint/2010/main" val="342260677"/>
              </p:ext>
            </p:extLst>
          </p:nvPr>
        </p:nvGraphicFramePr>
        <p:xfrm>
          <a:off x="1188752" y="2745860"/>
          <a:ext cx="4487652" cy="2776169"/>
        </p:xfrm>
        <a:graphic>
          <a:graphicData uri="http://schemas.openxmlformats.org/drawingml/2006/table">
            <a:tbl>
              <a:tblPr firstRow="1" firstCol="1" bandRow="1">
                <a:tableStyleId>{5C22544A-7EE6-4342-B048-85BDC9FD1C3A}</a:tableStyleId>
              </a:tblPr>
              <a:tblGrid>
                <a:gridCol w="2255209">
                  <a:extLst>
                    <a:ext uri="{9D8B030D-6E8A-4147-A177-3AD203B41FA5}">
                      <a16:colId xmlns:a16="http://schemas.microsoft.com/office/drawing/2014/main" val="901905705"/>
                    </a:ext>
                  </a:extLst>
                </a:gridCol>
                <a:gridCol w="1049932">
                  <a:extLst>
                    <a:ext uri="{9D8B030D-6E8A-4147-A177-3AD203B41FA5}">
                      <a16:colId xmlns:a16="http://schemas.microsoft.com/office/drawing/2014/main" val="4210329475"/>
                    </a:ext>
                  </a:extLst>
                </a:gridCol>
                <a:gridCol w="1182511">
                  <a:extLst>
                    <a:ext uri="{9D8B030D-6E8A-4147-A177-3AD203B41FA5}">
                      <a16:colId xmlns:a16="http://schemas.microsoft.com/office/drawing/2014/main" val="25836384"/>
                    </a:ext>
                  </a:extLst>
                </a:gridCol>
              </a:tblGrid>
              <a:tr h="458871">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ctr">
                        <a:lnSpc>
                          <a:spcPct val="115000"/>
                        </a:lnSpc>
                        <a:spcBef>
                          <a:spcPts val="0"/>
                        </a:spcBef>
                        <a:spcAft>
                          <a:spcPts val="0"/>
                        </a:spcAft>
                      </a:pPr>
                      <a:r>
                        <a:rPr lang="en-US" sz="2000" dirty="0">
                          <a:effectLst/>
                        </a:rPr>
                        <a:t>Yes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464956047"/>
                  </a:ext>
                </a:extLst>
              </a:tr>
              <a:tr h="458871">
                <a:tc>
                  <a:txBody>
                    <a:bodyPr/>
                    <a:lstStyle/>
                    <a:p>
                      <a:pPr marL="0" marR="0">
                        <a:lnSpc>
                          <a:spcPct val="115000"/>
                        </a:lnSpc>
                        <a:spcBef>
                          <a:spcPts val="0"/>
                        </a:spcBef>
                        <a:spcAft>
                          <a:spcPts val="0"/>
                        </a:spcAft>
                      </a:pPr>
                      <a:r>
                        <a:rPr lang="en-US" sz="2000">
                          <a:effectLst/>
                        </a:rPr>
                        <a:t>45-54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366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71%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29272158"/>
                  </a:ext>
                </a:extLst>
              </a:tr>
              <a:tr h="458871">
                <a:tc>
                  <a:txBody>
                    <a:bodyPr/>
                    <a:lstStyle/>
                    <a:p>
                      <a:pPr marL="0" marR="0">
                        <a:lnSpc>
                          <a:spcPct val="115000"/>
                        </a:lnSpc>
                        <a:spcBef>
                          <a:spcPts val="0"/>
                        </a:spcBef>
                        <a:spcAft>
                          <a:spcPts val="0"/>
                        </a:spcAft>
                      </a:pPr>
                      <a:r>
                        <a:rPr lang="en-US" sz="2000">
                          <a:effectLst/>
                        </a:rPr>
                        <a:t>55-64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330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64654014"/>
                  </a:ext>
                </a:extLst>
              </a:tr>
              <a:tr h="458871">
                <a:tc>
                  <a:txBody>
                    <a:bodyPr/>
                    <a:lstStyle/>
                    <a:p>
                      <a:pPr marL="0" marR="0">
                        <a:lnSpc>
                          <a:spcPct val="115000"/>
                        </a:lnSpc>
                        <a:spcBef>
                          <a:spcPts val="0"/>
                        </a:spcBef>
                        <a:spcAft>
                          <a:spcPts val="0"/>
                        </a:spcAft>
                      </a:pPr>
                      <a:r>
                        <a:rPr lang="en-US" sz="2000">
                          <a:effectLst/>
                        </a:rPr>
                        <a:t>65-74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170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39%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91521131"/>
                  </a:ext>
                </a:extLst>
              </a:tr>
              <a:tr h="458871">
                <a:tc>
                  <a:txBody>
                    <a:bodyPr/>
                    <a:lstStyle/>
                    <a:p>
                      <a:pPr marL="0" marR="0">
                        <a:lnSpc>
                          <a:spcPct val="115000"/>
                        </a:lnSpc>
                        <a:spcBef>
                          <a:spcPts val="0"/>
                        </a:spcBef>
                        <a:spcAft>
                          <a:spcPts val="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dirty="0">
                          <a:effectLst/>
                        </a:rPr>
                        <a:t>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16559535"/>
                  </a:ext>
                </a:extLst>
              </a:tr>
              <a:tr h="481814">
                <a:tc>
                  <a:txBody>
                    <a:bodyPr/>
                    <a:lstStyle/>
                    <a:p>
                      <a:pPr marL="0" marR="0">
                        <a:lnSpc>
                          <a:spcPct val="115000"/>
                        </a:lnSpc>
                        <a:spcBef>
                          <a:spcPts val="0"/>
                        </a:spcBef>
                        <a:spcAft>
                          <a:spcPts val="0"/>
                        </a:spcAft>
                      </a:pPr>
                      <a:r>
                        <a:rPr lang="en-US" sz="2000">
                          <a:effectLst/>
                        </a:rPr>
                        <a:t>Total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dirty="0">
                          <a:effectLst/>
                        </a:rPr>
                        <a:t>888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dirty="0">
                          <a:effectLst/>
                        </a:rPr>
                        <a:t>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93971550"/>
                  </a:ext>
                </a:extLst>
              </a:tr>
            </a:tbl>
          </a:graphicData>
        </a:graphic>
      </p:graphicFrame>
    </p:spTree>
    <p:extLst>
      <p:ext uri="{BB962C8B-B14F-4D97-AF65-F5344CB8AC3E}">
        <p14:creationId xmlns:p14="http://schemas.microsoft.com/office/powerpoint/2010/main" val="182280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lowchart: Document 3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965EF-E079-DA42-B9F1-05B4F31A629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500" kern="1200">
                <a:solidFill>
                  <a:srgbClr val="FFFFFF"/>
                </a:solidFill>
                <a:latin typeface="+mj-lt"/>
                <a:ea typeface="+mj-ea"/>
                <a:cs typeface="+mj-cs"/>
              </a:rPr>
              <a:t>Do you have access to a smartphone, tablet, iPad, Kindle, or similar device?</a:t>
            </a:r>
            <a:br>
              <a:rPr lang="en-US" sz="2500" kern="1200">
                <a:solidFill>
                  <a:srgbClr val="FFFFFF"/>
                </a:solidFill>
                <a:latin typeface="+mj-lt"/>
                <a:ea typeface="+mj-ea"/>
                <a:cs typeface="+mj-cs"/>
              </a:rPr>
            </a:br>
            <a:r>
              <a:rPr lang="en-US" sz="2500" kern="1200">
                <a:solidFill>
                  <a:srgbClr val="FFFFFF"/>
                </a:solidFill>
                <a:latin typeface="+mj-lt"/>
                <a:ea typeface="+mj-ea"/>
                <a:cs typeface="+mj-cs"/>
              </a:rPr>
              <a:t>(Jan 2014-June 2015)</a:t>
            </a:r>
          </a:p>
        </p:txBody>
      </p:sp>
      <p:graphicFrame>
        <p:nvGraphicFramePr>
          <p:cNvPr id="4" name="Table 3">
            <a:extLst>
              <a:ext uri="{FF2B5EF4-FFF2-40B4-BE49-F238E27FC236}">
                <a16:creationId xmlns:a16="http://schemas.microsoft.com/office/drawing/2014/main" id="{8E813746-5D1C-CC45-B201-75D74B1DBEA0}"/>
              </a:ext>
            </a:extLst>
          </p:cNvPr>
          <p:cNvGraphicFramePr>
            <a:graphicFrameLocks noGrp="1"/>
          </p:cNvGraphicFramePr>
          <p:nvPr>
            <p:extLst>
              <p:ext uri="{D42A27DB-BD31-4B8C-83A1-F6EECF244321}">
                <p14:modId xmlns:p14="http://schemas.microsoft.com/office/powerpoint/2010/main" val="464132269"/>
              </p:ext>
            </p:extLst>
          </p:nvPr>
        </p:nvGraphicFramePr>
        <p:xfrm>
          <a:off x="4284536" y="640080"/>
          <a:ext cx="7194333" cy="5578816"/>
        </p:xfrm>
        <a:graphic>
          <a:graphicData uri="http://schemas.openxmlformats.org/drawingml/2006/table">
            <a:tbl>
              <a:tblPr firstRow="1" bandRow="1">
                <a:noFill/>
              </a:tblPr>
              <a:tblGrid>
                <a:gridCol w="1875450">
                  <a:extLst>
                    <a:ext uri="{9D8B030D-6E8A-4147-A177-3AD203B41FA5}">
                      <a16:colId xmlns:a16="http://schemas.microsoft.com/office/drawing/2014/main" val="1549681750"/>
                    </a:ext>
                  </a:extLst>
                </a:gridCol>
                <a:gridCol w="1814564">
                  <a:extLst>
                    <a:ext uri="{9D8B030D-6E8A-4147-A177-3AD203B41FA5}">
                      <a16:colId xmlns:a16="http://schemas.microsoft.com/office/drawing/2014/main" val="1437309430"/>
                    </a:ext>
                  </a:extLst>
                </a:gridCol>
                <a:gridCol w="1814566">
                  <a:extLst>
                    <a:ext uri="{9D8B030D-6E8A-4147-A177-3AD203B41FA5}">
                      <a16:colId xmlns:a16="http://schemas.microsoft.com/office/drawing/2014/main" val="174283792"/>
                    </a:ext>
                  </a:extLst>
                </a:gridCol>
                <a:gridCol w="1689753">
                  <a:extLst>
                    <a:ext uri="{9D8B030D-6E8A-4147-A177-3AD203B41FA5}">
                      <a16:colId xmlns:a16="http://schemas.microsoft.com/office/drawing/2014/main" val="3461907500"/>
                    </a:ext>
                  </a:extLst>
                </a:gridCol>
              </a:tblGrid>
              <a:tr h="697352">
                <a:tc>
                  <a:txBody>
                    <a:bodyPr/>
                    <a:lstStyle/>
                    <a:p>
                      <a:endParaRPr lang="en-US" sz="2000" b="1">
                        <a:solidFill>
                          <a:srgbClr val="FFFFFF"/>
                        </a:solidFill>
                      </a:endParaRPr>
                    </a:p>
                  </a:txBody>
                  <a:tcPr marL="289125" marR="173475" marT="173475" marB="173475">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lnTlToBr w="12700" cmpd="sng">
                      <a:noFill/>
                      <a:prstDash val="solid"/>
                    </a:lnTlToBr>
                    <a:lnBlToTr w="12700" cmpd="sng">
                      <a:noFill/>
                      <a:prstDash val="solid"/>
                    </a:lnBlToTr>
                    <a:solidFill>
                      <a:srgbClr val="636B68">
                        <a:alpha val="69804"/>
                      </a:srgbClr>
                    </a:solidFill>
                  </a:tcPr>
                </a:tc>
                <a:tc>
                  <a:txBody>
                    <a:bodyPr/>
                    <a:lstStyle/>
                    <a:p>
                      <a:pPr algn="ctr"/>
                      <a:r>
                        <a:rPr lang="en-US" sz="2000" b="1">
                          <a:solidFill>
                            <a:srgbClr val="FFFFFF"/>
                          </a:solidFill>
                        </a:rPr>
                        <a:t>Total</a:t>
                      </a:r>
                    </a:p>
                  </a:txBody>
                  <a:tcPr marL="289125" marR="173475" marT="173475" marB="173475"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lnTlToBr w="12700" cmpd="sng">
                      <a:noFill/>
                      <a:prstDash val="solid"/>
                    </a:lnTlToBr>
                    <a:lnBlToTr w="12700" cmpd="sng">
                      <a:noFill/>
                      <a:prstDash val="solid"/>
                    </a:lnBlToTr>
                    <a:solidFill>
                      <a:srgbClr val="636B68">
                        <a:alpha val="69804"/>
                      </a:srgbClr>
                    </a:solidFill>
                  </a:tcPr>
                </a:tc>
                <a:tc>
                  <a:txBody>
                    <a:bodyPr/>
                    <a:lstStyle/>
                    <a:p>
                      <a:pPr algn="ctr"/>
                      <a:r>
                        <a:rPr lang="en-US" sz="2000" b="1">
                          <a:solidFill>
                            <a:srgbClr val="FFFFFF"/>
                          </a:solidFill>
                          <a:effectLst/>
                          <a:latin typeface="Calibri,sans-serif"/>
                        </a:rPr>
                        <a:t>Yes</a:t>
                      </a:r>
                      <a:endParaRPr lang="en-US" sz="2000" b="1">
                        <a:solidFill>
                          <a:srgbClr val="FFFFFF"/>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a:r>
                        <a:rPr lang="en-US" sz="2000" b="1">
                          <a:solidFill>
                            <a:srgbClr val="FFFFFF"/>
                          </a:solidFill>
                          <a:effectLst/>
                          <a:latin typeface="Calibri,sans-serif"/>
                        </a:rPr>
                        <a:t>%</a:t>
                      </a:r>
                      <a:endParaRPr lang="en-US" sz="2000" b="1">
                        <a:solidFill>
                          <a:srgbClr val="FFFFFF"/>
                        </a:solidFill>
                        <a:effectLst/>
                      </a:endParaRPr>
                    </a:p>
                  </a:txBody>
                  <a:tcPr marL="289125" marR="173475" marT="173475" marB="173475" anchor="b">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2823321997"/>
                  </a:ext>
                </a:extLst>
              </a:tr>
              <a:tr h="697352">
                <a:tc>
                  <a:txBody>
                    <a:bodyPr/>
                    <a:lstStyle/>
                    <a:p>
                      <a:r>
                        <a:rPr lang="en-US" sz="2000">
                          <a:solidFill>
                            <a:schemeClr val="tx1">
                              <a:lumMod val="85000"/>
                              <a:lumOff val="15000"/>
                            </a:schemeClr>
                          </a:solidFill>
                          <a:effectLst/>
                          <a:latin typeface="Calibri,sans-serif"/>
                        </a:rPr>
                        <a:t>WFU</a:t>
                      </a:r>
                      <a:endParaRPr lang="en-US" sz="2000">
                        <a:solidFill>
                          <a:schemeClr val="tx1">
                            <a:lumMod val="85000"/>
                            <a:lumOff val="15000"/>
                          </a:schemeClr>
                        </a:solidFill>
                        <a:effectLst/>
                      </a:endParaRPr>
                    </a:p>
                  </a:txBody>
                  <a:tcPr marL="289125" marR="173475" marT="173475" marB="17347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2000">
                          <a:solidFill>
                            <a:schemeClr val="tx1">
                              <a:lumMod val="85000"/>
                              <a:lumOff val="15000"/>
                            </a:schemeClr>
                          </a:solidFill>
                          <a:effectLst/>
                          <a:latin typeface="Calibri,sans-serif"/>
                        </a:rPr>
                        <a:t>728</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2000">
                          <a:solidFill>
                            <a:schemeClr val="tx1">
                              <a:lumMod val="85000"/>
                              <a:lumOff val="15000"/>
                            </a:schemeClr>
                          </a:solidFill>
                          <a:effectLst/>
                          <a:latin typeface="Calibri,sans-serif"/>
                        </a:rPr>
                        <a:t>243</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2000">
                          <a:solidFill>
                            <a:schemeClr val="tx1">
                              <a:lumMod val="85000"/>
                              <a:lumOff val="15000"/>
                            </a:schemeClr>
                          </a:solidFill>
                          <a:effectLst/>
                          <a:latin typeface="Calibri,sans-serif"/>
                        </a:rPr>
                        <a:t>33%</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780836217"/>
                  </a:ext>
                </a:extLst>
              </a:tr>
              <a:tr h="697352">
                <a:tc>
                  <a:txBody>
                    <a:bodyPr/>
                    <a:lstStyle/>
                    <a:p>
                      <a:r>
                        <a:rPr lang="en-US" sz="2000">
                          <a:solidFill>
                            <a:schemeClr val="tx1">
                              <a:lumMod val="85000"/>
                              <a:lumOff val="15000"/>
                            </a:schemeClr>
                          </a:solidFill>
                          <a:effectLst/>
                          <a:latin typeface="Calibri,sans-serif"/>
                        </a:rPr>
                        <a:t>Col</a:t>
                      </a:r>
                      <a:endParaRPr lang="en-US" sz="2000">
                        <a:solidFill>
                          <a:schemeClr val="tx1">
                            <a:lumMod val="85000"/>
                            <a:lumOff val="15000"/>
                          </a:schemeClr>
                        </a:solidFill>
                        <a:effectLst/>
                      </a:endParaRPr>
                    </a:p>
                  </a:txBody>
                  <a:tcPr marL="289125" marR="173475" marT="173475" marB="173475"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2000">
                          <a:solidFill>
                            <a:schemeClr val="tx1">
                              <a:lumMod val="85000"/>
                              <a:lumOff val="15000"/>
                            </a:schemeClr>
                          </a:solidFill>
                          <a:effectLst/>
                          <a:latin typeface="Calibri,sans-serif"/>
                        </a:rPr>
                        <a:t>728</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2000">
                          <a:solidFill>
                            <a:schemeClr val="tx1">
                              <a:lumMod val="85000"/>
                              <a:lumOff val="15000"/>
                            </a:schemeClr>
                          </a:solidFill>
                          <a:effectLst/>
                          <a:latin typeface="Calibri,sans-serif"/>
                        </a:rPr>
                        <a:t>237</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2000">
                          <a:solidFill>
                            <a:schemeClr val="tx1">
                              <a:lumMod val="85000"/>
                              <a:lumOff val="15000"/>
                            </a:schemeClr>
                          </a:solidFill>
                          <a:effectLst/>
                          <a:latin typeface="Calibri,sans-serif"/>
                        </a:rPr>
                        <a:t>33%</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767224479"/>
                  </a:ext>
                </a:extLst>
              </a:tr>
              <a:tr h="697352">
                <a:tc>
                  <a:txBody>
                    <a:bodyPr/>
                    <a:lstStyle/>
                    <a:p>
                      <a:r>
                        <a:rPr lang="en-US" sz="2000">
                          <a:solidFill>
                            <a:schemeClr val="tx1">
                              <a:lumMod val="85000"/>
                              <a:lumOff val="15000"/>
                            </a:schemeClr>
                          </a:solidFill>
                          <a:effectLst/>
                          <a:latin typeface="Calibri,sans-serif"/>
                        </a:rPr>
                        <a:t>JHU</a:t>
                      </a:r>
                      <a:endParaRPr lang="en-US" sz="2000">
                        <a:solidFill>
                          <a:schemeClr val="tx1">
                            <a:lumMod val="85000"/>
                            <a:lumOff val="15000"/>
                          </a:schemeClr>
                        </a:solidFill>
                        <a:effectLst/>
                      </a:endParaRPr>
                    </a:p>
                  </a:txBody>
                  <a:tcPr marL="289125" marR="173475" marT="173475" marB="17347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2000">
                          <a:solidFill>
                            <a:schemeClr val="tx1">
                              <a:lumMod val="85000"/>
                              <a:lumOff val="15000"/>
                            </a:schemeClr>
                          </a:solidFill>
                          <a:effectLst/>
                          <a:latin typeface="Calibri,sans-serif"/>
                        </a:rPr>
                        <a:t>709</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2000">
                          <a:solidFill>
                            <a:schemeClr val="tx1">
                              <a:lumMod val="85000"/>
                              <a:lumOff val="15000"/>
                            </a:schemeClr>
                          </a:solidFill>
                          <a:effectLst/>
                          <a:latin typeface="Calibri,sans-serif"/>
                        </a:rPr>
                        <a:t>156</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2000">
                          <a:solidFill>
                            <a:schemeClr val="tx1">
                              <a:lumMod val="85000"/>
                              <a:lumOff val="15000"/>
                            </a:schemeClr>
                          </a:solidFill>
                          <a:effectLst/>
                          <a:latin typeface="Calibri,sans-serif"/>
                        </a:rPr>
                        <a:t>22%</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567469666"/>
                  </a:ext>
                </a:extLst>
              </a:tr>
              <a:tr h="697352">
                <a:tc>
                  <a:txBody>
                    <a:bodyPr/>
                    <a:lstStyle/>
                    <a:p>
                      <a:r>
                        <a:rPr lang="en-US" sz="2000">
                          <a:solidFill>
                            <a:schemeClr val="tx1">
                              <a:lumMod val="85000"/>
                              <a:lumOff val="15000"/>
                            </a:schemeClr>
                          </a:solidFill>
                          <a:effectLst/>
                          <a:latin typeface="Calibri,sans-serif"/>
                        </a:rPr>
                        <a:t>UMN</a:t>
                      </a:r>
                      <a:endParaRPr lang="en-US" sz="2000">
                        <a:solidFill>
                          <a:schemeClr val="tx1">
                            <a:lumMod val="85000"/>
                            <a:lumOff val="15000"/>
                          </a:schemeClr>
                        </a:solidFill>
                        <a:effectLst/>
                      </a:endParaRPr>
                    </a:p>
                  </a:txBody>
                  <a:tcPr marL="289125" marR="173475" marT="173475" marB="173475"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2000">
                          <a:solidFill>
                            <a:schemeClr val="tx1">
                              <a:lumMod val="85000"/>
                              <a:lumOff val="15000"/>
                            </a:schemeClr>
                          </a:solidFill>
                          <a:effectLst/>
                          <a:latin typeface="Calibri,sans-serif"/>
                        </a:rPr>
                        <a:t>792</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2000">
                          <a:solidFill>
                            <a:schemeClr val="tx1">
                              <a:lumMod val="85000"/>
                              <a:lumOff val="15000"/>
                            </a:schemeClr>
                          </a:solidFill>
                          <a:effectLst/>
                          <a:latin typeface="Calibri,sans-serif"/>
                        </a:rPr>
                        <a:t>265</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2000">
                          <a:solidFill>
                            <a:schemeClr val="tx1">
                              <a:lumMod val="85000"/>
                              <a:lumOff val="15000"/>
                            </a:schemeClr>
                          </a:solidFill>
                          <a:effectLst/>
                          <a:latin typeface="Calibri,sans-serif"/>
                        </a:rPr>
                        <a:t>33%</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894170037"/>
                  </a:ext>
                </a:extLst>
              </a:tr>
              <a:tr h="697352">
                <a:tc>
                  <a:txBody>
                    <a:bodyPr/>
                    <a:lstStyle/>
                    <a:p>
                      <a:r>
                        <a:rPr lang="en-US" sz="2000">
                          <a:solidFill>
                            <a:schemeClr val="tx1">
                              <a:lumMod val="85000"/>
                              <a:lumOff val="15000"/>
                            </a:schemeClr>
                          </a:solidFill>
                          <a:effectLst/>
                          <a:latin typeface="Calibri,sans-serif"/>
                        </a:rPr>
                        <a:t>NWU</a:t>
                      </a:r>
                      <a:endParaRPr lang="en-US" sz="2000">
                        <a:solidFill>
                          <a:schemeClr val="tx1">
                            <a:lumMod val="85000"/>
                            <a:lumOff val="15000"/>
                          </a:schemeClr>
                        </a:solidFill>
                        <a:effectLst/>
                      </a:endParaRPr>
                    </a:p>
                  </a:txBody>
                  <a:tcPr marL="289125" marR="173475" marT="173475" marB="17347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2000">
                          <a:solidFill>
                            <a:schemeClr val="tx1">
                              <a:lumMod val="85000"/>
                              <a:lumOff val="15000"/>
                            </a:schemeClr>
                          </a:solidFill>
                          <a:effectLst/>
                          <a:latin typeface="Calibri,sans-serif"/>
                        </a:rPr>
                        <a:t>874</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2000">
                          <a:solidFill>
                            <a:schemeClr val="tx1">
                              <a:lumMod val="85000"/>
                              <a:lumOff val="15000"/>
                            </a:schemeClr>
                          </a:solidFill>
                          <a:effectLst/>
                          <a:latin typeface="Calibri,sans-serif"/>
                        </a:rPr>
                        <a:t>261</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2000">
                          <a:solidFill>
                            <a:schemeClr val="tx1">
                              <a:lumMod val="85000"/>
                              <a:lumOff val="15000"/>
                            </a:schemeClr>
                          </a:solidFill>
                          <a:effectLst/>
                          <a:latin typeface="Calibri,sans-serif"/>
                        </a:rPr>
                        <a:t>30%</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93043021"/>
                  </a:ext>
                </a:extLst>
              </a:tr>
              <a:tr h="697352">
                <a:tc>
                  <a:txBody>
                    <a:bodyPr/>
                    <a:lstStyle/>
                    <a:p>
                      <a:r>
                        <a:rPr lang="en-US" sz="2000">
                          <a:solidFill>
                            <a:schemeClr val="tx1">
                              <a:lumMod val="85000"/>
                              <a:lumOff val="15000"/>
                            </a:schemeClr>
                          </a:solidFill>
                          <a:effectLst/>
                          <a:latin typeface="Calibri,sans-serif"/>
                        </a:rPr>
                        <a:t>UCLA</a:t>
                      </a:r>
                      <a:endParaRPr lang="en-US" sz="2000">
                        <a:solidFill>
                          <a:schemeClr val="tx1">
                            <a:lumMod val="85000"/>
                            <a:lumOff val="15000"/>
                          </a:schemeClr>
                        </a:solidFill>
                        <a:effectLst/>
                      </a:endParaRPr>
                    </a:p>
                  </a:txBody>
                  <a:tcPr marL="289125" marR="173475" marT="173475" marB="173475"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2000">
                          <a:solidFill>
                            <a:schemeClr val="tx1">
                              <a:lumMod val="85000"/>
                              <a:lumOff val="15000"/>
                            </a:schemeClr>
                          </a:solidFill>
                          <a:effectLst/>
                          <a:latin typeface="Calibri,sans-serif"/>
                        </a:rPr>
                        <a:t>855</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2000">
                          <a:solidFill>
                            <a:schemeClr val="tx1">
                              <a:lumMod val="85000"/>
                              <a:lumOff val="15000"/>
                            </a:schemeClr>
                          </a:solidFill>
                          <a:effectLst/>
                          <a:latin typeface="Calibri,sans-serif"/>
                        </a:rPr>
                        <a:t>188</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2000">
                          <a:solidFill>
                            <a:schemeClr val="tx1">
                              <a:lumMod val="85000"/>
                              <a:lumOff val="15000"/>
                            </a:schemeClr>
                          </a:solidFill>
                          <a:effectLst/>
                          <a:latin typeface="Calibri,sans-serif"/>
                        </a:rPr>
                        <a:t>22%</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360305601"/>
                  </a:ext>
                </a:extLst>
              </a:tr>
              <a:tr h="697352">
                <a:tc>
                  <a:txBody>
                    <a:bodyPr/>
                    <a:lstStyle/>
                    <a:p>
                      <a:r>
                        <a:rPr lang="en-US" sz="2000">
                          <a:solidFill>
                            <a:schemeClr val="tx1">
                              <a:lumMod val="85000"/>
                              <a:lumOff val="15000"/>
                            </a:schemeClr>
                          </a:solidFill>
                          <a:effectLst/>
                          <a:latin typeface="Calibri,sans-serif"/>
                        </a:rPr>
                        <a:t>Total</a:t>
                      </a:r>
                      <a:endParaRPr lang="en-US" sz="2000">
                        <a:solidFill>
                          <a:schemeClr val="tx1">
                            <a:lumMod val="85000"/>
                            <a:lumOff val="15000"/>
                          </a:schemeClr>
                        </a:solidFill>
                        <a:effectLst/>
                      </a:endParaRPr>
                    </a:p>
                  </a:txBody>
                  <a:tcPr marL="289125" marR="173475" marT="173475" marB="17347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ctr"/>
                      <a:r>
                        <a:rPr lang="en-US" sz="2000">
                          <a:solidFill>
                            <a:schemeClr val="tx1">
                              <a:lumMod val="85000"/>
                              <a:lumOff val="15000"/>
                            </a:schemeClr>
                          </a:solidFill>
                          <a:effectLst/>
                          <a:latin typeface="Calibri,sans-serif"/>
                        </a:rPr>
                        <a:t>4686</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ctr"/>
                      <a:r>
                        <a:rPr lang="en-US" sz="2000">
                          <a:solidFill>
                            <a:schemeClr val="tx1">
                              <a:lumMod val="85000"/>
                              <a:lumOff val="15000"/>
                            </a:schemeClr>
                          </a:solidFill>
                          <a:effectLst/>
                          <a:latin typeface="Calibri,sans-serif"/>
                        </a:rPr>
                        <a:t>1350</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ctr"/>
                      <a:r>
                        <a:rPr lang="en-US" sz="2000">
                          <a:solidFill>
                            <a:schemeClr val="tx1">
                              <a:lumMod val="85000"/>
                              <a:lumOff val="15000"/>
                            </a:schemeClr>
                          </a:solidFill>
                          <a:effectLst/>
                          <a:latin typeface="Calibri,sans-serif"/>
                        </a:rPr>
                        <a:t>29%</a:t>
                      </a:r>
                      <a:endParaRPr lang="en-US" sz="2000">
                        <a:solidFill>
                          <a:schemeClr val="tx1">
                            <a:lumMod val="85000"/>
                            <a:lumOff val="15000"/>
                          </a:schemeClr>
                        </a:solidFill>
                        <a:effectLst/>
                      </a:endParaRPr>
                    </a:p>
                  </a:txBody>
                  <a:tcPr marL="289125" marR="173475" marT="173475" marB="173475" anchor="b">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77036798"/>
                  </a:ext>
                </a:extLst>
              </a:tr>
            </a:tbl>
          </a:graphicData>
        </a:graphic>
      </p:graphicFrame>
    </p:spTree>
    <p:extLst>
      <p:ext uri="{BB962C8B-B14F-4D97-AF65-F5344CB8AC3E}">
        <p14:creationId xmlns:p14="http://schemas.microsoft.com/office/powerpoint/2010/main" val="362346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738407-8F0D-C345-8DD2-70D7F6279895}"/>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4200" kern="1200" dirty="0">
                <a:solidFill>
                  <a:srgbClr val="FFFFFF"/>
                </a:solidFill>
                <a:latin typeface="+mj-lt"/>
                <a:ea typeface="+mj-ea"/>
                <a:cs typeface="+mj-cs"/>
              </a:rPr>
              <a:t>What kind of device is it? (choose all that apply)</a:t>
            </a:r>
          </a:p>
        </p:txBody>
      </p:sp>
      <p:cxnSp>
        <p:nvCxnSpPr>
          <p:cNvPr id="33" name="Straight Connector 3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9CEA7AB2-0663-374B-B0D9-EE974E050D2D}"/>
              </a:ext>
            </a:extLst>
          </p:cNvPr>
          <p:cNvGraphicFramePr>
            <a:graphicFrameLocks noGrp="1"/>
          </p:cNvGraphicFramePr>
          <p:nvPr>
            <p:extLst>
              <p:ext uri="{D42A27DB-BD31-4B8C-83A1-F6EECF244321}">
                <p14:modId xmlns:p14="http://schemas.microsoft.com/office/powerpoint/2010/main" val="2038403684"/>
              </p:ext>
            </p:extLst>
          </p:nvPr>
        </p:nvGraphicFramePr>
        <p:xfrm>
          <a:off x="411955" y="2414909"/>
          <a:ext cx="11313002" cy="4196714"/>
        </p:xfrm>
        <a:graphic>
          <a:graphicData uri="http://schemas.openxmlformats.org/drawingml/2006/table">
            <a:tbl>
              <a:tblPr>
                <a:noFill/>
                <a:tableStyleId>{3B4B98B0-60AC-42C2-AFA5-B58CD77FA1E5}</a:tableStyleId>
              </a:tblPr>
              <a:tblGrid>
                <a:gridCol w="774917">
                  <a:extLst>
                    <a:ext uri="{9D8B030D-6E8A-4147-A177-3AD203B41FA5}">
                      <a16:colId xmlns:a16="http://schemas.microsoft.com/office/drawing/2014/main" val="1320449630"/>
                    </a:ext>
                  </a:extLst>
                </a:gridCol>
                <a:gridCol w="774917">
                  <a:extLst>
                    <a:ext uri="{9D8B030D-6E8A-4147-A177-3AD203B41FA5}">
                      <a16:colId xmlns:a16="http://schemas.microsoft.com/office/drawing/2014/main" val="2665683225"/>
                    </a:ext>
                  </a:extLst>
                </a:gridCol>
                <a:gridCol w="973298">
                  <a:extLst>
                    <a:ext uri="{9D8B030D-6E8A-4147-A177-3AD203B41FA5}">
                      <a16:colId xmlns:a16="http://schemas.microsoft.com/office/drawing/2014/main" val="2929493842"/>
                    </a:ext>
                  </a:extLst>
                </a:gridCol>
                <a:gridCol w="823712">
                  <a:extLst>
                    <a:ext uri="{9D8B030D-6E8A-4147-A177-3AD203B41FA5}">
                      <a16:colId xmlns:a16="http://schemas.microsoft.com/office/drawing/2014/main" val="914824349"/>
                    </a:ext>
                  </a:extLst>
                </a:gridCol>
                <a:gridCol w="973298">
                  <a:extLst>
                    <a:ext uri="{9D8B030D-6E8A-4147-A177-3AD203B41FA5}">
                      <a16:colId xmlns:a16="http://schemas.microsoft.com/office/drawing/2014/main" val="29012002"/>
                    </a:ext>
                  </a:extLst>
                </a:gridCol>
                <a:gridCol w="774917">
                  <a:extLst>
                    <a:ext uri="{9D8B030D-6E8A-4147-A177-3AD203B41FA5}">
                      <a16:colId xmlns:a16="http://schemas.microsoft.com/office/drawing/2014/main" val="3412683025"/>
                    </a:ext>
                  </a:extLst>
                </a:gridCol>
                <a:gridCol w="973298">
                  <a:extLst>
                    <a:ext uri="{9D8B030D-6E8A-4147-A177-3AD203B41FA5}">
                      <a16:colId xmlns:a16="http://schemas.microsoft.com/office/drawing/2014/main" val="342718393"/>
                    </a:ext>
                  </a:extLst>
                </a:gridCol>
                <a:gridCol w="774917">
                  <a:extLst>
                    <a:ext uri="{9D8B030D-6E8A-4147-A177-3AD203B41FA5}">
                      <a16:colId xmlns:a16="http://schemas.microsoft.com/office/drawing/2014/main" val="4265844721"/>
                    </a:ext>
                  </a:extLst>
                </a:gridCol>
                <a:gridCol w="973298">
                  <a:extLst>
                    <a:ext uri="{9D8B030D-6E8A-4147-A177-3AD203B41FA5}">
                      <a16:colId xmlns:a16="http://schemas.microsoft.com/office/drawing/2014/main" val="2917512164"/>
                    </a:ext>
                  </a:extLst>
                </a:gridCol>
                <a:gridCol w="774917">
                  <a:extLst>
                    <a:ext uri="{9D8B030D-6E8A-4147-A177-3AD203B41FA5}">
                      <a16:colId xmlns:a16="http://schemas.microsoft.com/office/drawing/2014/main" val="1498373471"/>
                    </a:ext>
                  </a:extLst>
                </a:gridCol>
                <a:gridCol w="973298">
                  <a:extLst>
                    <a:ext uri="{9D8B030D-6E8A-4147-A177-3AD203B41FA5}">
                      <a16:colId xmlns:a16="http://schemas.microsoft.com/office/drawing/2014/main" val="1443560773"/>
                    </a:ext>
                  </a:extLst>
                </a:gridCol>
                <a:gridCol w="774917">
                  <a:extLst>
                    <a:ext uri="{9D8B030D-6E8A-4147-A177-3AD203B41FA5}">
                      <a16:colId xmlns:a16="http://schemas.microsoft.com/office/drawing/2014/main" val="725437265"/>
                    </a:ext>
                  </a:extLst>
                </a:gridCol>
                <a:gridCol w="973298">
                  <a:extLst>
                    <a:ext uri="{9D8B030D-6E8A-4147-A177-3AD203B41FA5}">
                      <a16:colId xmlns:a16="http://schemas.microsoft.com/office/drawing/2014/main" val="2236135479"/>
                    </a:ext>
                  </a:extLst>
                </a:gridCol>
              </a:tblGrid>
              <a:tr h="444182">
                <a:tc>
                  <a:txBody>
                    <a:bodyPr/>
                    <a:lstStyle/>
                    <a:p>
                      <a:pPr algn="ctr"/>
                      <a:endParaRPr lang="en-US" sz="1400" dirty="0">
                        <a:solidFill>
                          <a:schemeClr val="tx1">
                            <a:lumMod val="75000"/>
                            <a:lumOff val="25000"/>
                          </a:schemeClr>
                        </a:solidFill>
                        <a:effectLst/>
                      </a:endParaRP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gridSpan="2">
                  <a:txBody>
                    <a:bodyPr/>
                    <a:lstStyle/>
                    <a:p>
                      <a:pPr algn="ctr"/>
                      <a:r>
                        <a:rPr lang="en-US" sz="1400" dirty="0">
                          <a:solidFill>
                            <a:schemeClr val="tx1">
                              <a:lumMod val="75000"/>
                              <a:lumOff val="25000"/>
                            </a:schemeClr>
                          </a:solidFill>
                          <a:effectLst/>
                        </a:rPr>
                        <a:t>iPhone</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hMerge="1">
                  <a:txBody>
                    <a:bodyPr/>
                    <a:lstStyle/>
                    <a:p>
                      <a:endParaRPr lang="en-US"/>
                    </a:p>
                  </a:txBody>
                  <a:tcPr/>
                </a:tc>
                <a:tc gridSpan="2">
                  <a:txBody>
                    <a:bodyPr/>
                    <a:lstStyle/>
                    <a:p>
                      <a:pPr algn="ctr"/>
                      <a:r>
                        <a:rPr lang="en-US" sz="1400">
                          <a:solidFill>
                            <a:schemeClr val="tx1">
                              <a:lumMod val="75000"/>
                              <a:lumOff val="25000"/>
                            </a:schemeClr>
                          </a:solidFill>
                          <a:effectLst/>
                        </a:rPr>
                        <a:t>android phone</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hMerge="1">
                  <a:txBody>
                    <a:bodyPr/>
                    <a:lstStyle/>
                    <a:p>
                      <a:endParaRPr lang="en-US"/>
                    </a:p>
                  </a:txBody>
                  <a:tcPr/>
                </a:tc>
                <a:tc gridSpan="2">
                  <a:txBody>
                    <a:bodyPr/>
                    <a:lstStyle/>
                    <a:p>
                      <a:pPr algn="ctr"/>
                      <a:r>
                        <a:rPr lang="en-US" sz="1400">
                          <a:solidFill>
                            <a:schemeClr val="tx1">
                              <a:lumMod val="75000"/>
                              <a:lumOff val="25000"/>
                            </a:schemeClr>
                          </a:solidFill>
                          <a:effectLst/>
                        </a:rPr>
                        <a:t>other smart phone</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hMerge="1">
                  <a:txBody>
                    <a:bodyPr/>
                    <a:lstStyle/>
                    <a:p>
                      <a:endParaRPr lang="en-US"/>
                    </a:p>
                  </a:txBody>
                  <a:tcPr/>
                </a:tc>
                <a:tc gridSpan="2">
                  <a:txBody>
                    <a:bodyPr/>
                    <a:lstStyle/>
                    <a:p>
                      <a:pPr algn="ctr"/>
                      <a:r>
                        <a:rPr lang="en-US" sz="1400">
                          <a:solidFill>
                            <a:schemeClr val="tx1">
                              <a:lumMod val="75000"/>
                              <a:lumOff val="25000"/>
                            </a:schemeClr>
                          </a:solidFill>
                          <a:effectLst/>
                        </a:rPr>
                        <a:t>iPad</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hMerge="1">
                  <a:txBody>
                    <a:bodyPr/>
                    <a:lstStyle/>
                    <a:p>
                      <a:endParaRPr lang="en-US"/>
                    </a:p>
                  </a:txBody>
                  <a:tcPr/>
                </a:tc>
                <a:tc gridSpan="2">
                  <a:txBody>
                    <a:bodyPr/>
                    <a:lstStyle/>
                    <a:p>
                      <a:pPr algn="ctr"/>
                      <a:r>
                        <a:rPr lang="en-US" sz="1400" dirty="0">
                          <a:solidFill>
                            <a:schemeClr val="tx1">
                              <a:lumMod val="75000"/>
                              <a:lumOff val="25000"/>
                            </a:schemeClr>
                          </a:solidFill>
                          <a:effectLst/>
                        </a:rPr>
                        <a:t>kindle</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hMerge="1">
                  <a:txBody>
                    <a:bodyPr/>
                    <a:lstStyle/>
                    <a:p>
                      <a:endParaRPr lang="en-US"/>
                    </a:p>
                  </a:txBody>
                  <a:tcPr/>
                </a:tc>
                <a:tc gridSpan="2">
                  <a:txBody>
                    <a:bodyPr/>
                    <a:lstStyle/>
                    <a:p>
                      <a:pPr algn="ctr"/>
                      <a:r>
                        <a:rPr lang="en-US" sz="1400">
                          <a:solidFill>
                            <a:schemeClr val="tx1">
                              <a:lumMod val="75000"/>
                              <a:lumOff val="25000"/>
                            </a:schemeClr>
                          </a:solidFill>
                          <a:effectLst/>
                        </a:rPr>
                        <a:t>other tablet</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hMerge="1">
                  <a:txBody>
                    <a:bodyPr/>
                    <a:lstStyle/>
                    <a:p>
                      <a:endParaRPr lang="en-US"/>
                    </a:p>
                  </a:txBody>
                  <a:tcPr/>
                </a:tc>
                <a:extLst>
                  <a:ext uri="{0D108BD9-81ED-4DB2-BD59-A6C34878D82A}">
                    <a16:rowId xmlns:a16="http://schemas.microsoft.com/office/drawing/2014/main" val="509886369"/>
                  </a:ext>
                </a:extLst>
              </a:tr>
              <a:tr h="444182">
                <a:tc>
                  <a:txBody>
                    <a:bodyPr/>
                    <a:lstStyle/>
                    <a:p>
                      <a:pPr algn="ctr"/>
                      <a:endParaRPr lang="en-US" sz="1400" dirty="0">
                        <a:solidFill>
                          <a:schemeClr val="tx1">
                            <a:lumMod val="75000"/>
                            <a:lumOff val="25000"/>
                          </a:schemeClr>
                        </a:solidFill>
                        <a:effectLst/>
                      </a:endParaRP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Yes</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 of total</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Yes</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 of total</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Yes</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 of total</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Yes</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 of total</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Yes</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 of total</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Yes</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 of total</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822987641"/>
                  </a:ext>
                </a:extLst>
              </a:tr>
              <a:tr h="444182">
                <a:tc>
                  <a:txBody>
                    <a:bodyPr/>
                    <a:lstStyle/>
                    <a:p>
                      <a:pPr algn="ctr"/>
                      <a:r>
                        <a:rPr lang="en-US" sz="1400" dirty="0">
                          <a:solidFill>
                            <a:schemeClr val="tx1">
                              <a:lumMod val="75000"/>
                              <a:lumOff val="25000"/>
                            </a:schemeClr>
                          </a:solidFill>
                          <a:effectLst/>
                        </a:rPr>
                        <a:t>WFU</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56</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8%</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188</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26%</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4</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4</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2766383369"/>
                  </a:ext>
                </a:extLst>
              </a:tr>
              <a:tr h="444182">
                <a:tc>
                  <a:txBody>
                    <a:bodyPr/>
                    <a:lstStyle/>
                    <a:p>
                      <a:pPr algn="ctr"/>
                      <a:r>
                        <a:rPr lang="en-US" sz="1400" dirty="0">
                          <a:solidFill>
                            <a:schemeClr val="tx1">
                              <a:lumMod val="75000"/>
                              <a:lumOff val="25000"/>
                            </a:schemeClr>
                          </a:solidFill>
                          <a:effectLst/>
                        </a:rPr>
                        <a:t>Col</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97</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13%</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66</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9%</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80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11%</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15</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15</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235966428"/>
                  </a:ext>
                </a:extLst>
              </a:tr>
              <a:tr h="444182">
                <a:tc>
                  <a:txBody>
                    <a:bodyPr/>
                    <a:lstStyle/>
                    <a:p>
                      <a:pPr algn="ctr"/>
                      <a:r>
                        <a:rPr lang="en-US" sz="1400" dirty="0">
                          <a:solidFill>
                            <a:schemeClr val="tx1">
                              <a:lumMod val="75000"/>
                              <a:lumOff val="25000"/>
                            </a:schemeClr>
                          </a:solidFill>
                          <a:effectLst/>
                        </a:rPr>
                        <a:t>JHU</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123</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17%</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46</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6%</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13</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2045098740"/>
                  </a:ext>
                </a:extLst>
              </a:tr>
              <a:tr h="444182">
                <a:tc>
                  <a:txBody>
                    <a:bodyPr/>
                    <a:lstStyle/>
                    <a:p>
                      <a:pPr algn="ctr"/>
                      <a:r>
                        <a:rPr lang="en-US" sz="1400" dirty="0">
                          <a:solidFill>
                            <a:schemeClr val="tx1">
                              <a:lumMod val="75000"/>
                              <a:lumOff val="25000"/>
                            </a:schemeClr>
                          </a:solidFill>
                          <a:effectLst/>
                        </a:rPr>
                        <a:t>UMN</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131</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17%</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41</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5%</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34</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4%</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89</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11%</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29</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4%</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16</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498486138"/>
                  </a:ext>
                </a:extLst>
              </a:tr>
              <a:tr h="444182">
                <a:tc>
                  <a:txBody>
                    <a:bodyPr/>
                    <a:lstStyle/>
                    <a:p>
                      <a:pPr algn="ctr"/>
                      <a:r>
                        <a:rPr lang="en-US" sz="1400" dirty="0">
                          <a:solidFill>
                            <a:schemeClr val="tx1">
                              <a:lumMod val="75000"/>
                              <a:lumOff val="25000"/>
                            </a:schemeClr>
                          </a:solidFill>
                          <a:effectLst/>
                        </a:rPr>
                        <a:t>NWU</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153</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18%</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76</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9%</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6</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68</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8%</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4</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5</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644218361"/>
                  </a:ext>
                </a:extLst>
              </a:tr>
              <a:tr h="444182">
                <a:tc>
                  <a:txBody>
                    <a:bodyPr/>
                    <a:lstStyle/>
                    <a:p>
                      <a:pPr algn="ctr"/>
                      <a:r>
                        <a:rPr lang="en-US" sz="1400" dirty="0">
                          <a:solidFill>
                            <a:schemeClr val="tx1">
                              <a:lumMod val="75000"/>
                              <a:lumOff val="25000"/>
                            </a:schemeClr>
                          </a:solidFill>
                          <a:effectLst/>
                        </a:rPr>
                        <a:t>UCLA</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83</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15</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23</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3%</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82</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10%</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7</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21</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818518018"/>
                  </a:ext>
                </a:extLst>
              </a:tr>
              <a:tr h="444182">
                <a:tc>
                  <a:txBody>
                    <a:bodyPr/>
                    <a:lstStyle/>
                    <a:p>
                      <a:pPr algn="ctr"/>
                      <a:r>
                        <a:rPr lang="en-US" sz="1400" dirty="0">
                          <a:solidFill>
                            <a:schemeClr val="tx1">
                              <a:lumMod val="75000"/>
                              <a:lumOff val="25000"/>
                            </a:schemeClr>
                          </a:solidFill>
                          <a:effectLst/>
                        </a:rPr>
                        <a:t>Total</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643</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14%</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388</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8%</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73</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369</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8%</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72</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2%</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a:solidFill>
                            <a:schemeClr val="tx1">
                              <a:lumMod val="75000"/>
                              <a:lumOff val="25000"/>
                            </a:schemeClr>
                          </a:solidFill>
                          <a:effectLst/>
                        </a:rPr>
                        <a:t>59</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a:r>
                        <a:rPr lang="en-US" sz="1400" dirty="0">
                          <a:solidFill>
                            <a:schemeClr val="tx1">
                              <a:lumMod val="75000"/>
                              <a:lumOff val="25000"/>
                            </a:schemeClr>
                          </a:solidFill>
                          <a:effectLst/>
                        </a:rPr>
                        <a:t>1%</a:t>
                      </a:r>
                    </a:p>
                  </a:txBody>
                  <a:tcPr marL="208210" marR="108269" marT="108269" marB="108269" anchor="b">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2024253810"/>
                  </a:ext>
                </a:extLst>
              </a:tr>
            </a:tbl>
          </a:graphicData>
        </a:graphic>
      </p:graphicFrame>
      <p:sp>
        <p:nvSpPr>
          <p:cNvPr id="6" name="TextBox 5">
            <a:extLst>
              <a:ext uri="{FF2B5EF4-FFF2-40B4-BE49-F238E27FC236}">
                <a16:creationId xmlns:a16="http://schemas.microsoft.com/office/drawing/2014/main" id="{85A348AF-57B5-C44B-B278-D76B6BDA3B56}"/>
              </a:ext>
            </a:extLst>
          </p:cNvPr>
          <p:cNvSpPr txBox="1"/>
          <p:nvPr/>
        </p:nvSpPr>
        <p:spPr>
          <a:xfrm>
            <a:off x="4743032" y="1658884"/>
            <a:ext cx="2177199" cy="369332"/>
          </a:xfrm>
          <a:prstGeom prst="rect">
            <a:avLst/>
          </a:prstGeom>
          <a:noFill/>
        </p:spPr>
        <p:txBody>
          <a:bodyPr wrap="none" rtlCol="0">
            <a:spAutoFit/>
          </a:bodyPr>
          <a:lstStyle/>
          <a:p>
            <a:r>
              <a:rPr lang="en-US" dirty="0">
                <a:solidFill>
                  <a:schemeClr val="bg1"/>
                </a:solidFill>
              </a:rPr>
              <a:t>(Jan 2014-June 2015)</a:t>
            </a:r>
          </a:p>
        </p:txBody>
      </p:sp>
    </p:spTree>
    <p:extLst>
      <p:ext uri="{BB962C8B-B14F-4D97-AF65-F5344CB8AC3E}">
        <p14:creationId xmlns:p14="http://schemas.microsoft.com/office/powerpoint/2010/main" val="396074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88B6-29C5-2A41-85C2-CA53AE3C1215}"/>
              </a:ext>
            </a:extLst>
          </p:cNvPr>
          <p:cNvSpPr>
            <a:spLocks noGrp="1"/>
          </p:cNvSpPr>
          <p:nvPr>
            <p:ph type="title"/>
          </p:nvPr>
        </p:nvSpPr>
        <p:spPr>
          <a:xfrm>
            <a:off x="838200" y="308758"/>
            <a:ext cx="10515600" cy="1690688"/>
          </a:xfrm>
        </p:spPr>
        <p:txBody>
          <a:bodyPr vert="horz" lIns="91440" tIns="45720" rIns="91440" bIns="45720" rtlCol="0" anchor="ctr">
            <a:normAutofit fontScale="90000"/>
          </a:bodyPr>
          <a:lstStyle/>
          <a:p>
            <a:pPr algn="ctr"/>
            <a:r>
              <a:rPr lang="en-US" sz="4100" kern="1200" dirty="0">
                <a:solidFill>
                  <a:schemeClr val="tx1"/>
                </a:solidFill>
                <a:latin typeface="+mj-lt"/>
                <a:ea typeface="+mj-ea"/>
                <a:cs typeface="+mj-cs"/>
              </a:rPr>
              <a:t>Willing to use an app for MESA data collection? </a:t>
            </a: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(of those with internet access and a smart device)</a:t>
            </a:r>
            <a:br>
              <a:rPr lang="en-US" sz="4100" kern="1200" dirty="0">
                <a:solidFill>
                  <a:schemeClr val="tx1"/>
                </a:solidFill>
                <a:latin typeface="+mj-lt"/>
                <a:ea typeface="+mj-ea"/>
                <a:cs typeface="+mj-cs"/>
              </a:rPr>
            </a:br>
            <a:r>
              <a:rPr lang="en-US" sz="3100" dirty="0"/>
              <a:t>(Jan 2014-June 2015)</a:t>
            </a:r>
            <a:br>
              <a:rPr lang="en-US" sz="3100" dirty="0"/>
            </a:br>
            <a:endParaRPr lang="en-US" sz="3100"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id="{C7CB28FD-CFE4-604F-BC74-D92AE6F9E166}"/>
              </a:ext>
            </a:extLst>
          </p:cNvPr>
          <p:cNvGraphicFramePr>
            <a:graphicFrameLocks noGrp="1"/>
          </p:cNvGraphicFramePr>
          <p:nvPr>
            <p:extLst>
              <p:ext uri="{D42A27DB-BD31-4B8C-83A1-F6EECF244321}">
                <p14:modId xmlns:p14="http://schemas.microsoft.com/office/powerpoint/2010/main" val="423092229"/>
              </p:ext>
            </p:extLst>
          </p:nvPr>
        </p:nvGraphicFramePr>
        <p:xfrm>
          <a:off x="2149077" y="2154285"/>
          <a:ext cx="7893846" cy="3504024"/>
        </p:xfrm>
        <a:graphic>
          <a:graphicData uri="http://schemas.openxmlformats.org/drawingml/2006/table">
            <a:tbl>
              <a:tblPr firstRow="1" bandRow="1">
                <a:tableStyleId>{3B4B98B0-60AC-42C2-AFA5-B58CD77FA1E5}</a:tableStyleId>
              </a:tblPr>
              <a:tblGrid>
                <a:gridCol w="1315641">
                  <a:extLst>
                    <a:ext uri="{9D8B030D-6E8A-4147-A177-3AD203B41FA5}">
                      <a16:colId xmlns:a16="http://schemas.microsoft.com/office/drawing/2014/main" val="2611683393"/>
                    </a:ext>
                  </a:extLst>
                </a:gridCol>
                <a:gridCol w="1315641">
                  <a:extLst>
                    <a:ext uri="{9D8B030D-6E8A-4147-A177-3AD203B41FA5}">
                      <a16:colId xmlns:a16="http://schemas.microsoft.com/office/drawing/2014/main" val="2877761293"/>
                    </a:ext>
                  </a:extLst>
                </a:gridCol>
                <a:gridCol w="1315641">
                  <a:extLst>
                    <a:ext uri="{9D8B030D-6E8A-4147-A177-3AD203B41FA5}">
                      <a16:colId xmlns:a16="http://schemas.microsoft.com/office/drawing/2014/main" val="4003673724"/>
                    </a:ext>
                  </a:extLst>
                </a:gridCol>
                <a:gridCol w="1315641">
                  <a:extLst>
                    <a:ext uri="{9D8B030D-6E8A-4147-A177-3AD203B41FA5}">
                      <a16:colId xmlns:a16="http://schemas.microsoft.com/office/drawing/2014/main" val="937647081"/>
                    </a:ext>
                  </a:extLst>
                </a:gridCol>
                <a:gridCol w="1315641">
                  <a:extLst>
                    <a:ext uri="{9D8B030D-6E8A-4147-A177-3AD203B41FA5}">
                      <a16:colId xmlns:a16="http://schemas.microsoft.com/office/drawing/2014/main" val="3534691107"/>
                    </a:ext>
                  </a:extLst>
                </a:gridCol>
                <a:gridCol w="1315641">
                  <a:extLst>
                    <a:ext uri="{9D8B030D-6E8A-4147-A177-3AD203B41FA5}">
                      <a16:colId xmlns:a16="http://schemas.microsoft.com/office/drawing/2014/main" val="2150918109"/>
                    </a:ext>
                  </a:extLst>
                </a:gridCol>
              </a:tblGrid>
              <a:tr h="438003">
                <a:tc>
                  <a:txBody>
                    <a:bodyPr/>
                    <a:lstStyle/>
                    <a:p>
                      <a:r>
                        <a:rPr lang="en-US" sz="2800" dirty="0">
                          <a:effectLst/>
                        </a:rPr>
                        <a:t> </a:t>
                      </a:r>
                      <a:endParaRPr lang="en-US" sz="4500" dirty="0">
                        <a:effectLst/>
                      </a:endParaRPr>
                    </a:p>
                  </a:txBody>
                  <a:tcPr marL="172897" marR="172897" marT="0" marB="0" anchor="ctr"/>
                </a:tc>
                <a:tc gridSpan="2">
                  <a:txBody>
                    <a:bodyPr/>
                    <a:lstStyle/>
                    <a:p>
                      <a:pPr algn="ctr"/>
                      <a:r>
                        <a:rPr lang="en-US" sz="2400">
                          <a:effectLst/>
                        </a:rPr>
                        <a:t>Yes</a:t>
                      </a:r>
                      <a:endParaRPr lang="en-US" sz="3900">
                        <a:effectLst/>
                      </a:endParaRPr>
                    </a:p>
                  </a:txBody>
                  <a:tcPr marL="147090" marR="147090" marT="0" marB="0" anchor="ctr"/>
                </a:tc>
                <a:tc hMerge="1">
                  <a:txBody>
                    <a:bodyPr/>
                    <a:lstStyle/>
                    <a:p>
                      <a:endParaRPr lang="en-US"/>
                    </a:p>
                  </a:txBody>
                  <a:tcPr/>
                </a:tc>
                <a:tc gridSpan="2">
                  <a:txBody>
                    <a:bodyPr/>
                    <a:lstStyle/>
                    <a:p>
                      <a:pPr algn="ctr"/>
                      <a:r>
                        <a:rPr lang="en-US" sz="2400">
                          <a:effectLst/>
                        </a:rPr>
                        <a:t>Maybe</a:t>
                      </a:r>
                      <a:endParaRPr lang="en-US" sz="3900">
                        <a:effectLst/>
                      </a:endParaRPr>
                    </a:p>
                  </a:txBody>
                  <a:tcPr marL="147090" marR="147090" marT="0" marB="0" anchor="ctr"/>
                </a:tc>
                <a:tc hMerge="1">
                  <a:txBody>
                    <a:bodyPr/>
                    <a:lstStyle/>
                    <a:p>
                      <a:endParaRPr lang="en-US"/>
                    </a:p>
                  </a:txBody>
                  <a:tcPr/>
                </a:tc>
                <a:tc>
                  <a:txBody>
                    <a:bodyPr/>
                    <a:lstStyle/>
                    <a:p>
                      <a:pPr algn="ctr"/>
                      <a:r>
                        <a:rPr lang="en-US" sz="2400">
                          <a:effectLst/>
                        </a:rPr>
                        <a:t>Total</a:t>
                      </a:r>
                      <a:endParaRPr lang="en-US" sz="3900">
                        <a:effectLst/>
                      </a:endParaRPr>
                    </a:p>
                  </a:txBody>
                  <a:tcPr marL="147090" marR="147090" marT="0" marB="0" anchor="ctr"/>
                </a:tc>
                <a:extLst>
                  <a:ext uri="{0D108BD9-81ED-4DB2-BD59-A6C34878D82A}">
                    <a16:rowId xmlns:a16="http://schemas.microsoft.com/office/drawing/2014/main" val="1000241458"/>
                  </a:ext>
                </a:extLst>
              </a:tr>
              <a:tr h="438003">
                <a:tc>
                  <a:txBody>
                    <a:bodyPr/>
                    <a:lstStyle/>
                    <a:p>
                      <a:r>
                        <a:rPr lang="en-US" sz="2800" dirty="0">
                          <a:effectLst/>
                        </a:rPr>
                        <a:t>WFU</a:t>
                      </a:r>
                      <a:endParaRPr lang="en-US" sz="4500" dirty="0">
                        <a:effectLst/>
                      </a:endParaRPr>
                    </a:p>
                  </a:txBody>
                  <a:tcPr marL="172897" marR="172897" marT="0" marB="0" anchor="ctr"/>
                </a:tc>
                <a:tc>
                  <a:txBody>
                    <a:bodyPr/>
                    <a:lstStyle/>
                    <a:p>
                      <a:pPr algn="ctr"/>
                      <a:r>
                        <a:rPr lang="en-US" sz="2400">
                          <a:effectLst/>
                        </a:rPr>
                        <a:t>1</a:t>
                      </a:r>
                      <a:endParaRPr lang="en-US" sz="3900">
                        <a:effectLst/>
                      </a:endParaRPr>
                    </a:p>
                  </a:txBody>
                  <a:tcPr marL="147090" marR="147090" marT="0" marB="0" anchor="ctr"/>
                </a:tc>
                <a:tc>
                  <a:txBody>
                    <a:bodyPr/>
                    <a:lstStyle/>
                    <a:p>
                      <a:pPr algn="ctr"/>
                      <a:r>
                        <a:rPr lang="en-US" sz="2400">
                          <a:effectLst/>
                        </a:rPr>
                        <a:t>0%</a:t>
                      </a:r>
                      <a:endParaRPr lang="en-US" sz="3900">
                        <a:effectLst/>
                      </a:endParaRPr>
                    </a:p>
                  </a:txBody>
                  <a:tcPr marL="147090" marR="147090" marT="0" marB="0" anchor="ctr"/>
                </a:tc>
                <a:tc>
                  <a:txBody>
                    <a:bodyPr/>
                    <a:lstStyle/>
                    <a:p>
                      <a:pPr algn="ctr"/>
                      <a:r>
                        <a:rPr lang="en-US" sz="2400">
                          <a:effectLst/>
                        </a:rPr>
                        <a:t>0</a:t>
                      </a:r>
                      <a:endParaRPr lang="en-US" sz="3900">
                        <a:effectLst/>
                      </a:endParaRPr>
                    </a:p>
                  </a:txBody>
                  <a:tcPr marL="147090" marR="147090" marT="0" marB="0" anchor="ctr"/>
                </a:tc>
                <a:tc>
                  <a:txBody>
                    <a:bodyPr/>
                    <a:lstStyle/>
                    <a:p>
                      <a:pPr algn="ctr"/>
                      <a:r>
                        <a:rPr lang="en-US" sz="2400">
                          <a:effectLst/>
                        </a:rPr>
                        <a:t>0%</a:t>
                      </a:r>
                      <a:endParaRPr lang="en-US" sz="3900">
                        <a:effectLst/>
                      </a:endParaRPr>
                    </a:p>
                  </a:txBody>
                  <a:tcPr marL="147090" marR="147090" marT="0" marB="0" anchor="ctr"/>
                </a:tc>
                <a:tc>
                  <a:txBody>
                    <a:bodyPr/>
                    <a:lstStyle/>
                    <a:p>
                      <a:pPr algn="ctr"/>
                      <a:r>
                        <a:rPr lang="en-US" sz="2400">
                          <a:effectLst/>
                        </a:rPr>
                        <a:t>235</a:t>
                      </a:r>
                      <a:endParaRPr lang="en-US" sz="3900">
                        <a:effectLst/>
                      </a:endParaRPr>
                    </a:p>
                  </a:txBody>
                  <a:tcPr marL="147090" marR="147090" marT="0" marB="0" anchor="ctr"/>
                </a:tc>
                <a:extLst>
                  <a:ext uri="{0D108BD9-81ED-4DB2-BD59-A6C34878D82A}">
                    <a16:rowId xmlns:a16="http://schemas.microsoft.com/office/drawing/2014/main" val="2511060203"/>
                  </a:ext>
                </a:extLst>
              </a:tr>
              <a:tr h="438003">
                <a:tc>
                  <a:txBody>
                    <a:bodyPr/>
                    <a:lstStyle/>
                    <a:p>
                      <a:r>
                        <a:rPr lang="en-US" sz="2800" dirty="0">
                          <a:effectLst/>
                        </a:rPr>
                        <a:t>Col</a:t>
                      </a:r>
                      <a:endParaRPr lang="en-US" sz="4500" dirty="0">
                        <a:effectLst/>
                      </a:endParaRPr>
                    </a:p>
                  </a:txBody>
                  <a:tcPr marL="172897" marR="172897" marT="0" marB="0" anchor="ctr"/>
                </a:tc>
                <a:tc>
                  <a:txBody>
                    <a:bodyPr/>
                    <a:lstStyle/>
                    <a:p>
                      <a:pPr algn="ctr"/>
                      <a:r>
                        <a:rPr lang="en-US" sz="2400">
                          <a:effectLst/>
                        </a:rPr>
                        <a:t>106</a:t>
                      </a:r>
                      <a:endParaRPr lang="en-US" sz="3900">
                        <a:effectLst/>
                      </a:endParaRPr>
                    </a:p>
                  </a:txBody>
                  <a:tcPr marL="147090" marR="147090" marT="0" marB="0" anchor="ctr"/>
                </a:tc>
                <a:tc>
                  <a:txBody>
                    <a:bodyPr/>
                    <a:lstStyle/>
                    <a:p>
                      <a:pPr algn="ctr"/>
                      <a:r>
                        <a:rPr lang="en-US" sz="2400">
                          <a:effectLst/>
                        </a:rPr>
                        <a:t>50%</a:t>
                      </a:r>
                      <a:endParaRPr lang="en-US" sz="3900">
                        <a:effectLst/>
                      </a:endParaRPr>
                    </a:p>
                  </a:txBody>
                  <a:tcPr marL="147090" marR="147090" marT="0" marB="0" anchor="ctr"/>
                </a:tc>
                <a:tc>
                  <a:txBody>
                    <a:bodyPr/>
                    <a:lstStyle/>
                    <a:p>
                      <a:pPr algn="ctr"/>
                      <a:r>
                        <a:rPr lang="en-US" sz="2400">
                          <a:effectLst/>
                        </a:rPr>
                        <a:t>17</a:t>
                      </a:r>
                      <a:endParaRPr lang="en-US" sz="3900">
                        <a:effectLst/>
                      </a:endParaRPr>
                    </a:p>
                  </a:txBody>
                  <a:tcPr marL="147090" marR="147090" marT="0" marB="0" anchor="ctr"/>
                </a:tc>
                <a:tc>
                  <a:txBody>
                    <a:bodyPr/>
                    <a:lstStyle/>
                    <a:p>
                      <a:pPr algn="ctr"/>
                      <a:r>
                        <a:rPr lang="en-US" sz="2400">
                          <a:effectLst/>
                        </a:rPr>
                        <a:t>8%</a:t>
                      </a:r>
                      <a:endParaRPr lang="en-US" sz="3900">
                        <a:effectLst/>
                      </a:endParaRPr>
                    </a:p>
                  </a:txBody>
                  <a:tcPr marL="147090" marR="147090" marT="0" marB="0" anchor="ctr"/>
                </a:tc>
                <a:tc>
                  <a:txBody>
                    <a:bodyPr/>
                    <a:lstStyle/>
                    <a:p>
                      <a:pPr algn="ctr"/>
                      <a:r>
                        <a:rPr lang="en-US" sz="2400">
                          <a:effectLst/>
                        </a:rPr>
                        <a:t>213</a:t>
                      </a:r>
                      <a:endParaRPr lang="en-US" sz="3900">
                        <a:effectLst/>
                      </a:endParaRPr>
                    </a:p>
                  </a:txBody>
                  <a:tcPr marL="147090" marR="147090" marT="0" marB="0" anchor="ctr"/>
                </a:tc>
                <a:extLst>
                  <a:ext uri="{0D108BD9-81ED-4DB2-BD59-A6C34878D82A}">
                    <a16:rowId xmlns:a16="http://schemas.microsoft.com/office/drawing/2014/main" val="3059525932"/>
                  </a:ext>
                </a:extLst>
              </a:tr>
              <a:tr h="438003">
                <a:tc>
                  <a:txBody>
                    <a:bodyPr/>
                    <a:lstStyle/>
                    <a:p>
                      <a:r>
                        <a:rPr lang="en-US" sz="2800" dirty="0">
                          <a:effectLst/>
                        </a:rPr>
                        <a:t>JHU</a:t>
                      </a:r>
                      <a:endParaRPr lang="en-US" sz="4500" dirty="0">
                        <a:effectLst/>
                      </a:endParaRPr>
                    </a:p>
                  </a:txBody>
                  <a:tcPr marL="172897" marR="172897" marT="0" marB="0" anchor="ctr"/>
                </a:tc>
                <a:tc>
                  <a:txBody>
                    <a:bodyPr/>
                    <a:lstStyle/>
                    <a:p>
                      <a:pPr algn="ctr"/>
                      <a:r>
                        <a:rPr lang="en-US" sz="2400">
                          <a:effectLst/>
                        </a:rPr>
                        <a:t>91</a:t>
                      </a:r>
                      <a:endParaRPr lang="en-US" sz="3900">
                        <a:effectLst/>
                      </a:endParaRPr>
                    </a:p>
                  </a:txBody>
                  <a:tcPr marL="147090" marR="147090" marT="0" marB="0" anchor="ctr"/>
                </a:tc>
                <a:tc>
                  <a:txBody>
                    <a:bodyPr/>
                    <a:lstStyle/>
                    <a:p>
                      <a:pPr algn="ctr"/>
                      <a:r>
                        <a:rPr lang="en-US" sz="2400">
                          <a:effectLst/>
                        </a:rPr>
                        <a:t>59%</a:t>
                      </a:r>
                      <a:endParaRPr lang="en-US" sz="3900">
                        <a:effectLst/>
                      </a:endParaRPr>
                    </a:p>
                  </a:txBody>
                  <a:tcPr marL="147090" marR="147090" marT="0" marB="0" anchor="ctr"/>
                </a:tc>
                <a:tc>
                  <a:txBody>
                    <a:bodyPr/>
                    <a:lstStyle/>
                    <a:p>
                      <a:pPr algn="ctr"/>
                      <a:r>
                        <a:rPr lang="en-US" sz="2400">
                          <a:effectLst/>
                        </a:rPr>
                        <a:t>8</a:t>
                      </a:r>
                      <a:endParaRPr lang="en-US" sz="3900">
                        <a:effectLst/>
                      </a:endParaRPr>
                    </a:p>
                  </a:txBody>
                  <a:tcPr marL="147090" marR="147090" marT="0" marB="0" anchor="ctr"/>
                </a:tc>
                <a:tc>
                  <a:txBody>
                    <a:bodyPr/>
                    <a:lstStyle/>
                    <a:p>
                      <a:pPr algn="ctr"/>
                      <a:r>
                        <a:rPr lang="en-US" sz="2400">
                          <a:effectLst/>
                        </a:rPr>
                        <a:t>5%</a:t>
                      </a:r>
                      <a:endParaRPr lang="en-US" sz="3900">
                        <a:effectLst/>
                      </a:endParaRPr>
                    </a:p>
                  </a:txBody>
                  <a:tcPr marL="147090" marR="147090" marT="0" marB="0" anchor="ctr"/>
                </a:tc>
                <a:tc>
                  <a:txBody>
                    <a:bodyPr/>
                    <a:lstStyle/>
                    <a:p>
                      <a:pPr algn="ctr"/>
                      <a:r>
                        <a:rPr lang="en-US" sz="2400">
                          <a:effectLst/>
                        </a:rPr>
                        <a:t>154</a:t>
                      </a:r>
                      <a:endParaRPr lang="en-US" sz="3900">
                        <a:effectLst/>
                      </a:endParaRPr>
                    </a:p>
                  </a:txBody>
                  <a:tcPr marL="147090" marR="147090" marT="0" marB="0" anchor="ctr"/>
                </a:tc>
                <a:extLst>
                  <a:ext uri="{0D108BD9-81ED-4DB2-BD59-A6C34878D82A}">
                    <a16:rowId xmlns:a16="http://schemas.microsoft.com/office/drawing/2014/main" val="2213316638"/>
                  </a:ext>
                </a:extLst>
              </a:tr>
              <a:tr h="438003">
                <a:tc>
                  <a:txBody>
                    <a:bodyPr/>
                    <a:lstStyle/>
                    <a:p>
                      <a:r>
                        <a:rPr lang="en-US" sz="2800" dirty="0">
                          <a:effectLst/>
                        </a:rPr>
                        <a:t>UMN</a:t>
                      </a:r>
                      <a:endParaRPr lang="en-US" sz="4500" dirty="0">
                        <a:effectLst/>
                      </a:endParaRPr>
                    </a:p>
                  </a:txBody>
                  <a:tcPr marL="172897" marR="172897" marT="0" marB="0" anchor="ctr"/>
                </a:tc>
                <a:tc>
                  <a:txBody>
                    <a:bodyPr/>
                    <a:lstStyle/>
                    <a:p>
                      <a:pPr algn="ctr"/>
                      <a:r>
                        <a:rPr lang="en-US" sz="2400">
                          <a:effectLst/>
                        </a:rPr>
                        <a:t>146</a:t>
                      </a:r>
                      <a:endParaRPr lang="en-US" sz="3900">
                        <a:effectLst/>
                      </a:endParaRPr>
                    </a:p>
                  </a:txBody>
                  <a:tcPr marL="147090" marR="147090" marT="0" marB="0" anchor="ctr"/>
                </a:tc>
                <a:tc>
                  <a:txBody>
                    <a:bodyPr/>
                    <a:lstStyle/>
                    <a:p>
                      <a:pPr algn="ctr"/>
                      <a:r>
                        <a:rPr lang="en-US" sz="2400">
                          <a:effectLst/>
                        </a:rPr>
                        <a:t>58%</a:t>
                      </a:r>
                      <a:endParaRPr lang="en-US" sz="3900">
                        <a:effectLst/>
                      </a:endParaRPr>
                    </a:p>
                  </a:txBody>
                  <a:tcPr marL="147090" marR="147090" marT="0" marB="0" anchor="ctr"/>
                </a:tc>
                <a:tc>
                  <a:txBody>
                    <a:bodyPr/>
                    <a:lstStyle/>
                    <a:p>
                      <a:pPr algn="ctr"/>
                      <a:r>
                        <a:rPr lang="en-US" sz="2400">
                          <a:effectLst/>
                        </a:rPr>
                        <a:t>33</a:t>
                      </a:r>
                      <a:endParaRPr lang="en-US" sz="3900">
                        <a:effectLst/>
                      </a:endParaRPr>
                    </a:p>
                  </a:txBody>
                  <a:tcPr marL="147090" marR="147090" marT="0" marB="0" anchor="ctr"/>
                </a:tc>
                <a:tc>
                  <a:txBody>
                    <a:bodyPr/>
                    <a:lstStyle/>
                    <a:p>
                      <a:pPr algn="ctr"/>
                      <a:r>
                        <a:rPr lang="en-US" sz="2400">
                          <a:effectLst/>
                        </a:rPr>
                        <a:t>13%</a:t>
                      </a:r>
                      <a:endParaRPr lang="en-US" sz="3900">
                        <a:effectLst/>
                      </a:endParaRPr>
                    </a:p>
                  </a:txBody>
                  <a:tcPr marL="147090" marR="147090" marT="0" marB="0" anchor="ctr"/>
                </a:tc>
                <a:tc>
                  <a:txBody>
                    <a:bodyPr/>
                    <a:lstStyle/>
                    <a:p>
                      <a:pPr algn="ctr"/>
                      <a:r>
                        <a:rPr lang="en-US" sz="2400">
                          <a:effectLst/>
                        </a:rPr>
                        <a:t>252</a:t>
                      </a:r>
                      <a:endParaRPr lang="en-US" sz="3900">
                        <a:effectLst/>
                      </a:endParaRPr>
                    </a:p>
                  </a:txBody>
                  <a:tcPr marL="147090" marR="147090" marT="0" marB="0" anchor="ctr"/>
                </a:tc>
                <a:extLst>
                  <a:ext uri="{0D108BD9-81ED-4DB2-BD59-A6C34878D82A}">
                    <a16:rowId xmlns:a16="http://schemas.microsoft.com/office/drawing/2014/main" val="3672125223"/>
                  </a:ext>
                </a:extLst>
              </a:tr>
              <a:tr h="438003">
                <a:tc>
                  <a:txBody>
                    <a:bodyPr/>
                    <a:lstStyle/>
                    <a:p>
                      <a:r>
                        <a:rPr lang="en-US" sz="2800" dirty="0">
                          <a:effectLst/>
                        </a:rPr>
                        <a:t>NWU</a:t>
                      </a:r>
                      <a:endParaRPr lang="en-US" sz="4500" dirty="0">
                        <a:effectLst/>
                      </a:endParaRPr>
                    </a:p>
                  </a:txBody>
                  <a:tcPr marL="172897" marR="172897" marT="0" marB="0" anchor="ctr"/>
                </a:tc>
                <a:tc>
                  <a:txBody>
                    <a:bodyPr/>
                    <a:lstStyle/>
                    <a:p>
                      <a:pPr algn="ctr"/>
                      <a:r>
                        <a:rPr lang="en-US" sz="2400">
                          <a:effectLst/>
                        </a:rPr>
                        <a:t>107</a:t>
                      </a:r>
                      <a:endParaRPr lang="en-US" sz="3900">
                        <a:effectLst/>
                      </a:endParaRPr>
                    </a:p>
                  </a:txBody>
                  <a:tcPr marL="147090" marR="147090" marT="0" marB="0" anchor="ctr"/>
                </a:tc>
                <a:tc>
                  <a:txBody>
                    <a:bodyPr/>
                    <a:lstStyle/>
                    <a:p>
                      <a:pPr algn="ctr"/>
                      <a:r>
                        <a:rPr lang="en-US" sz="2400">
                          <a:effectLst/>
                        </a:rPr>
                        <a:t>42%</a:t>
                      </a:r>
                      <a:endParaRPr lang="en-US" sz="3900">
                        <a:effectLst/>
                      </a:endParaRPr>
                    </a:p>
                  </a:txBody>
                  <a:tcPr marL="147090" marR="147090" marT="0" marB="0" anchor="ctr"/>
                </a:tc>
                <a:tc>
                  <a:txBody>
                    <a:bodyPr/>
                    <a:lstStyle/>
                    <a:p>
                      <a:pPr algn="ctr"/>
                      <a:r>
                        <a:rPr lang="en-US" sz="2400">
                          <a:effectLst/>
                        </a:rPr>
                        <a:t>49</a:t>
                      </a:r>
                      <a:endParaRPr lang="en-US" sz="3900">
                        <a:effectLst/>
                      </a:endParaRPr>
                    </a:p>
                  </a:txBody>
                  <a:tcPr marL="147090" marR="147090" marT="0" marB="0" anchor="ctr"/>
                </a:tc>
                <a:tc>
                  <a:txBody>
                    <a:bodyPr/>
                    <a:lstStyle/>
                    <a:p>
                      <a:pPr algn="ctr"/>
                      <a:r>
                        <a:rPr lang="en-US" sz="2400">
                          <a:effectLst/>
                        </a:rPr>
                        <a:t>19%</a:t>
                      </a:r>
                      <a:endParaRPr lang="en-US" sz="3900">
                        <a:effectLst/>
                      </a:endParaRPr>
                    </a:p>
                  </a:txBody>
                  <a:tcPr marL="147090" marR="147090" marT="0" marB="0" anchor="ctr"/>
                </a:tc>
                <a:tc>
                  <a:txBody>
                    <a:bodyPr/>
                    <a:lstStyle/>
                    <a:p>
                      <a:pPr algn="ctr"/>
                      <a:r>
                        <a:rPr lang="en-US" sz="2400">
                          <a:effectLst/>
                        </a:rPr>
                        <a:t>257</a:t>
                      </a:r>
                      <a:endParaRPr lang="en-US" sz="3900">
                        <a:effectLst/>
                      </a:endParaRPr>
                    </a:p>
                  </a:txBody>
                  <a:tcPr marL="147090" marR="147090" marT="0" marB="0" anchor="ctr"/>
                </a:tc>
                <a:extLst>
                  <a:ext uri="{0D108BD9-81ED-4DB2-BD59-A6C34878D82A}">
                    <a16:rowId xmlns:a16="http://schemas.microsoft.com/office/drawing/2014/main" val="3158720314"/>
                  </a:ext>
                </a:extLst>
              </a:tr>
              <a:tr h="438003">
                <a:tc>
                  <a:txBody>
                    <a:bodyPr/>
                    <a:lstStyle/>
                    <a:p>
                      <a:r>
                        <a:rPr lang="en-US" sz="2800" dirty="0">
                          <a:effectLst/>
                        </a:rPr>
                        <a:t>UCLA</a:t>
                      </a:r>
                      <a:endParaRPr lang="en-US" sz="4500" dirty="0">
                        <a:effectLst/>
                      </a:endParaRPr>
                    </a:p>
                  </a:txBody>
                  <a:tcPr marL="172897" marR="172897" marT="0" marB="0" anchor="ctr"/>
                </a:tc>
                <a:tc>
                  <a:txBody>
                    <a:bodyPr/>
                    <a:lstStyle/>
                    <a:p>
                      <a:pPr algn="ctr"/>
                      <a:r>
                        <a:rPr lang="en-US" sz="2400">
                          <a:effectLst/>
                        </a:rPr>
                        <a:t>69</a:t>
                      </a:r>
                      <a:endParaRPr lang="en-US" sz="3900">
                        <a:effectLst/>
                      </a:endParaRPr>
                    </a:p>
                  </a:txBody>
                  <a:tcPr marL="147090" marR="147090" marT="0" marB="0" anchor="ctr"/>
                </a:tc>
                <a:tc>
                  <a:txBody>
                    <a:bodyPr/>
                    <a:lstStyle/>
                    <a:p>
                      <a:pPr algn="ctr"/>
                      <a:r>
                        <a:rPr lang="en-US" sz="2400">
                          <a:effectLst/>
                        </a:rPr>
                        <a:t>43%</a:t>
                      </a:r>
                      <a:endParaRPr lang="en-US" sz="3900">
                        <a:effectLst/>
                      </a:endParaRPr>
                    </a:p>
                  </a:txBody>
                  <a:tcPr marL="147090" marR="147090" marT="0" marB="0" anchor="ctr"/>
                </a:tc>
                <a:tc>
                  <a:txBody>
                    <a:bodyPr/>
                    <a:lstStyle/>
                    <a:p>
                      <a:pPr algn="ctr"/>
                      <a:r>
                        <a:rPr lang="en-US" sz="2400">
                          <a:effectLst/>
                        </a:rPr>
                        <a:t>4</a:t>
                      </a:r>
                      <a:endParaRPr lang="en-US" sz="3900">
                        <a:effectLst/>
                      </a:endParaRPr>
                    </a:p>
                  </a:txBody>
                  <a:tcPr marL="147090" marR="147090" marT="0" marB="0" anchor="ctr"/>
                </a:tc>
                <a:tc>
                  <a:txBody>
                    <a:bodyPr/>
                    <a:lstStyle/>
                    <a:p>
                      <a:pPr algn="ctr"/>
                      <a:r>
                        <a:rPr lang="en-US" sz="2400">
                          <a:effectLst/>
                        </a:rPr>
                        <a:t>2%</a:t>
                      </a:r>
                      <a:endParaRPr lang="en-US" sz="3900">
                        <a:effectLst/>
                      </a:endParaRPr>
                    </a:p>
                  </a:txBody>
                  <a:tcPr marL="147090" marR="147090" marT="0" marB="0" anchor="ctr"/>
                </a:tc>
                <a:tc>
                  <a:txBody>
                    <a:bodyPr/>
                    <a:lstStyle/>
                    <a:p>
                      <a:pPr algn="ctr"/>
                      <a:r>
                        <a:rPr lang="en-US" sz="2400">
                          <a:effectLst/>
                        </a:rPr>
                        <a:t>162</a:t>
                      </a:r>
                      <a:endParaRPr lang="en-US" sz="3900">
                        <a:effectLst/>
                      </a:endParaRPr>
                    </a:p>
                  </a:txBody>
                  <a:tcPr marL="147090" marR="147090" marT="0" marB="0" anchor="ctr"/>
                </a:tc>
                <a:extLst>
                  <a:ext uri="{0D108BD9-81ED-4DB2-BD59-A6C34878D82A}">
                    <a16:rowId xmlns:a16="http://schemas.microsoft.com/office/drawing/2014/main" val="3037766954"/>
                  </a:ext>
                </a:extLst>
              </a:tr>
              <a:tr h="438003">
                <a:tc>
                  <a:txBody>
                    <a:bodyPr/>
                    <a:lstStyle/>
                    <a:p>
                      <a:r>
                        <a:rPr lang="en-US" sz="2800" dirty="0">
                          <a:effectLst/>
                        </a:rPr>
                        <a:t>Total</a:t>
                      </a:r>
                      <a:endParaRPr lang="en-US" sz="4500" dirty="0">
                        <a:effectLst/>
                      </a:endParaRPr>
                    </a:p>
                  </a:txBody>
                  <a:tcPr marL="172897" marR="172897" marT="0" marB="0" anchor="ctr"/>
                </a:tc>
                <a:tc>
                  <a:txBody>
                    <a:bodyPr/>
                    <a:lstStyle/>
                    <a:p>
                      <a:pPr algn="ctr"/>
                      <a:r>
                        <a:rPr lang="en-US" sz="2400" dirty="0">
                          <a:effectLst/>
                        </a:rPr>
                        <a:t>520</a:t>
                      </a:r>
                      <a:endParaRPr lang="en-US" sz="3900" dirty="0">
                        <a:effectLst/>
                      </a:endParaRPr>
                    </a:p>
                  </a:txBody>
                  <a:tcPr marL="147090" marR="147090" marT="0" marB="0" anchor="ctr"/>
                </a:tc>
                <a:tc>
                  <a:txBody>
                    <a:bodyPr/>
                    <a:lstStyle/>
                    <a:p>
                      <a:pPr algn="ctr"/>
                      <a:r>
                        <a:rPr lang="en-US" sz="2400" dirty="0">
                          <a:effectLst/>
                        </a:rPr>
                        <a:t>41%</a:t>
                      </a:r>
                      <a:endParaRPr lang="en-US" sz="3900" dirty="0">
                        <a:effectLst/>
                      </a:endParaRPr>
                    </a:p>
                  </a:txBody>
                  <a:tcPr marL="147090" marR="147090" marT="0" marB="0" anchor="ctr"/>
                </a:tc>
                <a:tc>
                  <a:txBody>
                    <a:bodyPr/>
                    <a:lstStyle/>
                    <a:p>
                      <a:pPr algn="ctr"/>
                      <a:r>
                        <a:rPr lang="en-US" sz="2400">
                          <a:effectLst/>
                        </a:rPr>
                        <a:t>111</a:t>
                      </a:r>
                      <a:endParaRPr lang="en-US" sz="3900">
                        <a:effectLst/>
                      </a:endParaRPr>
                    </a:p>
                  </a:txBody>
                  <a:tcPr marL="147090" marR="147090" marT="0" marB="0" anchor="ctr"/>
                </a:tc>
                <a:tc>
                  <a:txBody>
                    <a:bodyPr/>
                    <a:lstStyle/>
                    <a:p>
                      <a:pPr algn="ctr"/>
                      <a:r>
                        <a:rPr lang="en-US" sz="2400">
                          <a:effectLst/>
                        </a:rPr>
                        <a:t>9%</a:t>
                      </a:r>
                      <a:endParaRPr lang="en-US" sz="3900">
                        <a:effectLst/>
                      </a:endParaRPr>
                    </a:p>
                  </a:txBody>
                  <a:tcPr marL="147090" marR="147090" marT="0" marB="0" anchor="ctr"/>
                </a:tc>
                <a:tc>
                  <a:txBody>
                    <a:bodyPr/>
                    <a:lstStyle/>
                    <a:p>
                      <a:pPr algn="ctr"/>
                      <a:r>
                        <a:rPr lang="en-US" sz="2400" dirty="0">
                          <a:effectLst/>
                        </a:rPr>
                        <a:t>1273</a:t>
                      </a:r>
                      <a:endParaRPr lang="en-US" sz="3900" dirty="0">
                        <a:effectLst/>
                      </a:endParaRPr>
                    </a:p>
                  </a:txBody>
                  <a:tcPr marL="147090" marR="147090" marT="0" marB="0" anchor="ctr"/>
                </a:tc>
                <a:extLst>
                  <a:ext uri="{0D108BD9-81ED-4DB2-BD59-A6C34878D82A}">
                    <a16:rowId xmlns:a16="http://schemas.microsoft.com/office/drawing/2014/main" val="791861200"/>
                  </a:ext>
                </a:extLst>
              </a:tr>
            </a:tbl>
          </a:graphicData>
        </a:graphic>
      </p:graphicFrame>
    </p:spTree>
    <p:extLst>
      <p:ext uri="{BB962C8B-B14F-4D97-AF65-F5344CB8AC3E}">
        <p14:creationId xmlns:p14="http://schemas.microsoft.com/office/powerpoint/2010/main" val="1503689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25FA57-C37E-2141-8A50-56F64A5D6CAE}"/>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solidFill>
                  <a:schemeClr val="bg2"/>
                </a:solidFill>
                <a:latin typeface="+mj-lt"/>
                <a:ea typeface="+mj-ea"/>
                <a:cs typeface="+mj-cs"/>
              </a:rPr>
              <a:t>Opportunities</a:t>
            </a:r>
          </a:p>
        </p:txBody>
      </p:sp>
    </p:spTree>
    <p:extLst>
      <p:ext uri="{BB962C8B-B14F-4D97-AF65-F5344CB8AC3E}">
        <p14:creationId xmlns:p14="http://schemas.microsoft.com/office/powerpoint/2010/main" val="21330017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5823D-B51B-1448-B029-F8B9D90F02CF}"/>
              </a:ext>
            </a:extLst>
          </p:cNvPr>
          <p:cNvSpPr>
            <a:spLocks noGrp="1"/>
          </p:cNvSpPr>
          <p:nvPr>
            <p:ph type="title"/>
          </p:nvPr>
        </p:nvSpPr>
        <p:spPr>
          <a:xfrm>
            <a:off x="838200" y="963877"/>
            <a:ext cx="3494362" cy="4930246"/>
          </a:xfrm>
        </p:spPr>
        <p:txBody>
          <a:bodyPr>
            <a:normAutofit/>
          </a:bodyPr>
          <a:lstStyle/>
          <a:p>
            <a:pPr algn="r"/>
            <a:r>
              <a:rPr lang="en-US" b="1" dirty="0">
                <a:solidFill>
                  <a:schemeClr val="accent1"/>
                </a:solidFill>
              </a:rPr>
              <a:t>Overarching Scientific Goal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2F21F2-6256-B441-91F2-516860A6AE2D}"/>
              </a:ext>
            </a:extLst>
          </p:cNvPr>
          <p:cNvSpPr>
            <a:spLocks noGrp="1"/>
          </p:cNvSpPr>
          <p:nvPr>
            <p:ph idx="1"/>
          </p:nvPr>
        </p:nvSpPr>
        <p:spPr>
          <a:xfrm>
            <a:off x="4976031" y="963877"/>
            <a:ext cx="6377769" cy="4930246"/>
          </a:xfrm>
        </p:spPr>
        <p:txBody>
          <a:bodyPr anchor="ctr">
            <a:normAutofit/>
          </a:bodyPr>
          <a:lstStyle/>
          <a:p>
            <a:r>
              <a:rPr lang="en-US" sz="2400" dirty="0"/>
              <a:t>To embed a digital/</a:t>
            </a:r>
            <a:r>
              <a:rPr lang="en-US" sz="2400" dirty="0" err="1"/>
              <a:t>mHealth</a:t>
            </a:r>
            <a:r>
              <a:rPr lang="en-US" sz="2400" dirty="0"/>
              <a:t> cohort within MESA as a model for efficient, scalable, and real-world population based data collection</a:t>
            </a:r>
          </a:p>
        </p:txBody>
      </p:sp>
    </p:spTree>
    <p:extLst>
      <p:ext uri="{BB962C8B-B14F-4D97-AF65-F5344CB8AC3E}">
        <p14:creationId xmlns:p14="http://schemas.microsoft.com/office/powerpoint/2010/main" val="43799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2A8E74-89C0-614A-9882-1E29865D2F61}"/>
              </a:ext>
            </a:extLst>
          </p:cNvPr>
          <p:cNvSpPr>
            <a:spLocks noGrp="1"/>
          </p:cNvSpPr>
          <p:nvPr>
            <p:ph type="title"/>
          </p:nvPr>
        </p:nvSpPr>
        <p:spPr>
          <a:xfrm>
            <a:off x="863029" y="1012004"/>
            <a:ext cx="3416158" cy="4795408"/>
          </a:xfrm>
        </p:spPr>
        <p:txBody>
          <a:bodyPr>
            <a:normAutofit/>
          </a:bodyPr>
          <a:lstStyle/>
          <a:p>
            <a:r>
              <a:rPr lang="en-US">
                <a:solidFill>
                  <a:srgbClr val="FFFFFF"/>
                </a:solidFill>
              </a:rPr>
              <a:t>Potential Aims</a:t>
            </a:r>
          </a:p>
        </p:txBody>
      </p:sp>
      <p:graphicFrame>
        <p:nvGraphicFramePr>
          <p:cNvPr id="20" name="Content Placeholder 2">
            <a:extLst>
              <a:ext uri="{FF2B5EF4-FFF2-40B4-BE49-F238E27FC236}">
                <a16:creationId xmlns:a16="http://schemas.microsoft.com/office/drawing/2014/main" id="{A74EA7D4-FC53-45C4-A021-CCD81573EA9F}"/>
              </a:ext>
            </a:extLst>
          </p:cNvPr>
          <p:cNvGraphicFramePr>
            <a:graphicFrameLocks noGrp="1"/>
          </p:cNvGraphicFramePr>
          <p:nvPr>
            <p:ph idx="1"/>
            <p:extLst>
              <p:ext uri="{D42A27DB-BD31-4B8C-83A1-F6EECF244321}">
                <p14:modId xmlns:p14="http://schemas.microsoft.com/office/powerpoint/2010/main" val="114748024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611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39D4-CF26-4348-A071-00847CB2B9C3}"/>
              </a:ext>
            </a:extLst>
          </p:cNvPr>
          <p:cNvSpPr>
            <a:spLocks noGrp="1"/>
          </p:cNvSpPr>
          <p:nvPr>
            <p:ph type="title"/>
          </p:nvPr>
        </p:nvSpPr>
        <p:spPr>
          <a:xfrm>
            <a:off x="960100" y="978102"/>
            <a:ext cx="10588434" cy="1062644"/>
          </a:xfrm>
        </p:spPr>
        <p:txBody>
          <a:bodyPr anchor="b">
            <a:normAutofit/>
          </a:bodyPr>
          <a:lstStyle/>
          <a:p>
            <a:r>
              <a:rPr lang="en-US"/>
              <a:t>Other Example Survey Questions of Interest</a:t>
            </a:r>
          </a:p>
        </p:txBody>
      </p:sp>
      <p:cxnSp>
        <p:nvCxnSpPr>
          <p:cNvPr id="19" name="Straight Connector 1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Lightbulb">
            <a:extLst>
              <a:ext uri="{FF2B5EF4-FFF2-40B4-BE49-F238E27FC236}">
                <a16:creationId xmlns:a16="http://schemas.microsoft.com/office/drawing/2014/main" id="{5F9A8B41-2E89-44C7-9CFF-B8627B4756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70544E00-208D-3243-AE3B-D24B70E7B923}"/>
              </a:ext>
            </a:extLst>
          </p:cNvPr>
          <p:cNvSpPr>
            <a:spLocks noGrp="1"/>
          </p:cNvSpPr>
          <p:nvPr>
            <p:ph idx="1"/>
          </p:nvPr>
        </p:nvSpPr>
        <p:spPr>
          <a:xfrm>
            <a:off x="4955354" y="2682433"/>
            <a:ext cx="6282169" cy="3215749"/>
          </a:xfrm>
        </p:spPr>
        <p:txBody>
          <a:bodyPr>
            <a:normAutofit/>
          </a:bodyPr>
          <a:lstStyle/>
          <a:p>
            <a:r>
              <a:rPr lang="en-US" sz="1400" dirty="0"/>
              <a:t>Do you use text messaging on your mobile phone?</a:t>
            </a:r>
          </a:p>
          <a:p>
            <a:r>
              <a:rPr lang="en-US" sz="1400" dirty="0"/>
              <a:t>Do you use health apps?</a:t>
            </a:r>
          </a:p>
          <a:p>
            <a:pPr lvl="1"/>
            <a:r>
              <a:rPr lang="en-US" sz="1400" dirty="0"/>
              <a:t>If so, which ones?</a:t>
            </a:r>
          </a:p>
          <a:p>
            <a:r>
              <a:rPr lang="en-US" sz="1400" dirty="0"/>
              <a:t>Have you used apps to track:</a:t>
            </a:r>
          </a:p>
          <a:p>
            <a:pPr lvl="1"/>
            <a:r>
              <a:rPr lang="en-US" sz="1400" dirty="0"/>
              <a:t>Physical activity? Diet? Medications? Other?</a:t>
            </a:r>
          </a:p>
          <a:p>
            <a:r>
              <a:rPr lang="en-US" sz="1400" dirty="0"/>
              <a:t>Have you ever used a smart watch / fitness tracker (e.g., Fitbit or Apple Watch)?</a:t>
            </a:r>
          </a:p>
          <a:p>
            <a:pPr lvl="1"/>
            <a:r>
              <a:rPr lang="en-US" sz="1400" dirty="0"/>
              <a:t>If so, which one? If so, what is your motivation for using it?</a:t>
            </a:r>
          </a:p>
          <a:p>
            <a:pPr lvl="1"/>
            <a:r>
              <a:rPr lang="en-US" sz="1400" dirty="0"/>
              <a:t>Are you currently using it? If so, how long?</a:t>
            </a:r>
          </a:p>
          <a:p>
            <a:r>
              <a:rPr lang="en-US" sz="1400" dirty="0"/>
              <a:t>Do you engage in any health challenges through digital technology (ex. Fitbit step challenges with family and friends)?</a:t>
            </a:r>
          </a:p>
          <a:p>
            <a:r>
              <a:rPr lang="en-US" sz="1400" dirty="0"/>
              <a:t>Do you use social media such as Facebook, twitter, or Instagram?</a:t>
            </a:r>
          </a:p>
        </p:txBody>
      </p:sp>
    </p:spTree>
    <p:extLst>
      <p:ext uri="{BB962C8B-B14F-4D97-AF65-F5344CB8AC3E}">
        <p14:creationId xmlns:p14="http://schemas.microsoft.com/office/powerpoint/2010/main" val="185771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E14E-6835-4547-9523-097A2F8DA377}"/>
              </a:ext>
            </a:extLst>
          </p:cNvPr>
          <p:cNvSpPr>
            <a:spLocks noGrp="1"/>
          </p:cNvSpPr>
          <p:nvPr>
            <p:ph type="title"/>
          </p:nvPr>
        </p:nvSpPr>
        <p:spPr/>
        <p:txBody>
          <a:bodyPr>
            <a:normAutofit/>
          </a:bodyPr>
          <a:lstStyle/>
          <a:p>
            <a:r>
              <a:rPr lang="en-US" sz="4000" b="1" dirty="0"/>
              <a:t>Seth Martin: Background in MESA and </a:t>
            </a:r>
            <a:r>
              <a:rPr lang="en-US" sz="4000" b="1" dirty="0" err="1"/>
              <a:t>mHealth</a:t>
            </a:r>
            <a:endParaRPr lang="en-US" sz="4000" b="1" dirty="0"/>
          </a:p>
        </p:txBody>
      </p:sp>
      <p:pic>
        <p:nvPicPr>
          <p:cNvPr id="5" name="Content Placeholder 4">
            <a:extLst>
              <a:ext uri="{FF2B5EF4-FFF2-40B4-BE49-F238E27FC236}">
                <a16:creationId xmlns:a16="http://schemas.microsoft.com/office/drawing/2014/main" id="{F691550C-CA07-2C4A-BC88-D810E6D23C1E}"/>
              </a:ext>
            </a:extLst>
          </p:cNvPr>
          <p:cNvPicPr>
            <a:picLocks noGrp="1" noChangeAspect="1"/>
          </p:cNvPicPr>
          <p:nvPr>
            <p:ph idx="1"/>
          </p:nvPr>
        </p:nvPicPr>
        <p:blipFill>
          <a:blip r:embed="rId2"/>
          <a:stretch>
            <a:fillRect/>
          </a:stretch>
        </p:blipFill>
        <p:spPr>
          <a:xfrm>
            <a:off x="1441935" y="1690688"/>
            <a:ext cx="3108098" cy="4351338"/>
          </a:xfrm>
        </p:spPr>
      </p:pic>
      <p:sp>
        <p:nvSpPr>
          <p:cNvPr id="6" name="Rectangle 5">
            <a:extLst>
              <a:ext uri="{FF2B5EF4-FFF2-40B4-BE49-F238E27FC236}">
                <a16:creationId xmlns:a16="http://schemas.microsoft.com/office/drawing/2014/main" id="{AFDAFE3C-C03D-814C-8992-2D794EFC6BBA}"/>
              </a:ext>
            </a:extLst>
          </p:cNvPr>
          <p:cNvSpPr/>
          <p:nvPr/>
        </p:nvSpPr>
        <p:spPr>
          <a:xfrm>
            <a:off x="5034117" y="1619144"/>
            <a:ext cx="5835599" cy="4832092"/>
          </a:xfrm>
          <a:prstGeom prst="rect">
            <a:avLst/>
          </a:prstGeom>
        </p:spPr>
        <p:txBody>
          <a:bodyPr wrap="square">
            <a:spAutoFit/>
          </a:bodyPr>
          <a:lstStyle/>
          <a:p>
            <a:pPr marL="342900" indent="-342900">
              <a:buFont typeface="Wingdings" pitchFamily="2" charset="2"/>
              <a:buChar char="v"/>
            </a:pPr>
            <a:r>
              <a:rPr lang="en-US" sz="1400" dirty="0"/>
              <a:t>Preventive Cardiologist, Associate Professor at JHU</a:t>
            </a:r>
          </a:p>
          <a:p>
            <a:pPr marL="342900" indent="-342900">
              <a:buFont typeface="Arial" panose="020B0604020202020204" pitchFamily="34" charset="0"/>
              <a:buChar char="•"/>
            </a:pPr>
            <a:endParaRPr lang="en-US" sz="1400" dirty="0"/>
          </a:p>
          <a:p>
            <a:pPr marL="342900" indent="-342900">
              <a:buFont typeface="Wingdings" pitchFamily="2" charset="2"/>
              <a:buChar char="v"/>
            </a:pPr>
            <a:r>
              <a:rPr lang="en-US" sz="1400" dirty="0"/>
              <a:t>MESA co-investigator since cardiology fellowship</a:t>
            </a:r>
          </a:p>
          <a:p>
            <a:pPr marL="800100" lvl="1" indent="-342900">
              <a:buFont typeface="Arial" panose="020B0604020202020204" pitchFamily="34" charset="0"/>
              <a:buChar char="•"/>
            </a:pPr>
            <a:endParaRPr lang="en-US" sz="1400" dirty="0"/>
          </a:p>
          <a:p>
            <a:pPr marL="800100" lvl="1" indent="-342900">
              <a:buFont typeface="Arial" panose="020B0604020202020204" pitchFamily="34" charset="0"/>
              <a:buChar char="•"/>
            </a:pPr>
            <a:r>
              <a:rPr lang="en-US" sz="1400" dirty="0"/>
              <a:t>Pubs on lipids, CAC, CV risk; faculty mentor to multiple trainees</a:t>
            </a:r>
          </a:p>
          <a:p>
            <a:pPr marL="342900" indent="-342900">
              <a:buFont typeface="Arial" panose="020B0604020202020204" pitchFamily="34" charset="0"/>
              <a:buChar char="•"/>
            </a:pPr>
            <a:endParaRPr lang="en-US" sz="1400" dirty="0"/>
          </a:p>
          <a:p>
            <a:pPr marL="342900" indent="-342900">
              <a:buFont typeface="Wingdings" pitchFamily="2" charset="2"/>
              <a:buChar char="v"/>
            </a:pPr>
            <a:r>
              <a:rPr lang="en-US" sz="1400" dirty="0" err="1"/>
              <a:t>mHealth</a:t>
            </a:r>
            <a:r>
              <a:rPr lang="en-US" sz="1400" dirty="0"/>
              <a:t> background</a:t>
            </a:r>
          </a:p>
          <a:p>
            <a:pPr marL="342900" indent="-342900">
              <a:buFont typeface="Arial" panose="020B0604020202020204" pitchFamily="34" charset="0"/>
              <a:buChar char="•"/>
            </a:pPr>
            <a:endParaRPr lang="en-US" sz="1400" dirty="0"/>
          </a:p>
          <a:p>
            <a:pPr marL="800100" lvl="1" indent="-342900">
              <a:buFont typeface="Arial" panose="020B0604020202020204" pitchFamily="34" charset="0"/>
              <a:buChar char="•"/>
            </a:pPr>
            <a:r>
              <a:rPr lang="en-US" sz="1400" dirty="0"/>
              <a:t>NIH </a:t>
            </a:r>
            <a:r>
              <a:rPr lang="en-US" sz="1400" dirty="0" err="1"/>
              <a:t>mHealth</a:t>
            </a:r>
            <a:r>
              <a:rPr lang="en-US" sz="1400" dirty="0"/>
              <a:t> training institute 2015</a:t>
            </a:r>
          </a:p>
          <a:p>
            <a:pPr marL="800100" lvl="1" indent="-342900">
              <a:buFont typeface="Arial" panose="020B0604020202020204" pitchFamily="34" charset="0"/>
              <a:buChar char="•"/>
            </a:pPr>
            <a:endParaRPr lang="en-US" sz="1400" dirty="0"/>
          </a:p>
          <a:p>
            <a:pPr marL="800100" lvl="1" indent="-342900">
              <a:buFont typeface="Arial" panose="020B0604020202020204" pitchFamily="34" charset="0"/>
              <a:buChar char="•"/>
            </a:pPr>
            <a:r>
              <a:rPr lang="en-US" sz="1400" dirty="0" err="1"/>
              <a:t>mActive</a:t>
            </a:r>
            <a:r>
              <a:rPr lang="en-US" sz="1400" dirty="0"/>
              <a:t> trial </a:t>
            </a:r>
            <a:r>
              <a:rPr lang="en-US" sz="1400" dirty="0">
                <a:sym typeface="Wingdings" pitchFamily="2" charset="2"/>
              </a:rPr>
              <a:t> automated tracking-texting increased physical activity, pub in JAHA, now being tested in multiple clinical populations (</a:t>
            </a:r>
            <a:r>
              <a:rPr lang="en-US" sz="1400" dirty="0" err="1">
                <a:sym typeface="Wingdings" pitchFamily="2" charset="2"/>
              </a:rPr>
              <a:t>pHTN</a:t>
            </a:r>
            <a:r>
              <a:rPr lang="en-US" sz="1400" dirty="0">
                <a:sym typeface="Wingdings" pitchFamily="2" charset="2"/>
              </a:rPr>
              <a:t>, HIV) via NIH funding, plus offshoot of </a:t>
            </a:r>
            <a:r>
              <a:rPr lang="en-US" sz="1400" dirty="0" err="1">
                <a:sym typeface="Wingdings" pitchFamily="2" charset="2"/>
              </a:rPr>
              <a:t>mActive</a:t>
            </a:r>
            <a:r>
              <a:rPr lang="en-US" sz="1400" dirty="0">
                <a:sym typeface="Wingdings" pitchFamily="2" charset="2"/>
              </a:rPr>
              <a:t>-Smoke exploring real-time PA-smoking association</a:t>
            </a:r>
            <a:endParaRPr lang="en-US" sz="1400" dirty="0"/>
          </a:p>
          <a:p>
            <a:pPr marL="800100" lvl="1" indent="-342900">
              <a:buFont typeface="Arial" panose="020B0604020202020204" pitchFamily="34" charset="0"/>
              <a:buChar char="•"/>
            </a:pPr>
            <a:endParaRPr lang="en-US" sz="1400" dirty="0"/>
          </a:p>
          <a:p>
            <a:pPr marL="800100" lvl="1" indent="-342900">
              <a:buFont typeface="Arial" panose="020B0604020202020204" pitchFamily="34" charset="0"/>
              <a:buChar char="•"/>
            </a:pPr>
            <a:r>
              <a:rPr lang="en-US" sz="1400" dirty="0"/>
              <a:t>Instant Blood Pressure </a:t>
            </a:r>
            <a:r>
              <a:rPr lang="en-US" sz="1400" dirty="0">
                <a:sym typeface="Wingdings" pitchFamily="2" charset="2"/>
              </a:rPr>
              <a:t> landmark study invalidating popular </a:t>
            </a:r>
            <a:r>
              <a:rPr lang="en-US" sz="1400" dirty="0" err="1">
                <a:sym typeface="Wingdings" pitchFamily="2" charset="2"/>
              </a:rPr>
              <a:t>cuffless</a:t>
            </a:r>
            <a:r>
              <a:rPr lang="en-US" sz="1400" dirty="0">
                <a:sym typeface="Wingdings" pitchFamily="2" charset="2"/>
              </a:rPr>
              <a:t> BP app, pub in JAMA IM, plus 4 other pubs, led to FTC lawsuit and informed FDA regulation</a:t>
            </a:r>
            <a:endParaRPr lang="en-US" sz="1400" dirty="0"/>
          </a:p>
          <a:p>
            <a:pPr marL="800100" lvl="1" indent="-342900">
              <a:buFont typeface="Arial" panose="020B0604020202020204" pitchFamily="34" charset="0"/>
              <a:buChar char="•"/>
            </a:pPr>
            <a:endParaRPr lang="en-US" sz="1400" dirty="0"/>
          </a:p>
          <a:p>
            <a:pPr marL="800100" lvl="1" indent="-342900">
              <a:buFont typeface="Arial" panose="020B0604020202020204" pitchFamily="34" charset="0"/>
              <a:buChar char="•"/>
            </a:pPr>
            <a:r>
              <a:rPr lang="en-US" sz="1400" dirty="0"/>
              <a:t>Corrie </a:t>
            </a:r>
            <a:r>
              <a:rPr lang="en-US" sz="1400" dirty="0">
                <a:sym typeface="Wingdings" pitchFamily="2" charset="2"/>
              </a:rPr>
              <a:t> 1</a:t>
            </a:r>
            <a:r>
              <a:rPr lang="en-US" sz="1400" baseline="30000" dirty="0">
                <a:sym typeface="Wingdings" pitchFamily="2" charset="2"/>
              </a:rPr>
              <a:t>st</a:t>
            </a:r>
            <a:r>
              <a:rPr lang="en-US" sz="1400" dirty="0">
                <a:sym typeface="Wingdings" pitchFamily="2" charset="2"/>
              </a:rPr>
              <a:t> cardiology </a:t>
            </a:r>
            <a:r>
              <a:rPr lang="en-US" sz="1400" dirty="0" err="1">
                <a:sym typeface="Wingdings" pitchFamily="2" charset="2"/>
              </a:rPr>
              <a:t>CareKit</a:t>
            </a:r>
            <a:r>
              <a:rPr lang="en-US" sz="1400" dirty="0">
                <a:sym typeface="Wingdings" pitchFamily="2" charset="2"/>
              </a:rPr>
              <a:t> app/platform; comprehensive functions including med tracking, vitals tracking, patient education, follow up appointment scheduling, medical wallet</a:t>
            </a:r>
            <a:endParaRPr lang="en-US" sz="1400" dirty="0"/>
          </a:p>
        </p:txBody>
      </p:sp>
    </p:spTree>
    <p:extLst>
      <p:ext uri="{BB962C8B-B14F-4D97-AF65-F5344CB8AC3E}">
        <p14:creationId xmlns:p14="http://schemas.microsoft.com/office/powerpoint/2010/main" val="3005108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598D294-E9D3-8F4A-88D3-D3CF8B14AFEA}"/>
              </a:ext>
            </a:extLst>
          </p:cNvPr>
          <p:cNvSpPr>
            <a:spLocks noGrp="1"/>
          </p:cNvSpPr>
          <p:nvPr>
            <p:ph type="title"/>
          </p:nvPr>
        </p:nvSpPr>
        <p:spPr>
          <a:xfrm>
            <a:off x="6094105" y="802955"/>
            <a:ext cx="4977976" cy="1454051"/>
          </a:xfrm>
        </p:spPr>
        <p:txBody>
          <a:bodyPr>
            <a:normAutofit/>
          </a:bodyPr>
          <a:lstStyle/>
          <a:p>
            <a:r>
              <a:rPr lang="en-US" sz="2800" dirty="0">
                <a:solidFill>
                  <a:srgbClr val="000000"/>
                </a:solidFill>
              </a:rPr>
              <a:t>OPPORTUNITIES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rain in head">
            <a:extLst>
              <a:ext uri="{FF2B5EF4-FFF2-40B4-BE49-F238E27FC236}">
                <a16:creationId xmlns:a16="http://schemas.microsoft.com/office/drawing/2014/main" id="{79B2F703-F4CF-4D61-B400-C4EA6E6F7B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D4560620-C69F-6C4E-878C-1EBE7F85BCB4}"/>
              </a:ext>
            </a:extLst>
          </p:cNvPr>
          <p:cNvSpPr>
            <a:spLocks noGrp="1"/>
          </p:cNvSpPr>
          <p:nvPr>
            <p:ph idx="1"/>
          </p:nvPr>
        </p:nvSpPr>
        <p:spPr>
          <a:xfrm>
            <a:off x="6208803" y="3595303"/>
            <a:ext cx="4977578" cy="1924400"/>
          </a:xfrm>
        </p:spPr>
        <p:txBody>
          <a:bodyPr anchor="ctr">
            <a:noAutofit/>
          </a:bodyPr>
          <a:lstStyle/>
          <a:p>
            <a:r>
              <a:rPr lang="en-US" sz="3200" dirty="0">
                <a:solidFill>
                  <a:srgbClr val="000000"/>
                </a:solidFill>
              </a:rPr>
              <a:t>Cognitive assessments on the smartphone</a:t>
            </a:r>
          </a:p>
          <a:p>
            <a:endParaRPr lang="en-US" sz="3200" dirty="0">
              <a:solidFill>
                <a:srgbClr val="000000"/>
              </a:solidFill>
            </a:endParaRPr>
          </a:p>
          <a:p>
            <a:r>
              <a:rPr lang="en-US" sz="3200" dirty="0">
                <a:solidFill>
                  <a:srgbClr val="000000"/>
                </a:solidFill>
              </a:rPr>
              <a:t>Engage spouse / caregivers of patients with dementia</a:t>
            </a:r>
          </a:p>
          <a:p>
            <a:endParaRPr lang="en-US" sz="3200" dirty="0">
              <a:solidFill>
                <a:srgbClr val="000000"/>
              </a:solidFill>
            </a:endParaRPr>
          </a:p>
          <a:p>
            <a:pPr marL="457200" lvl="1" indent="0">
              <a:buNone/>
            </a:pPr>
            <a:endParaRPr lang="en-US" sz="3200" dirty="0">
              <a:solidFill>
                <a:srgbClr val="000000"/>
              </a:solidFill>
            </a:endParaRPr>
          </a:p>
        </p:txBody>
      </p:sp>
      <p:pic>
        <p:nvPicPr>
          <p:cNvPr id="4" name="Picture 3">
            <a:extLst>
              <a:ext uri="{FF2B5EF4-FFF2-40B4-BE49-F238E27FC236}">
                <a16:creationId xmlns:a16="http://schemas.microsoft.com/office/drawing/2014/main" id="{8C973ABF-78C6-464D-9DAB-5AF7BCDDF2BC}"/>
              </a:ext>
            </a:extLst>
          </p:cNvPr>
          <p:cNvPicPr>
            <a:picLocks noChangeAspect="1"/>
          </p:cNvPicPr>
          <p:nvPr/>
        </p:nvPicPr>
        <p:blipFill>
          <a:blip r:embed="rId5"/>
          <a:stretch>
            <a:fillRect/>
          </a:stretch>
        </p:blipFill>
        <p:spPr>
          <a:xfrm>
            <a:off x="5976283" y="125269"/>
            <a:ext cx="2540000" cy="1422400"/>
          </a:xfrm>
          <a:prstGeom prst="rect">
            <a:avLst/>
          </a:prstGeom>
        </p:spPr>
      </p:pic>
    </p:spTree>
    <p:extLst>
      <p:ext uri="{BB962C8B-B14F-4D97-AF65-F5344CB8AC3E}">
        <p14:creationId xmlns:p14="http://schemas.microsoft.com/office/powerpoint/2010/main" val="54749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830F5-30CA-7846-84CE-F700B6768490}"/>
              </a:ext>
            </a:extLst>
          </p:cNvPr>
          <p:cNvSpPr>
            <a:spLocks noGrp="1"/>
          </p:cNvSpPr>
          <p:nvPr>
            <p:ph type="title"/>
          </p:nvPr>
        </p:nvSpPr>
        <p:spPr>
          <a:xfrm>
            <a:off x="838200" y="365125"/>
            <a:ext cx="10515600" cy="1325563"/>
          </a:xfrm>
        </p:spPr>
        <p:txBody>
          <a:bodyPr>
            <a:normAutofit/>
          </a:bodyPr>
          <a:lstStyle/>
          <a:p>
            <a:r>
              <a:rPr lang="en-US" b="1" dirty="0"/>
              <a:t>Potential Limitations</a:t>
            </a:r>
          </a:p>
        </p:txBody>
      </p:sp>
      <p:graphicFrame>
        <p:nvGraphicFramePr>
          <p:cNvPr id="5" name="Content Placeholder 2">
            <a:extLst>
              <a:ext uri="{FF2B5EF4-FFF2-40B4-BE49-F238E27FC236}">
                <a16:creationId xmlns:a16="http://schemas.microsoft.com/office/drawing/2014/main" id="{CC7B9C1B-5351-449E-BD4D-22825B5A3E18}"/>
              </a:ext>
            </a:extLst>
          </p:cNvPr>
          <p:cNvGraphicFramePr>
            <a:graphicFrameLocks noGrp="1"/>
          </p:cNvGraphicFramePr>
          <p:nvPr>
            <p:ph idx="1"/>
            <p:extLst>
              <p:ext uri="{D42A27DB-BD31-4B8C-83A1-F6EECF244321}">
                <p14:modId xmlns:p14="http://schemas.microsoft.com/office/powerpoint/2010/main" val="10533025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16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0878-8C4C-F644-BBBA-D0CD9657B1B4}"/>
              </a:ext>
            </a:extLst>
          </p:cNvPr>
          <p:cNvSpPr>
            <a:spLocks noGrp="1"/>
          </p:cNvSpPr>
          <p:nvPr>
            <p:ph type="title"/>
          </p:nvPr>
        </p:nvSpPr>
        <p:spPr>
          <a:xfrm>
            <a:off x="870204" y="606564"/>
            <a:ext cx="10451592" cy="1325563"/>
          </a:xfrm>
        </p:spPr>
        <p:txBody>
          <a:bodyPr anchor="ctr">
            <a:normAutofit/>
          </a:bodyPr>
          <a:lstStyle/>
          <a:p>
            <a:r>
              <a:rPr lang="en-US" sz="3700"/>
              <a:t>Increase Retention by Engaging MESA Participants through Text Messages, Social Media, and an App?</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0F5F1E6-B772-46D5-8E9E-6EE46871CD6E}"/>
              </a:ext>
            </a:extLst>
          </p:cNvPr>
          <p:cNvGraphicFramePr>
            <a:graphicFrameLocks noGrp="1"/>
          </p:cNvGraphicFramePr>
          <p:nvPr>
            <p:ph idx="1"/>
            <p:extLst>
              <p:ext uri="{D42A27DB-BD31-4B8C-83A1-F6EECF244321}">
                <p14:modId xmlns:p14="http://schemas.microsoft.com/office/powerpoint/2010/main" val="840787268"/>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706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754671-84C1-B245-AF6A-9C9F30239067}"/>
              </a:ext>
            </a:extLst>
          </p:cNvPr>
          <p:cNvSpPr>
            <a:spLocks noGrp="1"/>
          </p:cNvSpPr>
          <p:nvPr>
            <p:ph type="title"/>
          </p:nvPr>
        </p:nvSpPr>
        <p:spPr>
          <a:xfrm>
            <a:off x="838200" y="5529884"/>
            <a:ext cx="7719381" cy="1096331"/>
          </a:xfrm>
        </p:spPr>
        <p:txBody>
          <a:bodyPr>
            <a:normAutofit/>
          </a:bodyPr>
          <a:lstStyle/>
          <a:p>
            <a:r>
              <a:rPr lang="en-US" b="1" dirty="0"/>
              <a:t>Summary</a:t>
            </a:r>
          </a:p>
        </p:txBody>
      </p:sp>
      <p:sp>
        <p:nvSpPr>
          <p:cNvPr id="37" name="Freeform: Shape 36">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8B44C56F-4C47-4431-B04E-A598E87CA587}"/>
              </a:ext>
            </a:extLst>
          </p:cNvPr>
          <p:cNvGraphicFramePr>
            <a:graphicFrameLocks noGrp="1"/>
          </p:cNvGraphicFramePr>
          <p:nvPr>
            <p:ph idx="1"/>
            <p:extLst>
              <p:ext uri="{D42A27DB-BD31-4B8C-83A1-F6EECF244321}">
                <p14:modId xmlns:p14="http://schemas.microsoft.com/office/powerpoint/2010/main" val="1505317680"/>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68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2E4518-65A4-DD40-9F6C-9E3B08B61A47}"/>
              </a:ext>
            </a:extLst>
          </p:cNvPr>
          <p:cNvSpPr>
            <a:spLocks noGrp="1"/>
          </p:cNvSpPr>
          <p:nvPr>
            <p:ph type="title"/>
          </p:nvPr>
        </p:nvSpPr>
        <p:spPr>
          <a:xfrm>
            <a:off x="863029" y="1012004"/>
            <a:ext cx="3416158" cy="4795408"/>
          </a:xfrm>
        </p:spPr>
        <p:txBody>
          <a:bodyPr>
            <a:normAutofit/>
          </a:bodyPr>
          <a:lstStyle/>
          <a:p>
            <a:r>
              <a:rPr lang="en-US">
                <a:solidFill>
                  <a:srgbClr val="FFFFFF"/>
                </a:solidFill>
              </a:rPr>
              <a:t>Questions for Discussion</a:t>
            </a:r>
          </a:p>
        </p:txBody>
      </p:sp>
      <p:graphicFrame>
        <p:nvGraphicFramePr>
          <p:cNvPr id="5" name="Content Placeholder 2">
            <a:extLst>
              <a:ext uri="{FF2B5EF4-FFF2-40B4-BE49-F238E27FC236}">
                <a16:creationId xmlns:a16="http://schemas.microsoft.com/office/drawing/2014/main" id="{31C53954-AE76-45BF-B1BF-90C17E14A2AF}"/>
              </a:ext>
            </a:extLst>
          </p:cNvPr>
          <p:cNvGraphicFramePr>
            <a:graphicFrameLocks noGrp="1"/>
          </p:cNvGraphicFramePr>
          <p:nvPr>
            <p:ph idx="1"/>
            <p:extLst>
              <p:ext uri="{D42A27DB-BD31-4B8C-83A1-F6EECF244321}">
                <p14:modId xmlns:p14="http://schemas.microsoft.com/office/powerpoint/2010/main" val="85427885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676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4">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DCFE35-3CF6-A149-9D50-A59BC02706EE}"/>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kern="1200" dirty="0">
                <a:solidFill>
                  <a:schemeClr val="tx1"/>
                </a:solidFill>
                <a:latin typeface="+mj-lt"/>
                <a:ea typeface="+mj-ea"/>
                <a:cs typeface="+mj-cs"/>
              </a:rPr>
              <a:t>Thank You</a:t>
            </a:r>
          </a:p>
        </p:txBody>
      </p:sp>
      <p:sp>
        <p:nvSpPr>
          <p:cNvPr id="17" name="Oval 16">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78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0B665E51-1C35-CA43-A2EF-48494B4119B2}"/>
              </a:ext>
            </a:extLst>
          </p:cNvPr>
          <p:cNvSpPr>
            <a:spLocks noGrp="1"/>
          </p:cNvSpPr>
          <p:nvPr>
            <p:ph type="title"/>
          </p:nvPr>
        </p:nvSpPr>
        <p:spPr>
          <a:xfrm>
            <a:off x="904877" y="2415322"/>
            <a:ext cx="3451730" cy="2399869"/>
          </a:xfrm>
        </p:spPr>
        <p:txBody>
          <a:bodyPr>
            <a:normAutofit/>
          </a:bodyPr>
          <a:lstStyle/>
          <a:p>
            <a:pPr algn="ctr"/>
            <a:r>
              <a:rPr lang="en-US" sz="4800" dirty="0">
                <a:solidFill>
                  <a:srgbClr val="FFFFFF"/>
                </a:solidFill>
              </a:rPr>
              <a:t>What is </a:t>
            </a:r>
            <a:r>
              <a:rPr lang="en-US" sz="4800" dirty="0" err="1">
                <a:solidFill>
                  <a:srgbClr val="FFFFFF"/>
                </a:solidFill>
              </a:rPr>
              <a:t>mHealth</a:t>
            </a:r>
            <a:r>
              <a:rPr lang="en-US" sz="4800" dirty="0">
                <a:solidFill>
                  <a:srgbClr val="FFFFFF"/>
                </a:solidFill>
              </a:rPr>
              <a:t>?</a:t>
            </a:r>
          </a:p>
        </p:txBody>
      </p:sp>
      <p:sp>
        <p:nvSpPr>
          <p:cNvPr id="3" name="Content Placeholder 2">
            <a:extLst>
              <a:ext uri="{FF2B5EF4-FFF2-40B4-BE49-F238E27FC236}">
                <a16:creationId xmlns:a16="http://schemas.microsoft.com/office/drawing/2014/main" id="{CA19C480-87DD-DF4C-9FD6-403C3C896BA8}"/>
              </a:ext>
            </a:extLst>
          </p:cNvPr>
          <p:cNvSpPr>
            <a:spLocks noGrp="1"/>
          </p:cNvSpPr>
          <p:nvPr>
            <p:ph idx="1"/>
          </p:nvPr>
        </p:nvSpPr>
        <p:spPr>
          <a:xfrm>
            <a:off x="5120640" y="804672"/>
            <a:ext cx="6281928" cy="5248656"/>
          </a:xfrm>
        </p:spPr>
        <p:txBody>
          <a:bodyPr anchor="ctr">
            <a:normAutofit/>
          </a:bodyPr>
          <a:lstStyle/>
          <a:p>
            <a:pPr marL="0" indent="0">
              <a:buNone/>
            </a:pPr>
            <a:r>
              <a:rPr lang="en-US" dirty="0"/>
              <a:t>“</a:t>
            </a:r>
            <a:r>
              <a:rPr lang="en-US" dirty="0" err="1"/>
              <a:t>mHealth</a:t>
            </a:r>
            <a:r>
              <a:rPr lang="en-US" dirty="0"/>
              <a:t> is the use of mobile and wireless devices (cell phones, tablets, etc.) to improve health outcomes, health care services, and health research.”</a:t>
            </a:r>
          </a:p>
          <a:p>
            <a:pPr marL="0" indent="0">
              <a:buNone/>
            </a:pPr>
            <a:r>
              <a:rPr lang="en-US" dirty="0"/>
              <a:t>	- NIH</a:t>
            </a:r>
          </a:p>
        </p:txBody>
      </p:sp>
      <p:sp>
        <p:nvSpPr>
          <p:cNvPr id="4" name="Rectangle 3">
            <a:extLst>
              <a:ext uri="{FF2B5EF4-FFF2-40B4-BE49-F238E27FC236}">
                <a16:creationId xmlns:a16="http://schemas.microsoft.com/office/drawing/2014/main" id="{EBA75723-0B07-9D4E-8805-26A499990F93}"/>
              </a:ext>
            </a:extLst>
          </p:cNvPr>
          <p:cNvSpPr/>
          <p:nvPr/>
        </p:nvSpPr>
        <p:spPr>
          <a:xfrm>
            <a:off x="5352956" y="4971018"/>
            <a:ext cx="5945282" cy="369332"/>
          </a:xfrm>
          <a:prstGeom prst="rect">
            <a:avLst/>
          </a:prstGeom>
        </p:spPr>
        <p:txBody>
          <a:bodyPr wrap="none">
            <a:spAutoFit/>
          </a:bodyPr>
          <a:lstStyle/>
          <a:p>
            <a:r>
              <a:rPr lang="en-US" dirty="0"/>
              <a:t>https://</a:t>
            </a:r>
            <a:r>
              <a:rPr lang="en-US" dirty="0" err="1"/>
              <a:t>grants.nih.gov</a:t>
            </a:r>
            <a:r>
              <a:rPr lang="en-US" dirty="0"/>
              <a:t>/grants/guide/pa-files/PAR-14-028.html</a:t>
            </a:r>
          </a:p>
        </p:txBody>
      </p:sp>
    </p:spTree>
    <p:extLst>
      <p:ext uri="{BB962C8B-B14F-4D97-AF65-F5344CB8AC3E}">
        <p14:creationId xmlns:p14="http://schemas.microsoft.com/office/powerpoint/2010/main" val="137933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A79D-2ABA-F04D-8D31-0B6784E2F72E}"/>
              </a:ext>
            </a:extLst>
          </p:cNvPr>
          <p:cNvSpPr>
            <a:spLocks noGrp="1"/>
          </p:cNvSpPr>
          <p:nvPr>
            <p:ph type="title"/>
          </p:nvPr>
        </p:nvSpPr>
        <p:spPr>
          <a:xfrm>
            <a:off x="838200" y="365125"/>
            <a:ext cx="10515600" cy="1325563"/>
          </a:xfrm>
        </p:spPr>
        <p:txBody>
          <a:bodyPr>
            <a:normAutofit/>
          </a:bodyPr>
          <a:lstStyle/>
          <a:p>
            <a:r>
              <a:rPr lang="en-US" b="1" dirty="0"/>
              <a:t>Why </a:t>
            </a:r>
            <a:r>
              <a:rPr lang="en-US" b="1" dirty="0" err="1"/>
              <a:t>mHealth</a:t>
            </a:r>
            <a:r>
              <a:rPr lang="en-US" b="1" dirty="0"/>
              <a:t>?</a:t>
            </a:r>
          </a:p>
        </p:txBody>
      </p:sp>
      <p:graphicFrame>
        <p:nvGraphicFramePr>
          <p:cNvPr id="4" name="Diagram 3">
            <a:extLst>
              <a:ext uri="{FF2B5EF4-FFF2-40B4-BE49-F238E27FC236}">
                <a16:creationId xmlns:a16="http://schemas.microsoft.com/office/drawing/2014/main" id="{5C81ACC7-8E13-CC47-A5AF-5006272A7119}"/>
              </a:ext>
            </a:extLst>
          </p:cNvPr>
          <p:cNvGraphicFramePr/>
          <p:nvPr>
            <p:extLst>
              <p:ext uri="{D42A27DB-BD31-4B8C-83A1-F6EECF244321}">
                <p14:modId xmlns:p14="http://schemas.microsoft.com/office/powerpoint/2010/main" val="37024483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627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85F138-3170-DD41-A165-5F4048F06FEF}"/>
              </a:ext>
            </a:extLst>
          </p:cNvPr>
          <p:cNvSpPr>
            <a:spLocks noGrp="1"/>
          </p:cNvSpPr>
          <p:nvPr>
            <p:ph type="title"/>
          </p:nvPr>
        </p:nvSpPr>
        <p:spPr>
          <a:xfrm>
            <a:off x="863029" y="1012004"/>
            <a:ext cx="3416158" cy="4795408"/>
          </a:xfrm>
        </p:spPr>
        <p:txBody>
          <a:bodyPr>
            <a:normAutofit/>
          </a:bodyPr>
          <a:lstStyle/>
          <a:p>
            <a:r>
              <a:rPr lang="en-US">
                <a:solidFill>
                  <a:srgbClr val="FFFFFF"/>
                </a:solidFill>
              </a:rPr>
              <a:t>What can we gather via mHealth</a:t>
            </a:r>
          </a:p>
        </p:txBody>
      </p:sp>
      <p:graphicFrame>
        <p:nvGraphicFramePr>
          <p:cNvPr id="5" name="Content Placeholder 2">
            <a:extLst>
              <a:ext uri="{FF2B5EF4-FFF2-40B4-BE49-F238E27FC236}">
                <a16:creationId xmlns:a16="http://schemas.microsoft.com/office/drawing/2014/main" id="{8C5A99F9-6C01-4C1C-9484-E5588C53EE2F}"/>
              </a:ext>
            </a:extLst>
          </p:cNvPr>
          <p:cNvGraphicFramePr>
            <a:graphicFrameLocks noGrp="1"/>
          </p:cNvGraphicFramePr>
          <p:nvPr>
            <p:ph idx="1"/>
            <p:extLst>
              <p:ext uri="{D42A27DB-BD31-4B8C-83A1-F6EECF244321}">
                <p14:modId xmlns:p14="http://schemas.microsoft.com/office/powerpoint/2010/main" val="296467884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79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3134A5-86AD-0B42-858E-AB82C2628B5A}"/>
              </a:ext>
            </a:extLst>
          </p:cNvPr>
          <p:cNvSpPr/>
          <p:nvPr/>
        </p:nvSpPr>
        <p:spPr>
          <a:xfrm>
            <a:off x="1357313" y="4033355"/>
            <a:ext cx="9915525" cy="1938992"/>
          </a:xfrm>
          <a:prstGeom prst="rect">
            <a:avLst/>
          </a:prstGeom>
        </p:spPr>
        <p:txBody>
          <a:bodyPr wrap="square">
            <a:spAutoFit/>
          </a:bodyPr>
          <a:lstStyle/>
          <a:p>
            <a:r>
              <a:rPr lang="en-US" sz="2000" dirty="0"/>
              <a:t>“…the rapidly emerging field of data sciences and the advent of new digital data sources, which range from electronic devices used by individuals to databases within healthcare systems, greatly expand the opportunities for population science…the new tools that have emerged can serve as novel platforms for epidemiologic research, including the use of digital tools and mobile health applications to ascertain exposure and the availability of electronic, administrative, and medical records data to sample populations and ascertain outcomes.”</a:t>
            </a:r>
          </a:p>
        </p:txBody>
      </p:sp>
      <p:grpSp>
        <p:nvGrpSpPr>
          <p:cNvPr id="7" name="Group 6">
            <a:extLst>
              <a:ext uri="{FF2B5EF4-FFF2-40B4-BE49-F238E27FC236}">
                <a16:creationId xmlns:a16="http://schemas.microsoft.com/office/drawing/2014/main" id="{06C1780C-BA06-E94E-BD7E-345EB4AAC181}"/>
              </a:ext>
            </a:extLst>
          </p:cNvPr>
          <p:cNvGrpSpPr/>
          <p:nvPr/>
        </p:nvGrpSpPr>
        <p:grpSpPr>
          <a:xfrm>
            <a:off x="1644650" y="333375"/>
            <a:ext cx="8902700" cy="3286115"/>
            <a:chOff x="1644650" y="333375"/>
            <a:chExt cx="8902700" cy="3286115"/>
          </a:xfrm>
        </p:grpSpPr>
        <p:pic>
          <p:nvPicPr>
            <p:cNvPr id="4" name="Picture 3">
              <a:extLst>
                <a:ext uri="{FF2B5EF4-FFF2-40B4-BE49-F238E27FC236}">
                  <a16:creationId xmlns:a16="http://schemas.microsoft.com/office/drawing/2014/main" id="{EAC0EBC0-AC37-FF44-9BFC-400E7A70F153}"/>
                </a:ext>
              </a:extLst>
            </p:cNvPr>
            <p:cNvPicPr>
              <a:picLocks noChangeAspect="1"/>
            </p:cNvPicPr>
            <p:nvPr/>
          </p:nvPicPr>
          <p:blipFill rotWithShape="1">
            <a:blip r:embed="rId2"/>
            <a:srcRect b="34777"/>
            <a:stretch/>
          </p:blipFill>
          <p:spPr>
            <a:xfrm>
              <a:off x="1644650" y="333375"/>
              <a:ext cx="8902700" cy="2509838"/>
            </a:xfrm>
            <a:prstGeom prst="rect">
              <a:avLst/>
            </a:prstGeom>
          </p:spPr>
        </p:pic>
        <p:pic>
          <p:nvPicPr>
            <p:cNvPr id="6" name="Picture 5">
              <a:extLst>
                <a:ext uri="{FF2B5EF4-FFF2-40B4-BE49-F238E27FC236}">
                  <a16:creationId xmlns:a16="http://schemas.microsoft.com/office/drawing/2014/main" id="{E433326F-5B80-AC41-AEB7-C1B7AB6C0081}"/>
                </a:ext>
              </a:extLst>
            </p:cNvPr>
            <p:cNvPicPr>
              <a:picLocks noChangeAspect="1"/>
            </p:cNvPicPr>
            <p:nvPr/>
          </p:nvPicPr>
          <p:blipFill rotWithShape="1">
            <a:blip r:embed="rId2"/>
            <a:srcRect t="79456"/>
            <a:stretch/>
          </p:blipFill>
          <p:spPr>
            <a:xfrm>
              <a:off x="1644650" y="2828916"/>
              <a:ext cx="8902700" cy="790574"/>
            </a:xfrm>
            <a:prstGeom prst="rect">
              <a:avLst/>
            </a:prstGeom>
          </p:spPr>
        </p:pic>
      </p:grpSp>
    </p:spTree>
    <p:extLst>
      <p:ext uri="{BB962C8B-B14F-4D97-AF65-F5344CB8AC3E}">
        <p14:creationId xmlns:p14="http://schemas.microsoft.com/office/powerpoint/2010/main" val="112982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94D8-5670-6C44-8107-E33B8DAD2EA9}"/>
              </a:ext>
            </a:extLst>
          </p:cNvPr>
          <p:cNvSpPr>
            <a:spLocks noGrp="1"/>
          </p:cNvSpPr>
          <p:nvPr>
            <p:ph type="title"/>
          </p:nvPr>
        </p:nvSpPr>
        <p:spPr>
          <a:xfrm>
            <a:off x="1136428" y="627564"/>
            <a:ext cx="7474172" cy="1325563"/>
          </a:xfrm>
        </p:spPr>
        <p:txBody>
          <a:bodyPr>
            <a:normAutofit/>
          </a:bodyPr>
          <a:lstStyle/>
          <a:p>
            <a:r>
              <a:rPr lang="en-US" b="1" dirty="0"/>
              <a:t>The Framingham investigators are already doing this</a:t>
            </a:r>
          </a:p>
        </p:txBody>
      </p:sp>
      <p:sp>
        <p:nvSpPr>
          <p:cNvPr id="3" name="Content Placeholder 2">
            <a:extLst>
              <a:ext uri="{FF2B5EF4-FFF2-40B4-BE49-F238E27FC236}">
                <a16:creationId xmlns:a16="http://schemas.microsoft.com/office/drawing/2014/main" id="{CF110C16-CB95-2D4D-A44A-E99182BAD12F}"/>
              </a:ext>
            </a:extLst>
          </p:cNvPr>
          <p:cNvSpPr>
            <a:spLocks noGrp="1"/>
          </p:cNvSpPr>
          <p:nvPr>
            <p:ph idx="1"/>
          </p:nvPr>
        </p:nvSpPr>
        <p:spPr>
          <a:xfrm>
            <a:off x="1136429" y="2278173"/>
            <a:ext cx="6467867" cy="3450613"/>
          </a:xfrm>
        </p:spPr>
        <p:txBody>
          <a:bodyPr anchor="ctr">
            <a:normAutofit/>
          </a:bodyPr>
          <a:lstStyle/>
          <a:p>
            <a:pPr marL="0" indent="0">
              <a:buNone/>
            </a:pPr>
            <a:r>
              <a:rPr lang="en-US" sz="1700"/>
              <a:t>1R01HL141434-01A1, PI Murabito, Joanne</a:t>
            </a:r>
          </a:p>
          <a:p>
            <a:endParaRPr lang="en-US" sz="1700"/>
          </a:p>
          <a:p>
            <a:r>
              <a:rPr lang="en-US" sz="1700"/>
              <a:t>To enhance and deploy a digital mobile health cardiovascular monitoring system, Framingham Heart Study-Novel Examination using Technology (FHS-NExT)</a:t>
            </a:r>
          </a:p>
          <a:p>
            <a:pPr lvl="1"/>
            <a:endParaRPr lang="en-US" sz="1700"/>
          </a:p>
          <a:p>
            <a:pPr lvl="1"/>
            <a:r>
              <a:rPr lang="en-US" sz="1700"/>
              <a:t>Custom smartphone application (app) and data from a smartwatch (heart rate/steps) and digital blood pressure cuff</a:t>
            </a:r>
          </a:p>
          <a:p>
            <a:pPr lvl="1"/>
            <a:endParaRPr lang="en-US" sz="1700"/>
          </a:p>
          <a:p>
            <a:pPr lvl="1"/>
            <a:r>
              <a:rPr lang="en-US" sz="1700"/>
              <a:t>FHS Generation 3 (Gen3) and multi-ethnic Omni 2 participants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mart Phone">
            <a:extLst>
              <a:ext uri="{FF2B5EF4-FFF2-40B4-BE49-F238E27FC236}">
                <a16:creationId xmlns:a16="http://schemas.microsoft.com/office/drawing/2014/main" id="{A7B991EC-342A-4202-955D-0E8435F3C9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0034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ADAC-F309-B04A-B72D-83568A91FEF2}"/>
              </a:ext>
            </a:extLst>
          </p:cNvPr>
          <p:cNvSpPr>
            <a:spLocks noGrp="1"/>
          </p:cNvSpPr>
          <p:nvPr>
            <p:ph type="title"/>
          </p:nvPr>
        </p:nvSpPr>
        <p:spPr>
          <a:xfrm>
            <a:off x="1136428" y="627564"/>
            <a:ext cx="7474172" cy="1325563"/>
          </a:xfrm>
        </p:spPr>
        <p:txBody>
          <a:bodyPr>
            <a:normAutofit/>
          </a:bodyPr>
          <a:lstStyle/>
          <a:p>
            <a:r>
              <a:rPr lang="en-US" b="1" dirty="0"/>
              <a:t>FHS-NeXT Specific Aims</a:t>
            </a:r>
          </a:p>
        </p:txBody>
      </p:sp>
      <p:sp>
        <p:nvSpPr>
          <p:cNvPr id="3" name="Content Placeholder 2">
            <a:extLst>
              <a:ext uri="{FF2B5EF4-FFF2-40B4-BE49-F238E27FC236}">
                <a16:creationId xmlns:a16="http://schemas.microsoft.com/office/drawing/2014/main" id="{D47E4900-6863-C040-92C0-80ADBED559CA}"/>
              </a:ext>
            </a:extLst>
          </p:cNvPr>
          <p:cNvSpPr>
            <a:spLocks noGrp="1"/>
          </p:cNvSpPr>
          <p:nvPr>
            <p:ph idx="1"/>
          </p:nvPr>
        </p:nvSpPr>
        <p:spPr>
          <a:xfrm>
            <a:off x="1136429" y="2278173"/>
            <a:ext cx="6467867" cy="3450613"/>
          </a:xfrm>
        </p:spPr>
        <p:txBody>
          <a:bodyPr anchor="ctr">
            <a:normAutofit/>
          </a:bodyPr>
          <a:lstStyle/>
          <a:p>
            <a:r>
              <a:rPr lang="en-US" sz="1700"/>
              <a:t>Aim 1. Enhance the FHS-NExT smartphone app to promote adherence and compare the new FHS-NExT app CVD risk factor surveys against conventional measures in the FHS Research Center. </a:t>
            </a:r>
          </a:p>
          <a:p>
            <a:r>
              <a:rPr lang="en-US" sz="1700"/>
              <a:t>Aim 2. Identify factors associated with successful long-term use of the FHS-NExT system, including the app, smartwatch, and digital BP device</a:t>
            </a:r>
          </a:p>
          <a:p>
            <a:r>
              <a:rPr lang="en-US" sz="1700"/>
              <a:t>Aim 3. Examine relations of novel exercise capacity measures by cardiopulmonary exercise testing (CPET) with average resting HR and daily step counts from smartwatch recordings over 30 days. </a:t>
            </a:r>
          </a:p>
          <a:p>
            <a:r>
              <a:rPr lang="en-US" sz="1700"/>
              <a:t>Aim 4. Examine relations of arterial stiffness by tonometry with mean weekly BP and mean BP variability over 6 months.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ullseye">
            <a:extLst>
              <a:ext uri="{FF2B5EF4-FFF2-40B4-BE49-F238E27FC236}">
                <a16:creationId xmlns:a16="http://schemas.microsoft.com/office/drawing/2014/main" id="{319D830C-E706-4854-BA00-55EDE14B28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53107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A79D-2ABA-F04D-8D31-0B6784E2F72E}"/>
              </a:ext>
            </a:extLst>
          </p:cNvPr>
          <p:cNvSpPr>
            <a:spLocks noGrp="1"/>
          </p:cNvSpPr>
          <p:nvPr>
            <p:ph type="title"/>
          </p:nvPr>
        </p:nvSpPr>
        <p:spPr>
          <a:xfrm>
            <a:off x="838200" y="365125"/>
            <a:ext cx="10515600" cy="1325563"/>
          </a:xfrm>
        </p:spPr>
        <p:txBody>
          <a:bodyPr>
            <a:normAutofit/>
          </a:bodyPr>
          <a:lstStyle/>
          <a:p>
            <a:r>
              <a:rPr lang="en-US" b="1"/>
              <a:t>Why MESA?</a:t>
            </a:r>
            <a:endParaRPr lang="en-US" b="1" dirty="0"/>
          </a:p>
        </p:txBody>
      </p:sp>
      <p:graphicFrame>
        <p:nvGraphicFramePr>
          <p:cNvPr id="4" name="Diagram 3">
            <a:extLst>
              <a:ext uri="{FF2B5EF4-FFF2-40B4-BE49-F238E27FC236}">
                <a16:creationId xmlns:a16="http://schemas.microsoft.com/office/drawing/2014/main" id="{5C81ACC7-8E13-CC47-A5AF-5006272A7119}"/>
              </a:ext>
            </a:extLst>
          </p:cNvPr>
          <p:cNvGraphicFramePr/>
          <p:nvPr>
            <p:extLst>
              <p:ext uri="{D42A27DB-BD31-4B8C-83A1-F6EECF244321}">
                <p14:modId xmlns:p14="http://schemas.microsoft.com/office/powerpoint/2010/main" val="14143418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5616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1535</Words>
  <Application>Microsoft Macintosh PowerPoint</Application>
  <PresentationFormat>Widescreen</PresentationFormat>
  <Paragraphs>389</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Calibri,sans-serif</vt:lpstr>
      <vt:lpstr>Wingdings</vt:lpstr>
      <vt:lpstr>Office Theme</vt:lpstr>
      <vt:lpstr>MESA: mHealth Ancillary</vt:lpstr>
      <vt:lpstr>Seth Martin: Background in MESA and mHealth</vt:lpstr>
      <vt:lpstr>What is mHealth?</vt:lpstr>
      <vt:lpstr>Why mHealth?</vt:lpstr>
      <vt:lpstr>What can we gather via mHealth</vt:lpstr>
      <vt:lpstr>PowerPoint Presentation</vt:lpstr>
      <vt:lpstr>The Framingham investigators are already doing this</vt:lpstr>
      <vt:lpstr>FHS-NeXT Specific Aims</vt:lpstr>
      <vt:lpstr>Why MESA?</vt:lpstr>
      <vt:lpstr>What do we know already?</vt:lpstr>
      <vt:lpstr>Have Internet Access? (Jan 2014-June 2015)</vt:lpstr>
      <vt:lpstr>Have Internet Access? By Age &amp; Race/Ethnicity (Jan 2014-June 2015 - Incomplete Dataset)</vt:lpstr>
      <vt:lpstr>Do you have access to a smartphone, tablet, iPad, Kindle, or similar device? (Jan 2014-June 2015)</vt:lpstr>
      <vt:lpstr>What kind of device is it? (choose all that apply)</vt:lpstr>
      <vt:lpstr>Willing to use an app for MESA data collection?  (of those with internet access and a smart device) (Jan 2014-June 2015) </vt:lpstr>
      <vt:lpstr>Opportunities</vt:lpstr>
      <vt:lpstr>Overarching Scientific Goal</vt:lpstr>
      <vt:lpstr>Potential Aims</vt:lpstr>
      <vt:lpstr>Other Example Survey Questions of Interest</vt:lpstr>
      <vt:lpstr>OPPORTUNITIES</vt:lpstr>
      <vt:lpstr>Potential Limitations</vt:lpstr>
      <vt:lpstr>Increase Retention by Engaging MESA Participants through Text Messages, Social Media, and an App?</vt:lpstr>
      <vt:lpstr>Summary</vt:lpstr>
      <vt:lpstr>Questions for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MESA: mHealth Ancillary</dc:title>
  <dc:creator>Seth Martin</dc:creator>
  <cp:lastModifiedBy>Seth Martin</cp:lastModifiedBy>
  <cp:revision>1</cp:revision>
  <dcterms:created xsi:type="dcterms:W3CDTF">2019-03-26T22:17:02Z</dcterms:created>
  <dcterms:modified xsi:type="dcterms:W3CDTF">2019-03-26T22:21:26Z</dcterms:modified>
</cp:coreProperties>
</file>