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75" r:id="rId2"/>
    <p:sldMasterId id="2147483687" r:id="rId3"/>
  </p:sldMasterIdLst>
  <p:notesMasterIdLst>
    <p:notesMasterId r:id="rId19"/>
  </p:notesMasterIdLst>
  <p:sldIdLst>
    <p:sldId id="257" r:id="rId4"/>
    <p:sldId id="265" r:id="rId5"/>
    <p:sldId id="266" r:id="rId6"/>
    <p:sldId id="267" r:id="rId7"/>
    <p:sldId id="258" r:id="rId8"/>
    <p:sldId id="268" r:id="rId9"/>
    <p:sldId id="259" r:id="rId10"/>
    <p:sldId id="263" r:id="rId11"/>
    <p:sldId id="261" r:id="rId12"/>
    <p:sldId id="262" r:id="rId13"/>
    <p:sldId id="260" r:id="rId14"/>
    <p:sldId id="264" r:id="rId15"/>
    <p:sldId id="271" r:id="rId16"/>
    <p:sldId id="269" r:id="rId17"/>
    <p:sldId id="270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  <a:srgbClr val="5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89425" autoAdjust="0"/>
  </p:normalViewPr>
  <p:slideViewPr>
    <p:cSldViewPr>
      <p:cViewPr varScale="1">
        <p:scale>
          <a:sx n="104" d="100"/>
          <a:sy n="104" d="100"/>
        </p:scale>
        <p:origin x="693" y="6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313B709-D45C-45F1-9DE7-7F5B60CACDC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1218F61-0305-423B-B5F0-CB7E77934015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3B709-D45C-45F1-9DE7-7F5B60CACDCC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45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latin typeface="Arial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b="1"/>
            </a:lvl1pPr>
          </a:lstStyle>
          <a:p>
            <a:fld id="{5936CEE7-DA76-4B3C-AC42-AC52408B5F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0509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6DBACB-51F8-4C2F-A554-F42EB0B6ED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206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7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7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D70306-E59E-4589-9877-2ABD639A5B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8614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C5EDD7-9420-45D7-94D5-9B313F1997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5197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858780-91F9-4BA3-B051-75CFAEC773CB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4E24F-DEA9-445C-AE9D-C5F792CC5F7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166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3218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858780-91F9-4BA3-B051-75CFAEC773CB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4E24F-DEA9-445C-AE9D-C5F792CC5F7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-76200"/>
            <a:ext cx="457200" cy="7010400"/>
            <a:chOff x="0" y="-76200"/>
            <a:chExt cx="457200" cy="7010400"/>
          </a:xfrm>
        </p:grpSpPr>
        <p:sp>
          <p:nvSpPr>
            <p:cNvPr id="11" name="Rectangle 10"/>
            <p:cNvSpPr/>
            <p:nvPr/>
          </p:nvSpPr>
          <p:spPr>
            <a:xfrm>
              <a:off x="0" y="-76200"/>
              <a:ext cx="457200" cy="7010400"/>
            </a:xfrm>
            <a:prstGeom prst="rect">
              <a:avLst/>
            </a:prstGeom>
            <a:solidFill>
              <a:srgbClr val="3B29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81000" y="-76200"/>
              <a:ext cx="76200" cy="6934200"/>
            </a:xfrm>
            <a:prstGeom prst="rect">
              <a:avLst/>
            </a:prstGeom>
            <a:solidFill>
              <a:srgbClr val="8F75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5860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858780-91F9-4BA3-B051-75CFAEC773CB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4E24F-DEA9-445C-AE9D-C5F792CC5F7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-76200"/>
            <a:ext cx="457200" cy="7010400"/>
            <a:chOff x="0" y="-76200"/>
            <a:chExt cx="457200" cy="7010400"/>
          </a:xfrm>
        </p:grpSpPr>
        <p:sp>
          <p:nvSpPr>
            <p:cNvPr id="8" name="Rectangle 7"/>
            <p:cNvSpPr/>
            <p:nvPr/>
          </p:nvSpPr>
          <p:spPr>
            <a:xfrm>
              <a:off x="0" y="-76200"/>
              <a:ext cx="457200" cy="7010400"/>
            </a:xfrm>
            <a:prstGeom prst="rect">
              <a:avLst/>
            </a:prstGeom>
            <a:solidFill>
              <a:srgbClr val="3B29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81000" y="-76200"/>
              <a:ext cx="76200" cy="6934200"/>
            </a:xfrm>
            <a:prstGeom prst="rect">
              <a:avLst/>
            </a:prstGeom>
            <a:solidFill>
              <a:srgbClr val="8F75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62211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858780-91F9-4BA3-B051-75CFAEC773CB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4E24F-DEA9-445C-AE9D-C5F792CC5F7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-76200"/>
            <a:ext cx="457200" cy="7010400"/>
            <a:chOff x="0" y="-76200"/>
            <a:chExt cx="457200" cy="7010400"/>
          </a:xfrm>
        </p:grpSpPr>
        <p:sp>
          <p:nvSpPr>
            <p:cNvPr id="9" name="Rectangle 8"/>
            <p:cNvSpPr/>
            <p:nvPr/>
          </p:nvSpPr>
          <p:spPr>
            <a:xfrm>
              <a:off x="0" y="-76200"/>
              <a:ext cx="457200" cy="7010400"/>
            </a:xfrm>
            <a:prstGeom prst="rect">
              <a:avLst/>
            </a:prstGeom>
            <a:solidFill>
              <a:srgbClr val="3B29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1000" y="-76200"/>
              <a:ext cx="76200" cy="6934200"/>
            </a:xfrm>
            <a:prstGeom prst="rect">
              <a:avLst/>
            </a:prstGeom>
            <a:solidFill>
              <a:srgbClr val="8F75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2973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858780-91F9-4BA3-B051-75CFAEC773CB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4E24F-DEA9-445C-AE9D-C5F792CC5F7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-76200"/>
            <a:ext cx="457200" cy="7010400"/>
            <a:chOff x="0" y="-76200"/>
            <a:chExt cx="457200" cy="7010400"/>
          </a:xfrm>
        </p:grpSpPr>
        <p:sp>
          <p:nvSpPr>
            <p:cNvPr id="11" name="Rectangle 10"/>
            <p:cNvSpPr/>
            <p:nvPr/>
          </p:nvSpPr>
          <p:spPr>
            <a:xfrm>
              <a:off x="0" y="-76200"/>
              <a:ext cx="457200" cy="7010400"/>
            </a:xfrm>
            <a:prstGeom prst="rect">
              <a:avLst/>
            </a:prstGeom>
            <a:solidFill>
              <a:srgbClr val="3B29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81000" y="-76200"/>
              <a:ext cx="76200" cy="6934200"/>
            </a:xfrm>
            <a:prstGeom prst="rect">
              <a:avLst/>
            </a:prstGeom>
            <a:solidFill>
              <a:srgbClr val="8F75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57494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858780-91F9-4BA3-B051-75CFAEC773CB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4E24F-DEA9-445C-AE9D-C5F792CC5F7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-76200"/>
            <a:ext cx="457200" cy="7010400"/>
            <a:chOff x="0" y="-76200"/>
            <a:chExt cx="457200" cy="7010400"/>
          </a:xfrm>
        </p:grpSpPr>
        <p:sp>
          <p:nvSpPr>
            <p:cNvPr id="7" name="Rectangle 6"/>
            <p:cNvSpPr/>
            <p:nvPr/>
          </p:nvSpPr>
          <p:spPr>
            <a:xfrm>
              <a:off x="0" y="-76200"/>
              <a:ext cx="457200" cy="7010400"/>
            </a:xfrm>
            <a:prstGeom prst="rect">
              <a:avLst/>
            </a:prstGeom>
            <a:solidFill>
              <a:srgbClr val="3B29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81000" y="-76200"/>
              <a:ext cx="76200" cy="6934200"/>
            </a:xfrm>
            <a:prstGeom prst="rect">
              <a:avLst/>
            </a:prstGeom>
            <a:solidFill>
              <a:srgbClr val="8F75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5214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858780-91F9-4BA3-B051-75CFAEC773CB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4E24F-DEA9-445C-AE9D-C5F792CC5F7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-76200"/>
            <a:ext cx="457200" cy="7010400"/>
            <a:chOff x="0" y="-76200"/>
            <a:chExt cx="457200" cy="7010400"/>
          </a:xfrm>
        </p:grpSpPr>
        <p:sp>
          <p:nvSpPr>
            <p:cNvPr id="6" name="Rectangle 5"/>
            <p:cNvSpPr/>
            <p:nvPr/>
          </p:nvSpPr>
          <p:spPr>
            <a:xfrm>
              <a:off x="0" y="-76200"/>
              <a:ext cx="457200" cy="7010400"/>
            </a:xfrm>
            <a:prstGeom prst="rect">
              <a:avLst/>
            </a:prstGeom>
            <a:solidFill>
              <a:srgbClr val="3B29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81000" y="-76200"/>
              <a:ext cx="76200" cy="6934200"/>
            </a:xfrm>
            <a:prstGeom prst="rect">
              <a:avLst/>
            </a:prstGeom>
            <a:solidFill>
              <a:srgbClr val="8F75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9595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7B9583-BF90-45BF-9701-D91906A31C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64365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858780-91F9-4BA3-B051-75CFAEC773CB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4E24F-DEA9-445C-AE9D-C5F792CC5F7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-76200"/>
            <a:ext cx="457200" cy="7010400"/>
            <a:chOff x="0" y="-76200"/>
            <a:chExt cx="457200" cy="7010400"/>
          </a:xfrm>
        </p:grpSpPr>
        <p:sp>
          <p:nvSpPr>
            <p:cNvPr id="9" name="Rectangle 8"/>
            <p:cNvSpPr/>
            <p:nvPr/>
          </p:nvSpPr>
          <p:spPr>
            <a:xfrm>
              <a:off x="0" y="-76200"/>
              <a:ext cx="457200" cy="7010400"/>
            </a:xfrm>
            <a:prstGeom prst="rect">
              <a:avLst/>
            </a:prstGeom>
            <a:solidFill>
              <a:srgbClr val="3B29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1000" y="-76200"/>
              <a:ext cx="76200" cy="6934200"/>
            </a:xfrm>
            <a:prstGeom prst="rect">
              <a:avLst/>
            </a:prstGeom>
            <a:solidFill>
              <a:srgbClr val="8F75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7806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858780-91F9-4BA3-B051-75CFAEC773CB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4E24F-DEA9-445C-AE9D-C5F792CC5F7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-76200"/>
            <a:ext cx="457200" cy="7010400"/>
            <a:chOff x="0" y="-76200"/>
            <a:chExt cx="457200" cy="7010400"/>
          </a:xfrm>
        </p:grpSpPr>
        <p:sp>
          <p:nvSpPr>
            <p:cNvPr id="9" name="Rectangle 8"/>
            <p:cNvSpPr/>
            <p:nvPr/>
          </p:nvSpPr>
          <p:spPr>
            <a:xfrm>
              <a:off x="0" y="-76200"/>
              <a:ext cx="457200" cy="7010400"/>
            </a:xfrm>
            <a:prstGeom prst="rect">
              <a:avLst/>
            </a:prstGeom>
            <a:solidFill>
              <a:srgbClr val="3B29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1000" y="-76200"/>
              <a:ext cx="76200" cy="6934200"/>
            </a:xfrm>
            <a:prstGeom prst="rect">
              <a:avLst/>
            </a:prstGeom>
            <a:solidFill>
              <a:srgbClr val="8F75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66999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858780-91F9-4BA3-B051-75CFAEC773CB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4E24F-DEA9-445C-AE9D-C5F792CC5F7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09858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858780-91F9-4BA3-B051-75CFAEC773CB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4E24F-DEA9-445C-AE9D-C5F792CC5F7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55199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858780-91F9-4BA3-B051-75CFAEC773CB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4E24F-DEA9-445C-AE9D-C5F792CC5F7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166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3432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858780-91F9-4BA3-B051-75CFAEC773CB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4E24F-DEA9-445C-AE9D-C5F792CC5F7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-76200"/>
            <a:ext cx="457200" cy="7010400"/>
            <a:chOff x="0" y="-76200"/>
            <a:chExt cx="457200" cy="7010400"/>
          </a:xfrm>
        </p:grpSpPr>
        <p:sp>
          <p:nvSpPr>
            <p:cNvPr id="11" name="Rectangle 10"/>
            <p:cNvSpPr/>
            <p:nvPr/>
          </p:nvSpPr>
          <p:spPr>
            <a:xfrm>
              <a:off x="0" y="-76200"/>
              <a:ext cx="457200" cy="7010400"/>
            </a:xfrm>
            <a:prstGeom prst="rect">
              <a:avLst/>
            </a:prstGeom>
            <a:solidFill>
              <a:srgbClr val="3B29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81000" y="-76200"/>
              <a:ext cx="76200" cy="6934200"/>
            </a:xfrm>
            <a:prstGeom prst="rect">
              <a:avLst/>
            </a:prstGeom>
            <a:solidFill>
              <a:srgbClr val="8F75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32872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858780-91F9-4BA3-B051-75CFAEC773CB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4E24F-DEA9-445C-AE9D-C5F792CC5F7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-76200"/>
            <a:ext cx="457200" cy="7010400"/>
            <a:chOff x="0" y="-76200"/>
            <a:chExt cx="457200" cy="7010400"/>
          </a:xfrm>
        </p:grpSpPr>
        <p:sp>
          <p:nvSpPr>
            <p:cNvPr id="8" name="Rectangle 7"/>
            <p:cNvSpPr/>
            <p:nvPr/>
          </p:nvSpPr>
          <p:spPr>
            <a:xfrm>
              <a:off x="0" y="-76200"/>
              <a:ext cx="457200" cy="7010400"/>
            </a:xfrm>
            <a:prstGeom prst="rect">
              <a:avLst/>
            </a:prstGeom>
            <a:solidFill>
              <a:srgbClr val="3B29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81000" y="-76200"/>
              <a:ext cx="76200" cy="6934200"/>
            </a:xfrm>
            <a:prstGeom prst="rect">
              <a:avLst/>
            </a:prstGeom>
            <a:solidFill>
              <a:srgbClr val="8F75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97235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858780-91F9-4BA3-B051-75CFAEC773CB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4E24F-DEA9-445C-AE9D-C5F792CC5F7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-76200"/>
            <a:ext cx="457200" cy="7010400"/>
            <a:chOff x="0" y="-76200"/>
            <a:chExt cx="457200" cy="7010400"/>
          </a:xfrm>
        </p:grpSpPr>
        <p:sp>
          <p:nvSpPr>
            <p:cNvPr id="9" name="Rectangle 8"/>
            <p:cNvSpPr/>
            <p:nvPr/>
          </p:nvSpPr>
          <p:spPr>
            <a:xfrm>
              <a:off x="0" y="-76200"/>
              <a:ext cx="457200" cy="7010400"/>
            </a:xfrm>
            <a:prstGeom prst="rect">
              <a:avLst/>
            </a:prstGeom>
            <a:solidFill>
              <a:srgbClr val="3B29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1000" y="-76200"/>
              <a:ext cx="76200" cy="6934200"/>
            </a:xfrm>
            <a:prstGeom prst="rect">
              <a:avLst/>
            </a:prstGeom>
            <a:solidFill>
              <a:srgbClr val="8F75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22525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858780-91F9-4BA3-B051-75CFAEC773CB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4E24F-DEA9-445C-AE9D-C5F792CC5F7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-76200"/>
            <a:ext cx="457200" cy="7010400"/>
            <a:chOff x="0" y="-76200"/>
            <a:chExt cx="457200" cy="7010400"/>
          </a:xfrm>
        </p:grpSpPr>
        <p:sp>
          <p:nvSpPr>
            <p:cNvPr id="11" name="Rectangle 10"/>
            <p:cNvSpPr/>
            <p:nvPr/>
          </p:nvSpPr>
          <p:spPr>
            <a:xfrm>
              <a:off x="0" y="-76200"/>
              <a:ext cx="457200" cy="7010400"/>
            </a:xfrm>
            <a:prstGeom prst="rect">
              <a:avLst/>
            </a:prstGeom>
            <a:solidFill>
              <a:srgbClr val="3B29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81000" y="-76200"/>
              <a:ext cx="76200" cy="6934200"/>
            </a:xfrm>
            <a:prstGeom prst="rect">
              <a:avLst/>
            </a:prstGeom>
            <a:solidFill>
              <a:srgbClr val="8F75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31733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858780-91F9-4BA3-B051-75CFAEC773CB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4E24F-DEA9-445C-AE9D-C5F792CC5F7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-76200"/>
            <a:ext cx="457200" cy="7010400"/>
            <a:chOff x="0" y="-76200"/>
            <a:chExt cx="457200" cy="7010400"/>
          </a:xfrm>
        </p:grpSpPr>
        <p:sp>
          <p:nvSpPr>
            <p:cNvPr id="7" name="Rectangle 6"/>
            <p:cNvSpPr/>
            <p:nvPr/>
          </p:nvSpPr>
          <p:spPr>
            <a:xfrm>
              <a:off x="0" y="-76200"/>
              <a:ext cx="457200" cy="7010400"/>
            </a:xfrm>
            <a:prstGeom prst="rect">
              <a:avLst/>
            </a:prstGeom>
            <a:solidFill>
              <a:srgbClr val="3B29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81000" y="-76200"/>
              <a:ext cx="76200" cy="6934200"/>
            </a:xfrm>
            <a:prstGeom prst="rect">
              <a:avLst/>
            </a:prstGeom>
            <a:solidFill>
              <a:srgbClr val="8F75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9347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EAAC58-94A9-4AAC-B0C1-BBA35FCBB6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60643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858780-91F9-4BA3-B051-75CFAEC773CB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4E24F-DEA9-445C-AE9D-C5F792CC5F7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-76200"/>
            <a:ext cx="457200" cy="7010400"/>
            <a:chOff x="0" y="-76200"/>
            <a:chExt cx="457200" cy="7010400"/>
          </a:xfrm>
        </p:grpSpPr>
        <p:sp>
          <p:nvSpPr>
            <p:cNvPr id="6" name="Rectangle 5"/>
            <p:cNvSpPr/>
            <p:nvPr/>
          </p:nvSpPr>
          <p:spPr>
            <a:xfrm>
              <a:off x="0" y="-76200"/>
              <a:ext cx="457200" cy="7010400"/>
            </a:xfrm>
            <a:prstGeom prst="rect">
              <a:avLst/>
            </a:prstGeom>
            <a:solidFill>
              <a:srgbClr val="3B29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81000" y="-76200"/>
              <a:ext cx="76200" cy="6934200"/>
            </a:xfrm>
            <a:prstGeom prst="rect">
              <a:avLst/>
            </a:prstGeom>
            <a:solidFill>
              <a:srgbClr val="8F75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92993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858780-91F9-4BA3-B051-75CFAEC773CB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4E24F-DEA9-445C-AE9D-C5F792CC5F7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-76200"/>
            <a:ext cx="457200" cy="7010400"/>
            <a:chOff x="0" y="-76200"/>
            <a:chExt cx="457200" cy="7010400"/>
          </a:xfrm>
        </p:grpSpPr>
        <p:sp>
          <p:nvSpPr>
            <p:cNvPr id="9" name="Rectangle 8"/>
            <p:cNvSpPr/>
            <p:nvPr/>
          </p:nvSpPr>
          <p:spPr>
            <a:xfrm>
              <a:off x="0" y="-76200"/>
              <a:ext cx="457200" cy="7010400"/>
            </a:xfrm>
            <a:prstGeom prst="rect">
              <a:avLst/>
            </a:prstGeom>
            <a:solidFill>
              <a:srgbClr val="3B29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1000" y="-76200"/>
              <a:ext cx="76200" cy="6934200"/>
            </a:xfrm>
            <a:prstGeom prst="rect">
              <a:avLst/>
            </a:prstGeom>
            <a:solidFill>
              <a:srgbClr val="8F75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0368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858780-91F9-4BA3-B051-75CFAEC773CB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4E24F-DEA9-445C-AE9D-C5F792CC5F7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-76200"/>
            <a:ext cx="457200" cy="7010400"/>
            <a:chOff x="0" y="-76200"/>
            <a:chExt cx="457200" cy="7010400"/>
          </a:xfrm>
        </p:grpSpPr>
        <p:sp>
          <p:nvSpPr>
            <p:cNvPr id="9" name="Rectangle 8"/>
            <p:cNvSpPr/>
            <p:nvPr/>
          </p:nvSpPr>
          <p:spPr>
            <a:xfrm>
              <a:off x="0" y="-76200"/>
              <a:ext cx="457200" cy="7010400"/>
            </a:xfrm>
            <a:prstGeom prst="rect">
              <a:avLst/>
            </a:prstGeom>
            <a:solidFill>
              <a:srgbClr val="3B29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1000" y="-76200"/>
              <a:ext cx="76200" cy="6934200"/>
            </a:xfrm>
            <a:prstGeom prst="rect">
              <a:avLst/>
            </a:prstGeom>
            <a:solidFill>
              <a:srgbClr val="8F75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75485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858780-91F9-4BA3-B051-75CFAEC773CB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4E24F-DEA9-445C-AE9D-C5F792CC5F7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67385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858780-91F9-4BA3-B051-75CFAEC773CB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4E24F-DEA9-445C-AE9D-C5F792CC5F7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2072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B872A5-B4DE-486F-8BD2-F993146872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3144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9C27B3-DF62-40A4-BD23-8F86DB975E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3486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EEA2A8-41DB-4E8B-AFD4-12E99D647C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8726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541CD9-4DD9-4EF6-AA57-DFD6A3A10A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770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5EC5C9-F804-48A6-AA97-0C122C96B0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0496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357048-7A87-41FA-806C-2FCFE05C73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6054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30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D951B81E-4240-4E78-ADD2-38E486326063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279400" y="152400"/>
            <a:ext cx="8686800" cy="1600200"/>
            <a:chOff x="176" y="96"/>
            <a:chExt cx="5472" cy="1008"/>
          </a:xfrm>
        </p:grpSpPr>
        <p:sp>
          <p:nvSpPr>
            <p:cNvPr id="1032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anose="05000000000000000000" pitchFamily="2" charset="2"/>
        <a:buChar char="o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7950" indent="-4683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o"/>
        <a:defRPr sz="2400">
          <a:solidFill>
            <a:schemeClr val="tx1"/>
          </a:solidFill>
          <a:latin typeface="+mn-lt"/>
        </a:defRPr>
      </a:lvl3pPr>
      <a:lvl4pPr marL="1827213" indent="-4381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297113" indent="-468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o"/>
        <a:defRPr sz="2000">
          <a:solidFill>
            <a:schemeClr val="tx1"/>
          </a:solidFill>
          <a:latin typeface="+mn-lt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858780-91F9-4BA3-B051-75CFAEC773CB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4E24F-DEA9-445C-AE9D-C5F792CC5F7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611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858780-91F9-4BA3-B051-75CFAEC773CB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3/28/2019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4E24F-DEA9-445C-AE9D-C5F792CC5F7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9275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447800"/>
            <a:ext cx="7696200" cy="205740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latin typeface="Arial" panose="020B0604020202020204" pitchFamily="34" charset="0"/>
              </a:rPr>
              <a:t>Environmental Factors: </a:t>
            </a:r>
            <a:r>
              <a:rPr lang="en-US" altLang="en-US" sz="4000" dirty="0" smtClean="0">
                <a:latin typeface="Arial" panose="020B0604020202020204" pitchFamily="34" charset="0"/>
              </a:rPr>
              <a:t/>
            </a:r>
            <a:br>
              <a:rPr lang="en-US" altLang="en-US" sz="4000" dirty="0" smtClean="0">
                <a:latin typeface="Arial" panose="020B0604020202020204" pitchFamily="34" charset="0"/>
              </a:rPr>
            </a:br>
            <a:r>
              <a:rPr lang="en-US" altLang="en-US" sz="4000" dirty="0" smtClean="0">
                <a:latin typeface="Arial" panose="020B0604020202020204" pitchFamily="34" charset="0"/>
              </a:rPr>
              <a:t>Existing </a:t>
            </a:r>
            <a:r>
              <a:rPr lang="en-US" altLang="en-US" sz="4000" dirty="0">
                <a:latin typeface="Arial" panose="020B0604020202020204" pitchFamily="34" charset="0"/>
              </a:rPr>
              <a:t>Measures and New Opportunities</a:t>
            </a:r>
            <a:endParaRPr lang="en-US" altLang="en-US" sz="4000" dirty="0" smtClean="0">
              <a:latin typeface="Arial" panose="020B0604020202020204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600" dirty="0" smtClean="0">
                <a:latin typeface="Arial" panose="020B0604020202020204" pitchFamily="34" charset="0"/>
              </a:rPr>
              <a:t>Joel D. Kaufman</a:t>
            </a:r>
            <a:endParaRPr lang="en-US" altLang="en-US" sz="1600" baseline="30000" dirty="0" smtClean="0">
              <a:latin typeface="Arial" panose="020B0604020202020204" pitchFamily="34" charset="0"/>
            </a:endParaRPr>
          </a:p>
        </p:txBody>
      </p:sp>
      <p:pic>
        <p:nvPicPr>
          <p:cNvPr id="3076" name="Picture 4" descr="soulcatcher 4_200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5105400"/>
            <a:ext cx="16002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MESA Air Logo 1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0" y="5029200"/>
            <a:ext cx="2170113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off of Built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Greenspace</a:t>
            </a:r>
          </a:p>
          <a:p>
            <a:pPr lvl="1"/>
            <a:r>
              <a:rPr lang="en-US" dirty="0" smtClean="0"/>
              <a:t>Many existing measures included in MESA Air database</a:t>
            </a:r>
          </a:p>
          <a:p>
            <a:pPr lvl="1"/>
            <a:r>
              <a:rPr lang="en-US" dirty="0" smtClean="0"/>
              <a:t>Neighborhood parks and cognition (AC 654)</a:t>
            </a:r>
          </a:p>
          <a:p>
            <a:pPr lvl="1"/>
            <a:r>
              <a:rPr lang="en-US" dirty="0" smtClean="0"/>
              <a:t>Greenspace and T2DM (AL 326)</a:t>
            </a:r>
          </a:p>
          <a:p>
            <a:r>
              <a:rPr lang="en-US" dirty="0" smtClean="0"/>
              <a:t>Incorporation of GPS tracking data</a:t>
            </a:r>
          </a:p>
          <a:p>
            <a:r>
              <a:rPr lang="en-US" dirty="0" smtClean="0"/>
              <a:t>Interactions between BE and physical activity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235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Pooled cohorts &amp; Big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Currently investigating the shape of the relationship between exposure to low concentrations of air pollution and CVD using pooled cohort data and electronic health records</a:t>
            </a:r>
          </a:p>
          <a:p>
            <a:r>
              <a:rPr lang="en-US" dirty="0" smtClean="0"/>
              <a:t>Could be expanded to other endpoints (e.g., breast cancer)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546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Metal exposure in MESA (</a:t>
            </a:r>
            <a:r>
              <a:rPr lang="en-US" sz="3600" dirty="0" err="1" smtClean="0"/>
              <a:t>Navas-Acien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Funded R01: low-level arsenic exposure and CVD</a:t>
            </a:r>
          </a:p>
          <a:p>
            <a:pPr lvl="1"/>
            <a:r>
              <a:rPr lang="en-US" dirty="0" smtClean="0"/>
              <a:t>Urinary arsenic (total and species) at baseline and Exam 5</a:t>
            </a:r>
          </a:p>
          <a:p>
            <a:r>
              <a:rPr lang="en-US" dirty="0" smtClean="0"/>
              <a:t>Planned R01: lead and cadmium and CVD</a:t>
            </a:r>
          </a:p>
          <a:p>
            <a:pPr lvl="1"/>
            <a:r>
              <a:rPr lang="en-US" dirty="0" smtClean="0"/>
              <a:t>To be measured in whole </a:t>
            </a:r>
            <a:r>
              <a:rPr lang="en-US" dirty="0" smtClean="0"/>
              <a:t>blood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18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the Environment in Cardiovascular Epidemiology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Rapid improvement in exposure assessment methods</a:t>
            </a:r>
          </a:p>
          <a:p>
            <a:r>
              <a:rPr lang="en-US" dirty="0" smtClean="0"/>
              <a:t>Getting the Exposure right makes a huge difference</a:t>
            </a:r>
          </a:p>
          <a:p>
            <a:r>
              <a:rPr lang="en-US" dirty="0" smtClean="0"/>
              <a:t>Ideal to align exposure assessment with time of interest</a:t>
            </a:r>
          </a:p>
          <a:p>
            <a:endParaRPr lang="en-US" dirty="0"/>
          </a:p>
          <a:p>
            <a:r>
              <a:rPr lang="en-US" dirty="0" smtClean="0"/>
              <a:t>Reducing exposure measurement error is important and leads to more robust inferences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04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Makes Sense for Exam 7?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800600"/>
          </a:xfrm>
        </p:spPr>
        <p:txBody>
          <a:bodyPr/>
          <a:lstStyle/>
          <a:p>
            <a:r>
              <a:rPr lang="en-US" dirty="0" smtClean="0"/>
              <a:t>Exposome concept</a:t>
            </a:r>
          </a:p>
          <a:p>
            <a:pPr lvl="1"/>
            <a:r>
              <a:rPr lang="en-US" dirty="0" smtClean="0"/>
              <a:t>Reality of existing work versus conceptual frame</a:t>
            </a:r>
          </a:p>
          <a:p>
            <a:pPr lvl="2"/>
            <a:r>
              <a:rPr lang="en-US" dirty="0" smtClean="0"/>
              <a:t>Can we do something more comprehensive in MESA?</a:t>
            </a:r>
          </a:p>
          <a:p>
            <a:pPr lvl="3"/>
            <a:r>
              <a:rPr lang="en-US" dirty="0" smtClean="0"/>
              <a:t>Combine biomarkers of exposure with </a:t>
            </a:r>
            <a:r>
              <a:rPr lang="en-US" dirty="0" err="1" smtClean="0"/>
              <a:t>spatio</a:t>
            </a:r>
            <a:r>
              <a:rPr lang="en-US" dirty="0" smtClean="0"/>
              <a:t>-temporal modeling</a:t>
            </a:r>
          </a:p>
          <a:p>
            <a:r>
              <a:rPr lang="en-US" dirty="0" smtClean="0"/>
              <a:t>Opportunities in MESA</a:t>
            </a:r>
          </a:p>
          <a:p>
            <a:pPr lvl="2"/>
            <a:r>
              <a:rPr lang="en-US" dirty="0" smtClean="0"/>
              <a:t>MESA needs to fund exam components</a:t>
            </a:r>
          </a:p>
          <a:p>
            <a:pPr lvl="2"/>
            <a:r>
              <a:rPr lang="en-US" dirty="0" smtClean="0"/>
              <a:t>Fundable proposals probably will feature linkage to novel health outcomes</a:t>
            </a:r>
          </a:p>
          <a:p>
            <a:pPr lvl="3"/>
            <a:r>
              <a:rPr lang="en-US" dirty="0" smtClean="0"/>
              <a:t>Promising outcomes with plausible environmental links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32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779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 Environment in Cardiovascular Disease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Broad vision of what constitutes “The Environment”</a:t>
            </a:r>
          </a:p>
          <a:p>
            <a:r>
              <a:rPr lang="en-US" dirty="0" smtClean="0"/>
              <a:t>What do we mean as The Environment in the concept of Gene-Environment Interactions</a:t>
            </a:r>
          </a:p>
          <a:p>
            <a:r>
              <a:rPr lang="en-US" dirty="0" smtClean="0"/>
              <a:t>Evolving set of terms: “</a:t>
            </a:r>
            <a:r>
              <a:rPr lang="en-US" dirty="0" err="1" smtClean="0"/>
              <a:t>Exposome</a:t>
            </a:r>
            <a:r>
              <a:rPr lang="en-US" dirty="0" smtClean="0"/>
              <a:t>”, “</a:t>
            </a:r>
            <a:r>
              <a:rPr lang="en-US" dirty="0" err="1" smtClean="0"/>
              <a:t>Pollutome</a:t>
            </a:r>
            <a:r>
              <a:rPr lang="en-US" dirty="0" smtClean="0"/>
              <a:t>”, “</a:t>
            </a:r>
            <a:r>
              <a:rPr lang="en-US" dirty="0" err="1" smtClean="0"/>
              <a:t>Envirome</a:t>
            </a:r>
            <a:r>
              <a:rPr lang="en-US" dirty="0" smtClean="0"/>
              <a:t>”</a:t>
            </a:r>
          </a:p>
          <a:p>
            <a:r>
              <a:rPr lang="en-US" dirty="0" err="1" smtClean="0"/>
              <a:t>Exposome</a:t>
            </a:r>
            <a:r>
              <a:rPr lang="en-US" dirty="0"/>
              <a:t>: </a:t>
            </a:r>
            <a:r>
              <a:rPr lang="en-US" dirty="0" smtClean="0"/>
              <a:t>encompasses </a:t>
            </a:r>
            <a:r>
              <a:rPr lang="en-US" dirty="0"/>
              <a:t>life-course environmental exposures (including lifestyle factors), from the prenatal period onwards</a:t>
            </a:r>
            <a:r>
              <a:rPr lang="en-US" dirty="0" smtClean="0"/>
              <a:t>. (Wild, 2005)</a:t>
            </a:r>
          </a:p>
          <a:p>
            <a:pPr lvl="1"/>
            <a:r>
              <a:rPr lang="en-US" dirty="0" smtClean="0"/>
              <a:t>Often described in context of measurement using sensors, biomarkers, “omics” technologies</a:t>
            </a:r>
          </a:p>
          <a:p>
            <a:endParaRPr lang="en-US" dirty="0"/>
          </a:p>
          <a:p>
            <a:r>
              <a:rPr lang="en-US" dirty="0" smtClean="0"/>
              <a:t>In Cardiovascular Epidemiology, Challenge of Incorporating Potential Environmental Risk Factors is in Getting the Measurement Right.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77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Factors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85800" y="1943344"/>
            <a:ext cx="3733800" cy="4295132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200" dirty="0" smtClean="0"/>
              <a:t>Modifiable at Individual Level</a:t>
            </a:r>
          </a:p>
          <a:p>
            <a:r>
              <a:rPr lang="en-US" sz="2200" dirty="0" smtClean="0"/>
              <a:t>Modifiable at Community Level</a:t>
            </a:r>
          </a:p>
          <a:p>
            <a:r>
              <a:rPr lang="en-US" sz="2200" dirty="0" smtClean="0"/>
              <a:t>Modifiable at Societal/National Level</a:t>
            </a:r>
          </a:p>
          <a:p>
            <a:endParaRPr lang="en-US" sz="2200" dirty="0" smtClean="0"/>
          </a:p>
          <a:p>
            <a:r>
              <a:rPr lang="en-US" sz="2200" dirty="0" smtClean="0"/>
              <a:t>Non-modifiable?</a:t>
            </a:r>
          </a:p>
          <a:p>
            <a:endParaRPr lang="en-US" sz="2200" dirty="0"/>
          </a:p>
          <a:p>
            <a:r>
              <a:rPr lang="en-US" sz="2200" dirty="0" smtClean="0"/>
              <a:t>Tendency to focus on individual risk factor modification, but….</a:t>
            </a:r>
            <a:endParaRPr lang="en-US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6260068"/>
            <a:ext cx="2921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IRAS, </a:t>
            </a:r>
            <a:r>
              <a:rPr lang="en-US" dirty="0" err="1" smtClean="0"/>
              <a:t>Univ</a:t>
            </a:r>
            <a:r>
              <a:rPr lang="en-US" dirty="0" smtClean="0"/>
              <a:t> Utrecht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40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Challenges To Characterizing Exposure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Correct Time of Exposure</a:t>
            </a:r>
          </a:p>
          <a:p>
            <a:pPr lvl="1"/>
            <a:r>
              <a:rPr lang="en-US" sz="2400" dirty="0" smtClean="0"/>
              <a:t>“Critical Window”</a:t>
            </a:r>
          </a:p>
          <a:p>
            <a:pPr lvl="1"/>
            <a:r>
              <a:rPr lang="en-US" sz="2400" dirty="0" smtClean="0"/>
              <a:t>Time of Interest Depends on Effect of Interest</a:t>
            </a:r>
          </a:p>
          <a:p>
            <a:r>
              <a:rPr lang="en-US" sz="2800" dirty="0" smtClean="0"/>
              <a:t>Correct Spatial Distribution of Exposure</a:t>
            </a:r>
          </a:p>
          <a:p>
            <a:r>
              <a:rPr lang="en-US" sz="2800" dirty="0" smtClean="0"/>
              <a:t>Individual Sources of Exposure Variation</a:t>
            </a:r>
          </a:p>
          <a:p>
            <a:endParaRPr lang="en-US" sz="2800" dirty="0"/>
          </a:p>
          <a:p>
            <a:r>
              <a:rPr lang="en-US" sz="2800" dirty="0" smtClean="0"/>
              <a:t>Often unreasonable fondness for biomarkers of exposure, and for new measurement technologies</a:t>
            </a:r>
          </a:p>
          <a:p>
            <a:pPr lvl="1"/>
            <a:r>
              <a:rPr lang="en-US" sz="2400" dirty="0" smtClean="0"/>
              <a:t>Better to focus on understanding sources of variation and correlation structure with other risk factors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3803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MESA Air: Data Availability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Air pollution predictions for MESA Classic, MESA Air New Recruits, and MESA Family recruited in to MESA Air</a:t>
            </a:r>
          </a:p>
          <a:p>
            <a:pPr lvl="1"/>
            <a:r>
              <a:rPr lang="en-US" dirty="0" smtClean="0"/>
              <a:t>PM</a:t>
            </a:r>
            <a:r>
              <a:rPr lang="en-US" baseline="-25000" dirty="0" smtClean="0"/>
              <a:t>2.5</a:t>
            </a:r>
            <a:r>
              <a:rPr lang="en-US" dirty="0" smtClean="0"/>
              <a:t>, Ozone, NO</a:t>
            </a:r>
            <a:r>
              <a:rPr lang="en-US" baseline="-25000" dirty="0" smtClean="0"/>
              <a:t>X</a:t>
            </a:r>
            <a:r>
              <a:rPr lang="en-US" dirty="0" smtClean="0"/>
              <a:t>, NO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Through </a:t>
            </a:r>
            <a:r>
              <a:rPr lang="en-US" b="1" u="sng" dirty="0" smtClean="0"/>
              <a:t>Exam 6</a:t>
            </a:r>
          </a:p>
          <a:p>
            <a:r>
              <a:rPr lang="en-US" dirty="0" smtClean="0"/>
              <a:t>100s of geographic covariates (e.g., land use, distance to roadway, census variables)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654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5851" y="830851"/>
            <a:ext cx="6667603" cy="19279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140" y="2815938"/>
            <a:ext cx="2847985" cy="2584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601" y="3010800"/>
            <a:ext cx="3510519" cy="37960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9764" y="3391288"/>
            <a:ext cx="5349575" cy="255927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7045986" y="1573511"/>
            <a:ext cx="1852008" cy="366688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859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MESA Air: What’s Next?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Refinements and extensions to air pollution prediction models</a:t>
            </a:r>
          </a:p>
          <a:p>
            <a:r>
              <a:rPr lang="en-US" dirty="0" smtClean="0"/>
              <a:t>Daily air pollution model for PM</a:t>
            </a:r>
            <a:r>
              <a:rPr lang="en-US" baseline="-25000" dirty="0" smtClean="0"/>
              <a:t>2.5</a:t>
            </a:r>
            <a:r>
              <a:rPr lang="en-US" dirty="0" smtClean="0"/>
              <a:t> in </a:t>
            </a:r>
            <a:r>
              <a:rPr lang="en-US" dirty="0" smtClean="0"/>
              <a:t>Baltimore</a:t>
            </a:r>
          </a:p>
          <a:p>
            <a:pPr lvl="1"/>
            <a:r>
              <a:rPr lang="en-US" dirty="0" smtClean="0"/>
              <a:t>Proof of concept for transition to daily scale models </a:t>
            </a:r>
          </a:p>
          <a:p>
            <a:pPr lvl="1"/>
            <a:r>
              <a:rPr lang="en-US" dirty="0" smtClean="0"/>
              <a:t>Use of “Low-Cost Monitors”</a:t>
            </a:r>
            <a:endParaRPr lang="en-US" dirty="0" smtClean="0"/>
          </a:p>
          <a:p>
            <a:r>
              <a:rPr lang="en-US" dirty="0" smtClean="0"/>
              <a:t>Out of area predictions on a two-week scale (national </a:t>
            </a:r>
            <a:r>
              <a:rPr lang="en-US" dirty="0" err="1" smtClean="0"/>
              <a:t>spatio</a:t>
            </a:r>
            <a:r>
              <a:rPr lang="en-US" dirty="0" smtClean="0"/>
              <a:t>-temporal models)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2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Built Environment in MESA: Publications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Moore et al. 2013: Home and work environments and BMI</a:t>
            </a:r>
          </a:p>
          <a:p>
            <a:r>
              <a:rPr lang="en-US" sz="2000" dirty="0" smtClean="0"/>
              <a:t>Johnson et al. 2018: BE and sleep</a:t>
            </a:r>
          </a:p>
          <a:p>
            <a:r>
              <a:rPr lang="en-US" sz="2000" dirty="0" smtClean="0"/>
              <a:t>Billings et al. 2015: Neighborhood walking environment and sleep apnea</a:t>
            </a:r>
          </a:p>
          <a:p>
            <a:r>
              <a:rPr lang="en-US" sz="2000" dirty="0" smtClean="0"/>
              <a:t>Barrientos-Gutierrez et al. 2017: Neighborhood physical environment and BMI</a:t>
            </a:r>
          </a:p>
          <a:p>
            <a:r>
              <a:rPr lang="en-US" sz="2000" dirty="0" smtClean="0"/>
              <a:t>Hirsch et al. 2014: Residential relocation and walking and BMI</a:t>
            </a:r>
          </a:p>
          <a:p>
            <a:r>
              <a:rPr lang="en-US" sz="2000" dirty="0"/>
              <a:t>Hirsch et al. 2014: </a:t>
            </a:r>
            <a:r>
              <a:rPr lang="en-US" sz="2000" dirty="0" smtClean="0"/>
              <a:t>Changes in BE and BMI and waist circumference</a:t>
            </a:r>
          </a:p>
          <a:p>
            <a:r>
              <a:rPr lang="en-US" sz="2000" dirty="0" smtClean="0"/>
              <a:t>Christine et al. 2015: Physical and social environments and T2DM</a:t>
            </a:r>
          </a:p>
          <a:p>
            <a:r>
              <a:rPr lang="en-US" sz="2000" dirty="0" smtClean="0"/>
              <a:t>Braun et al. </a:t>
            </a:r>
            <a:r>
              <a:rPr lang="en-US" sz="2000" dirty="0"/>
              <a:t>2016: Walkability and </a:t>
            </a:r>
            <a:r>
              <a:rPr lang="en-US" sz="2000" dirty="0" err="1"/>
              <a:t>cardiometabolic</a:t>
            </a:r>
            <a:r>
              <a:rPr lang="en-US" sz="2000" dirty="0"/>
              <a:t> risk </a:t>
            </a:r>
            <a:r>
              <a:rPr lang="en-US" sz="2000" dirty="0" smtClean="0"/>
              <a:t>factors</a:t>
            </a:r>
          </a:p>
          <a:p>
            <a:r>
              <a:rPr lang="en-US" sz="2000" dirty="0" smtClean="0"/>
              <a:t>Kaiser et al. 2016: Neighborhood environments and hypertension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30201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Refining Built Environment Measures in MESA: Sanchez R01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1"/>
            <a:ext cx="8229600" cy="2209800"/>
          </a:xfrm>
        </p:spPr>
        <p:txBody>
          <a:bodyPr/>
          <a:lstStyle/>
          <a:p>
            <a:r>
              <a:rPr lang="en-US" sz="2400" dirty="0" smtClean="0"/>
              <a:t>Address geographic and temporal scale in built environment features</a:t>
            </a:r>
          </a:p>
          <a:p>
            <a:r>
              <a:rPr lang="en-US" sz="2400" dirty="0"/>
              <a:t>Define novel measures of exposure to multiple environment </a:t>
            </a:r>
            <a:r>
              <a:rPr lang="en-US" sz="2400" dirty="0" smtClean="0"/>
              <a:t>features</a:t>
            </a:r>
          </a:p>
          <a:p>
            <a:r>
              <a:rPr lang="en-US" sz="2400" dirty="0"/>
              <a:t>Quantify the bias in built environment health effect estimates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296" y="3905250"/>
            <a:ext cx="4977408" cy="278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11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6438</TotalTime>
  <Words>662</Words>
  <Application>Microsoft Office PowerPoint</Application>
  <PresentationFormat>On-screen Show (4:3)</PresentationFormat>
  <Paragraphs>86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Times New Roman</vt:lpstr>
      <vt:lpstr>Wingdings</vt:lpstr>
      <vt:lpstr>Quadrant</vt:lpstr>
      <vt:lpstr>1_Office Theme</vt:lpstr>
      <vt:lpstr>2_Office Theme</vt:lpstr>
      <vt:lpstr>Environmental Factors:  Existing Measures and New Opportunities</vt:lpstr>
      <vt:lpstr>The Environment in Cardiovascular Disease</vt:lpstr>
      <vt:lpstr>Environmental Factors</vt:lpstr>
      <vt:lpstr>Challenges To Characterizing Exposure</vt:lpstr>
      <vt:lpstr>MESA Air: Data Availability</vt:lpstr>
      <vt:lpstr>PowerPoint Presentation</vt:lpstr>
      <vt:lpstr>MESA Air: What’s Next? </vt:lpstr>
      <vt:lpstr>Built Environment in MESA: Publications</vt:lpstr>
      <vt:lpstr>Refining Built Environment Measures in MESA: Sanchez R01</vt:lpstr>
      <vt:lpstr>Building off of Built Environment</vt:lpstr>
      <vt:lpstr>Pooled cohorts &amp; Big Data</vt:lpstr>
      <vt:lpstr>Metal exposure in MESA (Navas-Acien)</vt:lpstr>
      <vt:lpstr>Understanding the Environment in Cardiovascular Epidemiology</vt:lpstr>
      <vt:lpstr>What Makes Sense for Exam 7?</vt:lpstr>
      <vt:lpstr>PowerPoint Presentation</vt:lpstr>
    </vt:vector>
  </TitlesOfParts>
  <Company>University of washington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Evaluation of Time-Location Data: The Multi-Ethnic Study of Atherosclerosis and Air Pollution (MESA Air)</dc:title>
  <dc:creator>Cynnie Curl</dc:creator>
  <cp:lastModifiedBy>Joel Kaufman</cp:lastModifiedBy>
  <cp:revision>78</cp:revision>
  <cp:lastPrinted>2019-03-22T16:35:58Z</cp:lastPrinted>
  <dcterms:created xsi:type="dcterms:W3CDTF">2008-10-01T17:39:20Z</dcterms:created>
  <dcterms:modified xsi:type="dcterms:W3CDTF">2019-03-28T12:59:35Z</dcterms:modified>
</cp:coreProperties>
</file>