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427" r:id="rId1"/>
  </p:sldMasterIdLst>
  <p:notesMasterIdLst>
    <p:notesMasterId r:id="rId34"/>
  </p:notesMasterIdLst>
  <p:handoutMasterIdLst>
    <p:handoutMasterId r:id="rId35"/>
  </p:handoutMasterIdLst>
  <p:sldIdLst>
    <p:sldId id="509" r:id="rId2"/>
    <p:sldId id="258" r:id="rId3"/>
    <p:sldId id="896" r:id="rId4"/>
    <p:sldId id="910" r:id="rId5"/>
    <p:sldId id="907" r:id="rId6"/>
    <p:sldId id="902" r:id="rId7"/>
    <p:sldId id="903" r:id="rId8"/>
    <p:sldId id="909" r:id="rId9"/>
    <p:sldId id="862" r:id="rId10"/>
    <p:sldId id="868" r:id="rId11"/>
    <p:sldId id="919" r:id="rId12"/>
    <p:sldId id="891" r:id="rId13"/>
    <p:sldId id="264" r:id="rId14"/>
    <p:sldId id="275" r:id="rId15"/>
    <p:sldId id="285" r:id="rId16"/>
    <p:sldId id="286" r:id="rId17"/>
    <p:sldId id="299" r:id="rId18"/>
    <p:sldId id="279" r:id="rId19"/>
    <p:sldId id="289" r:id="rId20"/>
    <p:sldId id="290" r:id="rId21"/>
    <p:sldId id="893" r:id="rId22"/>
    <p:sldId id="801" r:id="rId23"/>
    <p:sldId id="802" r:id="rId24"/>
    <p:sldId id="917" r:id="rId25"/>
    <p:sldId id="912" r:id="rId26"/>
    <p:sldId id="914" r:id="rId27"/>
    <p:sldId id="915" r:id="rId28"/>
    <p:sldId id="918" r:id="rId29"/>
    <p:sldId id="916" r:id="rId30"/>
    <p:sldId id="920" r:id="rId31"/>
    <p:sldId id="780" r:id="rId32"/>
    <p:sldId id="798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0D14"/>
    <a:srgbClr val="5B1623"/>
    <a:srgbClr val="E3B596"/>
    <a:srgbClr val="E7D0BA"/>
    <a:srgbClr val="FFE5B8"/>
    <a:srgbClr val="FEE4B7"/>
    <a:srgbClr val="F9DFB2"/>
    <a:srgbClr val="FFFFFF"/>
    <a:srgbClr val="335366"/>
    <a:srgbClr val="033C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02" autoAdjust="0"/>
    <p:restoredTop sz="95306" autoAdjust="0"/>
  </p:normalViewPr>
  <p:slideViewPr>
    <p:cSldViewPr>
      <p:cViewPr varScale="1">
        <p:scale>
          <a:sx n="122" d="100"/>
          <a:sy n="122" d="100"/>
        </p:scale>
        <p:origin x="91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6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6" d="100"/>
          <a:sy n="106" d="100"/>
        </p:scale>
        <p:origin x="3512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62000" y="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Arial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HUBIO 530 lecture notes:  Overview and measures of disease frequency </a:t>
            </a:r>
          </a:p>
        </p:txBody>
      </p:sp>
      <p:sp>
        <p:nvSpPr>
          <p:cNvPr id="4608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A61C2D2-385D-214E-9192-B409F491D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30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3F62664-E520-AA4C-A602-061464861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264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67DD0A-D846-5848-8F0C-CF17F870B1D7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7607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02B9E-1A96-DC49-8CBB-47FD35F13135}" type="slidenum">
              <a:rPr lang="en-US">
                <a:uFillTx/>
              </a:rPr>
              <a:pPr/>
              <a:t>10</a:t>
            </a:fld>
            <a:endParaRPr lang="en-US" dirty="0">
              <a:uFillTx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77621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02B9E-1A96-DC49-8CBB-47FD35F13135}" type="slidenum">
              <a:rPr lang="en-US">
                <a:uFillTx/>
              </a:rPr>
              <a:pPr/>
              <a:t>11</a:t>
            </a:fld>
            <a:endParaRPr lang="en-US" dirty="0">
              <a:uFillTx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95949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02B9E-1A96-DC49-8CBB-47FD35F13135}" type="slidenum">
              <a:rPr lang="en-US">
                <a:uFillTx/>
              </a:rPr>
              <a:pPr/>
              <a:t>12</a:t>
            </a:fld>
            <a:endParaRPr lang="en-US" dirty="0">
              <a:uFillTx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65336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02B9E-1A96-DC49-8CBB-47FD35F13135}" type="slidenum">
              <a:rPr lang="en-US">
                <a:uFillTx/>
              </a:rPr>
              <a:pPr/>
              <a:t>13</a:t>
            </a:fld>
            <a:endParaRPr lang="en-US" dirty="0">
              <a:uFillTx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45122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02B9E-1A96-DC49-8CBB-47FD35F13135}" type="slidenum">
              <a:rPr lang="en-US">
                <a:uFillTx/>
              </a:rPr>
              <a:pPr/>
              <a:t>14</a:t>
            </a:fld>
            <a:endParaRPr lang="en-US" dirty="0">
              <a:uFillTx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58031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5045F2-1413-8C4E-82A3-02B333C7BEF5}" type="slidenum">
              <a:rPr lang="en-US">
                <a:uFillTx/>
                <a:latin typeface="Arial" charset="0"/>
                <a:ea typeface="ＭＳ Ｐゴシック" charset="-128"/>
                <a:cs typeface="ＭＳ Ｐゴシック" charset="-128"/>
              </a:rPr>
              <a:pPr/>
              <a:t>15</a:t>
            </a:fld>
            <a:endParaRPr lang="en-US" dirty="0"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uFillTx/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5772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5045F2-1413-8C4E-82A3-02B333C7BEF5}" type="slidenum">
              <a:rPr lang="en-US">
                <a:uFillTx/>
                <a:latin typeface="Arial" charset="0"/>
                <a:ea typeface="ＭＳ Ｐゴシック" charset="-128"/>
                <a:cs typeface="ＭＳ Ｐゴシック" charset="-128"/>
              </a:rPr>
              <a:pPr/>
              <a:t>16</a:t>
            </a:fld>
            <a:endParaRPr lang="en-US" dirty="0"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uFillTx/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1852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5045F2-1413-8C4E-82A3-02B333C7BEF5}" type="slidenum">
              <a:rPr lang="en-US">
                <a:uFillTx/>
                <a:latin typeface="Arial" charset="0"/>
                <a:ea typeface="ＭＳ Ｐゴシック" charset="-128"/>
                <a:cs typeface="ＭＳ Ｐゴシック" charset="-128"/>
              </a:rPr>
              <a:pPr/>
              <a:t>17</a:t>
            </a:fld>
            <a:endParaRPr lang="en-US"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uFillTx/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4289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5045F2-1413-8C4E-82A3-02B333C7BEF5}" type="slidenum">
              <a:rPr lang="en-US">
                <a:uFillTx/>
                <a:latin typeface="Arial" charset="0"/>
                <a:ea typeface="ＭＳ Ｐゴシック" charset="-128"/>
                <a:cs typeface="ＭＳ Ｐゴシック" charset="-128"/>
              </a:rPr>
              <a:pPr/>
              <a:t>18</a:t>
            </a:fld>
            <a:endParaRPr lang="en-US"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uFillTx/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78390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5045F2-1413-8C4E-82A3-02B333C7BEF5}" type="slidenum">
              <a:rPr lang="en-US">
                <a:uFillTx/>
                <a:latin typeface="Arial" charset="0"/>
                <a:ea typeface="ＭＳ Ｐゴシック" charset="-128"/>
                <a:cs typeface="ＭＳ Ｐゴシック" charset="-128"/>
              </a:rPr>
              <a:pPr/>
              <a:t>19</a:t>
            </a:fld>
            <a:endParaRPr lang="en-US" dirty="0"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uFillTx/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0489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02B9E-1A96-DC49-8CBB-47FD35F13135}" type="slidenum">
              <a:rPr lang="en-US">
                <a:uFillTx/>
              </a:rPr>
              <a:pPr/>
              <a:t>2</a:t>
            </a:fld>
            <a:endParaRPr lang="en-US" dirty="0">
              <a:uFillTx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610498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5045F2-1413-8C4E-82A3-02B333C7BEF5}" type="slidenum">
              <a:rPr lang="en-US">
                <a:uFillTx/>
                <a:latin typeface="Arial" charset="0"/>
                <a:ea typeface="ＭＳ Ｐゴシック" charset="-128"/>
                <a:cs typeface="ＭＳ Ｐゴシック" charset="-128"/>
              </a:rPr>
              <a:pPr/>
              <a:t>20</a:t>
            </a:fld>
            <a:endParaRPr lang="en-US" dirty="0"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uFillTx/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21032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5045F2-1413-8C4E-82A3-02B333C7BEF5}" type="slidenum">
              <a:rPr lang="en-US">
                <a:uFillTx/>
                <a:latin typeface="Arial" charset="0"/>
                <a:ea typeface="ＭＳ Ｐゴシック" charset="-128"/>
                <a:cs typeface="ＭＳ Ｐゴシック" charset="-128"/>
              </a:rPr>
              <a:pPr/>
              <a:t>21</a:t>
            </a:fld>
            <a:endParaRPr lang="en-US" dirty="0"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uFillTx/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61029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2721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6787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02B9E-1A96-DC49-8CBB-47FD35F13135}" type="slidenum">
              <a:rPr lang="en-US">
                <a:uFillTx/>
              </a:rPr>
              <a:pPr/>
              <a:t>24</a:t>
            </a:fld>
            <a:endParaRPr lang="en-US" dirty="0">
              <a:uFillTx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146376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02B9E-1A96-DC49-8CBB-47FD35F13135}" type="slidenum">
              <a:rPr lang="en-US">
                <a:uFillTx/>
              </a:rPr>
              <a:pPr/>
              <a:t>25</a:t>
            </a:fld>
            <a:endParaRPr lang="en-US" dirty="0">
              <a:uFillTx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630112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02B9E-1A96-DC49-8CBB-47FD35F13135}" type="slidenum">
              <a:rPr lang="en-US">
                <a:uFillTx/>
              </a:rPr>
              <a:pPr/>
              <a:t>26</a:t>
            </a:fld>
            <a:endParaRPr lang="en-US" dirty="0">
              <a:uFillTx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292934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02B9E-1A96-DC49-8CBB-47FD35F13135}" type="slidenum">
              <a:rPr lang="en-US">
                <a:uFillTx/>
              </a:rPr>
              <a:pPr/>
              <a:t>27</a:t>
            </a:fld>
            <a:endParaRPr lang="en-US" dirty="0">
              <a:uFillTx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204379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02B9E-1A96-DC49-8CBB-47FD35F13135}" type="slidenum">
              <a:rPr lang="en-US">
                <a:uFillTx/>
              </a:rPr>
              <a:pPr/>
              <a:t>28</a:t>
            </a:fld>
            <a:endParaRPr lang="en-US" dirty="0">
              <a:uFillTx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073874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02B9E-1A96-DC49-8CBB-47FD35F13135}" type="slidenum">
              <a:rPr lang="en-US">
                <a:uFillTx/>
              </a:rPr>
              <a:pPr/>
              <a:t>29</a:t>
            </a:fld>
            <a:endParaRPr lang="en-US" dirty="0">
              <a:uFillTx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42539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02B9E-1A96-DC49-8CBB-47FD35F13135}" type="slidenum">
              <a:rPr lang="en-US">
                <a:uFillTx/>
              </a:rPr>
              <a:pPr/>
              <a:t>3</a:t>
            </a:fld>
            <a:endParaRPr lang="en-US" dirty="0">
              <a:uFillTx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616212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02B9E-1A96-DC49-8CBB-47FD35F13135}" type="slidenum">
              <a:rPr lang="en-US">
                <a:uFillTx/>
              </a:rPr>
              <a:pPr/>
              <a:t>30</a:t>
            </a:fld>
            <a:endParaRPr lang="en-US" dirty="0">
              <a:uFillTx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407694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621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02B9E-1A96-DC49-8CBB-47FD35F13135}" type="slidenum">
              <a:rPr lang="en-US">
                <a:uFillTx/>
              </a:rPr>
              <a:pPr/>
              <a:t>4</a:t>
            </a:fld>
            <a:endParaRPr lang="en-US" dirty="0">
              <a:uFillTx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52421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02B9E-1A96-DC49-8CBB-47FD35F13135}" type="slidenum">
              <a:rPr lang="en-US">
                <a:uFillTx/>
              </a:rPr>
              <a:pPr/>
              <a:t>5</a:t>
            </a:fld>
            <a:endParaRPr lang="en-US" dirty="0">
              <a:uFillTx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03564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02B9E-1A96-DC49-8CBB-47FD35F13135}" type="slidenum">
              <a:rPr lang="en-US">
                <a:uFillTx/>
              </a:rPr>
              <a:pPr/>
              <a:t>6</a:t>
            </a:fld>
            <a:endParaRPr lang="en-US" dirty="0">
              <a:uFillTx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08542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02B9E-1A96-DC49-8CBB-47FD35F13135}" type="slidenum">
              <a:rPr lang="en-US">
                <a:uFillTx/>
              </a:rPr>
              <a:pPr/>
              <a:t>7</a:t>
            </a:fld>
            <a:endParaRPr lang="en-US" dirty="0">
              <a:uFillTx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53961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02B9E-1A96-DC49-8CBB-47FD35F13135}" type="slidenum">
              <a:rPr lang="en-US">
                <a:uFillTx/>
              </a:rPr>
              <a:pPr/>
              <a:t>8</a:t>
            </a:fld>
            <a:endParaRPr lang="en-US" dirty="0">
              <a:uFillTx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16711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02B9E-1A96-DC49-8CBB-47FD35F13135}" type="slidenum">
              <a:rPr lang="en-US">
                <a:uFillTx/>
              </a:rPr>
              <a:pPr/>
              <a:t>9</a:t>
            </a:fld>
            <a:endParaRPr lang="en-US" dirty="0">
              <a:uFillTx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55657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A244E81-3302-4C48-8927-332F24F647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44E81-3302-4C48-8927-332F24F647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44E81-3302-4C48-8927-332F24F647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8A9DD-A9FD-0548-ABDB-C0FAA4DFC3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A244E81-3302-4C48-8927-332F24F647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44E81-3302-4C48-8927-332F24F647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44E81-3302-4C48-8927-332F24F647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44E81-3302-4C48-8927-332F24F647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37835-732B-CC41-A876-26BF8269B6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A244E81-3302-4C48-8927-332F24F647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A244E81-3302-4C48-8927-332F24F647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A244E81-3302-4C48-8927-332F24F647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0494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microsoft.com/office/2007/relationships/hdphoto" Target="../media/hdphoto1.wdp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309722"/>
            <a:ext cx="8763000" cy="52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NEW METHODS OF MEASURING KIDNEY FUNCTIONS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FD80A5-5B89-5D45-86DD-59A6B0C85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0"/>
            <a:ext cx="8610600" cy="2514600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Aft>
                <a:spcPts val="600"/>
              </a:spcAft>
              <a:buFont typeface="Wingdings" charset="2"/>
              <a:buNone/>
            </a:pPr>
            <a:r>
              <a:rPr lang="en-US" dirty="0">
                <a:solidFill>
                  <a:srgbClr val="FFFFFF"/>
                </a:solidFill>
                <a:latin typeface="Montserrat" pitchFamily="2" charset="77"/>
                <a:ea typeface="Lucida Sans Unicode" charset="0"/>
                <a:cs typeface="Avenir Book"/>
              </a:rPr>
              <a:t>Bryan Kestenbaum MD MS</a:t>
            </a:r>
          </a:p>
          <a:p>
            <a:pPr algn="ctr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Montserrat" pitchFamily="2" charset="77"/>
                <a:ea typeface="Lucida Sans Unicode" charset="0"/>
                <a:cs typeface="Avenir Book"/>
              </a:rPr>
              <a:t>University of Washington</a:t>
            </a:r>
          </a:p>
          <a:p>
            <a:pPr algn="ctr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Montserrat" pitchFamily="2" charset="77"/>
                <a:ea typeface="Lucida Sans Unicode" charset="0"/>
                <a:cs typeface="Avenir Book"/>
              </a:rPr>
              <a:t>Division of Nephrology</a:t>
            </a:r>
          </a:p>
          <a:p>
            <a:pPr algn="ctr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Montserrat" pitchFamily="2" charset="77"/>
                <a:ea typeface="Lucida Sans Unicode" charset="0"/>
                <a:cs typeface="Avenir Book"/>
              </a:rPr>
              <a:t>Kidney Research Institute</a:t>
            </a:r>
          </a:p>
          <a:p>
            <a:pPr algn="ctr">
              <a:lnSpc>
                <a:spcPct val="110000"/>
              </a:lnSpc>
              <a:spcAft>
                <a:spcPts val="600"/>
              </a:spcAft>
              <a:buFont typeface="Wingdings" charset="2"/>
              <a:buNone/>
            </a:pPr>
            <a:r>
              <a:rPr lang="en-US" dirty="0">
                <a:solidFill>
                  <a:srgbClr val="FFFFFF"/>
                </a:solidFill>
                <a:latin typeface="Montserrat" pitchFamily="2" charset="77"/>
                <a:ea typeface="Lucida Sans Unicode" charset="0"/>
                <a:cs typeface="Avenir Book"/>
              </a:rPr>
              <a:t>Seattle Washington</a:t>
            </a:r>
          </a:p>
        </p:txBody>
      </p:sp>
      <p:pic>
        <p:nvPicPr>
          <p:cNvPr id="8" name="Picture 7" descr="Seattle_pic.jpg">
            <a:extLst>
              <a:ext uri="{FF2B5EF4-FFF2-40B4-BE49-F238E27FC236}">
                <a16:creationId xmlns:a16="http://schemas.microsoft.com/office/drawing/2014/main" id="{E979F13E-24C8-5A4E-9CC8-0F5B809E0F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800600"/>
            <a:ext cx="3208714" cy="182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D9C8E6-F331-204E-8EAB-D0DD66930B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4800600"/>
            <a:ext cx="359399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2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3;&#10;&#13;&#10;Description automatically generated">
            <a:extLst>
              <a:ext uri="{FF2B5EF4-FFF2-40B4-BE49-F238E27FC236}">
                <a16:creationId xmlns:a16="http://schemas.microsoft.com/office/drawing/2014/main" id="{24B16D4F-7047-A44C-857A-4EAE887A6F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868664" y="1971645"/>
            <a:ext cx="4495801" cy="3124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CC53AA0-584D-5B46-A7C2-A19D25151079}"/>
              </a:ext>
            </a:extLst>
          </p:cNvPr>
          <p:cNvSpPr>
            <a:spLocks/>
          </p:cNvSpPr>
          <p:nvPr/>
        </p:nvSpPr>
        <p:spPr>
          <a:xfrm>
            <a:off x="2988726" y="4562443"/>
            <a:ext cx="914400" cy="919492"/>
          </a:xfrm>
          <a:prstGeom prst="rect">
            <a:avLst/>
          </a:prstGeom>
          <a:solidFill>
            <a:srgbClr val="33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D291A4-33DA-0146-B470-60F4E0E15240}"/>
              </a:ext>
            </a:extLst>
          </p:cNvPr>
          <p:cNvSpPr>
            <a:spLocks/>
          </p:cNvSpPr>
          <p:nvPr/>
        </p:nvSpPr>
        <p:spPr>
          <a:xfrm>
            <a:off x="3887965" y="5159424"/>
            <a:ext cx="762000" cy="622219"/>
          </a:xfrm>
          <a:prstGeom prst="rect">
            <a:avLst/>
          </a:prstGeom>
          <a:solidFill>
            <a:srgbClr val="33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036D68-E365-1F4C-A57C-7E7185DB71C1}"/>
              </a:ext>
            </a:extLst>
          </p:cNvPr>
          <p:cNvSpPr>
            <a:spLocks/>
          </p:cNvSpPr>
          <p:nvPr/>
        </p:nvSpPr>
        <p:spPr>
          <a:xfrm>
            <a:off x="4802365" y="4781995"/>
            <a:ext cx="762000" cy="622219"/>
          </a:xfrm>
          <a:prstGeom prst="rect">
            <a:avLst/>
          </a:prstGeom>
          <a:solidFill>
            <a:srgbClr val="33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744F84-C9E2-E14C-BD24-9D79C188BC26}"/>
              </a:ext>
            </a:extLst>
          </p:cNvPr>
          <p:cNvSpPr>
            <a:spLocks/>
          </p:cNvSpPr>
          <p:nvPr/>
        </p:nvSpPr>
        <p:spPr>
          <a:xfrm>
            <a:off x="2647943" y="1113111"/>
            <a:ext cx="914400" cy="780460"/>
          </a:xfrm>
          <a:prstGeom prst="rect">
            <a:avLst/>
          </a:prstGeom>
          <a:solidFill>
            <a:srgbClr val="33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CEE636-5FC1-2849-94EE-913B159F8318}"/>
              </a:ext>
            </a:extLst>
          </p:cNvPr>
          <p:cNvSpPr txBox="1">
            <a:spLocks/>
          </p:cNvSpPr>
          <p:nvPr/>
        </p:nvSpPr>
        <p:spPr>
          <a:xfrm>
            <a:off x="3676630" y="5924490"/>
            <a:ext cx="1330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+mj-lt"/>
                <a:cs typeface="Avenir Book"/>
              </a:rPr>
              <a:t>Urine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E162D3-B3CC-A64C-8B9F-3EA595545A6E}"/>
              </a:ext>
            </a:extLst>
          </p:cNvPr>
          <p:cNvSpPr txBox="1"/>
          <p:nvPr/>
        </p:nvSpPr>
        <p:spPr>
          <a:xfrm>
            <a:off x="6806084" y="3568085"/>
            <a:ext cx="1680439" cy="85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Peri-tubular capillary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A770C63-8911-5D4F-B1E3-8A220BF7C453}"/>
              </a:ext>
            </a:extLst>
          </p:cNvPr>
          <p:cNvSpPr>
            <a:spLocks/>
          </p:cNvSpPr>
          <p:nvPr/>
        </p:nvSpPr>
        <p:spPr>
          <a:xfrm>
            <a:off x="5312394" y="2208424"/>
            <a:ext cx="381000" cy="435429"/>
          </a:xfrm>
          <a:prstGeom prst="rect">
            <a:avLst/>
          </a:prstGeom>
          <a:solidFill>
            <a:srgbClr val="33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35E66AB-57C1-3147-9A14-91CE5303A435}"/>
              </a:ext>
            </a:extLst>
          </p:cNvPr>
          <p:cNvSpPr>
            <a:spLocks/>
          </p:cNvSpPr>
          <p:nvPr/>
        </p:nvSpPr>
        <p:spPr>
          <a:xfrm>
            <a:off x="5427126" y="4285893"/>
            <a:ext cx="381000" cy="435429"/>
          </a:xfrm>
          <a:prstGeom prst="rect">
            <a:avLst/>
          </a:prstGeom>
          <a:solidFill>
            <a:srgbClr val="33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A01CED0-8B68-4E4A-94EC-C6952AECABB6}"/>
              </a:ext>
            </a:extLst>
          </p:cNvPr>
          <p:cNvSpPr>
            <a:spLocks/>
          </p:cNvSpPr>
          <p:nvPr/>
        </p:nvSpPr>
        <p:spPr>
          <a:xfrm>
            <a:off x="4726166" y="4582647"/>
            <a:ext cx="381000" cy="435429"/>
          </a:xfrm>
          <a:prstGeom prst="rect">
            <a:avLst/>
          </a:prstGeom>
          <a:solidFill>
            <a:srgbClr val="33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669D3D9-3F49-2C4D-901B-CF9B75F776AA}"/>
              </a:ext>
            </a:extLst>
          </p:cNvPr>
          <p:cNvSpPr>
            <a:spLocks/>
          </p:cNvSpPr>
          <p:nvPr/>
        </p:nvSpPr>
        <p:spPr>
          <a:xfrm>
            <a:off x="5543542" y="1819243"/>
            <a:ext cx="340784" cy="346165"/>
          </a:xfrm>
          <a:prstGeom prst="rect">
            <a:avLst/>
          </a:prstGeom>
          <a:solidFill>
            <a:srgbClr val="33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52CD557-804D-B34C-882C-2CFF6806ADDA}"/>
              </a:ext>
            </a:extLst>
          </p:cNvPr>
          <p:cNvSpPr>
            <a:spLocks/>
          </p:cNvSpPr>
          <p:nvPr/>
        </p:nvSpPr>
        <p:spPr>
          <a:xfrm>
            <a:off x="5160426" y="1110729"/>
            <a:ext cx="914400" cy="780460"/>
          </a:xfrm>
          <a:prstGeom prst="rect">
            <a:avLst/>
          </a:prstGeom>
          <a:solidFill>
            <a:srgbClr val="33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957D29E7-9939-724E-BFA3-7752D4878BCF}"/>
              </a:ext>
            </a:extLst>
          </p:cNvPr>
          <p:cNvSpPr/>
          <p:nvPr/>
        </p:nvSpPr>
        <p:spPr>
          <a:xfrm>
            <a:off x="3926064" y="2107307"/>
            <a:ext cx="2701060" cy="2313383"/>
          </a:xfrm>
          <a:prstGeom prst="arc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D22B9D81-B84A-E840-B638-4B36B10850A5}"/>
              </a:ext>
            </a:extLst>
          </p:cNvPr>
          <p:cNvSpPr/>
          <p:nvPr/>
        </p:nvSpPr>
        <p:spPr>
          <a:xfrm>
            <a:off x="4116564" y="2351328"/>
            <a:ext cx="2261641" cy="1847316"/>
          </a:xfrm>
          <a:prstGeom prst="arc">
            <a:avLst>
              <a:gd name="adj1" fmla="val 16200000"/>
              <a:gd name="adj2" fmla="val 2"/>
            </a:avLst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355254E-DC39-D94F-A61F-839C519B67BB}"/>
              </a:ext>
            </a:extLst>
          </p:cNvPr>
          <p:cNvCxnSpPr>
            <a:cxnSpLocks/>
          </p:cNvCxnSpPr>
          <p:nvPr/>
        </p:nvCxnSpPr>
        <p:spPr>
          <a:xfrm>
            <a:off x="6361416" y="3221323"/>
            <a:ext cx="0" cy="3017520"/>
          </a:xfrm>
          <a:prstGeom prst="straightConnector1">
            <a:avLst/>
          </a:prstGeom>
          <a:noFill/>
          <a:ln w="34925" cap="flat" cmpd="sng" algn="ctr">
            <a:solidFill>
              <a:srgbClr val="C00000"/>
            </a:solidFill>
            <a:prstDash val="solid"/>
            <a:headEnd type="none"/>
            <a:tailEnd type="none"/>
          </a:ln>
          <a:effectLst>
            <a:outerShdw blurRad="50800" dist="38100" dir="5400000" rotWithShape="0">
              <a:srgbClr val="000000">
                <a:alpha val="28000"/>
              </a:srgbClr>
            </a:outerShdw>
          </a:effectLst>
        </p:spPr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05E50A5-BE00-6240-BDDF-00C4DEADE09B}"/>
              </a:ext>
            </a:extLst>
          </p:cNvPr>
          <p:cNvCxnSpPr>
            <a:cxnSpLocks/>
          </p:cNvCxnSpPr>
          <p:nvPr/>
        </p:nvCxnSpPr>
        <p:spPr>
          <a:xfrm>
            <a:off x="6606779" y="3221323"/>
            <a:ext cx="0" cy="3017520"/>
          </a:xfrm>
          <a:prstGeom prst="straightConnector1">
            <a:avLst/>
          </a:prstGeom>
          <a:noFill/>
          <a:ln w="34925" cap="flat" cmpd="sng" algn="ctr">
            <a:solidFill>
              <a:srgbClr val="C00000"/>
            </a:solidFill>
            <a:prstDash val="solid"/>
            <a:headEnd type="none"/>
            <a:tailEnd type="none"/>
          </a:ln>
          <a:effectLst>
            <a:outerShdw blurRad="50800" dist="38100" dir="5400000" rotWithShape="0">
              <a:srgbClr val="000000">
                <a:alpha val="28000"/>
              </a:srgbClr>
            </a:outerShdw>
          </a:effectLst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1F4C226-D2B3-E341-B456-3F6770029F2B}"/>
              </a:ext>
            </a:extLst>
          </p:cNvPr>
          <p:cNvCxnSpPr/>
          <p:nvPr/>
        </p:nvCxnSpPr>
        <p:spPr>
          <a:xfrm>
            <a:off x="1676400" y="2208424"/>
            <a:ext cx="640080" cy="0"/>
          </a:xfrm>
          <a:prstGeom prst="straightConnector1">
            <a:avLst/>
          </a:prstGeom>
          <a:noFill/>
          <a:ln w="44450" cap="flat" cmpd="sng" algn="ctr">
            <a:solidFill>
              <a:schemeClr val="bg1"/>
            </a:solidFill>
            <a:prstDash val="solid"/>
            <a:headEnd type="none"/>
            <a:tailEnd type="triangle"/>
          </a:ln>
          <a:effectLst>
            <a:outerShdw blurRad="50800" dist="38100" dir="5400000" rotWithShape="0">
              <a:srgbClr val="000000">
                <a:alpha val="28000"/>
              </a:srgbClr>
            </a:outerShdw>
          </a:effectLst>
        </p:spPr>
      </p:cxn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8722B528-E42B-CE49-9479-ABAA36CC22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813" t="35645" r="7723" b="55171"/>
          <a:stretch/>
        </p:blipFill>
        <p:spPr>
          <a:xfrm rot="5400000">
            <a:off x="4594371" y="5299233"/>
            <a:ext cx="1382721" cy="515613"/>
          </a:xfrm>
          <a:prstGeom prst="rect">
            <a:avLst/>
          </a:prstGeom>
        </p:spPr>
      </p:pic>
      <p:pic>
        <p:nvPicPr>
          <p:cNvPr id="51" name="Picture 50" descr="A close up of a map&#10;&#10;Description automatically generated">
            <a:extLst>
              <a:ext uri="{FF2B5EF4-FFF2-40B4-BE49-F238E27FC236}">
                <a16:creationId xmlns:a16="http://schemas.microsoft.com/office/drawing/2014/main" id="{4A010374-587D-5C42-AC80-EC9631FB42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813" t="35645" r="7723" b="55171"/>
          <a:stretch/>
        </p:blipFill>
        <p:spPr>
          <a:xfrm rot="16200000">
            <a:off x="2727462" y="5299233"/>
            <a:ext cx="1382721" cy="515613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BEC020CD-56BC-4A45-A698-8DEECBDFD1D7}"/>
              </a:ext>
            </a:extLst>
          </p:cNvPr>
          <p:cNvSpPr>
            <a:spLocks/>
          </p:cNvSpPr>
          <p:nvPr/>
        </p:nvSpPr>
        <p:spPr>
          <a:xfrm>
            <a:off x="5433254" y="4089885"/>
            <a:ext cx="332277" cy="190919"/>
          </a:xfrm>
          <a:prstGeom prst="rect">
            <a:avLst/>
          </a:prstGeom>
          <a:solidFill>
            <a:srgbClr val="33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27DC258-A6B6-0648-9E40-33E34E606CBB}"/>
              </a:ext>
            </a:extLst>
          </p:cNvPr>
          <p:cNvSpPr>
            <a:spLocks/>
          </p:cNvSpPr>
          <p:nvPr/>
        </p:nvSpPr>
        <p:spPr>
          <a:xfrm>
            <a:off x="3182281" y="4250434"/>
            <a:ext cx="332277" cy="390082"/>
          </a:xfrm>
          <a:prstGeom prst="rect">
            <a:avLst/>
          </a:prstGeom>
          <a:solidFill>
            <a:srgbClr val="33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0DC0F3E-6DBA-DE4F-810F-1CBBE338FE85}"/>
              </a:ext>
            </a:extLst>
          </p:cNvPr>
          <p:cNvCxnSpPr>
            <a:cxnSpLocks/>
          </p:cNvCxnSpPr>
          <p:nvPr/>
        </p:nvCxnSpPr>
        <p:spPr>
          <a:xfrm flipH="1">
            <a:off x="4723115" y="5248243"/>
            <a:ext cx="1280160" cy="0"/>
          </a:xfrm>
          <a:prstGeom prst="straightConnector1">
            <a:avLst/>
          </a:prstGeom>
          <a:noFill/>
          <a:ln w="44450" cap="flat" cmpd="sng" algn="ctr">
            <a:solidFill>
              <a:srgbClr val="00B0F0"/>
            </a:solidFill>
            <a:prstDash val="solid"/>
            <a:headEnd type="none"/>
            <a:tailEnd type="triangle"/>
          </a:ln>
          <a:effectLst>
            <a:outerShdw blurRad="50800" dist="38100" dir="5400000" rotWithShape="0">
              <a:srgbClr val="000000">
                <a:alpha val="28000"/>
              </a:srgbClr>
            </a:outerShdw>
          </a:effectLst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39E3D35-2B30-DD45-9CCC-15178C67DF62}"/>
              </a:ext>
            </a:extLst>
          </p:cNvPr>
          <p:cNvCxnSpPr>
            <a:cxnSpLocks/>
          </p:cNvCxnSpPr>
          <p:nvPr/>
        </p:nvCxnSpPr>
        <p:spPr>
          <a:xfrm flipH="1">
            <a:off x="4723115" y="5476843"/>
            <a:ext cx="1280160" cy="0"/>
          </a:xfrm>
          <a:prstGeom prst="straightConnector1">
            <a:avLst/>
          </a:prstGeom>
          <a:noFill/>
          <a:ln w="44450" cap="flat" cmpd="sng" algn="ctr">
            <a:solidFill>
              <a:srgbClr val="00B0F0"/>
            </a:solidFill>
            <a:prstDash val="solid"/>
            <a:headEnd type="none"/>
            <a:tailEnd type="triangle"/>
          </a:ln>
          <a:effectLst>
            <a:outerShdw blurRad="50800" dist="38100" dir="5400000" rotWithShape="0">
              <a:srgbClr val="000000">
                <a:alpha val="28000"/>
              </a:srgbClr>
            </a:outerShdw>
          </a:effectLst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6BEDBF5-EA42-E049-8756-B49231827835}"/>
              </a:ext>
            </a:extLst>
          </p:cNvPr>
          <p:cNvCxnSpPr>
            <a:cxnSpLocks/>
          </p:cNvCxnSpPr>
          <p:nvPr/>
        </p:nvCxnSpPr>
        <p:spPr>
          <a:xfrm flipH="1">
            <a:off x="4723115" y="5705443"/>
            <a:ext cx="1280160" cy="0"/>
          </a:xfrm>
          <a:prstGeom prst="straightConnector1">
            <a:avLst/>
          </a:prstGeom>
          <a:noFill/>
          <a:ln w="44450" cap="flat" cmpd="sng" algn="ctr">
            <a:solidFill>
              <a:srgbClr val="00B0F0"/>
            </a:solidFill>
            <a:prstDash val="solid"/>
            <a:headEnd type="none"/>
            <a:tailEnd type="triangle"/>
          </a:ln>
          <a:effectLst>
            <a:outerShdw blurRad="50800" dist="38100" dir="5400000" rotWithShape="0">
              <a:srgbClr val="000000">
                <a:alpha val="28000"/>
              </a:srgbClr>
            </a:outerShdw>
          </a:effectLst>
        </p:spPr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BD96405D-A4B0-8D46-85E6-6832EA686DFA}"/>
              </a:ext>
            </a:extLst>
          </p:cNvPr>
          <p:cNvSpPr>
            <a:spLocks noChangeAspect="1"/>
          </p:cNvSpPr>
          <p:nvPr/>
        </p:nvSpPr>
        <p:spPr>
          <a:xfrm>
            <a:off x="6385796" y="5396481"/>
            <a:ext cx="166119" cy="1661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5768E92-7288-8A41-B6F1-6D2D38748D62}"/>
              </a:ext>
            </a:extLst>
          </p:cNvPr>
          <p:cNvSpPr>
            <a:spLocks noChangeAspect="1"/>
          </p:cNvSpPr>
          <p:nvPr/>
        </p:nvSpPr>
        <p:spPr>
          <a:xfrm>
            <a:off x="6399515" y="5701281"/>
            <a:ext cx="166119" cy="1661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5FB4F86-1DA7-1143-BA2A-E82419DF3684}"/>
              </a:ext>
            </a:extLst>
          </p:cNvPr>
          <p:cNvSpPr>
            <a:spLocks noChangeAspect="1"/>
          </p:cNvSpPr>
          <p:nvPr/>
        </p:nvSpPr>
        <p:spPr>
          <a:xfrm>
            <a:off x="6399515" y="5029200"/>
            <a:ext cx="166119" cy="1661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2121D9-960D-B143-B546-A4AA63CE3C6D}"/>
              </a:ext>
            </a:extLst>
          </p:cNvPr>
          <p:cNvSpPr txBox="1"/>
          <p:nvPr/>
        </p:nvSpPr>
        <p:spPr>
          <a:xfrm>
            <a:off x="1447800" y="5092085"/>
            <a:ext cx="1598915" cy="85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Proximal tubule</a:t>
            </a: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6BDBC4E6-DB16-C34C-9E5F-ADA52A87A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9144000" cy="533400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  <a:uFillTx/>
              </a:defRPr>
            </a:lvl2pPr>
            <a:lvl3pPr eaLnBrk="1" hangingPunct="1">
              <a:defRPr>
                <a:solidFill>
                  <a:schemeClr val="tx2"/>
                </a:solidFill>
                <a:uFillTx/>
              </a:defRPr>
            </a:lvl3pPr>
            <a:lvl4pPr eaLnBrk="1" hangingPunct="1">
              <a:defRPr>
                <a:solidFill>
                  <a:schemeClr val="tx2"/>
                </a:solidFill>
                <a:uFillTx/>
              </a:defRPr>
            </a:lvl4pPr>
            <a:lvl5pPr eaLnBrk="1" hangingPunct="1">
              <a:defRPr>
                <a:solidFill>
                  <a:schemeClr val="tx2"/>
                </a:solidFill>
                <a:uFillTx/>
              </a:defRPr>
            </a:lvl5pPr>
            <a:lvl6pPr eaLnBrk="1" hangingPunct="1">
              <a:defRPr>
                <a:solidFill>
                  <a:schemeClr val="tx2"/>
                </a:solidFill>
                <a:uFillTx/>
              </a:defRPr>
            </a:lvl6pPr>
            <a:lvl7pPr eaLnBrk="1" hangingPunct="1">
              <a:defRPr>
                <a:solidFill>
                  <a:schemeClr val="tx2"/>
                </a:solidFill>
                <a:uFillTx/>
              </a:defRPr>
            </a:lvl7pPr>
            <a:lvl8pPr eaLnBrk="1" hangingPunct="1">
              <a:defRPr>
                <a:solidFill>
                  <a:schemeClr val="tx2"/>
                </a:solidFill>
                <a:uFillTx/>
              </a:defRPr>
            </a:lvl8pPr>
            <a:lvl9pPr eaLnBrk="1" hangingPunct="1">
              <a:defRPr>
                <a:solidFill>
                  <a:schemeClr val="tx2"/>
                </a:solidFill>
                <a:uFillTx/>
              </a:defRPr>
            </a:lvl9pPr>
          </a:lstStyle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uFillTx/>
                <a:ea typeface="Lucida Sans Unicode" charset="0"/>
                <a:cs typeface="Avenir Book"/>
              </a:rPr>
              <a:t>THE PROXIMAL TUBULES SECRETE ORGANIC SOLUTES INTO URINE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E1ED49C-8F4E-F341-91E4-92768956A1BB}"/>
                  </a:ext>
                </a:extLst>
              </p:cNvPr>
              <p:cNvSpPr txBox="1"/>
              <p:nvPr/>
            </p:nvSpPr>
            <p:spPr>
              <a:xfrm>
                <a:off x="6058300" y="1676400"/>
                <a:ext cx="2170015" cy="797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1"/>
                        </a:solidFill>
                        <a:latin typeface="+mj-lt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+mj-lt"/>
                  </a:rPr>
                  <a:t>80% kidney blood flow</a:t>
                </a: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E1ED49C-8F4E-F341-91E4-92768956A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300" y="1676400"/>
                <a:ext cx="2170015" cy="797654"/>
              </a:xfrm>
              <a:prstGeom prst="rect">
                <a:avLst/>
              </a:prstGeom>
              <a:blipFill>
                <a:blip r:embed="rId5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1214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3;&#10;&#13;&#10;Description automatically generated">
            <a:extLst>
              <a:ext uri="{FF2B5EF4-FFF2-40B4-BE49-F238E27FC236}">
                <a16:creationId xmlns:a16="http://schemas.microsoft.com/office/drawing/2014/main" id="{24B16D4F-7047-A44C-857A-4EAE887A6F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250949" y="1971645"/>
            <a:ext cx="4495801" cy="31242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4744F84-C9E2-E14C-BD24-9D79C188BC26}"/>
              </a:ext>
            </a:extLst>
          </p:cNvPr>
          <p:cNvSpPr>
            <a:spLocks/>
          </p:cNvSpPr>
          <p:nvPr/>
        </p:nvSpPr>
        <p:spPr>
          <a:xfrm>
            <a:off x="3030228" y="1113111"/>
            <a:ext cx="914400" cy="780460"/>
          </a:xfrm>
          <a:prstGeom prst="rect">
            <a:avLst/>
          </a:prstGeom>
          <a:solidFill>
            <a:srgbClr val="33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7B90C842-1854-914C-B403-B07CD3384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9144000" cy="533400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  <a:uFillTx/>
              </a:defRPr>
            </a:lvl2pPr>
            <a:lvl3pPr eaLnBrk="1" hangingPunct="1">
              <a:defRPr>
                <a:solidFill>
                  <a:schemeClr val="tx2"/>
                </a:solidFill>
                <a:uFillTx/>
              </a:defRPr>
            </a:lvl3pPr>
            <a:lvl4pPr eaLnBrk="1" hangingPunct="1">
              <a:defRPr>
                <a:solidFill>
                  <a:schemeClr val="tx2"/>
                </a:solidFill>
                <a:uFillTx/>
              </a:defRPr>
            </a:lvl4pPr>
            <a:lvl5pPr eaLnBrk="1" hangingPunct="1">
              <a:defRPr>
                <a:solidFill>
                  <a:schemeClr val="tx2"/>
                </a:solidFill>
                <a:uFillTx/>
              </a:defRPr>
            </a:lvl5pPr>
            <a:lvl6pPr eaLnBrk="1" hangingPunct="1">
              <a:defRPr>
                <a:solidFill>
                  <a:schemeClr val="tx2"/>
                </a:solidFill>
                <a:uFillTx/>
              </a:defRPr>
            </a:lvl6pPr>
            <a:lvl7pPr eaLnBrk="1" hangingPunct="1">
              <a:defRPr>
                <a:solidFill>
                  <a:schemeClr val="tx2"/>
                </a:solidFill>
                <a:uFillTx/>
              </a:defRPr>
            </a:lvl7pPr>
            <a:lvl8pPr eaLnBrk="1" hangingPunct="1">
              <a:defRPr>
                <a:solidFill>
                  <a:schemeClr val="tx2"/>
                </a:solidFill>
                <a:uFillTx/>
              </a:defRPr>
            </a:lvl8pPr>
            <a:lvl9pPr eaLnBrk="1" hangingPunct="1">
              <a:defRPr>
                <a:solidFill>
                  <a:schemeClr val="tx2"/>
                </a:solidFill>
                <a:uFillTx/>
              </a:defRPr>
            </a:lvl9pPr>
          </a:lstStyle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uFillTx/>
                <a:ea typeface="Lucida Sans Unicode" charset="0"/>
                <a:cs typeface="Avenir Book"/>
              </a:rPr>
              <a:t>THE PROXIMAL TUBULES SECRETE ORGANIC SOLUTES INTO URINE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52CD557-804D-B34C-882C-2CFF6806ADDA}"/>
              </a:ext>
            </a:extLst>
          </p:cNvPr>
          <p:cNvSpPr>
            <a:spLocks/>
          </p:cNvSpPr>
          <p:nvPr/>
        </p:nvSpPr>
        <p:spPr>
          <a:xfrm>
            <a:off x="5542711" y="1110729"/>
            <a:ext cx="914400" cy="780460"/>
          </a:xfrm>
          <a:prstGeom prst="rect">
            <a:avLst/>
          </a:prstGeom>
          <a:solidFill>
            <a:srgbClr val="33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A34309E-2DB3-E24E-9018-F856C777B7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/>
          <a:srcRect/>
          <a:stretch/>
        </p:blipFill>
        <p:spPr>
          <a:xfrm>
            <a:off x="1488948" y="1110729"/>
            <a:ext cx="6225855" cy="513767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00C5ACF-2449-AB4D-819F-812A176CD15D}"/>
              </a:ext>
            </a:extLst>
          </p:cNvPr>
          <p:cNvSpPr txBox="1"/>
          <p:nvPr/>
        </p:nvSpPr>
        <p:spPr>
          <a:xfrm>
            <a:off x="1488949" y="6323130"/>
            <a:ext cx="6225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solidFill>
                  <a:schemeClr val="bg1"/>
                </a:solidFill>
                <a:latin typeface="+mj-lt"/>
              </a:rPr>
              <a:t>Wang, Kestenbaum, CJASN 2018</a:t>
            </a:r>
          </a:p>
        </p:txBody>
      </p:sp>
    </p:spTree>
    <p:extLst>
      <p:ext uri="{BB962C8B-B14F-4D97-AF65-F5344CB8AC3E}">
        <p14:creationId xmlns:p14="http://schemas.microsoft.com/office/powerpoint/2010/main" val="1797201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/>
          </p:cNvSpPr>
          <p:nvPr/>
        </p:nvSpPr>
        <p:spPr>
          <a:xfrm>
            <a:off x="609600" y="57531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uFillTx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046344"/>
              </p:ext>
            </p:extLst>
          </p:nvPr>
        </p:nvGraphicFramePr>
        <p:xfrm>
          <a:off x="304801" y="4419600"/>
          <a:ext cx="8762999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uFillTx/>
                        <a:latin typeface="+mj-lt"/>
                        <a:cs typeface="Avenir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uFillTx/>
                          <a:latin typeface="+mj-lt"/>
                          <a:cs typeface="Avenir Book"/>
                        </a:rPr>
                        <a:t>Filtration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uFillTx/>
                          <a:latin typeface="+mj-lt"/>
                          <a:cs typeface="Avenir Book"/>
                        </a:rPr>
                        <a:t>Secretion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  <a:uFillTx/>
                          <a:latin typeface="+mj-lt"/>
                          <a:cs typeface="Avenir Book"/>
                        </a:rPr>
                        <a:t>Proportion</a:t>
                      </a:r>
                      <a:r>
                        <a:rPr lang="en-US" sz="2000" b="0" baseline="0" dirty="0">
                          <a:solidFill>
                            <a:schemeClr val="bg1"/>
                          </a:solidFill>
                          <a:uFillTx/>
                          <a:latin typeface="+mj-lt"/>
                          <a:cs typeface="Avenir Book"/>
                        </a:rPr>
                        <a:t> of r</a:t>
                      </a:r>
                      <a:r>
                        <a:rPr lang="en-US" sz="2000" b="0" dirty="0">
                          <a:solidFill>
                            <a:schemeClr val="bg1"/>
                          </a:solidFill>
                          <a:uFillTx/>
                          <a:latin typeface="+mj-lt"/>
                          <a:cs typeface="Avenir Book"/>
                        </a:rPr>
                        <a:t>enal blood flow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uFillTx/>
                          <a:latin typeface="+mj-lt"/>
                          <a:cs typeface="Avenir Book"/>
                        </a:rPr>
                        <a:t>20-25%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uFillTx/>
                          <a:latin typeface="+mj-lt"/>
                          <a:cs typeface="Avenir Book"/>
                        </a:rPr>
                        <a:t>Up to 80%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  <a:uFillTx/>
                          <a:latin typeface="+mj-lt"/>
                          <a:cs typeface="Avenir Book"/>
                        </a:rPr>
                        <a:t>Can remove protein bound solutes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uFillTx/>
                          <a:latin typeface="+mj-lt"/>
                          <a:cs typeface="Avenir Book"/>
                        </a:rPr>
                        <a:t>No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uFillTx/>
                          <a:latin typeface="+mj-lt"/>
                          <a:cs typeface="Avenir Book"/>
                        </a:rPr>
                        <a:t>Yes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  <a:uFillTx/>
                          <a:latin typeface="+mj-lt"/>
                          <a:cs typeface="Avenir Book"/>
                        </a:rPr>
                        <a:t>Kidney route of </a:t>
                      </a:r>
                      <a:r>
                        <a:rPr lang="en-US" sz="2000" b="0" baseline="0" dirty="0">
                          <a:solidFill>
                            <a:schemeClr val="bg1"/>
                          </a:solidFill>
                          <a:uFillTx/>
                          <a:latin typeface="+mj-lt"/>
                          <a:cs typeface="Avenir Book"/>
                        </a:rPr>
                        <a:t>drug clearance</a:t>
                      </a:r>
                      <a:endParaRPr lang="en-US" sz="2000" b="0" dirty="0">
                        <a:solidFill>
                          <a:schemeClr val="bg1"/>
                        </a:solidFill>
                        <a:uFillTx/>
                        <a:latin typeface="+mj-lt"/>
                        <a:cs typeface="Avenir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uFillTx/>
                          <a:latin typeface="+mj-lt"/>
                          <a:cs typeface="Avenir Book"/>
                        </a:rPr>
                        <a:t>Secondary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uFillTx/>
                          <a:latin typeface="+mj-lt"/>
                          <a:cs typeface="Avenir Book"/>
                        </a:rPr>
                        <a:t>Primary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228601" y="184826"/>
            <a:ext cx="8762999" cy="533400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  <a:uFillTx/>
              </a:defRPr>
            </a:lvl2pPr>
            <a:lvl3pPr eaLnBrk="1" hangingPunct="1">
              <a:defRPr>
                <a:solidFill>
                  <a:schemeClr val="tx2"/>
                </a:solidFill>
                <a:uFillTx/>
              </a:defRPr>
            </a:lvl3pPr>
            <a:lvl4pPr eaLnBrk="1" hangingPunct="1">
              <a:defRPr>
                <a:solidFill>
                  <a:schemeClr val="tx2"/>
                </a:solidFill>
                <a:uFillTx/>
              </a:defRPr>
            </a:lvl4pPr>
            <a:lvl5pPr eaLnBrk="1" hangingPunct="1">
              <a:defRPr>
                <a:solidFill>
                  <a:schemeClr val="tx2"/>
                </a:solidFill>
                <a:uFillTx/>
              </a:defRPr>
            </a:lvl5pPr>
            <a:lvl6pPr eaLnBrk="1" hangingPunct="1">
              <a:defRPr>
                <a:solidFill>
                  <a:schemeClr val="tx2"/>
                </a:solidFill>
                <a:uFillTx/>
              </a:defRPr>
            </a:lvl6pPr>
            <a:lvl7pPr eaLnBrk="1" hangingPunct="1">
              <a:defRPr>
                <a:solidFill>
                  <a:schemeClr val="tx2"/>
                </a:solidFill>
                <a:uFillTx/>
              </a:defRPr>
            </a:lvl7pPr>
            <a:lvl8pPr eaLnBrk="1" hangingPunct="1">
              <a:defRPr>
                <a:solidFill>
                  <a:schemeClr val="tx2"/>
                </a:solidFill>
                <a:uFillTx/>
              </a:defRPr>
            </a:lvl8pPr>
            <a:lvl9pPr eaLnBrk="1" hangingPunct="1">
              <a:defRPr>
                <a:solidFill>
                  <a:schemeClr val="tx2"/>
                </a:solidFill>
                <a:uFillTx/>
              </a:defRPr>
            </a:lvl9pPr>
          </a:lstStyle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uFillTx/>
                <a:ea typeface="Lucida Sans Unicode" charset="0"/>
                <a:cs typeface="Avenir Book"/>
              </a:rPr>
              <a:t>TUBULAR SECRETORY CLEARANCE DIFFERS FROM GFR</a:t>
            </a:r>
          </a:p>
        </p:txBody>
      </p:sp>
      <p:pic>
        <p:nvPicPr>
          <p:cNvPr id="21" name="Picture 20" descr="Physiology_of_Nephron.png">
            <a:extLst>
              <a:ext uri="{FF2B5EF4-FFF2-40B4-BE49-F238E27FC236}">
                <a16:creationId xmlns:a16="http://schemas.microsoft.com/office/drawing/2014/main" id="{047494ED-08C0-D742-A2E7-65696536E9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/>
          <a:stretch/>
        </p:blipFill>
        <p:spPr>
          <a:xfrm>
            <a:off x="3581400" y="1295400"/>
            <a:ext cx="2159000" cy="315607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95BD321-94B6-6148-BFF8-091BBC22D6C2}"/>
              </a:ext>
            </a:extLst>
          </p:cNvPr>
          <p:cNvSpPr txBox="1">
            <a:spLocks/>
          </p:cNvSpPr>
          <p:nvPr/>
        </p:nvSpPr>
        <p:spPr>
          <a:xfrm>
            <a:off x="1676400" y="1676400"/>
            <a:ext cx="2057400" cy="85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uFillTx/>
                <a:latin typeface="+mn-lt"/>
                <a:cs typeface="Avenir Book"/>
              </a:rPr>
              <a:t>Glomerular filtration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D03E6D-CCF7-9D40-ADFF-DE0DD89D419F}"/>
              </a:ext>
            </a:extLst>
          </p:cNvPr>
          <p:cNvSpPr txBox="1">
            <a:spLocks/>
          </p:cNvSpPr>
          <p:nvPr/>
        </p:nvSpPr>
        <p:spPr>
          <a:xfrm>
            <a:off x="5562600" y="2743200"/>
            <a:ext cx="1676400" cy="85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Avenir Book"/>
              </a:rPr>
              <a:t>Tubular s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+mn-lt"/>
                <a:cs typeface="Avenir Book"/>
              </a:rPr>
              <a:t>ecretion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B92F94-94C1-0C44-B8B0-7039F39FE540}"/>
              </a:ext>
            </a:extLst>
          </p:cNvPr>
          <p:cNvSpPr>
            <a:spLocks/>
          </p:cNvSpPr>
          <p:nvPr/>
        </p:nvSpPr>
        <p:spPr>
          <a:xfrm>
            <a:off x="3962400" y="3733800"/>
            <a:ext cx="2286000" cy="762000"/>
          </a:xfrm>
          <a:prstGeom prst="rect">
            <a:avLst/>
          </a:prstGeom>
          <a:solidFill>
            <a:srgbClr val="33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39174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ysiology_of_Nephron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6768" y="3356700"/>
            <a:ext cx="1456879" cy="21297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124200" y="3429000"/>
            <a:ext cx="640080" cy="0"/>
          </a:xfrm>
          <a:prstGeom prst="straightConnector1">
            <a:avLst/>
          </a:prstGeom>
          <a:noFill/>
          <a:ln w="44450" cap="flat" cmpd="sng" algn="ctr">
            <a:solidFill>
              <a:schemeClr val="bg1"/>
            </a:solidFill>
            <a:prstDash val="solid"/>
            <a:headEnd type="none"/>
            <a:tailEnd type="triangle"/>
          </a:ln>
          <a:effectLst>
            <a:outerShdw blurRad="50800" dist="38100" dir="5400000" rotWithShape="0">
              <a:srgbClr val="000000">
                <a:alpha val="28000"/>
              </a:srgbClr>
            </a:outerShdw>
          </a:effectLst>
        </p:spPr>
      </p:cxnSp>
      <p:sp>
        <p:nvSpPr>
          <p:cNvPr id="7" name="Oval 6"/>
          <p:cNvSpPr>
            <a:spLocks noChangeAspect="1"/>
          </p:cNvSpPr>
          <p:nvPr/>
        </p:nvSpPr>
        <p:spPr>
          <a:xfrm>
            <a:off x="4569573" y="5623560"/>
            <a:ext cx="274320" cy="2743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1066800" y="4117767"/>
            <a:ext cx="2611395" cy="405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+mj-lt"/>
                <a:cs typeface="Avenir Book"/>
              </a:rPr>
              <a:t>Albumin</a:t>
            </a: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3405978" y="6087001"/>
            <a:ext cx="2611395" cy="405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+mj-lt"/>
                <a:cs typeface="Avenir Book"/>
              </a:rPr>
              <a:t>Urine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81000" y="228600"/>
            <a:ext cx="8458200" cy="533400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  <a:uFillTx/>
              </a:defRPr>
            </a:lvl2pPr>
            <a:lvl3pPr eaLnBrk="1" hangingPunct="1">
              <a:defRPr>
                <a:solidFill>
                  <a:schemeClr val="tx2"/>
                </a:solidFill>
                <a:uFillTx/>
              </a:defRPr>
            </a:lvl3pPr>
            <a:lvl4pPr eaLnBrk="1" hangingPunct="1">
              <a:defRPr>
                <a:solidFill>
                  <a:schemeClr val="tx2"/>
                </a:solidFill>
                <a:uFillTx/>
              </a:defRPr>
            </a:lvl4pPr>
            <a:lvl5pPr eaLnBrk="1" hangingPunct="1">
              <a:defRPr>
                <a:solidFill>
                  <a:schemeClr val="tx2"/>
                </a:solidFill>
                <a:uFillTx/>
              </a:defRPr>
            </a:lvl5pPr>
            <a:lvl6pPr eaLnBrk="1" hangingPunct="1">
              <a:defRPr>
                <a:solidFill>
                  <a:schemeClr val="tx2"/>
                </a:solidFill>
                <a:uFillTx/>
              </a:defRPr>
            </a:lvl6pPr>
            <a:lvl7pPr eaLnBrk="1" hangingPunct="1">
              <a:defRPr>
                <a:solidFill>
                  <a:schemeClr val="tx2"/>
                </a:solidFill>
                <a:uFillTx/>
              </a:defRPr>
            </a:lvl7pPr>
            <a:lvl8pPr eaLnBrk="1" hangingPunct="1">
              <a:defRPr>
                <a:solidFill>
                  <a:schemeClr val="tx2"/>
                </a:solidFill>
                <a:uFillTx/>
              </a:defRPr>
            </a:lvl8pPr>
            <a:lvl9pPr eaLnBrk="1" hangingPunct="1">
              <a:defRPr>
                <a:solidFill>
                  <a:schemeClr val="tx2"/>
                </a:solidFill>
                <a:uFillTx/>
              </a:defRPr>
            </a:lvl9pPr>
          </a:lstStyle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uFillTx/>
                <a:ea typeface="Lucida Sans Unicode" charset="0"/>
                <a:cs typeface="Avenir Book"/>
              </a:rPr>
              <a:t>HOW TO MEASURE TUBULAR </a:t>
            </a:r>
            <a:r>
              <a:rPr lang="en-US" sz="2400" dirty="0">
                <a:solidFill>
                  <a:schemeClr val="bg1"/>
                </a:solidFill>
                <a:effectLst/>
                <a:ea typeface="Lucida Sans Unicode" charset="0"/>
                <a:cs typeface="Avenir Book"/>
              </a:rPr>
              <a:t>SECRETORY</a:t>
            </a:r>
            <a:r>
              <a:rPr lang="en-US" sz="2400" dirty="0">
                <a:solidFill>
                  <a:schemeClr val="bg1"/>
                </a:solidFill>
                <a:effectLst/>
                <a:uFillTx/>
                <a:ea typeface="Lucida Sans Unicode" charset="0"/>
                <a:cs typeface="Avenir Book"/>
              </a:rPr>
              <a:t> CLEARANCE?</a:t>
            </a:r>
          </a:p>
        </p:txBody>
      </p:sp>
      <p:sp>
        <p:nvSpPr>
          <p:cNvPr id="16" name="TextBox 15"/>
          <p:cNvSpPr txBox="1">
            <a:spLocks/>
          </p:cNvSpPr>
          <p:nvPr/>
        </p:nvSpPr>
        <p:spPr>
          <a:xfrm>
            <a:off x="228600" y="1896001"/>
            <a:ext cx="3505200" cy="405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uFillTx/>
                <a:latin typeface="+mj-lt"/>
                <a:cs typeface="Avenir Book"/>
              </a:rPr>
              <a:t>Find ideal secretory solute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srgbClr val="FFFFFF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22898" y="2895600"/>
            <a:ext cx="1275929" cy="1275929"/>
          </a:xfrm>
          <a:prstGeom prst="rect">
            <a:avLst/>
          </a:prstGeom>
        </p:spPr>
      </p:pic>
      <p:sp>
        <p:nvSpPr>
          <p:cNvPr id="18" name="Oval 17"/>
          <p:cNvSpPr>
            <a:spLocks noChangeAspect="1"/>
          </p:cNvSpPr>
          <p:nvPr/>
        </p:nvSpPr>
        <p:spPr>
          <a:xfrm>
            <a:off x="2545080" y="3581400"/>
            <a:ext cx="274320" cy="2743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  <a:uFillTx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638800" y="4599432"/>
            <a:ext cx="640080" cy="0"/>
          </a:xfrm>
          <a:prstGeom prst="straightConnector1">
            <a:avLst/>
          </a:prstGeom>
          <a:noFill/>
          <a:ln w="44450" cap="flat" cmpd="sng" algn="ctr">
            <a:solidFill>
              <a:schemeClr val="bg1"/>
            </a:solidFill>
            <a:prstDash val="solid"/>
            <a:headEnd type="none"/>
            <a:tailEnd type="triangle"/>
          </a:ln>
          <a:effectLst>
            <a:outerShdw blurRad="50800" dist="38100" dir="5400000" rotWithShape="0">
              <a:srgbClr val="000000">
                <a:alpha val="28000"/>
              </a:srgbClr>
            </a:outerShdw>
          </a:effectLst>
        </p:spPr>
      </p:cxnSp>
      <p:sp>
        <p:nvSpPr>
          <p:cNvPr id="23" name="Oval 22"/>
          <p:cNvSpPr>
            <a:spLocks noChangeAspect="1"/>
          </p:cNvSpPr>
          <p:nvPr/>
        </p:nvSpPr>
        <p:spPr>
          <a:xfrm>
            <a:off x="6507480" y="4450080"/>
            <a:ext cx="274320" cy="2743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3581400" y="1905000"/>
            <a:ext cx="444888" cy="4448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  <a:uFillTx/>
            </a:endParaRPr>
          </a:p>
        </p:txBody>
      </p:sp>
      <p:sp>
        <p:nvSpPr>
          <p:cNvPr id="3" name="Left Brace 2"/>
          <p:cNvSpPr>
            <a:spLocks/>
          </p:cNvSpPr>
          <p:nvPr/>
        </p:nvSpPr>
        <p:spPr>
          <a:xfrm>
            <a:off x="4554058" y="1522868"/>
            <a:ext cx="228600" cy="1219200"/>
          </a:xfrm>
          <a:prstGeom prst="leftBrac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19" name="TextBox 18"/>
          <p:cNvSpPr txBox="1">
            <a:spLocks/>
          </p:cNvSpPr>
          <p:nvPr/>
        </p:nvSpPr>
        <p:spPr>
          <a:xfrm>
            <a:off x="5181600" y="1336199"/>
            <a:ext cx="3581400" cy="1559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en-US" sz="2000" dirty="0">
                <a:solidFill>
                  <a:srgbClr val="FFFFFF"/>
                </a:solidFill>
                <a:uFillTx/>
                <a:latin typeface="+mj-lt"/>
                <a:cs typeface="Avenir Book"/>
              </a:rPr>
              <a:t>Avidly secreted</a:t>
            </a:r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en-US" sz="2000" dirty="0">
                <a:solidFill>
                  <a:srgbClr val="FFFFFF"/>
                </a:solidFill>
                <a:uFillTx/>
                <a:latin typeface="+mj-lt"/>
                <a:cs typeface="Avenir Book"/>
              </a:rPr>
              <a:t>Minimally filtered</a:t>
            </a:r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en-US" sz="2000" dirty="0">
                <a:solidFill>
                  <a:srgbClr val="FFFFFF"/>
                </a:solidFill>
                <a:uFillTx/>
                <a:latin typeface="+mj-lt"/>
                <a:cs typeface="Avenir Book"/>
              </a:rPr>
              <a:t>Can be measured reliably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A27842-FA40-834B-B9F7-7EC8C12007AA}"/>
              </a:ext>
            </a:extLst>
          </p:cNvPr>
          <p:cNvSpPr txBox="1"/>
          <p:nvPr/>
        </p:nvSpPr>
        <p:spPr>
          <a:xfrm>
            <a:off x="4343400" y="3248561"/>
            <a:ext cx="718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rgbClr val="350D14"/>
                </a:solidFill>
                <a:latin typeface="+mj-lt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357484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60" y="2730500"/>
            <a:ext cx="1206500" cy="1689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3733800"/>
            <a:ext cx="2515006" cy="21027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1630680"/>
            <a:ext cx="1593494" cy="15934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848632" y="2124435"/>
            <a:ext cx="1581150" cy="6183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screen"/>
          <a:srcRect/>
          <a:stretch/>
        </p:blipFill>
        <p:spPr>
          <a:xfrm>
            <a:off x="6477000" y="1630679"/>
            <a:ext cx="1371600" cy="15675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3723" y="3736238"/>
            <a:ext cx="2124859" cy="1597762"/>
          </a:xfrm>
          <a:prstGeom prst="rect">
            <a:avLst/>
          </a:prstGeom>
        </p:spPr>
      </p:pic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  <a:uFillTx/>
              </a:defRPr>
            </a:lvl2pPr>
            <a:lvl3pPr eaLnBrk="1" hangingPunct="1">
              <a:defRPr>
                <a:solidFill>
                  <a:schemeClr val="tx2"/>
                </a:solidFill>
                <a:uFillTx/>
              </a:defRPr>
            </a:lvl3pPr>
            <a:lvl4pPr eaLnBrk="1" hangingPunct="1">
              <a:defRPr>
                <a:solidFill>
                  <a:schemeClr val="tx2"/>
                </a:solidFill>
                <a:uFillTx/>
              </a:defRPr>
            </a:lvl4pPr>
            <a:lvl5pPr eaLnBrk="1" hangingPunct="1">
              <a:defRPr>
                <a:solidFill>
                  <a:schemeClr val="tx2"/>
                </a:solidFill>
                <a:uFillTx/>
              </a:defRPr>
            </a:lvl5pPr>
            <a:lvl6pPr eaLnBrk="1" hangingPunct="1">
              <a:defRPr>
                <a:solidFill>
                  <a:schemeClr val="tx2"/>
                </a:solidFill>
                <a:uFillTx/>
              </a:defRPr>
            </a:lvl6pPr>
            <a:lvl7pPr eaLnBrk="1" hangingPunct="1">
              <a:defRPr>
                <a:solidFill>
                  <a:schemeClr val="tx2"/>
                </a:solidFill>
                <a:uFillTx/>
              </a:defRPr>
            </a:lvl7pPr>
            <a:lvl8pPr eaLnBrk="1" hangingPunct="1">
              <a:defRPr>
                <a:solidFill>
                  <a:schemeClr val="tx2"/>
                </a:solidFill>
                <a:uFillTx/>
              </a:defRPr>
            </a:lvl8pPr>
            <a:lvl9pPr eaLnBrk="1" hangingPunct="1">
              <a:defRPr>
                <a:solidFill>
                  <a:schemeClr val="tx2"/>
                </a:solidFill>
                <a:uFillTx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effectLst/>
                <a:uFillTx/>
                <a:latin typeface="+mn-lt"/>
                <a:ea typeface="Hiragino Sans GB W3" charset="-122"/>
                <a:cs typeface="Avenir Book"/>
              </a:rPr>
              <a:t>DEVELOPMENT OF NEW LC/MS ASSAYS FOR SECRETORY SOLUTES</a:t>
            </a:r>
          </a:p>
        </p:txBody>
      </p:sp>
    </p:spTree>
    <p:extLst>
      <p:ext uri="{BB962C8B-B14F-4D97-AF65-F5344CB8AC3E}">
        <p14:creationId xmlns:p14="http://schemas.microsoft.com/office/powerpoint/2010/main" val="840516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437442"/>
              </p:ext>
            </p:extLst>
          </p:nvPr>
        </p:nvGraphicFramePr>
        <p:xfrm>
          <a:off x="76201" y="0"/>
          <a:ext cx="8991599" cy="6781794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2754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7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08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uFillTx/>
                        </a:rPr>
                        <a:t> </a:t>
                      </a:r>
                      <a:endParaRPr lang="en-US" sz="1800" b="0" dirty="0">
                        <a:effectLst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uFillTx/>
                        </a:rPr>
                        <a:t>Mean plasma concentration</a:t>
                      </a:r>
                      <a:r>
                        <a:rPr lang="en-US" sz="1800" b="0" baseline="30000" dirty="0">
                          <a:effectLst/>
                          <a:uFillTx/>
                        </a:rPr>
                        <a:t> </a:t>
                      </a:r>
                      <a:r>
                        <a:rPr lang="en-US" sz="1800" b="0" dirty="0">
                          <a:effectLst/>
                          <a:uFillTx/>
                        </a:rPr>
                        <a:t>(ng/ml)</a:t>
                      </a:r>
                      <a:endParaRPr lang="en-US" sz="1800" b="0" dirty="0">
                        <a:effectLst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uFillTx/>
                        </a:rPr>
                        <a:t>Diurnal CV plasma over 24-hours</a:t>
                      </a:r>
                      <a:endParaRPr lang="en-US" sz="1800" b="0" dirty="0">
                        <a:effectLst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uFillTx/>
                        </a:rPr>
                        <a:t>Clearance (ml/min)</a:t>
                      </a:r>
                      <a:endParaRPr lang="en-US" sz="1800" b="0" dirty="0">
                        <a:effectLst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highlight>
                            <a:srgbClr val="FF0000"/>
                          </a:highlight>
                          <a:uFillTx/>
                        </a:rPr>
                        <a:t>Hippurate</a:t>
                      </a:r>
                      <a:endParaRPr lang="en-US" sz="1800" b="0" dirty="0">
                        <a:effectLst/>
                        <a:highlight>
                          <a:srgbClr val="FF0000"/>
                        </a:highlight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Tx/>
                        </a:rPr>
                        <a:t>666.6</a:t>
                      </a:r>
                      <a:endParaRPr lang="en-US" sz="1800" dirty="0"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uFillTx/>
                        </a:rPr>
                        <a:t>47.4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Tx/>
                        </a:rPr>
                        <a:t>598</a:t>
                      </a:r>
                      <a:endParaRPr lang="en-US" sz="1800" dirty="0"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uFillTx/>
                        </a:rPr>
                        <a:t>Cinnamoylglycine</a:t>
                      </a:r>
                      <a:endParaRPr lang="en-US" sz="1800" b="0" dirty="0">
                        <a:effectLst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Tx/>
                        </a:rPr>
                        <a:t>10.4</a:t>
                      </a:r>
                      <a:endParaRPr lang="en-US" sz="1800" dirty="0"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26.8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Tx/>
                        </a:rPr>
                        <a:t>157</a:t>
                      </a:r>
                      <a:endParaRPr lang="en-US" sz="1800" dirty="0"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uFillTx/>
                        </a:rPr>
                        <a:t>Indoxyl sulfate</a:t>
                      </a:r>
                      <a:endParaRPr lang="en-US" sz="1800" b="0" dirty="0">
                        <a:effectLst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Tx/>
                        </a:rPr>
                        <a:t>600.9</a:t>
                      </a:r>
                      <a:endParaRPr lang="en-US" sz="1800" dirty="0"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21.0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Tx/>
                        </a:rPr>
                        <a:t>62</a:t>
                      </a:r>
                      <a:endParaRPr lang="en-US" sz="1800" dirty="0"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uFillTx/>
                        </a:rPr>
                        <a:t>p-cresol sulfate</a:t>
                      </a:r>
                      <a:endParaRPr lang="en-US" sz="1800" b="0" dirty="0">
                        <a:effectLst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Tx/>
                        </a:rPr>
                        <a:t>2113.3</a:t>
                      </a:r>
                      <a:endParaRPr lang="en-US" sz="1800" dirty="0"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26.6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Tx/>
                        </a:rPr>
                        <a:t>21</a:t>
                      </a:r>
                      <a:endParaRPr lang="en-US" sz="1800" dirty="0"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highlight>
                            <a:srgbClr val="FF0000"/>
                          </a:highlight>
                          <a:uFillTx/>
                        </a:rPr>
                        <a:t>3-hydroxyhippurate</a:t>
                      </a:r>
                      <a:endParaRPr lang="en-US" sz="1800" b="0" dirty="0">
                        <a:effectLst/>
                        <a:highlight>
                          <a:srgbClr val="FF0000"/>
                        </a:highlight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Tx/>
                        </a:rPr>
                        <a:t>14.7</a:t>
                      </a:r>
                      <a:endParaRPr lang="en-US" sz="1800" dirty="0"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uFillTx/>
                        </a:rPr>
                        <a:t>44.4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uFillTx/>
                        </a:rPr>
                        <a:t>4032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highlight>
                            <a:srgbClr val="FF0000"/>
                          </a:highlight>
                          <a:uFillTx/>
                        </a:rPr>
                        <a:t>Adipic acid ND</a:t>
                      </a:r>
                      <a:endParaRPr lang="en-US" sz="1800" b="0" dirty="0">
                        <a:effectLst/>
                        <a:highlight>
                          <a:srgbClr val="FF0000"/>
                        </a:highlight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Tx/>
                        </a:rPr>
                        <a:t>253.9</a:t>
                      </a:r>
                      <a:endParaRPr lang="en-US" sz="1800" dirty="0"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28.2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uFillTx/>
                        </a:rPr>
                        <a:t>10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highlight>
                            <a:srgbClr val="FF0000"/>
                          </a:highlight>
                          <a:uFillTx/>
                        </a:rPr>
                        <a:t>Dimethyluric acid ND</a:t>
                      </a:r>
                      <a:endParaRPr lang="en-US" sz="1800" b="0" dirty="0">
                        <a:effectLst/>
                        <a:highlight>
                          <a:srgbClr val="FF0000"/>
                        </a:highlight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Tx/>
                        </a:rPr>
                        <a:t>17.0</a:t>
                      </a:r>
                      <a:endParaRPr lang="en-US" sz="1800" dirty="0"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uFillTx/>
                        </a:rPr>
                        <a:t>39.0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uFillTx/>
                        </a:rPr>
                        <a:t>737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uFillTx/>
                        </a:rPr>
                        <a:t>Isovalerylglycine</a:t>
                      </a:r>
                      <a:endParaRPr lang="en-US" sz="1800" b="0" dirty="0">
                        <a:effectLst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Tx/>
                        </a:rPr>
                        <a:t>5.5</a:t>
                      </a:r>
                      <a:endParaRPr lang="en-US" sz="1800" dirty="0"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30.2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Tx/>
                        </a:rPr>
                        <a:t>485</a:t>
                      </a:r>
                      <a:endParaRPr lang="en-US" sz="1800" dirty="0"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uFillTx/>
                        </a:rPr>
                        <a:t>Kynurenic acid</a:t>
                      </a:r>
                      <a:endParaRPr lang="en-US" sz="1800" b="0" dirty="0">
                        <a:effectLst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Tx/>
                        </a:rPr>
                        <a:t>9.3</a:t>
                      </a:r>
                      <a:endParaRPr lang="en-US" sz="1800" dirty="0"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14.9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Tx/>
                        </a:rPr>
                        <a:t>147</a:t>
                      </a:r>
                      <a:endParaRPr lang="en-US" sz="1800" dirty="0"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uFillTx/>
                        </a:rPr>
                        <a:t>Pantothenic acid</a:t>
                      </a:r>
                      <a:endParaRPr lang="en-US" sz="1800" b="0" dirty="0">
                        <a:effectLst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Tx/>
                        </a:rPr>
                        <a:t>47.6</a:t>
                      </a:r>
                      <a:endParaRPr lang="en-US" sz="1800" dirty="0"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11.9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Tx/>
                        </a:rPr>
                        <a:t>36</a:t>
                      </a:r>
                      <a:endParaRPr lang="en-US" sz="1800" dirty="0"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highlight>
                            <a:srgbClr val="FF0000"/>
                          </a:highlight>
                          <a:uFillTx/>
                        </a:rPr>
                        <a:t>Pyridoxic acid</a:t>
                      </a:r>
                      <a:endParaRPr lang="en-US" sz="1800" b="0" dirty="0">
                        <a:effectLst/>
                        <a:highlight>
                          <a:srgbClr val="FF0000"/>
                        </a:highlight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Tx/>
                        </a:rPr>
                        <a:t>10.3</a:t>
                      </a:r>
                      <a:endParaRPr lang="en-US" sz="1800" dirty="0"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8.5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uFillTx/>
                        </a:rPr>
                        <a:t>801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0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highlight>
                            <a:srgbClr val="FF0000"/>
                          </a:highlight>
                          <a:uFillTx/>
                        </a:rPr>
                        <a:t>Suberic acid ND</a:t>
                      </a:r>
                      <a:endParaRPr lang="en-US" sz="1800" b="0" dirty="0">
                        <a:effectLst/>
                        <a:highlight>
                          <a:srgbClr val="FF0000"/>
                        </a:highlight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Tx/>
                        </a:rPr>
                        <a:t>246.7</a:t>
                      </a:r>
                      <a:endParaRPr lang="en-US" sz="1800" dirty="0"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25.9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uFillTx/>
                        </a:rPr>
                        <a:t>11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00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highlight>
                            <a:srgbClr val="FF0000"/>
                          </a:highlight>
                          <a:uFillTx/>
                        </a:rPr>
                        <a:t>Succinic acid ND</a:t>
                      </a:r>
                      <a:endParaRPr lang="en-US" sz="1800" b="0" dirty="0">
                        <a:effectLst/>
                        <a:highlight>
                          <a:srgbClr val="FF0000"/>
                        </a:highlight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Tx/>
                        </a:rPr>
                        <a:t>1499.3</a:t>
                      </a:r>
                      <a:endParaRPr lang="en-US" sz="1800" dirty="0"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26.9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uFillTx/>
                        </a:rPr>
                        <a:t>4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00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uFillTx/>
                        </a:rPr>
                        <a:t>Tiglylglycine </a:t>
                      </a:r>
                      <a:endParaRPr lang="en-US" sz="1800" b="0" dirty="0">
                        <a:effectLst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Tx/>
                        </a:rPr>
                        <a:t>4.2</a:t>
                      </a:r>
                      <a:endParaRPr lang="en-US" sz="1800" dirty="0"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22.4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Tx/>
                        </a:rPr>
                        <a:t>409</a:t>
                      </a:r>
                      <a:endParaRPr lang="en-US" sz="1800" dirty="0"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00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highlight>
                            <a:srgbClr val="FF0000"/>
                          </a:highlight>
                          <a:uFillTx/>
                        </a:rPr>
                        <a:t>Trimethyluric acid</a:t>
                      </a:r>
                      <a:endParaRPr lang="en-US" sz="1800" b="0" dirty="0">
                        <a:effectLst/>
                        <a:highlight>
                          <a:srgbClr val="FF0000"/>
                        </a:highlight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Tx/>
                        </a:rPr>
                        <a:t>1.3</a:t>
                      </a:r>
                      <a:endParaRPr lang="en-US" sz="1800" dirty="0"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uFillTx/>
                        </a:rPr>
                        <a:t>49.2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Tx/>
                        </a:rPr>
                        <a:t>414</a:t>
                      </a:r>
                      <a:endParaRPr lang="en-US" sz="1800" dirty="0"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00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uFillTx/>
                        </a:rPr>
                        <a:t>Xanthosine </a:t>
                      </a:r>
                      <a:endParaRPr lang="en-US" sz="1800" b="0" dirty="0">
                        <a:effectLst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Tx/>
                        </a:rPr>
                        <a:t>3.8</a:t>
                      </a:r>
                      <a:endParaRPr lang="en-US" sz="1800" dirty="0"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13.0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Tx/>
                        </a:rPr>
                        <a:t>236</a:t>
                      </a:r>
                      <a:endParaRPr lang="en-US" sz="1800" dirty="0"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417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  <a:uFillTx/>
              </a:defRPr>
            </a:lvl2pPr>
            <a:lvl3pPr eaLnBrk="1" hangingPunct="1">
              <a:defRPr>
                <a:solidFill>
                  <a:schemeClr val="tx2"/>
                </a:solidFill>
                <a:uFillTx/>
              </a:defRPr>
            </a:lvl3pPr>
            <a:lvl4pPr eaLnBrk="1" hangingPunct="1">
              <a:defRPr>
                <a:solidFill>
                  <a:schemeClr val="tx2"/>
                </a:solidFill>
                <a:uFillTx/>
              </a:defRPr>
            </a:lvl4pPr>
            <a:lvl5pPr eaLnBrk="1" hangingPunct="1">
              <a:defRPr>
                <a:solidFill>
                  <a:schemeClr val="tx2"/>
                </a:solidFill>
                <a:uFillTx/>
              </a:defRPr>
            </a:lvl5pPr>
            <a:lvl6pPr eaLnBrk="1" hangingPunct="1">
              <a:defRPr>
                <a:solidFill>
                  <a:schemeClr val="tx2"/>
                </a:solidFill>
                <a:uFillTx/>
              </a:defRPr>
            </a:lvl6pPr>
            <a:lvl7pPr eaLnBrk="1" hangingPunct="1">
              <a:defRPr>
                <a:solidFill>
                  <a:schemeClr val="tx2"/>
                </a:solidFill>
                <a:uFillTx/>
              </a:defRPr>
            </a:lvl7pPr>
            <a:lvl8pPr eaLnBrk="1" hangingPunct="1">
              <a:defRPr>
                <a:solidFill>
                  <a:schemeClr val="tx2"/>
                </a:solidFill>
                <a:uFillTx/>
              </a:defRPr>
            </a:lvl8pPr>
            <a:lvl9pPr eaLnBrk="1" hangingPunct="1">
              <a:defRPr>
                <a:solidFill>
                  <a:schemeClr val="tx2"/>
                </a:solidFill>
                <a:uFillTx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effectLst/>
                <a:uFillTx/>
                <a:latin typeface="+mn-lt"/>
                <a:ea typeface="Hiragino Sans GB W3" charset="-122"/>
                <a:cs typeface="Avenir Book"/>
              </a:rPr>
              <a:t>MEASUREMENT PROPERTIES IN NORMAL INDIVIDUALS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366212"/>
              </p:ext>
            </p:extLst>
          </p:nvPr>
        </p:nvGraphicFramePr>
        <p:xfrm>
          <a:off x="381000" y="1444530"/>
          <a:ext cx="8458200" cy="5032470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25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uFillTx/>
                        </a:rPr>
                        <a:t> </a:t>
                      </a:r>
                      <a:endParaRPr lang="en-US" sz="1800" b="0" dirty="0">
                        <a:effectLst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uFillTx/>
                        </a:rPr>
                        <a:t>Mean plasma concentration</a:t>
                      </a:r>
                      <a:r>
                        <a:rPr lang="en-US" sz="1800" b="0" baseline="30000" dirty="0">
                          <a:effectLst/>
                          <a:uFillTx/>
                        </a:rPr>
                        <a:t> </a:t>
                      </a:r>
                      <a:r>
                        <a:rPr lang="en-US" sz="1800" b="0" dirty="0">
                          <a:effectLst/>
                          <a:uFillTx/>
                        </a:rPr>
                        <a:t>(ng/ml)</a:t>
                      </a:r>
                      <a:endParaRPr lang="en-US" sz="1800" b="0" dirty="0">
                        <a:effectLst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uFillTx/>
                        </a:rPr>
                        <a:t>Diurnal CV plasma over 24-hours</a:t>
                      </a:r>
                      <a:endParaRPr lang="en-US" sz="1800" b="0" dirty="0">
                        <a:effectLst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uFillTx/>
                        </a:rPr>
                        <a:t>Kidney clearance (ml/min)</a:t>
                      </a:r>
                      <a:endParaRPr lang="en-US" sz="1800" b="0" dirty="0">
                        <a:effectLst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uFillTx/>
                        </a:rPr>
                        <a:t>Isovalerylglycine</a:t>
                      </a:r>
                      <a:endParaRPr lang="en-US" sz="1800" b="0" dirty="0">
                        <a:effectLst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Tx/>
                        </a:rPr>
                        <a:t>5.5</a:t>
                      </a:r>
                      <a:endParaRPr lang="en-US" sz="1800" dirty="0"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Tx/>
                        </a:rPr>
                        <a:t>30.2</a:t>
                      </a:r>
                      <a:endParaRPr lang="en-US" sz="1800" dirty="0"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485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uFillTx/>
                        </a:rPr>
                        <a:t>Tiglylglycine </a:t>
                      </a:r>
                      <a:endParaRPr lang="en-US" sz="1800" b="0" dirty="0">
                        <a:effectLst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Tx/>
                        </a:rPr>
                        <a:t>4.2</a:t>
                      </a:r>
                      <a:endParaRPr lang="en-US" sz="1800" dirty="0"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Tx/>
                        </a:rPr>
                        <a:t>22.4</a:t>
                      </a:r>
                      <a:endParaRPr lang="en-US" sz="1800" dirty="0"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409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7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uFillTx/>
                        </a:rPr>
                        <a:t>Xanthosine </a:t>
                      </a:r>
                      <a:endParaRPr lang="en-US" sz="1800" b="0" dirty="0">
                        <a:effectLst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Tx/>
                        </a:rPr>
                        <a:t>3.8</a:t>
                      </a:r>
                      <a:endParaRPr lang="en-US" sz="1800" dirty="0"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Tx/>
                        </a:rPr>
                        <a:t>13.0</a:t>
                      </a:r>
                      <a:endParaRPr lang="en-US" sz="1800" dirty="0"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236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7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uFillTx/>
                        </a:rPr>
                        <a:t>Cinnamoylglycine</a:t>
                      </a:r>
                      <a:endParaRPr lang="en-US" sz="1800" b="0" dirty="0">
                        <a:effectLst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Tx/>
                        </a:rPr>
                        <a:t>10.4</a:t>
                      </a:r>
                      <a:endParaRPr lang="en-US" sz="1800" dirty="0"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Tx/>
                        </a:rPr>
                        <a:t>26.8</a:t>
                      </a:r>
                      <a:endParaRPr lang="en-US" sz="1800" dirty="0"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157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7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uFillTx/>
                        </a:rPr>
                        <a:t>Kynurenic acid</a:t>
                      </a:r>
                      <a:endParaRPr lang="en-US" sz="1800" b="0" dirty="0">
                        <a:effectLst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Tx/>
                        </a:rPr>
                        <a:t>9.3</a:t>
                      </a:r>
                      <a:endParaRPr lang="en-US" sz="1800" dirty="0"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Tx/>
                        </a:rPr>
                        <a:t>14.9</a:t>
                      </a:r>
                      <a:endParaRPr lang="en-US" sz="1800" dirty="0"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147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7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uFillTx/>
                        </a:rPr>
                        <a:t>Indoxyl sulfate</a:t>
                      </a:r>
                      <a:endParaRPr lang="en-US" sz="1800" b="0" dirty="0">
                        <a:effectLst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Tx/>
                        </a:rPr>
                        <a:t>600.9</a:t>
                      </a:r>
                      <a:endParaRPr lang="en-US" sz="1800" dirty="0"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Tx/>
                        </a:rPr>
                        <a:t>21.0</a:t>
                      </a:r>
                      <a:endParaRPr lang="en-US" sz="1800" dirty="0"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62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7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uFillTx/>
                        </a:rPr>
                        <a:t>Pantothenic acid</a:t>
                      </a:r>
                      <a:endParaRPr lang="en-US" sz="1800" b="0" dirty="0">
                        <a:effectLst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Tx/>
                        </a:rPr>
                        <a:t>47.6</a:t>
                      </a:r>
                      <a:endParaRPr lang="en-US" sz="1800" dirty="0"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Tx/>
                        </a:rPr>
                        <a:t>11.9</a:t>
                      </a:r>
                      <a:endParaRPr lang="en-US" sz="1800" dirty="0"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36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7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uFillTx/>
                        </a:rPr>
                        <a:t>p-cresol sulfate</a:t>
                      </a:r>
                      <a:endParaRPr lang="en-US" sz="1800" b="0" dirty="0">
                        <a:effectLst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Tx/>
                        </a:rPr>
                        <a:t>2113.3</a:t>
                      </a:r>
                      <a:endParaRPr lang="en-US" sz="1800" dirty="0"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uFillTx/>
                        </a:rPr>
                        <a:t>26.6</a:t>
                      </a:r>
                      <a:endParaRPr lang="en-US" sz="1800" dirty="0"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uFillTx/>
                        </a:rPr>
                        <a:t>21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560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  <a:uFillTx/>
              </a:defRPr>
            </a:lvl2pPr>
            <a:lvl3pPr eaLnBrk="1" hangingPunct="1">
              <a:defRPr>
                <a:solidFill>
                  <a:schemeClr val="tx2"/>
                </a:solidFill>
                <a:uFillTx/>
              </a:defRPr>
            </a:lvl3pPr>
            <a:lvl4pPr eaLnBrk="1" hangingPunct="1">
              <a:defRPr>
                <a:solidFill>
                  <a:schemeClr val="tx2"/>
                </a:solidFill>
                <a:uFillTx/>
              </a:defRPr>
            </a:lvl4pPr>
            <a:lvl5pPr eaLnBrk="1" hangingPunct="1">
              <a:defRPr>
                <a:solidFill>
                  <a:schemeClr val="tx2"/>
                </a:solidFill>
                <a:uFillTx/>
              </a:defRPr>
            </a:lvl5pPr>
            <a:lvl6pPr eaLnBrk="1" hangingPunct="1">
              <a:defRPr>
                <a:solidFill>
                  <a:schemeClr val="tx2"/>
                </a:solidFill>
                <a:uFillTx/>
              </a:defRPr>
            </a:lvl6pPr>
            <a:lvl7pPr eaLnBrk="1" hangingPunct="1">
              <a:defRPr>
                <a:solidFill>
                  <a:schemeClr val="tx2"/>
                </a:solidFill>
                <a:uFillTx/>
              </a:defRPr>
            </a:lvl7pPr>
            <a:lvl8pPr eaLnBrk="1" hangingPunct="1">
              <a:defRPr>
                <a:solidFill>
                  <a:schemeClr val="tx2"/>
                </a:solidFill>
                <a:uFillTx/>
              </a:defRPr>
            </a:lvl8pPr>
            <a:lvl9pPr eaLnBrk="1" hangingPunct="1">
              <a:defRPr>
                <a:solidFill>
                  <a:schemeClr val="tx2"/>
                </a:solidFill>
                <a:uFillTx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effectLst/>
                <a:uFillTx/>
                <a:latin typeface="+mn-lt"/>
                <a:ea typeface="Hiragino Sans GB W3" charset="-122"/>
                <a:cs typeface="Avenir Book"/>
              </a:rPr>
              <a:t>MEASUREMENT OF SECRETORY CLEARANCE IN CRIC STUDY</a:t>
            </a:r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381000" y="1524000"/>
            <a:ext cx="8153400" cy="4290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1800"/>
              </a:spcAft>
            </a:pPr>
            <a:r>
              <a:rPr lang="en-US" sz="2000" dirty="0">
                <a:solidFill>
                  <a:schemeClr val="bg1"/>
                </a:solidFill>
                <a:uFillTx/>
                <a:latin typeface="+mn-lt"/>
                <a:cs typeface="Avenir Book"/>
              </a:rPr>
              <a:t>Chronic Renal Insufficiency Cohort (CRIC) Study</a:t>
            </a:r>
          </a:p>
          <a:p>
            <a:pPr marL="342900" indent="-342900">
              <a:lnSpc>
                <a:spcPct val="13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uFillTx/>
                <a:latin typeface="+mn-lt"/>
                <a:cs typeface="Avenir Book"/>
              </a:rPr>
              <a:t>Clinic-based study of 3,939 non-dialysis CKD patients from 14 sites</a:t>
            </a:r>
          </a:p>
          <a:p>
            <a:pPr marL="342900" indent="-342900">
              <a:lnSpc>
                <a:spcPct val="13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uFillTx/>
                <a:latin typeface="+mn-lt"/>
                <a:cs typeface="Avenir Book"/>
              </a:rPr>
              <a:t>Random sample underwent iothalamate measurements of GFR</a:t>
            </a:r>
          </a:p>
          <a:p>
            <a:pPr marL="342900" indent="-342900">
              <a:lnSpc>
                <a:spcPct val="13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uFillTx/>
                <a:latin typeface="+mn-lt"/>
                <a:cs typeface="Avenir Book"/>
              </a:rPr>
              <a:t>Completed 24-hour urine collection at baseline</a:t>
            </a:r>
          </a:p>
          <a:p>
            <a:pPr marL="342900" indent="-342900">
              <a:lnSpc>
                <a:spcPct val="130000"/>
              </a:lnSpc>
              <a:spcAft>
                <a:spcPts val="3600"/>
              </a:spcAft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uFillTx/>
                <a:latin typeface="+mn-lt"/>
                <a:cs typeface="Avenir Book"/>
              </a:rPr>
              <a:t>Long-term follow-up</a:t>
            </a:r>
          </a:p>
          <a:p>
            <a:pPr>
              <a:lnSpc>
                <a:spcPct val="140000"/>
              </a:lnSpc>
              <a:spcAft>
                <a:spcPts val="1800"/>
              </a:spcAft>
            </a:pP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+mn-lt"/>
                <a:cs typeface="Avenir Book"/>
              </a:rPr>
              <a:t>We measured candidate secretory solutes in paired plasma and 24-hour urine samples from all available CRIC participants at baseline </a:t>
            </a:r>
          </a:p>
        </p:txBody>
      </p:sp>
    </p:spTree>
    <p:extLst>
      <p:ext uri="{BB962C8B-B14F-4D97-AF65-F5344CB8AC3E}">
        <p14:creationId xmlns:p14="http://schemas.microsoft.com/office/powerpoint/2010/main" val="185453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>
            <a:spLocks/>
          </p:cNvSpPr>
          <p:nvPr/>
        </p:nvSpPr>
        <p:spPr>
          <a:xfrm>
            <a:off x="228600" y="1565543"/>
            <a:ext cx="8763000" cy="172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endParaRPr lang="en-US" sz="2000" dirty="0">
              <a:solidFill>
                <a:schemeClr val="bg1"/>
              </a:solidFill>
              <a:uFillTx/>
              <a:latin typeface="+mj-lt"/>
              <a:cs typeface="Avenir Book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 dirty="0" err="1">
                <a:solidFill>
                  <a:schemeClr val="bg1"/>
                </a:solidFill>
                <a:uFillTx/>
                <a:latin typeface="+mj-lt"/>
                <a:cs typeface="Avenir Book"/>
              </a:rPr>
              <a:t>Clearance</a:t>
            </a:r>
            <a:r>
              <a:rPr lang="en-US" sz="2000" baseline="-25000" dirty="0" err="1">
                <a:solidFill>
                  <a:schemeClr val="bg1"/>
                </a:solidFill>
                <a:uFillTx/>
                <a:latin typeface="+mj-lt"/>
                <a:cs typeface="Avenir Book"/>
              </a:rPr>
              <a:t>X</a:t>
            </a:r>
            <a:r>
              <a:rPr lang="en-US" sz="2000" dirty="0">
                <a:solidFill>
                  <a:schemeClr val="bg1"/>
                </a:solidFill>
                <a:uFillTx/>
                <a:latin typeface="+mj-lt"/>
                <a:cs typeface="Avenir Book"/>
              </a:rPr>
              <a:t> (ml/min)  =  Urine </a:t>
            </a:r>
            <a:r>
              <a:rPr lang="en-US" sz="2000" dirty="0" err="1">
                <a:solidFill>
                  <a:schemeClr val="bg1"/>
                </a:solidFill>
                <a:uFillTx/>
                <a:latin typeface="+mj-lt"/>
                <a:cs typeface="Avenir Book"/>
              </a:rPr>
              <a:t>concentration</a:t>
            </a:r>
            <a:r>
              <a:rPr lang="en-US" sz="2000" baseline="-25000" dirty="0" err="1">
                <a:solidFill>
                  <a:schemeClr val="bg1"/>
                </a:solidFill>
                <a:uFillTx/>
                <a:latin typeface="+mj-lt"/>
                <a:cs typeface="Avenir Book"/>
              </a:rPr>
              <a:t>X</a:t>
            </a:r>
            <a:r>
              <a:rPr lang="en-US" sz="2000" dirty="0">
                <a:solidFill>
                  <a:schemeClr val="bg1"/>
                </a:solidFill>
                <a:uFillTx/>
                <a:latin typeface="+mj-lt"/>
                <a:cs typeface="Avenir Book"/>
              </a:rPr>
              <a:t> (mg/ml) * Urine volume (ml/min)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 dirty="0">
                <a:solidFill>
                  <a:schemeClr val="bg1"/>
                </a:solidFill>
                <a:uFillTx/>
                <a:latin typeface="+mj-lt"/>
                <a:cs typeface="Avenir Book"/>
              </a:rPr>
              <a:t>			       Plasma </a:t>
            </a:r>
            <a:r>
              <a:rPr lang="en-US" sz="2000" dirty="0" err="1">
                <a:solidFill>
                  <a:schemeClr val="bg1"/>
                </a:solidFill>
                <a:uFillTx/>
                <a:latin typeface="+mj-lt"/>
                <a:cs typeface="Avenir Book"/>
              </a:rPr>
              <a:t>concentration</a:t>
            </a:r>
            <a:r>
              <a:rPr lang="en-US" sz="2000" baseline="-25000" dirty="0" err="1">
                <a:solidFill>
                  <a:schemeClr val="bg1"/>
                </a:solidFill>
                <a:uFillTx/>
                <a:latin typeface="+mj-lt"/>
                <a:cs typeface="Avenir Book"/>
              </a:rPr>
              <a:t>X</a:t>
            </a:r>
            <a:r>
              <a:rPr lang="en-US" sz="2000" dirty="0">
                <a:solidFill>
                  <a:schemeClr val="bg1"/>
                </a:solidFill>
                <a:uFillTx/>
                <a:latin typeface="+mj-lt"/>
                <a:cs typeface="Avenir Book"/>
              </a:rPr>
              <a:t> (mg/ml)</a:t>
            </a:r>
            <a:r>
              <a:rPr lang="en-US" sz="2000" baseline="-25000" dirty="0">
                <a:solidFill>
                  <a:schemeClr val="bg1"/>
                </a:solidFill>
                <a:uFillTx/>
                <a:latin typeface="+mj-lt"/>
                <a:cs typeface="Avenir Book"/>
              </a:rPr>
              <a:t>	</a:t>
            </a:r>
            <a:r>
              <a:rPr lang="en-US" sz="2000" dirty="0">
                <a:solidFill>
                  <a:schemeClr val="bg1"/>
                </a:solidFill>
                <a:uFillTx/>
                <a:latin typeface="+mj-lt"/>
                <a:cs typeface="Avenir Book"/>
              </a:rPr>
              <a:t> 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895600" y="2743200"/>
            <a:ext cx="5760720" cy="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>
            <a:spLocks/>
          </p:cNvSpPr>
          <p:nvPr/>
        </p:nvSpPr>
        <p:spPr>
          <a:xfrm>
            <a:off x="2895600" y="4537343"/>
            <a:ext cx="4953000" cy="1482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1800"/>
              </a:spcAft>
            </a:pPr>
            <a:r>
              <a:rPr lang="en-US" sz="2000" i="1" dirty="0">
                <a:solidFill>
                  <a:schemeClr val="accent2">
                    <a:lumMod val="60000"/>
                    <a:lumOff val="40000"/>
                  </a:schemeClr>
                </a:solidFill>
                <a:uFillTx/>
                <a:latin typeface="+mj-lt"/>
                <a:cs typeface="Avenir Book"/>
              </a:rPr>
              <a:t>Steady state assumption</a:t>
            </a:r>
          </a:p>
          <a:p>
            <a:pPr algn="ctr">
              <a:lnSpc>
                <a:spcPct val="130000"/>
              </a:lnSpc>
            </a:pPr>
            <a:r>
              <a:rPr lang="en-US" sz="2000" i="1" dirty="0">
                <a:solidFill>
                  <a:schemeClr val="accent2">
                    <a:lumMod val="60000"/>
                    <a:lumOff val="40000"/>
                  </a:schemeClr>
                </a:solidFill>
                <a:uFillTx/>
                <a:latin typeface="+mj-lt"/>
                <a:cs typeface="Avenir Book"/>
              </a:rPr>
              <a:t>Plasma concentration of X remains constant over duration of urine collection period</a:t>
            </a:r>
            <a:endParaRPr lang="en-US" sz="2000" i="1" dirty="0">
              <a:solidFill>
                <a:schemeClr val="accent2">
                  <a:lumMod val="60000"/>
                  <a:lumOff val="40000"/>
                </a:schemeClr>
              </a:solidFill>
              <a:uFillTx/>
              <a:latin typeface="+mj-lt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0" y="304800"/>
            <a:ext cx="9144000" cy="914400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  <a:uFillTx/>
              </a:defRPr>
            </a:lvl2pPr>
            <a:lvl3pPr eaLnBrk="1" hangingPunct="1">
              <a:defRPr>
                <a:solidFill>
                  <a:schemeClr val="tx2"/>
                </a:solidFill>
                <a:uFillTx/>
              </a:defRPr>
            </a:lvl3pPr>
            <a:lvl4pPr eaLnBrk="1" hangingPunct="1">
              <a:defRPr>
                <a:solidFill>
                  <a:schemeClr val="tx2"/>
                </a:solidFill>
                <a:uFillTx/>
              </a:defRPr>
            </a:lvl4pPr>
            <a:lvl5pPr eaLnBrk="1" hangingPunct="1">
              <a:defRPr>
                <a:solidFill>
                  <a:schemeClr val="tx2"/>
                </a:solidFill>
                <a:uFillTx/>
              </a:defRPr>
            </a:lvl5pPr>
            <a:lvl6pPr eaLnBrk="1" hangingPunct="1">
              <a:defRPr>
                <a:solidFill>
                  <a:schemeClr val="tx2"/>
                </a:solidFill>
                <a:uFillTx/>
              </a:defRPr>
            </a:lvl6pPr>
            <a:lvl7pPr eaLnBrk="1" hangingPunct="1">
              <a:defRPr>
                <a:solidFill>
                  <a:schemeClr val="tx2"/>
                </a:solidFill>
                <a:uFillTx/>
              </a:defRPr>
            </a:lvl7pPr>
            <a:lvl8pPr eaLnBrk="1" hangingPunct="1">
              <a:defRPr>
                <a:solidFill>
                  <a:schemeClr val="tx2"/>
                </a:solidFill>
                <a:uFillTx/>
              </a:defRPr>
            </a:lvl8pPr>
            <a:lvl9pPr eaLnBrk="1" hangingPunct="1">
              <a:defRPr>
                <a:solidFill>
                  <a:schemeClr val="tx2"/>
                </a:solidFill>
                <a:uFillTx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uFillTx/>
                <a:latin typeface="+mn-lt"/>
                <a:ea typeface="Hiragino Sans GB W3" charset="-122"/>
                <a:cs typeface="Avenir Book"/>
              </a:rPr>
              <a:t>CALCULATION OF SECRETORY SOLUTE CLEARANCES</a:t>
            </a:r>
          </a:p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Hiragino Sans GB W3" charset="-122"/>
                <a:cs typeface="Avenir Book"/>
              </a:rPr>
              <a:t>REQUIRES TIMED URINE COLLECTION</a:t>
            </a:r>
            <a:endParaRPr lang="en-US" sz="2400" dirty="0">
              <a:solidFill>
                <a:schemeClr val="bg1"/>
              </a:solidFill>
              <a:effectLst/>
              <a:uFillTx/>
              <a:latin typeface="+mn-lt"/>
              <a:ea typeface="Hiragino Sans GB W3" charset="-122"/>
              <a:cs typeface="Avenir Book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334000" y="3733800"/>
            <a:ext cx="0" cy="533400"/>
          </a:xfrm>
          <a:prstGeom prst="straightConnector1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tailEnd type="arrow"/>
          </a:ln>
          <a:effectLst>
            <a:outerShdw blurRad="50800" dist="38100" dir="5400000" rotWithShape="0">
              <a:srgbClr val="000000">
                <a:alpha val="2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798427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95096"/>
              </p:ext>
            </p:extLst>
          </p:nvPr>
        </p:nvGraphicFramePr>
        <p:xfrm>
          <a:off x="228600" y="1712308"/>
          <a:ext cx="8686800" cy="4577797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2493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7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9037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uFillTx/>
                          <a:latin typeface="+mj-lt"/>
                        </a:rPr>
                        <a:t> </a:t>
                      </a:r>
                      <a:endParaRPr lang="en-US" sz="2000" b="0" dirty="0">
                        <a:effectLst/>
                        <a:uFillTx/>
                        <a:latin typeface="+mj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uFillTx/>
                        </a:rPr>
                        <a:t>Median clearance (IQR) ml/min/1.73m</a:t>
                      </a:r>
                      <a:r>
                        <a:rPr lang="en-US" sz="2000" b="0" baseline="30000" dirty="0">
                          <a:effectLst/>
                          <a:uFillTx/>
                        </a:rPr>
                        <a:t>2</a:t>
                      </a:r>
                      <a:endParaRPr lang="en-US" sz="2000" b="0" baseline="30000" dirty="0">
                        <a:solidFill>
                          <a:schemeClr val="bg1"/>
                        </a:solidFill>
                        <a:effectLst/>
                        <a:uFillTx/>
                        <a:latin typeface="+mj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uFillTx/>
                        </a:rPr>
                        <a:t>Correlation with iGFR*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uFillTx/>
                        <a:latin typeface="+mj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876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uFillTx/>
                          <a:latin typeface="+mj-lt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Iothalamate GFR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uFillTx/>
                          <a:latin typeface="+mj-lt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           46 (33, 60)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uFillTx/>
                          <a:latin typeface="+mj-lt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876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uFillTx/>
                        <a:latin typeface="+mj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uFillTx/>
                        <a:latin typeface="+mj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uFillTx/>
                        <a:latin typeface="+mj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876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uFillTx/>
                          <a:latin typeface="+mj-lt"/>
                        </a:rPr>
                        <a:t>Isovalerylglycine </a:t>
                      </a:r>
                      <a:endParaRPr lang="en-US" sz="2000" b="0" dirty="0">
                        <a:effectLst/>
                        <a:uFillTx/>
                        <a:latin typeface="+mj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uFillTx/>
                          <a:latin typeface="+mj-lt"/>
                        </a:rPr>
                        <a:t>           209  (136 - 315)</a:t>
                      </a:r>
                      <a:endParaRPr lang="en-US" sz="2000" dirty="0">
                        <a:effectLst/>
                        <a:uFillTx/>
                        <a:latin typeface="+mj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uFillTx/>
                          <a:latin typeface="+mj-lt"/>
                        </a:rPr>
                        <a:t>0.44</a:t>
                      </a:r>
                      <a:endParaRPr lang="en-US" sz="2000" b="0" dirty="0">
                        <a:effectLst/>
                        <a:uFillTx/>
                        <a:latin typeface="+mj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876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uFillTx/>
                          <a:latin typeface="+mj-lt"/>
                        </a:rPr>
                        <a:t>Tiglylglycine</a:t>
                      </a:r>
                      <a:endParaRPr lang="en-US" sz="2000" b="0" dirty="0">
                        <a:effectLst/>
                        <a:uFillTx/>
                        <a:latin typeface="+mj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uFillTx/>
                          <a:latin typeface="+mj-lt"/>
                        </a:rPr>
                        <a:t>           166  (108 - 258)</a:t>
                      </a:r>
                      <a:endParaRPr lang="en-US" sz="2000" dirty="0">
                        <a:effectLst/>
                        <a:uFillTx/>
                        <a:latin typeface="+mj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uFillTx/>
                          <a:latin typeface="+mj-lt"/>
                        </a:rPr>
                        <a:t>0.50</a:t>
                      </a:r>
                      <a:endParaRPr lang="en-US" sz="2000" b="0" dirty="0">
                        <a:effectLst/>
                        <a:uFillTx/>
                        <a:latin typeface="+mj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876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uFillTx/>
                          <a:latin typeface="+mj-lt"/>
                        </a:rPr>
                        <a:t>Kynurenic acid</a:t>
                      </a:r>
                      <a:endParaRPr lang="en-US" sz="2000" b="0" dirty="0">
                        <a:effectLst/>
                        <a:uFillTx/>
                        <a:latin typeface="+mj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uFillTx/>
                          <a:latin typeface="+mj-lt"/>
                        </a:rPr>
                        <a:t>           85  (59 - 120)</a:t>
                      </a:r>
                      <a:endParaRPr lang="en-US" sz="2000" dirty="0">
                        <a:effectLst/>
                        <a:uFillTx/>
                        <a:latin typeface="+mj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uFillTx/>
                          <a:latin typeface="+mj-lt"/>
                        </a:rPr>
                        <a:t>0.54</a:t>
                      </a:r>
                      <a:endParaRPr lang="en-US" sz="2000" b="0" dirty="0">
                        <a:effectLst/>
                        <a:uFillTx/>
                        <a:latin typeface="+mj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876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uFillTx/>
                          <a:latin typeface="+mj-lt"/>
                        </a:rPr>
                        <a:t>Xanthosine</a:t>
                      </a:r>
                      <a:endParaRPr lang="en-US" sz="2000" b="0" dirty="0">
                        <a:effectLst/>
                        <a:uFillTx/>
                        <a:latin typeface="+mj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uFillTx/>
                          <a:latin typeface="+mj-lt"/>
                        </a:rPr>
                        <a:t>           73  (44 - 109)</a:t>
                      </a:r>
                      <a:endParaRPr lang="en-US" sz="2000" dirty="0">
                        <a:effectLst/>
                        <a:uFillTx/>
                        <a:latin typeface="+mj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uFillTx/>
                          <a:latin typeface="+mj-lt"/>
                        </a:rPr>
                        <a:t>0.28</a:t>
                      </a:r>
                      <a:endParaRPr lang="en-US" sz="2000" b="0" dirty="0">
                        <a:effectLst/>
                        <a:uFillTx/>
                        <a:latin typeface="+mj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876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uFillTx/>
                          <a:latin typeface="+mj-lt"/>
                        </a:rPr>
                        <a:t>Cinnamoylglycine</a:t>
                      </a:r>
                      <a:endParaRPr lang="en-US" sz="2000" b="0" dirty="0">
                        <a:effectLst/>
                        <a:uFillTx/>
                        <a:latin typeface="+mj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uFillTx/>
                          <a:latin typeface="+mj-lt"/>
                        </a:rPr>
                        <a:t>           53  (30 - 91)</a:t>
                      </a:r>
                      <a:endParaRPr lang="en-US" sz="2000" dirty="0">
                        <a:effectLst/>
                        <a:uFillTx/>
                        <a:latin typeface="+mj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uFillTx/>
                          <a:latin typeface="+mj-lt"/>
                        </a:rPr>
                        <a:t>0.22</a:t>
                      </a:r>
                      <a:endParaRPr lang="en-US" sz="2000" b="0" dirty="0">
                        <a:effectLst/>
                        <a:uFillTx/>
                        <a:latin typeface="+mj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876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uFillTx/>
                          <a:latin typeface="+mj-lt"/>
                        </a:rPr>
                        <a:t>Indoxyl sulfate</a:t>
                      </a:r>
                      <a:endParaRPr lang="en-US" sz="2000" b="0" dirty="0">
                        <a:effectLst/>
                        <a:uFillTx/>
                        <a:latin typeface="+mj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uFillTx/>
                          <a:latin typeface="+mj-lt"/>
                        </a:rPr>
                        <a:t>           30  (21 - 44)</a:t>
                      </a:r>
                      <a:endParaRPr lang="en-US" sz="2000" dirty="0">
                        <a:effectLst/>
                        <a:uFillTx/>
                        <a:latin typeface="+mj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uFillTx/>
                          <a:latin typeface="+mj-lt"/>
                        </a:rPr>
                        <a:t>0.49</a:t>
                      </a:r>
                      <a:endParaRPr lang="en-US" sz="2000" b="0" dirty="0">
                        <a:effectLst/>
                        <a:uFillTx/>
                        <a:latin typeface="+mj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876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uFillTx/>
                          <a:latin typeface="+mj-lt"/>
                        </a:rPr>
                        <a:t>Pantothenic acid</a:t>
                      </a:r>
                      <a:endParaRPr lang="en-US" sz="2000" b="0" dirty="0">
                        <a:effectLst/>
                        <a:uFillTx/>
                        <a:latin typeface="+mj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uFillTx/>
                          <a:latin typeface="+mj-lt"/>
                        </a:rPr>
                        <a:t>           19  (11 - 29)</a:t>
                      </a:r>
                      <a:endParaRPr lang="en-US" sz="2000" dirty="0">
                        <a:effectLst/>
                        <a:uFillTx/>
                        <a:latin typeface="+mj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uFillTx/>
                          <a:latin typeface="+mj-lt"/>
                        </a:rPr>
                        <a:t>0.42</a:t>
                      </a:r>
                      <a:endParaRPr lang="en-US" sz="2000" b="0" dirty="0">
                        <a:effectLst/>
                        <a:uFillTx/>
                        <a:latin typeface="+mj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9876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uFillTx/>
                          <a:latin typeface="+mj-lt"/>
                        </a:rPr>
                        <a:t>P-cresol sulfate</a:t>
                      </a:r>
                      <a:endParaRPr lang="en-US" sz="2000" b="0" dirty="0">
                        <a:effectLst/>
                        <a:uFillTx/>
                        <a:latin typeface="+mj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uFillTx/>
                          <a:latin typeface="+mj-lt"/>
                        </a:rPr>
                        <a:t>           10  (6 - 15)</a:t>
                      </a:r>
                      <a:endParaRPr lang="en-US" sz="2000" dirty="0">
                        <a:effectLst/>
                        <a:uFillTx/>
                        <a:latin typeface="+mj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uFillTx/>
                          <a:latin typeface="+mj-lt"/>
                        </a:rPr>
                        <a:t>0.42</a:t>
                      </a:r>
                      <a:endParaRPr lang="en-US" sz="2000" b="0" dirty="0">
                        <a:effectLst/>
                        <a:uFillTx/>
                        <a:latin typeface="+mj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152400"/>
            <a:ext cx="9144000" cy="457200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  <a:uFillTx/>
              </a:defRPr>
            </a:lvl2pPr>
            <a:lvl3pPr eaLnBrk="1" hangingPunct="1">
              <a:defRPr>
                <a:solidFill>
                  <a:schemeClr val="tx2"/>
                </a:solidFill>
                <a:uFillTx/>
              </a:defRPr>
            </a:lvl3pPr>
            <a:lvl4pPr eaLnBrk="1" hangingPunct="1">
              <a:defRPr>
                <a:solidFill>
                  <a:schemeClr val="tx2"/>
                </a:solidFill>
                <a:uFillTx/>
              </a:defRPr>
            </a:lvl4pPr>
            <a:lvl5pPr eaLnBrk="1" hangingPunct="1">
              <a:defRPr>
                <a:solidFill>
                  <a:schemeClr val="tx2"/>
                </a:solidFill>
                <a:uFillTx/>
              </a:defRPr>
            </a:lvl5pPr>
            <a:lvl6pPr eaLnBrk="1" hangingPunct="1">
              <a:defRPr>
                <a:solidFill>
                  <a:schemeClr val="tx2"/>
                </a:solidFill>
                <a:uFillTx/>
              </a:defRPr>
            </a:lvl6pPr>
            <a:lvl7pPr eaLnBrk="1" hangingPunct="1">
              <a:defRPr>
                <a:solidFill>
                  <a:schemeClr val="tx2"/>
                </a:solidFill>
                <a:uFillTx/>
              </a:defRPr>
            </a:lvl7pPr>
            <a:lvl8pPr eaLnBrk="1" hangingPunct="1">
              <a:defRPr>
                <a:solidFill>
                  <a:schemeClr val="tx2"/>
                </a:solidFill>
                <a:uFillTx/>
              </a:defRPr>
            </a:lvl8pPr>
            <a:lvl9pPr eaLnBrk="1" hangingPunct="1">
              <a:defRPr>
                <a:solidFill>
                  <a:schemeClr val="tx2"/>
                </a:solidFill>
                <a:uFillTx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effectLst/>
                <a:uFillTx/>
                <a:latin typeface="+mn-lt"/>
                <a:ea typeface="Hiragino Sans GB W3" charset="-122"/>
                <a:cs typeface="Avenir Book"/>
              </a:rPr>
              <a:t>SOLUTE CLEARANCES VERSUS MEASURED GFR</a:t>
            </a:r>
          </a:p>
        </p:txBody>
      </p:sp>
      <p:sp>
        <p:nvSpPr>
          <p:cNvPr id="7" name="TextBox 6"/>
          <p:cNvSpPr txBox="1">
            <a:spLocks/>
          </p:cNvSpPr>
          <p:nvPr/>
        </p:nvSpPr>
        <p:spPr>
          <a:xfrm>
            <a:off x="5562600" y="6290102"/>
            <a:ext cx="3429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spcAft>
                <a:spcPts val="1200"/>
              </a:spcAft>
            </a:pPr>
            <a:r>
              <a:rPr lang="en-US" sz="1800" dirty="0">
                <a:solidFill>
                  <a:schemeClr val="bg1"/>
                </a:solidFill>
                <a:uFillTx/>
                <a:latin typeface="+mn-lt"/>
                <a:cs typeface="Avenir Book"/>
              </a:rPr>
              <a:t>*All p-values &lt;0.001</a:t>
            </a:r>
            <a:endParaRPr lang="en-US" sz="1800" dirty="0">
              <a:solidFill>
                <a:srgbClr val="FFFFFF"/>
              </a:solidFill>
              <a:uFillTx/>
              <a:latin typeface="Franklin Gothic Book" panose="020B0503020102020204"/>
              <a:cs typeface="Avenir Book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15AD68C-8E0E-5A4B-A4C3-A157A7133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  <a:uFillTx/>
              </a:defRPr>
            </a:lvl2pPr>
            <a:lvl3pPr eaLnBrk="1" hangingPunct="1">
              <a:defRPr>
                <a:solidFill>
                  <a:schemeClr val="tx2"/>
                </a:solidFill>
                <a:uFillTx/>
              </a:defRPr>
            </a:lvl3pPr>
            <a:lvl4pPr eaLnBrk="1" hangingPunct="1">
              <a:defRPr>
                <a:solidFill>
                  <a:schemeClr val="tx2"/>
                </a:solidFill>
                <a:uFillTx/>
              </a:defRPr>
            </a:lvl4pPr>
            <a:lvl5pPr eaLnBrk="1" hangingPunct="1">
              <a:defRPr>
                <a:solidFill>
                  <a:schemeClr val="tx2"/>
                </a:solidFill>
                <a:uFillTx/>
              </a:defRPr>
            </a:lvl5pPr>
            <a:lvl6pPr eaLnBrk="1" hangingPunct="1">
              <a:defRPr>
                <a:solidFill>
                  <a:schemeClr val="tx2"/>
                </a:solidFill>
                <a:uFillTx/>
              </a:defRPr>
            </a:lvl6pPr>
            <a:lvl7pPr eaLnBrk="1" hangingPunct="1">
              <a:defRPr>
                <a:solidFill>
                  <a:schemeClr val="tx2"/>
                </a:solidFill>
                <a:uFillTx/>
              </a:defRPr>
            </a:lvl7pPr>
            <a:lvl8pPr eaLnBrk="1" hangingPunct="1">
              <a:defRPr>
                <a:solidFill>
                  <a:schemeClr val="tx2"/>
                </a:solidFill>
                <a:uFillTx/>
              </a:defRPr>
            </a:lvl8pPr>
            <a:lvl9pPr eaLnBrk="1" hangingPunct="1">
              <a:defRPr>
                <a:solidFill>
                  <a:schemeClr val="tx2"/>
                </a:solidFill>
                <a:uFillTx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effectLst/>
                <a:ea typeface="Hiragino Sans GB W3" charset="-122"/>
                <a:cs typeface="Avenir Book"/>
              </a:rPr>
              <a:t>1,212 CIRC participants who completed iothalamate GFR measurements</a:t>
            </a:r>
            <a:endParaRPr lang="en-US" sz="2000" dirty="0">
              <a:solidFill>
                <a:schemeClr val="bg1"/>
              </a:solidFill>
              <a:effectLst/>
              <a:uFillTx/>
              <a:ea typeface="Hiragino Sans GB W3" charset="-122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34372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228600"/>
            <a:ext cx="8458200" cy="533400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  <a:uFillTx/>
              </a:defRPr>
            </a:lvl2pPr>
            <a:lvl3pPr eaLnBrk="1" hangingPunct="1">
              <a:defRPr>
                <a:solidFill>
                  <a:schemeClr val="tx2"/>
                </a:solidFill>
                <a:uFillTx/>
              </a:defRPr>
            </a:lvl3pPr>
            <a:lvl4pPr eaLnBrk="1" hangingPunct="1">
              <a:defRPr>
                <a:solidFill>
                  <a:schemeClr val="tx2"/>
                </a:solidFill>
                <a:uFillTx/>
              </a:defRPr>
            </a:lvl4pPr>
            <a:lvl5pPr eaLnBrk="1" hangingPunct="1">
              <a:defRPr>
                <a:solidFill>
                  <a:schemeClr val="tx2"/>
                </a:solidFill>
                <a:uFillTx/>
              </a:defRPr>
            </a:lvl5pPr>
            <a:lvl6pPr eaLnBrk="1" hangingPunct="1">
              <a:defRPr>
                <a:solidFill>
                  <a:schemeClr val="tx2"/>
                </a:solidFill>
                <a:uFillTx/>
              </a:defRPr>
            </a:lvl6pPr>
            <a:lvl7pPr eaLnBrk="1" hangingPunct="1">
              <a:defRPr>
                <a:solidFill>
                  <a:schemeClr val="tx2"/>
                </a:solidFill>
                <a:uFillTx/>
              </a:defRPr>
            </a:lvl7pPr>
            <a:lvl8pPr eaLnBrk="1" hangingPunct="1">
              <a:defRPr>
                <a:solidFill>
                  <a:schemeClr val="tx2"/>
                </a:solidFill>
                <a:uFillTx/>
              </a:defRPr>
            </a:lvl8pPr>
            <a:lvl9pPr eaLnBrk="1" hangingPunct="1">
              <a:defRPr>
                <a:solidFill>
                  <a:schemeClr val="tx2"/>
                </a:solidFill>
                <a:uFillTx/>
              </a:defRPr>
            </a:lvl9pPr>
          </a:lstStyle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uFillTx/>
                <a:ea typeface="Lucida Sans Unicode" charset="0"/>
                <a:cs typeface="Avenir Book"/>
              </a:rPr>
              <a:t>THE KIDNEYS PERFORM MULTIPLE HOMEOSTATIC FUNCTIONS</a:t>
            </a: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457200" y="1981200"/>
            <a:ext cx="5867400" cy="399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2400"/>
              </a:spcAft>
            </a:pPr>
            <a:r>
              <a:rPr lang="en-US" sz="2000" dirty="0">
                <a:solidFill>
                  <a:schemeClr val="bg1"/>
                </a:solidFill>
                <a:uFillTx/>
                <a:latin typeface="+mj-lt"/>
              </a:rPr>
              <a:t>Filtration of freely circulating substances</a:t>
            </a:r>
          </a:p>
          <a:p>
            <a:pPr>
              <a:lnSpc>
                <a:spcPct val="130000"/>
              </a:lnSpc>
              <a:spcAft>
                <a:spcPts val="24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Retention of important proteins</a:t>
            </a:r>
            <a:endParaRPr lang="en-US" sz="2000" dirty="0">
              <a:solidFill>
                <a:schemeClr val="bg1"/>
              </a:solidFill>
              <a:uFillTx/>
              <a:latin typeface="+mj-lt"/>
            </a:endParaRPr>
          </a:p>
          <a:p>
            <a:pPr>
              <a:lnSpc>
                <a:spcPct val="130000"/>
              </a:lnSpc>
              <a:spcAft>
                <a:spcPts val="24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Secretion of protein-bound organic solutes and drugs</a:t>
            </a:r>
            <a:endParaRPr lang="en-US" sz="2000" dirty="0">
              <a:solidFill>
                <a:schemeClr val="bg1"/>
              </a:solidFill>
              <a:uFillTx/>
              <a:latin typeface="+mj-lt"/>
            </a:endParaRPr>
          </a:p>
          <a:p>
            <a:pPr>
              <a:lnSpc>
                <a:spcPct val="130000"/>
              </a:lnSpc>
              <a:spcAft>
                <a:spcPts val="2400"/>
              </a:spcAft>
            </a:pPr>
            <a:r>
              <a:rPr lang="en-US" sz="2000" dirty="0">
                <a:solidFill>
                  <a:schemeClr val="bg1"/>
                </a:solidFill>
                <a:uFillTx/>
                <a:latin typeface="+mj-lt"/>
              </a:rPr>
              <a:t>Synthesis of essential hormones and amino acids</a:t>
            </a:r>
          </a:p>
          <a:p>
            <a:pPr>
              <a:lnSpc>
                <a:spcPct val="130000"/>
              </a:lnSpc>
              <a:spcAft>
                <a:spcPts val="2400"/>
              </a:spcAft>
            </a:pPr>
            <a:r>
              <a:rPr lang="en-US" sz="2000" dirty="0">
                <a:solidFill>
                  <a:schemeClr val="bg1"/>
                </a:solidFill>
                <a:uFillTx/>
                <a:latin typeface="+mj-lt"/>
              </a:rPr>
              <a:t>Electrolyte, water, and acid-base balance</a:t>
            </a:r>
          </a:p>
          <a:p>
            <a:pPr>
              <a:lnSpc>
                <a:spcPct val="130000"/>
              </a:lnSpc>
              <a:spcAft>
                <a:spcPts val="24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Remote s</a:t>
            </a:r>
            <a:r>
              <a:rPr lang="en-US" sz="2000" dirty="0">
                <a:solidFill>
                  <a:schemeClr val="bg1"/>
                </a:solidFill>
                <a:uFillTx/>
                <a:latin typeface="+mj-lt"/>
              </a:rPr>
              <a:t>ignaling </a:t>
            </a:r>
            <a:endParaRPr lang="en-US" sz="2000" dirty="0">
              <a:solidFill>
                <a:schemeClr val="accent2"/>
              </a:solidFill>
              <a:uFillTx/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0" y="2590800"/>
            <a:ext cx="1744929" cy="226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64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/>
          <a:srcRect/>
          <a:stretch/>
        </p:blipFill>
        <p:spPr>
          <a:xfrm>
            <a:off x="861180" y="1219200"/>
            <a:ext cx="7971389" cy="4724400"/>
          </a:xfrm>
          <a:prstGeom prst="rect">
            <a:avLst/>
          </a:prstGeom>
        </p:spPr>
      </p:pic>
      <p:sp>
        <p:nvSpPr>
          <p:cNvPr id="7" name="TextBox 6"/>
          <p:cNvSpPr txBox="1">
            <a:spLocks/>
          </p:cNvSpPr>
          <p:nvPr/>
        </p:nvSpPr>
        <p:spPr>
          <a:xfrm>
            <a:off x="1371600" y="6106180"/>
            <a:ext cx="7200900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1200"/>
              </a:spcAft>
            </a:pPr>
            <a:r>
              <a:rPr lang="en-US" sz="2200" dirty="0">
                <a:solidFill>
                  <a:schemeClr val="bg1"/>
                </a:solidFill>
                <a:uFillTx/>
                <a:latin typeface="+mj-lt"/>
              </a:rPr>
              <a:t>Iothalamate GFR (ml/min/1.73m</a:t>
            </a:r>
            <a:r>
              <a:rPr lang="en-US" sz="2200" baseline="30000" dirty="0">
                <a:solidFill>
                  <a:schemeClr val="bg1"/>
                </a:solidFill>
                <a:uFillTx/>
                <a:latin typeface="+mj-lt"/>
              </a:rPr>
              <a:t>2</a:t>
            </a:r>
            <a:r>
              <a:rPr lang="en-US" sz="2200" dirty="0">
                <a:solidFill>
                  <a:schemeClr val="bg1"/>
                </a:solidFill>
                <a:uFillTx/>
                <a:latin typeface="+mj-lt"/>
              </a:rPr>
              <a:t>)</a:t>
            </a: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 rot="5400000">
            <a:off x="-1961132" y="3338526"/>
            <a:ext cx="4994858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1200"/>
              </a:spcAft>
            </a:pPr>
            <a:r>
              <a:rPr lang="en-US" sz="2000" b="1" dirty="0">
                <a:solidFill>
                  <a:schemeClr val="bg1"/>
                </a:solidFill>
                <a:uFillTx/>
                <a:latin typeface="+mj-lt"/>
              </a:rPr>
              <a:t>Kynurenic acid clearance (ml/min/1.73m</a:t>
            </a:r>
            <a:r>
              <a:rPr lang="en-US" sz="2000" b="1" baseline="30000" dirty="0">
                <a:solidFill>
                  <a:schemeClr val="bg1"/>
                </a:solidFill>
                <a:uFillTx/>
                <a:latin typeface="+mj-lt"/>
              </a:rPr>
              <a:t>2</a:t>
            </a:r>
            <a:r>
              <a:rPr lang="en-US" sz="2000" b="1" dirty="0">
                <a:solidFill>
                  <a:schemeClr val="bg1"/>
                </a:solidFill>
                <a:uFillTx/>
                <a:latin typeface="+mj-lt"/>
              </a:rPr>
              <a:t>)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0" y="152400"/>
            <a:ext cx="9144000" cy="457200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  <a:uFillTx/>
              </a:defRPr>
            </a:lvl2pPr>
            <a:lvl3pPr eaLnBrk="1" hangingPunct="1">
              <a:defRPr>
                <a:solidFill>
                  <a:schemeClr val="tx2"/>
                </a:solidFill>
                <a:uFillTx/>
              </a:defRPr>
            </a:lvl3pPr>
            <a:lvl4pPr eaLnBrk="1" hangingPunct="1">
              <a:defRPr>
                <a:solidFill>
                  <a:schemeClr val="tx2"/>
                </a:solidFill>
                <a:uFillTx/>
              </a:defRPr>
            </a:lvl4pPr>
            <a:lvl5pPr eaLnBrk="1" hangingPunct="1">
              <a:defRPr>
                <a:solidFill>
                  <a:schemeClr val="tx2"/>
                </a:solidFill>
                <a:uFillTx/>
              </a:defRPr>
            </a:lvl5pPr>
            <a:lvl6pPr eaLnBrk="1" hangingPunct="1">
              <a:defRPr>
                <a:solidFill>
                  <a:schemeClr val="tx2"/>
                </a:solidFill>
                <a:uFillTx/>
              </a:defRPr>
            </a:lvl6pPr>
            <a:lvl7pPr eaLnBrk="1" hangingPunct="1">
              <a:defRPr>
                <a:solidFill>
                  <a:schemeClr val="tx2"/>
                </a:solidFill>
                <a:uFillTx/>
              </a:defRPr>
            </a:lvl7pPr>
            <a:lvl8pPr eaLnBrk="1" hangingPunct="1">
              <a:defRPr>
                <a:solidFill>
                  <a:schemeClr val="tx2"/>
                </a:solidFill>
                <a:uFillTx/>
              </a:defRPr>
            </a:lvl8pPr>
            <a:lvl9pPr eaLnBrk="1" hangingPunct="1">
              <a:defRPr>
                <a:solidFill>
                  <a:schemeClr val="tx2"/>
                </a:solidFill>
                <a:uFillTx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effectLst/>
                <a:uFillTx/>
                <a:latin typeface="+mn-lt"/>
                <a:ea typeface="Hiragino Sans GB W3" charset="-122"/>
                <a:cs typeface="Avenir Book"/>
              </a:rPr>
              <a:t>SOLUTE CLEARANCES VERSUS MEASURED GFR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ACBE4F-A1D8-AD43-8C5C-C53F0E916E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39000" y="1371600"/>
                <a:ext cx="1219200" cy="487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accent5">
                            <a:lumMod val="50000"/>
                          </a:schemeClr>
                        </a:solidFill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200" dirty="0">
                    <a:solidFill>
                      <a:schemeClr val="accent5">
                        <a:lumMod val="50000"/>
                      </a:schemeClr>
                    </a:solidFill>
                    <a:uFillTx/>
                    <a:latin typeface="+mj-lt"/>
                  </a:rPr>
                  <a:t> = 0.54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ACBE4F-A1D8-AD43-8C5C-C53F0E916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1371600"/>
                <a:ext cx="1219200" cy="487313"/>
              </a:xfrm>
              <a:prstGeom prst="rect">
                <a:avLst/>
              </a:prstGeom>
              <a:blipFill>
                <a:blip r:embed="rId4"/>
                <a:stretch>
                  <a:fillRect r="-515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983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152400"/>
            <a:ext cx="9144000" cy="457200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  <a:uFillTx/>
              </a:defRPr>
            </a:lvl2pPr>
            <a:lvl3pPr eaLnBrk="1" hangingPunct="1">
              <a:defRPr>
                <a:solidFill>
                  <a:schemeClr val="tx2"/>
                </a:solidFill>
                <a:uFillTx/>
              </a:defRPr>
            </a:lvl3pPr>
            <a:lvl4pPr eaLnBrk="1" hangingPunct="1">
              <a:defRPr>
                <a:solidFill>
                  <a:schemeClr val="tx2"/>
                </a:solidFill>
                <a:uFillTx/>
              </a:defRPr>
            </a:lvl4pPr>
            <a:lvl5pPr eaLnBrk="1" hangingPunct="1">
              <a:defRPr>
                <a:solidFill>
                  <a:schemeClr val="tx2"/>
                </a:solidFill>
                <a:uFillTx/>
              </a:defRPr>
            </a:lvl5pPr>
            <a:lvl6pPr eaLnBrk="1" hangingPunct="1">
              <a:defRPr>
                <a:solidFill>
                  <a:schemeClr val="tx2"/>
                </a:solidFill>
                <a:uFillTx/>
              </a:defRPr>
            </a:lvl6pPr>
            <a:lvl7pPr eaLnBrk="1" hangingPunct="1">
              <a:defRPr>
                <a:solidFill>
                  <a:schemeClr val="tx2"/>
                </a:solidFill>
                <a:uFillTx/>
              </a:defRPr>
            </a:lvl7pPr>
            <a:lvl8pPr eaLnBrk="1" hangingPunct="1">
              <a:defRPr>
                <a:solidFill>
                  <a:schemeClr val="tx2"/>
                </a:solidFill>
                <a:uFillTx/>
              </a:defRPr>
            </a:lvl8pPr>
            <a:lvl9pPr eaLnBrk="1" hangingPunct="1">
              <a:defRPr>
                <a:solidFill>
                  <a:schemeClr val="tx2"/>
                </a:solidFill>
                <a:uFillTx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effectLst/>
                <a:uFillTx/>
                <a:latin typeface="+mn-lt"/>
                <a:ea typeface="Hiragino Sans GB W3" charset="-122"/>
                <a:cs typeface="Avenir Book"/>
              </a:rPr>
              <a:t>ASSOCIATION OF SECRETORY CLEARANCE WITH PROGRESSION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592896"/>
              </p:ext>
            </p:extLst>
          </p:nvPr>
        </p:nvGraphicFramePr>
        <p:xfrm>
          <a:off x="313660" y="2590798"/>
          <a:ext cx="8420100" cy="3962402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4055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3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0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59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uFillTx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Solute clearance per 50% lower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uFillTx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Adjusted hazard ratio</a:t>
                      </a:r>
                      <a:endParaRPr lang="en-US" sz="2000" b="0" baseline="30000" dirty="0">
                        <a:solidFill>
                          <a:schemeClr val="bg1"/>
                        </a:solidFill>
                        <a:effectLst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uFillTx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P-value</a:t>
                      </a:r>
                      <a:endParaRPr lang="en-US" sz="2000" b="0" baseline="30000" dirty="0">
                        <a:solidFill>
                          <a:schemeClr val="bg1"/>
                        </a:solidFill>
                        <a:effectLst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Cinnamoylglycine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1.12</a:t>
                      </a:r>
                      <a:endParaRPr lang="en-US" sz="20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&lt;0.001*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6796373"/>
                  </a:ext>
                </a:extLst>
              </a:tr>
              <a:tr h="3655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Indoxyl sulfate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1.15</a:t>
                      </a:r>
                      <a:endParaRPr lang="en-US" sz="20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&lt;0.001*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57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</a:rPr>
                        <a:t>P-cresol sulfate</a:t>
                      </a:r>
                      <a:endParaRPr lang="en-US" sz="2000" b="0" kern="1200" dirty="0">
                        <a:solidFill>
                          <a:schemeClr val="lt1"/>
                        </a:solidFill>
                        <a:effectLst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1.09</a:t>
                      </a:r>
                      <a:endParaRPr lang="en-US" sz="20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0.009*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1594029"/>
                  </a:ext>
                </a:extLst>
              </a:tr>
              <a:tr h="3655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Isovalerylglycine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1.13</a:t>
                      </a:r>
                      <a:endParaRPr lang="en-US" sz="20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0.001*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9268536"/>
                  </a:ext>
                </a:extLst>
              </a:tr>
              <a:tr h="3655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Kynurenic acid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1.21</a:t>
                      </a:r>
                      <a:endParaRPr lang="en-US" sz="20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&lt;0.001*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5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uFillTx/>
                          <a:latin typeface="+mj-lt"/>
                        </a:rPr>
                        <a:t>Pantothenic acid</a:t>
                      </a:r>
                      <a:endParaRPr lang="en-US" sz="2000" b="0" dirty="0">
                        <a:effectLst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1.19</a:t>
                      </a:r>
                      <a:endParaRPr lang="en-US" sz="20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&lt;0.001*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5817258"/>
                  </a:ext>
                </a:extLst>
              </a:tr>
              <a:tr h="3655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Tiglylglycine 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1.07</a:t>
                      </a:r>
                      <a:endParaRPr lang="en-US" sz="20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0.027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3648189"/>
                  </a:ext>
                </a:extLst>
              </a:tr>
              <a:tr h="3655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Xanthosine 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1.14</a:t>
                      </a:r>
                      <a:endParaRPr lang="en-US" sz="20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&lt;0.001*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858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FillTx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Adjusted for age, race, sex, study site, baseline eGFR-CRIC, 24-hour urine albumin, BMI, diabetes, smoking, systolic blood pressure, history of cardiovascular disease, ACE or ARB use</a:t>
                      </a:r>
                    </a:p>
                  </a:txBody>
                  <a:tcPr marL="68580" marR="68580" marT="0" marB="0" anchor="ctr">
                    <a:solidFill>
                      <a:srgbClr val="E8E6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uFillTx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200" dirty="0">
                        <a:solidFill>
                          <a:srgbClr val="FF0000"/>
                        </a:solidFill>
                        <a:effectLst/>
                        <a:uFillTx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91EFEAA-DF14-EE4C-B431-D38EE5F859E4}"/>
              </a:ext>
            </a:extLst>
          </p:cNvPr>
          <p:cNvSpPr txBox="1">
            <a:spLocks/>
          </p:cNvSpPr>
          <p:nvPr/>
        </p:nvSpPr>
        <p:spPr>
          <a:xfrm>
            <a:off x="304800" y="972076"/>
            <a:ext cx="8458200" cy="1390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  <a:ea typeface="Hiragino Sans GB W3" charset="-122"/>
                <a:cs typeface="Avenir Book"/>
              </a:rPr>
              <a:t>3,349 CRIC participants with complete secretory clearance data</a:t>
            </a:r>
            <a:endParaRPr lang="en-US" sz="2000" dirty="0">
              <a:solidFill>
                <a:schemeClr val="bg1"/>
              </a:solidFill>
              <a:uFillTx/>
              <a:latin typeface="+mj-lt"/>
              <a:cs typeface="Avenir Book"/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000" dirty="0">
                <a:solidFill>
                  <a:schemeClr val="bg1"/>
                </a:solidFill>
                <a:uFillTx/>
                <a:latin typeface="+mj-lt"/>
                <a:cs typeface="Avenir Book"/>
              </a:rPr>
              <a:t>CKD progression:  50% decline in eGFR, dialysis, or kidney transplantation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000" dirty="0">
                <a:solidFill>
                  <a:schemeClr val="bg1"/>
                </a:solidFill>
                <a:uFillTx/>
                <a:latin typeface="+mj-lt"/>
                <a:cs typeface="Avenir Book"/>
              </a:rPr>
              <a:t>1,161 progression events over median follow-up 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Avenir Book"/>
              </a:rPr>
              <a:t>of 6.0</a:t>
            </a:r>
            <a:r>
              <a:rPr lang="en-US" sz="2000" dirty="0">
                <a:solidFill>
                  <a:schemeClr val="bg1"/>
                </a:solidFill>
                <a:uFillTx/>
                <a:latin typeface="+mj-lt"/>
                <a:cs typeface="Avenir Book"/>
              </a:rPr>
              <a:t> years</a:t>
            </a:r>
            <a:endParaRPr lang="en-US" sz="2000" dirty="0">
              <a:solidFill>
                <a:srgbClr val="FFFFFF"/>
              </a:solidFill>
              <a:uFillTx/>
              <a:latin typeface="+mj-lt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568304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D14F9E82-DAE5-DB44-A83A-6BF8ADF5F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533400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ea typeface="Lucida Sans Unicode" charset="0"/>
                <a:cs typeface="Avenir Book"/>
              </a:rPr>
              <a:t>SECRETION PRIMARY MECHANISM OF KIDNEY DRUG ELIMINATION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B34FA47-559F-A34D-B68C-CCB0D7C0A1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917276"/>
              </p:ext>
            </p:extLst>
          </p:nvPr>
        </p:nvGraphicFramePr>
        <p:xfrm>
          <a:off x="533400" y="1740307"/>
          <a:ext cx="8153400" cy="4660493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4156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1999"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</a:pPr>
                      <a:r>
                        <a:rPr lang="en-US" sz="2400" b="0" dirty="0"/>
                        <a:t>OAT1-3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</a:pPr>
                      <a:r>
                        <a:rPr lang="en-US" sz="2400" b="0" dirty="0"/>
                        <a:t>OCT2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166">
                <a:tc>
                  <a:txBody>
                    <a:bodyPr/>
                    <a:lstStyle/>
                    <a:p>
                      <a:r>
                        <a:rPr lang="en-US" sz="2000" dirty="0"/>
                        <a:t>Furosemide</a:t>
                      </a:r>
                      <a:endParaRPr lang="en-US" sz="2000" dirty="0">
                        <a:solidFill>
                          <a:srgbClr val="252C4F"/>
                        </a:solidFill>
                        <a:latin typeface="+mj-lt"/>
                        <a:cs typeface="Avenir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Metformin</a:t>
                      </a:r>
                      <a:endParaRPr lang="en-US" sz="2000" dirty="0">
                        <a:solidFill>
                          <a:srgbClr val="252C4F"/>
                        </a:solidFill>
                        <a:latin typeface="+mj-lt"/>
                        <a:cs typeface="Avenir Book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166">
                <a:tc>
                  <a:txBody>
                    <a:bodyPr/>
                    <a:lstStyle/>
                    <a:p>
                      <a:r>
                        <a:rPr lang="en-US" sz="2000" dirty="0"/>
                        <a:t>Hydrochlorothiazide</a:t>
                      </a:r>
                      <a:endParaRPr lang="en-US" sz="2000" dirty="0">
                        <a:solidFill>
                          <a:srgbClr val="252C4F"/>
                        </a:solidFill>
                        <a:latin typeface="+mj-lt"/>
                        <a:cs typeface="Avenir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Beta blockers</a:t>
                      </a:r>
                      <a:endParaRPr lang="en-US" sz="2000" dirty="0">
                        <a:solidFill>
                          <a:srgbClr val="252C4F"/>
                        </a:solidFill>
                        <a:latin typeface="+mj-lt"/>
                        <a:cs typeface="Avenir Book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166">
                <a:tc>
                  <a:txBody>
                    <a:bodyPr/>
                    <a:lstStyle/>
                    <a:p>
                      <a:r>
                        <a:rPr lang="en-US" sz="2000" dirty="0"/>
                        <a:t>Cephalosporins</a:t>
                      </a:r>
                      <a:endParaRPr lang="en-US" sz="2000" dirty="0">
                        <a:solidFill>
                          <a:srgbClr val="252C4F"/>
                        </a:solidFill>
                        <a:latin typeface="+mj-lt"/>
                        <a:cs typeface="Avenir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Cisplatin</a:t>
                      </a:r>
                      <a:endParaRPr lang="en-US" sz="2000" dirty="0">
                        <a:solidFill>
                          <a:srgbClr val="252C4F"/>
                        </a:solidFill>
                        <a:latin typeface="+mj-lt"/>
                        <a:cs typeface="Avenir Book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1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Penicillins</a:t>
                      </a:r>
                      <a:endParaRPr lang="en-US" sz="2000" dirty="0">
                        <a:solidFill>
                          <a:srgbClr val="252C4F"/>
                        </a:solidFill>
                        <a:latin typeface="+mj-lt"/>
                        <a:cs typeface="Avenir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Cimetidine</a:t>
                      </a:r>
                      <a:endParaRPr lang="en-US" sz="2000" dirty="0">
                        <a:solidFill>
                          <a:srgbClr val="252C4F"/>
                        </a:solidFill>
                        <a:latin typeface="+mj-lt"/>
                        <a:cs typeface="Avenir Book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166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effectLst/>
                        </a:rPr>
                        <a:t>Acyclovir</a:t>
                      </a:r>
                      <a:endParaRPr lang="en-US" sz="2000" dirty="0">
                        <a:solidFill>
                          <a:srgbClr val="252C4F"/>
                        </a:solidFill>
                        <a:latin typeface="+mj-lt"/>
                        <a:cs typeface="Avenir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Lamivudine</a:t>
                      </a:r>
                      <a:endParaRPr lang="en-US" sz="2000" dirty="0">
                        <a:solidFill>
                          <a:srgbClr val="252C4F"/>
                        </a:solidFill>
                        <a:latin typeface="+mj-lt"/>
                        <a:cs typeface="Avenir Book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1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effectLst/>
                        </a:rPr>
                        <a:t>Zidovudine</a:t>
                      </a:r>
                      <a:endParaRPr lang="en-US" sz="2000" dirty="0">
                        <a:solidFill>
                          <a:srgbClr val="252C4F"/>
                        </a:solidFill>
                        <a:latin typeface="+mj-lt"/>
                        <a:cs typeface="Avenir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/>
                        <a:t>Varenicline (Chantix)</a:t>
                      </a:r>
                      <a:endParaRPr lang="en-US" sz="2000" dirty="0">
                        <a:solidFill>
                          <a:srgbClr val="252C4F"/>
                        </a:solidFill>
                        <a:latin typeface="+mj-lt"/>
                        <a:cs typeface="Avenir Book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166">
                <a:tc>
                  <a:txBody>
                    <a:bodyPr/>
                    <a:lstStyle/>
                    <a:p>
                      <a:r>
                        <a:rPr lang="en-US" sz="2000" dirty="0"/>
                        <a:t>Losartan</a:t>
                      </a:r>
                      <a:endParaRPr lang="en-US" sz="2000" dirty="0">
                        <a:solidFill>
                          <a:srgbClr val="252C4F"/>
                        </a:solidFill>
                        <a:latin typeface="+mj-lt"/>
                        <a:cs typeface="Avenir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252C4F"/>
                        </a:solidFill>
                        <a:latin typeface="+mj-lt"/>
                        <a:cs typeface="Avenir Book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1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NSAIDs</a:t>
                      </a:r>
                      <a:endParaRPr lang="en-US" sz="2000" dirty="0">
                        <a:solidFill>
                          <a:srgbClr val="252C4F"/>
                        </a:solidFill>
                        <a:latin typeface="+mj-lt"/>
                        <a:cs typeface="Avenir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252C4F"/>
                        </a:solidFill>
                        <a:latin typeface="+mj-lt"/>
                        <a:cs typeface="Avenir Book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3166">
                <a:tc>
                  <a:txBody>
                    <a:bodyPr/>
                    <a:lstStyle/>
                    <a:p>
                      <a:r>
                        <a:rPr lang="en-US" sz="2000" dirty="0"/>
                        <a:t>Statins</a:t>
                      </a:r>
                      <a:endParaRPr lang="en-US" sz="2000" dirty="0">
                        <a:solidFill>
                          <a:srgbClr val="252C4F"/>
                        </a:solidFill>
                        <a:latin typeface="+mj-lt"/>
                        <a:cs typeface="Avenir Boo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252C4F"/>
                        </a:solidFill>
                        <a:latin typeface="+mj-lt"/>
                        <a:cs typeface="Avenir Book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8395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D14F9E82-DAE5-DB44-A83A-6BF8ADF5F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"/>
            <a:ext cx="8458200" cy="533400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ea typeface="Lucida Sans Unicode" charset="0"/>
                <a:cs typeface="Avenir Book"/>
              </a:rPr>
              <a:t>KIDNEY DRUG DOSING BASED ON GLOMERULAR FILTRATION</a:t>
            </a:r>
          </a:p>
        </p:txBody>
      </p:sp>
      <p:pic>
        <p:nvPicPr>
          <p:cNvPr id="5" name="Picture 4" descr="Pages from Cefazolin- Drug information.tiff">
            <a:extLst>
              <a:ext uri="{FF2B5EF4-FFF2-40B4-BE49-F238E27FC236}">
                <a16:creationId xmlns:a16="http://schemas.microsoft.com/office/drawing/2014/main" id="{7AEA9C42-203A-EF4A-A16A-9F291689B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133600"/>
            <a:ext cx="8435945" cy="4038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A6513D-1C35-214C-9EDD-53278D661417}"/>
              </a:ext>
            </a:extLst>
          </p:cNvPr>
          <p:cNvSpPr txBox="1"/>
          <p:nvPr/>
        </p:nvSpPr>
        <p:spPr>
          <a:xfrm>
            <a:off x="304800" y="1428690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cs typeface="Avenir Book"/>
              </a:rPr>
              <a:t>Cefazolin drug dosing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2197400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800" y="228600"/>
            <a:ext cx="8610600" cy="533400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  <a:uFillTx/>
              </a:defRPr>
            </a:lvl2pPr>
            <a:lvl3pPr eaLnBrk="1" hangingPunct="1">
              <a:defRPr>
                <a:solidFill>
                  <a:schemeClr val="tx2"/>
                </a:solidFill>
                <a:uFillTx/>
              </a:defRPr>
            </a:lvl3pPr>
            <a:lvl4pPr eaLnBrk="1" hangingPunct="1">
              <a:defRPr>
                <a:solidFill>
                  <a:schemeClr val="tx2"/>
                </a:solidFill>
                <a:uFillTx/>
              </a:defRPr>
            </a:lvl4pPr>
            <a:lvl5pPr eaLnBrk="1" hangingPunct="1">
              <a:defRPr>
                <a:solidFill>
                  <a:schemeClr val="tx2"/>
                </a:solidFill>
                <a:uFillTx/>
              </a:defRPr>
            </a:lvl5pPr>
            <a:lvl6pPr eaLnBrk="1" hangingPunct="1">
              <a:defRPr>
                <a:solidFill>
                  <a:schemeClr val="tx2"/>
                </a:solidFill>
                <a:uFillTx/>
              </a:defRPr>
            </a:lvl6pPr>
            <a:lvl7pPr eaLnBrk="1" hangingPunct="1">
              <a:defRPr>
                <a:solidFill>
                  <a:schemeClr val="tx2"/>
                </a:solidFill>
                <a:uFillTx/>
              </a:defRPr>
            </a:lvl7pPr>
            <a:lvl8pPr eaLnBrk="1" hangingPunct="1">
              <a:defRPr>
                <a:solidFill>
                  <a:schemeClr val="tx2"/>
                </a:solidFill>
                <a:uFillTx/>
              </a:defRPr>
            </a:lvl8pPr>
            <a:lvl9pPr eaLnBrk="1" hangingPunct="1">
              <a:defRPr>
                <a:solidFill>
                  <a:schemeClr val="tx2"/>
                </a:solidFill>
                <a:uFillTx/>
              </a:defRPr>
            </a:lvl9pPr>
          </a:lstStyle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uFillTx/>
                <a:ea typeface="Lucida Sans Unicode" charset="0"/>
                <a:cs typeface="Avenir Book"/>
              </a:rPr>
              <a:t>THE KIDNEYS PERFORM </a:t>
            </a:r>
            <a:r>
              <a:rPr lang="en-US" sz="2400" dirty="0">
                <a:solidFill>
                  <a:schemeClr val="bg1"/>
                </a:solidFill>
                <a:effectLst/>
                <a:ea typeface="Lucida Sans Unicode" charset="0"/>
                <a:cs typeface="Avenir Book"/>
              </a:rPr>
              <a:t>MULTIPLE</a:t>
            </a:r>
            <a:r>
              <a:rPr lang="en-US" sz="2400" dirty="0">
                <a:solidFill>
                  <a:schemeClr val="bg1"/>
                </a:solidFill>
                <a:effectLst/>
                <a:uFillTx/>
                <a:ea typeface="Lucida Sans Unicode" charset="0"/>
                <a:cs typeface="Avenir Book"/>
              </a:rPr>
              <a:t> HOMEOSTATIC FUNCTIONS</a:t>
            </a: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457200" y="1981200"/>
            <a:ext cx="5867400" cy="399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2400"/>
              </a:spcAft>
            </a:pP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+mj-lt"/>
              </a:rPr>
              <a:t>Filtration of freely circulating substances</a:t>
            </a:r>
          </a:p>
          <a:p>
            <a:pPr>
              <a:lnSpc>
                <a:spcPct val="130000"/>
              </a:lnSpc>
              <a:spcAft>
                <a:spcPts val="24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Retention of important proteins</a:t>
            </a:r>
            <a:endParaRPr lang="en-US" sz="2000" dirty="0">
              <a:solidFill>
                <a:schemeClr val="bg1"/>
              </a:solidFill>
              <a:uFillTx/>
              <a:latin typeface="+mj-lt"/>
            </a:endParaRPr>
          </a:p>
          <a:p>
            <a:pPr>
              <a:lnSpc>
                <a:spcPct val="130000"/>
              </a:lnSpc>
              <a:spcAft>
                <a:spcPts val="24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Secretion of protein-bound organic solutes and drugs</a:t>
            </a:r>
            <a:endParaRPr lang="en-US" sz="2000" dirty="0">
              <a:solidFill>
                <a:schemeClr val="bg1"/>
              </a:solidFill>
              <a:uFillTx/>
              <a:latin typeface="+mj-lt"/>
            </a:endParaRPr>
          </a:p>
          <a:p>
            <a:pPr>
              <a:lnSpc>
                <a:spcPct val="130000"/>
              </a:lnSpc>
              <a:spcAft>
                <a:spcPts val="2400"/>
              </a:spcAft>
            </a:pPr>
            <a:r>
              <a:rPr lang="en-US" sz="2000" dirty="0">
                <a:solidFill>
                  <a:schemeClr val="bg1"/>
                </a:solidFill>
                <a:uFillTx/>
                <a:latin typeface="+mj-lt"/>
              </a:rPr>
              <a:t>Synthesis of essential hormones and amino acids</a:t>
            </a:r>
          </a:p>
          <a:p>
            <a:pPr>
              <a:lnSpc>
                <a:spcPct val="130000"/>
              </a:lnSpc>
              <a:spcAft>
                <a:spcPts val="2400"/>
              </a:spcAft>
            </a:pPr>
            <a:r>
              <a:rPr lang="en-US" sz="2000" dirty="0">
                <a:solidFill>
                  <a:schemeClr val="bg1"/>
                </a:solidFill>
                <a:uFillTx/>
                <a:latin typeface="+mj-lt"/>
              </a:rPr>
              <a:t>Electrolyte, water, and acid-base balance</a:t>
            </a:r>
          </a:p>
          <a:p>
            <a:pPr>
              <a:lnSpc>
                <a:spcPct val="130000"/>
              </a:lnSpc>
              <a:spcAft>
                <a:spcPts val="24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Remote s</a:t>
            </a:r>
            <a:r>
              <a:rPr lang="en-US" sz="2000" dirty="0">
                <a:solidFill>
                  <a:schemeClr val="bg1"/>
                </a:solidFill>
                <a:uFillTx/>
                <a:latin typeface="+mj-lt"/>
              </a:rPr>
              <a:t>ignaling </a:t>
            </a:r>
            <a:endParaRPr lang="en-US" sz="2000" dirty="0">
              <a:solidFill>
                <a:schemeClr val="accent2"/>
              </a:solidFill>
              <a:uFillTx/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0" y="2590800"/>
            <a:ext cx="1744929" cy="226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72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228600"/>
            <a:ext cx="8534400" cy="533400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  <a:uFillTx/>
              </a:defRPr>
            </a:lvl2pPr>
            <a:lvl3pPr eaLnBrk="1" hangingPunct="1">
              <a:defRPr>
                <a:solidFill>
                  <a:schemeClr val="tx2"/>
                </a:solidFill>
                <a:uFillTx/>
              </a:defRPr>
            </a:lvl3pPr>
            <a:lvl4pPr eaLnBrk="1" hangingPunct="1">
              <a:defRPr>
                <a:solidFill>
                  <a:schemeClr val="tx2"/>
                </a:solidFill>
                <a:uFillTx/>
              </a:defRPr>
            </a:lvl4pPr>
            <a:lvl5pPr eaLnBrk="1" hangingPunct="1">
              <a:defRPr>
                <a:solidFill>
                  <a:schemeClr val="tx2"/>
                </a:solidFill>
                <a:uFillTx/>
              </a:defRPr>
            </a:lvl5pPr>
            <a:lvl6pPr eaLnBrk="1" hangingPunct="1">
              <a:defRPr>
                <a:solidFill>
                  <a:schemeClr val="tx2"/>
                </a:solidFill>
                <a:uFillTx/>
              </a:defRPr>
            </a:lvl6pPr>
            <a:lvl7pPr eaLnBrk="1" hangingPunct="1">
              <a:defRPr>
                <a:solidFill>
                  <a:schemeClr val="tx2"/>
                </a:solidFill>
                <a:uFillTx/>
              </a:defRPr>
            </a:lvl7pPr>
            <a:lvl8pPr eaLnBrk="1" hangingPunct="1">
              <a:defRPr>
                <a:solidFill>
                  <a:schemeClr val="tx2"/>
                </a:solidFill>
                <a:uFillTx/>
              </a:defRPr>
            </a:lvl8pPr>
            <a:lvl9pPr eaLnBrk="1" hangingPunct="1">
              <a:defRPr>
                <a:solidFill>
                  <a:schemeClr val="tx2"/>
                </a:solidFill>
                <a:uFillTx/>
              </a:defRPr>
            </a:lvl9pPr>
          </a:lstStyle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ea typeface="Lucida Sans Unicode" charset="0"/>
                <a:cs typeface="Avenir Book"/>
              </a:rPr>
              <a:t>GFR ESTIMATING EQUATIONS ARE IMPRECISE</a:t>
            </a:r>
            <a:endParaRPr lang="en-US" sz="2400" dirty="0">
              <a:solidFill>
                <a:schemeClr val="bg1"/>
              </a:solidFill>
              <a:effectLst/>
              <a:uFillTx/>
              <a:ea typeface="Lucida Sans Unicode" charset="0"/>
              <a:cs typeface="Avenir Book"/>
            </a:endParaRP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87A7DCDD-1C7B-AE46-86AE-7668B864C1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50" r="8334" b="56502"/>
          <a:stretch/>
        </p:blipFill>
        <p:spPr>
          <a:xfrm>
            <a:off x="2023002" y="1219200"/>
            <a:ext cx="5292198" cy="4500289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B9A4DEB3-60EA-4D4B-AF4B-EFC7B5263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719489"/>
            <a:ext cx="4724400" cy="533400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  <a:uFillTx/>
              </a:defRPr>
            </a:lvl2pPr>
            <a:lvl3pPr eaLnBrk="1" hangingPunct="1">
              <a:defRPr>
                <a:solidFill>
                  <a:schemeClr val="tx2"/>
                </a:solidFill>
                <a:uFillTx/>
              </a:defRPr>
            </a:lvl3pPr>
            <a:lvl4pPr eaLnBrk="1" hangingPunct="1">
              <a:defRPr>
                <a:solidFill>
                  <a:schemeClr val="tx2"/>
                </a:solidFill>
                <a:uFillTx/>
              </a:defRPr>
            </a:lvl4pPr>
            <a:lvl5pPr eaLnBrk="1" hangingPunct="1">
              <a:defRPr>
                <a:solidFill>
                  <a:schemeClr val="tx2"/>
                </a:solidFill>
                <a:uFillTx/>
              </a:defRPr>
            </a:lvl5pPr>
            <a:lvl6pPr eaLnBrk="1" hangingPunct="1">
              <a:defRPr>
                <a:solidFill>
                  <a:schemeClr val="tx2"/>
                </a:solidFill>
                <a:uFillTx/>
              </a:defRPr>
            </a:lvl6pPr>
            <a:lvl7pPr eaLnBrk="1" hangingPunct="1">
              <a:defRPr>
                <a:solidFill>
                  <a:schemeClr val="tx2"/>
                </a:solidFill>
                <a:uFillTx/>
              </a:defRPr>
            </a:lvl7pPr>
            <a:lvl8pPr eaLnBrk="1" hangingPunct="1">
              <a:defRPr>
                <a:solidFill>
                  <a:schemeClr val="tx2"/>
                </a:solidFill>
                <a:uFillTx/>
              </a:defRPr>
            </a:lvl8pPr>
            <a:lvl9pPr eaLnBrk="1" hangingPunct="1">
              <a:defRPr>
                <a:solidFill>
                  <a:schemeClr val="tx2"/>
                </a:solidFill>
                <a:uFillTx/>
              </a:defRPr>
            </a:lvl9pPr>
          </a:lstStyle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FillTx/>
                <a:ea typeface="Lucida Sans Unicode" charset="0"/>
                <a:cs typeface="Avenir Book"/>
              </a:rPr>
              <a:t>eGFR CKD-EPI ml/min/1.73m</a:t>
            </a:r>
            <a:r>
              <a:rPr lang="en-US" sz="2000" baseline="300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FillTx/>
                <a:ea typeface="Lucida Sans Unicode" charset="0"/>
                <a:cs typeface="Avenir Book"/>
              </a:rPr>
              <a:t>2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5C0E9B5-8E99-4143-9570-D54AC644FF50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-383243" y="2974046"/>
            <a:ext cx="4043087" cy="533400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  <a:uFillTx/>
              </a:defRPr>
            </a:lvl2pPr>
            <a:lvl3pPr eaLnBrk="1" hangingPunct="1">
              <a:defRPr>
                <a:solidFill>
                  <a:schemeClr val="tx2"/>
                </a:solidFill>
                <a:uFillTx/>
              </a:defRPr>
            </a:lvl3pPr>
            <a:lvl4pPr eaLnBrk="1" hangingPunct="1">
              <a:defRPr>
                <a:solidFill>
                  <a:schemeClr val="tx2"/>
                </a:solidFill>
                <a:uFillTx/>
              </a:defRPr>
            </a:lvl4pPr>
            <a:lvl5pPr eaLnBrk="1" hangingPunct="1">
              <a:defRPr>
                <a:solidFill>
                  <a:schemeClr val="tx2"/>
                </a:solidFill>
                <a:uFillTx/>
              </a:defRPr>
            </a:lvl5pPr>
            <a:lvl6pPr eaLnBrk="1" hangingPunct="1">
              <a:defRPr>
                <a:solidFill>
                  <a:schemeClr val="tx2"/>
                </a:solidFill>
                <a:uFillTx/>
              </a:defRPr>
            </a:lvl6pPr>
            <a:lvl7pPr eaLnBrk="1" hangingPunct="1">
              <a:defRPr>
                <a:solidFill>
                  <a:schemeClr val="tx2"/>
                </a:solidFill>
                <a:uFillTx/>
              </a:defRPr>
            </a:lvl7pPr>
            <a:lvl8pPr eaLnBrk="1" hangingPunct="1">
              <a:defRPr>
                <a:solidFill>
                  <a:schemeClr val="tx2"/>
                </a:solidFill>
                <a:uFillTx/>
              </a:defRPr>
            </a:lvl8pPr>
            <a:lvl9pPr eaLnBrk="1" hangingPunct="1">
              <a:defRPr>
                <a:solidFill>
                  <a:schemeClr val="tx2"/>
                </a:solidFill>
                <a:uFillTx/>
              </a:defRPr>
            </a:lvl9pPr>
          </a:lstStyle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Lucida Sans Unicode" charset="0"/>
                <a:cs typeface="Avenir Book"/>
              </a:rPr>
              <a:t>Measured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FillTx/>
                <a:ea typeface="Lucida Sans Unicode" charset="0"/>
                <a:cs typeface="Avenir Book"/>
              </a:rPr>
              <a:t> GFR ml/min/1.73m</a:t>
            </a:r>
            <a:r>
              <a:rPr lang="en-US" sz="2000" baseline="300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FillTx/>
                <a:ea typeface="Lucida Sans Unicode" charset="0"/>
                <a:cs typeface="Avenir Book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7A8247-FC3D-8249-A230-CC20DC9FCA86}"/>
              </a:ext>
            </a:extLst>
          </p:cNvPr>
          <p:cNvSpPr txBox="1"/>
          <p:nvPr/>
        </p:nvSpPr>
        <p:spPr>
          <a:xfrm>
            <a:off x="7010400" y="6096000"/>
            <a:ext cx="2052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  <a:latin typeface="+mj-lt"/>
              </a:rPr>
              <a:t>Levey</a:t>
            </a:r>
          </a:p>
          <a:p>
            <a:pPr algn="ctr"/>
            <a:r>
              <a:rPr lang="en-US" sz="1600" i="1" dirty="0">
                <a:solidFill>
                  <a:schemeClr val="bg1"/>
                </a:solidFill>
                <a:latin typeface="+mj-lt"/>
              </a:rPr>
              <a:t>Ann </a:t>
            </a:r>
            <a:r>
              <a:rPr lang="en-US" sz="1600" i="1" dirty="0" err="1">
                <a:solidFill>
                  <a:schemeClr val="bg1"/>
                </a:solidFill>
                <a:latin typeface="+mj-lt"/>
              </a:rPr>
              <a:t>Int</a:t>
            </a:r>
            <a:r>
              <a:rPr lang="en-US" sz="1600" i="1" dirty="0">
                <a:solidFill>
                  <a:schemeClr val="bg1"/>
                </a:solidFill>
                <a:latin typeface="+mj-lt"/>
              </a:rPr>
              <a:t> Med 2009</a:t>
            </a:r>
          </a:p>
        </p:txBody>
      </p:sp>
    </p:spTree>
    <p:extLst>
      <p:ext uri="{BB962C8B-B14F-4D97-AF65-F5344CB8AC3E}">
        <p14:creationId xmlns:p14="http://schemas.microsoft.com/office/powerpoint/2010/main" val="3421993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533400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  <a:uFillTx/>
              </a:defRPr>
            </a:lvl2pPr>
            <a:lvl3pPr eaLnBrk="1" hangingPunct="1">
              <a:defRPr>
                <a:solidFill>
                  <a:schemeClr val="tx2"/>
                </a:solidFill>
                <a:uFillTx/>
              </a:defRPr>
            </a:lvl3pPr>
            <a:lvl4pPr eaLnBrk="1" hangingPunct="1">
              <a:defRPr>
                <a:solidFill>
                  <a:schemeClr val="tx2"/>
                </a:solidFill>
                <a:uFillTx/>
              </a:defRPr>
            </a:lvl4pPr>
            <a:lvl5pPr eaLnBrk="1" hangingPunct="1">
              <a:defRPr>
                <a:solidFill>
                  <a:schemeClr val="tx2"/>
                </a:solidFill>
                <a:uFillTx/>
              </a:defRPr>
            </a:lvl5pPr>
            <a:lvl6pPr eaLnBrk="1" hangingPunct="1">
              <a:defRPr>
                <a:solidFill>
                  <a:schemeClr val="tx2"/>
                </a:solidFill>
                <a:uFillTx/>
              </a:defRPr>
            </a:lvl6pPr>
            <a:lvl7pPr eaLnBrk="1" hangingPunct="1">
              <a:defRPr>
                <a:solidFill>
                  <a:schemeClr val="tx2"/>
                </a:solidFill>
                <a:uFillTx/>
              </a:defRPr>
            </a:lvl7pPr>
            <a:lvl8pPr eaLnBrk="1" hangingPunct="1">
              <a:defRPr>
                <a:solidFill>
                  <a:schemeClr val="tx2"/>
                </a:solidFill>
                <a:uFillTx/>
              </a:defRPr>
            </a:lvl8pPr>
            <a:lvl9pPr eaLnBrk="1" hangingPunct="1">
              <a:defRPr>
                <a:solidFill>
                  <a:schemeClr val="tx2"/>
                </a:solidFill>
                <a:uFillTx/>
              </a:defRPr>
            </a:lvl9pPr>
          </a:lstStyle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ea typeface="Lucida Sans Unicode" charset="0"/>
                <a:cs typeface="Avenir Book"/>
              </a:rPr>
              <a:t>NEWER METHODS FOR ESTIMATING GFR</a:t>
            </a:r>
            <a:endParaRPr lang="en-US" sz="2400" dirty="0">
              <a:solidFill>
                <a:schemeClr val="bg1"/>
              </a:solidFill>
              <a:effectLst/>
              <a:uFillTx/>
              <a:ea typeface="Lucida Sans Unicode" charset="0"/>
              <a:cs typeface="Avenir Book"/>
            </a:endParaRP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960530E-EE97-9A4F-BEB0-B943139E01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11873"/>
          <a:stretch/>
        </p:blipFill>
        <p:spPr>
          <a:xfrm>
            <a:off x="685800" y="2514600"/>
            <a:ext cx="6284342" cy="39507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045A30-665E-6A49-BEE2-3AFCB5636864}"/>
              </a:ext>
            </a:extLst>
          </p:cNvPr>
          <p:cNvSpPr txBox="1"/>
          <p:nvPr/>
        </p:nvSpPr>
        <p:spPr>
          <a:xfrm>
            <a:off x="609600" y="1295400"/>
            <a:ext cx="8001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Administer fluorescent injectate of large 150-kD and small 5-kD dextrans</a:t>
            </a:r>
          </a:p>
          <a:p>
            <a:pPr>
              <a:spcAft>
                <a:spcPts val="18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Obtain three blood draws over three hours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A38BF5-1F62-054C-8841-359D7D9EC7F8}"/>
              </a:ext>
            </a:extLst>
          </p:cNvPr>
          <p:cNvSpPr txBox="1"/>
          <p:nvPr/>
        </p:nvSpPr>
        <p:spPr>
          <a:xfrm>
            <a:off x="7146851" y="6183868"/>
            <a:ext cx="1844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i="1" dirty="0">
                <a:solidFill>
                  <a:schemeClr val="bg1"/>
                </a:solidFill>
                <a:latin typeface="+mj-lt"/>
              </a:rPr>
              <a:t>Rizk JASN 2018</a:t>
            </a:r>
          </a:p>
        </p:txBody>
      </p:sp>
    </p:spTree>
    <p:extLst>
      <p:ext uri="{BB962C8B-B14F-4D97-AF65-F5344CB8AC3E}">
        <p14:creationId xmlns:p14="http://schemas.microsoft.com/office/powerpoint/2010/main" val="1202172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533400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  <a:uFillTx/>
              </a:defRPr>
            </a:lvl2pPr>
            <a:lvl3pPr eaLnBrk="1" hangingPunct="1">
              <a:defRPr>
                <a:solidFill>
                  <a:schemeClr val="tx2"/>
                </a:solidFill>
                <a:uFillTx/>
              </a:defRPr>
            </a:lvl3pPr>
            <a:lvl4pPr eaLnBrk="1" hangingPunct="1">
              <a:defRPr>
                <a:solidFill>
                  <a:schemeClr val="tx2"/>
                </a:solidFill>
                <a:uFillTx/>
              </a:defRPr>
            </a:lvl4pPr>
            <a:lvl5pPr eaLnBrk="1" hangingPunct="1">
              <a:defRPr>
                <a:solidFill>
                  <a:schemeClr val="tx2"/>
                </a:solidFill>
                <a:uFillTx/>
              </a:defRPr>
            </a:lvl5pPr>
            <a:lvl6pPr eaLnBrk="1" hangingPunct="1">
              <a:defRPr>
                <a:solidFill>
                  <a:schemeClr val="tx2"/>
                </a:solidFill>
                <a:uFillTx/>
              </a:defRPr>
            </a:lvl6pPr>
            <a:lvl7pPr eaLnBrk="1" hangingPunct="1">
              <a:defRPr>
                <a:solidFill>
                  <a:schemeClr val="tx2"/>
                </a:solidFill>
                <a:uFillTx/>
              </a:defRPr>
            </a:lvl7pPr>
            <a:lvl8pPr eaLnBrk="1" hangingPunct="1">
              <a:defRPr>
                <a:solidFill>
                  <a:schemeClr val="tx2"/>
                </a:solidFill>
                <a:uFillTx/>
              </a:defRPr>
            </a:lvl8pPr>
            <a:lvl9pPr eaLnBrk="1" hangingPunct="1">
              <a:defRPr>
                <a:solidFill>
                  <a:schemeClr val="tx2"/>
                </a:solidFill>
                <a:uFillTx/>
              </a:defRPr>
            </a:lvl9pPr>
          </a:lstStyle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ea typeface="Lucida Sans Unicode" charset="0"/>
                <a:cs typeface="Avenir Book"/>
              </a:rPr>
              <a:t>NEWER METHODS FOR ESTIMATING GFR</a:t>
            </a:r>
            <a:endParaRPr lang="en-US" sz="2400" dirty="0">
              <a:solidFill>
                <a:schemeClr val="bg1"/>
              </a:solidFill>
              <a:effectLst/>
              <a:uFillTx/>
              <a:ea typeface="Lucida Sans Unicode" charset="0"/>
              <a:cs typeface="Avenir Book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045A30-665E-6A49-BEE2-3AFCB5636864}"/>
                  </a:ext>
                </a:extLst>
              </p:cNvPr>
              <p:cNvSpPr txBox="1"/>
              <p:nvPr/>
            </p:nvSpPr>
            <p:spPr>
              <a:xfrm>
                <a:off x="457200" y="1631246"/>
                <a:ext cx="8001000" cy="3990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2400"/>
                  </a:spcAft>
                </a:pPr>
                <a:r>
                  <a:rPr lang="en-US" sz="2000" dirty="0">
                    <a:solidFill>
                      <a:schemeClr val="bg1"/>
                    </a:solidFill>
                    <a:latin typeface="+mj-lt"/>
                  </a:rPr>
                  <a:t>“Renal functional reserve”</a:t>
                </a:r>
              </a:p>
              <a:p>
                <a:pPr>
                  <a:lnSpc>
                    <a:spcPct val="130000"/>
                  </a:lnSpc>
                  <a:spcAft>
                    <a:spcPts val="2400"/>
                  </a:spcAft>
                </a:pPr>
                <a:r>
                  <a:rPr lang="en-US" sz="2000" dirty="0">
                    <a:solidFill>
                      <a:schemeClr val="bg1"/>
                    </a:solidFill>
                    <a:latin typeface="+mj-lt"/>
                  </a:rPr>
                  <a:t>Capacity to increase GFR after stimulation (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+mj-lt"/>
                  </a:rPr>
                  <a:t>20%)</a:t>
                </a:r>
              </a:p>
              <a:p>
                <a:pPr>
                  <a:lnSpc>
                    <a:spcPct val="130000"/>
                  </a:lnSpc>
                  <a:spcAft>
                    <a:spcPts val="2400"/>
                  </a:spcAft>
                </a:pPr>
                <a:r>
                  <a:rPr lang="en-US" sz="2000" dirty="0">
                    <a:solidFill>
                      <a:schemeClr val="bg1"/>
                    </a:solidFill>
                    <a:latin typeface="+mj-lt"/>
                  </a:rPr>
                  <a:t>Blunted renal functional reserve reported in</a:t>
                </a:r>
              </a:p>
              <a:p>
                <a:pPr marL="342900" indent="-342900">
                  <a:lnSpc>
                    <a:spcPct val="130000"/>
                  </a:lnSpc>
                  <a:spcAft>
                    <a:spcPts val="24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bg1"/>
                    </a:solidFill>
                    <a:latin typeface="+mj-lt"/>
                  </a:rPr>
                  <a:t>Aging</a:t>
                </a:r>
              </a:p>
              <a:p>
                <a:pPr marL="342900" indent="-342900">
                  <a:lnSpc>
                    <a:spcPct val="130000"/>
                  </a:lnSpc>
                  <a:spcAft>
                    <a:spcPts val="24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bg1"/>
                    </a:solidFill>
                    <a:latin typeface="+mj-lt"/>
                  </a:rPr>
                  <a:t>Some kidney diseases (diabetic nephropathy, scleroderma, PIGN)</a:t>
                </a:r>
              </a:p>
              <a:p>
                <a:pPr>
                  <a:lnSpc>
                    <a:spcPct val="130000"/>
                  </a:lnSpc>
                  <a:spcAft>
                    <a:spcPts val="2400"/>
                  </a:spcAft>
                </a:pPr>
                <a:r>
                  <a:rPr lang="en-US" sz="2000" dirty="0">
                    <a:solidFill>
                      <a:schemeClr val="bg1"/>
                    </a:solidFill>
                    <a:latin typeface="+mj-lt"/>
                  </a:rPr>
                  <a:t>Use limited by lack of standardized test methodology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045A30-665E-6A49-BEE2-3AFCB5636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31246"/>
                <a:ext cx="8001000" cy="3990836"/>
              </a:xfrm>
              <a:prstGeom prst="rect">
                <a:avLst/>
              </a:prstGeom>
              <a:blipFill>
                <a:blip r:embed="rId3"/>
                <a:stretch>
                  <a:fillRect l="-794" b="-1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14" descr="test">
            <a:extLst>
              <a:ext uri="{FF2B5EF4-FFF2-40B4-BE49-F238E27FC236}">
                <a16:creationId xmlns:a16="http://schemas.microsoft.com/office/drawing/2014/main" id="{7CB782F2-019E-5440-995F-EB43BBD71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CE2E"/>
              </a:clrFrom>
              <a:clrTo>
                <a:srgbClr val="F8CE2E">
                  <a:alpha val="0"/>
                </a:srgbClr>
              </a:clrTo>
            </a:clrChange>
          </a:blip>
          <a:srcRect l="9804" t="7576" r="11765" b="23485"/>
          <a:stretch>
            <a:fillRect/>
          </a:stretch>
        </p:blipFill>
        <p:spPr bwMode="auto">
          <a:xfrm>
            <a:off x="6781800" y="1863328"/>
            <a:ext cx="1447800" cy="110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5731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/>
          </p:cNvSpPr>
          <p:nvPr/>
        </p:nvSpPr>
        <p:spPr>
          <a:xfrm>
            <a:off x="457200" y="1981200"/>
            <a:ext cx="5867400" cy="399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2400"/>
              </a:spcAft>
            </a:pPr>
            <a:r>
              <a:rPr lang="en-US" sz="2000" dirty="0">
                <a:solidFill>
                  <a:schemeClr val="bg1"/>
                </a:solidFill>
                <a:uFillTx/>
                <a:latin typeface="+mj-lt"/>
              </a:rPr>
              <a:t>Filtration of freely circulating substances</a:t>
            </a:r>
          </a:p>
          <a:p>
            <a:pPr>
              <a:lnSpc>
                <a:spcPct val="130000"/>
              </a:lnSpc>
              <a:spcAft>
                <a:spcPts val="24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Retention of important proteins</a:t>
            </a:r>
            <a:endParaRPr lang="en-US" sz="2000" dirty="0">
              <a:solidFill>
                <a:schemeClr val="bg1"/>
              </a:solidFill>
              <a:uFillTx/>
              <a:latin typeface="+mj-lt"/>
            </a:endParaRPr>
          </a:p>
          <a:p>
            <a:pPr>
              <a:lnSpc>
                <a:spcPct val="130000"/>
              </a:lnSpc>
              <a:spcAft>
                <a:spcPts val="24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Secretion of protein-bound organic solutes and drugs</a:t>
            </a:r>
            <a:endParaRPr lang="en-US" sz="2000" dirty="0">
              <a:solidFill>
                <a:schemeClr val="bg1"/>
              </a:solidFill>
              <a:uFillTx/>
              <a:latin typeface="+mj-lt"/>
            </a:endParaRPr>
          </a:p>
          <a:p>
            <a:pPr>
              <a:lnSpc>
                <a:spcPct val="130000"/>
              </a:lnSpc>
              <a:spcAft>
                <a:spcPts val="2400"/>
              </a:spcAft>
            </a:pPr>
            <a:r>
              <a:rPr lang="en-US" sz="2000" dirty="0">
                <a:solidFill>
                  <a:schemeClr val="bg1"/>
                </a:solidFill>
                <a:uFillTx/>
                <a:latin typeface="+mj-lt"/>
              </a:rPr>
              <a:t>Synthesis of essential hormones and amino acids</a:t>
            </a:r>
          </a:p>
          <a:p>
            <a:pPr>
              <a:lnSpc>
                <a:spcPct val="130000"/>
              </a:lnSpc>
              <a:spcAft>
                <a:spcPts val="2400"/>
              </a:spcAft>
            </a:pP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+mj-lt"/>
              </a:rPr>
              <a:t>Electrolyte, water, and acid-base balance</a:t>
            </a:r>
          </a:p>
          <a:p>
            <a:pPr>
              <a:lnSpc>
                <a:spcPct val="130000"/>
              </a:lnSpc>
              <a:spcAft>
                <a:spcPts val="24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Remote s</a:t>
            </a:r>
            <a:r>
              <a:rPr lang="en-US" sz="2000" dirty="0">
                <a:solidFill>
                  <a:schemeClr val="bg1"/>
                </a:solidFill>
                <a:uFillTx/>
                <a:latin typeface="+mj-lt"/>
              </a:rPr>
              <a:t>ignaling </a:t>
            </a:r>
            <a:endParaRPr lang="en-US" sz="2000" dirty="0">
              <a:solidFill>
                <a:schemeClr val="accent2"/>
              </a:solidFill>
              <a:uFillTx/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0" y="2590800"/>
            <a:ext cx="1744929" cy="2261285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167DE986-A501-2246-B389-DB5906C52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8610600" cy="533400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  <a:uFillTx/>
              </a:defRPr>
            </a:lvl2pPr>
            <a:lvl3pPr eaLnBrk="1" hangingPunct="1">
              <a:defRPr>
                <a:solidFill>
                  <a:schemeClr val="tx2"/>
                </a:solidFill>
                <a:uFillTx/>
              </a:defRPr>
            </a:lvl3pPr>
            <a:lvl4pPr eaLnBrk="1" hangingPunct="1">
              <a:defRPr>
                <a:solidFill>
                  <a:schemeClr val="tx2"/>
                </a:solidFill>
                <a:uFillTx/>
              </a:defRPr>
            </a:lvl4pPr>
            <a:lvl5pPr eaLnBrk="1" hangingPunct="1">
              <a:defRPr>
                <a:solidFill>
                  <a:schemeClr val="tx2"/>
                </a:solidFill>
                <a:uFillTx/>
              </a:defRPr>
            </a:lvl5pPr>
            <a:lvl6pPr eaLnBrk="1" hangingPunct="1">
              <a:defRPr>
                <a:solidFill>
                  <a:schemeClr val="tx2"/>
                </a:solidFill>
                <a:uFillTx/>
              </a:defRPr>
            </a:lvl6pPr>
            <a:lvl7pPr eaLnBrk="1" hangingPunct="1">
              <a:defRPr>
                <a:solidFill>
                  <a:schemeClr val="tx2"/>
                </a:solidFill>
                <a:uFillTx/>
              </a:defRPr>
            </a:lvl7pPr>
            <a:lvl8pPr eaLnBrk="1" hangingPunct="1">
              <a:defRPr>
                <a:solidFill>
                  <a:schemeClr val="tx2"/>
                </a:solidFill>
                <a:uFillTx/>
              </a:defRPr>
            </a:lvl8pPr>
            <a:lvl9pPr eaLnBrk="1" hangingPunct="1">
              <a:defRPr>
                <a:solidFill>
                  <a:schemeClr val="tx2"/>
                </a:solidFill>
                <a:uFillTx/>
              </a:defRPr>
            </a:lvl9pPr>
          </a:lstStyle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uFillTx/>
                <a:ea typeface="Lucida Sans Unicode" charset="0"/>
                <a:cs typeface="Avenir Book"/>
              </a:rPr>
              <a:t>THE KIDNEYS PERFORM </a:t>
            </a:r>
            <a:r>
              <a:rPr lang="en-US" sz="2400" dirty="0">
                <a:solidFill>
                  <a:schemeClr val="bg1"/>
                </a:solidFill>
                <a:effectLst/>
                <a:ea typeface="Lucida Sans Unicode" charset="0"/>
                <a:cs typeface="Avenir Book"/>
              </a:rPr>
              <a:t>MULTIPLE</a:t>
            </a:r>
            <a:r>
              <a:rPr lang="en-US" sz="2400" dirty="0">
                <a:solidFill>
                  <a:schemeClr val="bg1"/>
                </a:solidFill>
                <a:effectLst/>
                <a:uFillTx/>
                <a:ea typeface="Lucida Sans Unicode" charset="0"/>
                <a:cs typeface="Avenir Book"/>
              </a:rPr>
              <a:t> HOMEOSTATIC FUNCTIONS</a:t>
            </a:r>
          </a:p>
        </p:txBody>
      </p:sp>
    </p:spTree>
    <p:extLst>
      <p:ext uri="{BB962C8B-B14F-4D97-AF65-F5344CB8AC3E}">
        <p14:creationId xmlns:p14="http://schemas.microsoft.com/office/powerpoint/2010/main" val="83775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800" y="228600"/>
            <a:ext cx="8610600" cy="533400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  <a:uFillTx/>
              </a:defRPr>
            </a:lvl2pPr>
            <a:lvl3pPr eaLnBrk="1" hangingPunct="1">
              <a:defRPr>
                <a:solidFill>
                  <a:schemeClr val="tx2"/>
                </a:solidFill>
                <a:uFillTx/>
              </a:defRPr>
            </a:lvl3pPr>
            <a:lvl4pPr eaLnBrk="1" hangingPunct="1">
              <a:defRPr>
                <a:solidFill>
                  <a:schemeClr val="tx2"/>
                </a:solidFill>
                <a:uFillTx/>
              </a:defRPr>
            </a:lvl4pPr>
            <a:lvl5pPr eaLnBrk="1" hangingPunct="1">
              <a:defRPr>
                <a:solidFill>
                  <a:schemeClr val="tx2"/>
                </a:solidFill>
                <a:uFillTx/>
              </a:defRPr>
            </a:lvl5pPr>
            <a:lvl6pPr eaLnBrk="1" hangingPunct="1">
              <a:defRPr>
                <a:solidFill>
                  <a:schemeClr val="tx2"/>
                </a:solidFill>
                <a:uFillTx/>
              </a:defRPr>
            </a:lvl6pPr>
            <a:lvl7pPr eaLnBrk="1" hangingPunct="1">
              <a:defRPr>
                <a:solidFill>
                  <a:schemeClr val="tx2"/>
                </a:solidFill>
                <a:uFillTx/>
              </a:defRPr>
            </a:lvl7pPr>
            <a:lvl8pPr eaLnBrk="1" hangingPunct="1">
              <a:defRPr>
                <a:solidFill>
                  <a:schemeClr val="tx2"/>
                </a:solidFill>
                <a:uFillTx/>
              </a:defRPr>
            </a:lvl8pPr>
            <a:lvl9pPr eaLnBrk="1" hangingPunct="1">
              <a:defRPr>
                <a:solidFill>
                  <a:schemeClr val="tx2"/>
                </a:solidFill>
                <a:uFillTx/>
              </a:defRPr>
            </a:lvl9pPr>
          </a:lstStyle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ea typeface="Lucida Sans Unicode" charset="0"/>
                <a:cs typeface="Avenir Book"/>
              </a:rPr>
              <a:t>MAXIMAL URINARY CONCENTRATION AND CKD PROGRESSION</a:t>
            </a:r>
            <a:endParaRPr lang="en-US" sz="2400" dirty="0">
              <a:solidFill>
                <a:schemeClr val="bg1"/>
              </a:solidFill>
              <a:effectLst/>
              <a:uFillTx/>
              <a:ea typeface="Lucida Sans Unicode" charset="0"/>
              <a:cs typeface="Avenir Book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C5E7A7B-1664-F84A-962E-9E501D136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590800"/>
            <a:ext cx="8001000" cy="30847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AB9563-96C8-D64A-9000-81649FE0A3D2}"/>
              </a:ext>
            </a:extLst>
          </p:cNvPr>
          <p:cNvSpPr txBox="1"/>
          <p:nvPr/>
        </p:nvSpPr>
        <p:spPr>
          <a:xfrm>
            <a:off x="6003851" y="6336268"/>
            <a:ext cx="2682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i="1" dirty="0">
                <a:solidFill>
                  <a:schemeClr val="bg1"/>
                </a:solidFill>
                <a:latin typeface="+mj-lt"/>
              </a:rPr>
              <a:t>Tabibzadeh AJKD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ED311A-353C-7143-9D7D-0F4CF54E0587}"/>
              </a:ext>
            </a:extLst>
          </p:cNvPr>
          <p:cNvSpPr txBox="1"/>
          <p:nvPr/>
        </p:nvSpPr>
        <p:spPr>
          <a:xfrm>
            <a:off x="609600" y="11430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2,084 patients with chronic kidney disease from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NephroTest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study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Median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mGFR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= 40 (IQR 29, 55) ml/min/1.73m</a:t>
            </a:r>
            <a:r>
              <a:rPr lang="en-US" sz="2000" baseline="30000" dirty="0">
                <a:solidFill>
                  <a:schemeClr val="bg1"/>
                </a:solidFill>
                <a:latin typeface="+mj-lt"/>
              </a:rPr>
              <a:t>2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Median urine osmolarity (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uOSM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) = 482 (IQR 402, 591) mOsm/kg-H</a:t>
            </a:r>
            <a:r>
              <a:rPr lang="en-US" sz="2000" baseline="-25000" dirty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9FD6D-983C-C940-9F40-A5B4C8175CE0}"/>
              </a:ext>
            </a:extLst>
          </p:cNvPr>
          <p:cNvSpPr txBox="1"/>
          <p:nvPr/>
        </p:nvSpPr>
        <p:spPr>
          <a:xfrm>
            <a:off x="636181" y="5722153"/>
            <a:ext cx="8001000" cy="67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1800" i="1" dirty="0">
                <a:solidFill>
                  <a:schemeClr val="bg1"/>
                </a:solidFill>
                <a:latin typeface="+mj-lt"/>
              </a:rPr>
              <a:t>M3 adjusted for mGFR, urine ACR, age, race, sex, site, obesity, HTN, diabetes, smoking, CVD, ACE/ARB, cause of CKD, serum Na</a:t>
            </a:r>
            <a:r>
              <a:rPr lang="en-US" sz="1800" i="1" baseline="30000" dirty="0">
                <a:solidFill>
                  <a:schemeClr val="bg1"/>
                </a:solidFill>
                <a:latin typeface="+mj-lt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53649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228600"/>
            <a:ext cx="9144000" cy="533400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  <a:uFillTx/>
              </a:defRPr>
            </a:lvl2pPr>
            <a:lvl3pPr eaLnBrk="1" hangingPunct="1">
              <a:defRPr>
                <a:solidFill>
                  <a:schemeClr val="tx2"/>
                </a:solidFill>
                <a:uFillTx/>
              </a:defRPr>
            </a:lvl3pPr>
            <a:lvl4pPr eaLnBrk="1" hangingPunct="1">
              <a:defRPr>
                <a:solidFill>
                  <a:schemeClr val="tx2"/>
                </a:solidFill>
                <a:uFillTx/>
              </a:defRPr>
            </a:lvl4pPr>
            <a:lvl5pPr eaLnBrk="1" hangingPunct="1">
              <a:defRPr>
                <a:solidFill>
                  <a:schemeClr val="tx2"/>
                </a:solidFill>
                <a:uFillTx/>
              </a:defRPr>
            </a:lvl5pPr>
            <a:lvl6pPr eaLnBrk="1" hangingPunct="1">
              <a:defRPr>
                <a:solidFill>
                  <a:schemeClr val="tx2"/>
                </a:solidFill>
                <a:uFillTx/>
              </a:defRPr>
            </a:lvl6pPr>
            <a:lvl7pPr eaLnBrk="1" hangingPunct="1">
              <a:defRPr>
                <a:solidFill>
                  <a:schemeClr val="tx2"/>
                </a:solidFill>
                <a:uFillTx/>
              </a:defRPr>
            </a:lvl7pPr>
            <a:lvl8pPr eaLnBrk="1" hangingPunct="1">
              <a:defRPr>
                <a:solidFill>
                  <a:schemeClr val="tx2"/>
                </a:solidFill>
                <a:uFillTx/>
              </a:defRPr>
            </a:lvl8pPr>
            <a:lvl9pPr eaLnBrk="1" hangingPunct="1">
              <a:defRPr>
                <a:solidFill>
                  <a:schemeClr val="tx2"/>
                </a:solidFill>
                <a:uFillTx/>
              </a:defRPr>
            </a:lvl9pPr>
          </a:lstStyle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ea typeface="Lucida Sans Unicode" charset="0"/>
                <a:cs typeface="Avenir Book"/>
              </a:rPr>
              <a:t>THE ASSESSMENT OF KIDNEY DISEASE IS GLOMERULOCENTRIC</a:t>
            </a:r>
            <a:endParaRPr lang="en-US" sz="2400" dirty="0">
              <a:solidFill>
                <a:schemeClr val="bg1"/>
              </a:solidFill>
              <a:effectLst/>
              <a:uFillTx/>
              <a:ea typeface="Lucida Sans Unicode" charset="0"/>
              <a:cs typeface="Avenir Book"/>
            </a:endParaRP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457200" y="1981200"/>
            <a:ext cx="6629400" cy="399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2400"/>
              </a:spcAft>
            </a:pP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+mj-lt"/>
              </a:rPr>
              <a:t>Filtration of freely circulating substances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	    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+mj-lt"/>
              </a:rPr>
              <a:t>GFR</a:t>
            </a:r>
          </a:p>
          <a:p>
            <a:pPr>
              <a:lnSpc>
                <a:spcPct val="130000"/>
              </a:lnSpc>
              <a:spcAft>
                <a:spcPts val="2400"/>
              </a:spcAft>
            </a:pP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Retention of important proteins		    Albuminuria	</a:t>
            </a:r>
            <a:endParaRPr lang="en-US" sz="2000" dirty="0">
              <a:solidFill>
                <a:schemeClr val="accent2">
                  <a:lumMod val="40000"/>
                  <a:lumOff val="60000"/>
                </a:schemeClr>
              </a:solidFill>
              <a:uFillTx/>
              <a:latin typeface="+mj-lt"/>
            </a:endParaRPr>
          </a:p>
          <a:p>
            <a:pPr>
              <a:lnSpc>
                <a:spcPct val="130000"/>
              </a:lnSpc>
              <a:spcAft>
                <a:spcPts val="2400"/>
              </a:spcAft>
            </a:pPr>
            <a:r>
              <a:rPr lang="en-US" sz="2000" strike="sngStrike" dirty="0">
                <a:solidFill>
                  <a:schemeClr val="bg1"/>
                </a:solidFill>
                <a:latin typeface="+mj-lt"/>
              </a:rPr>
              <a:t>Secretion of protein-bound organic solutes and drugs</a:t>
            </a:r>
            <a:endParaRPr lang="en-US" sz="2000" strike="sngStrike" dirty="0">
              <a:solidFill>
                <a:schemeClr val="bg1"/>
              </a:solidFill>
              <a:uFillTx/>
              <a:latin typeface="+mj-lt"/>
            </a:endParaRPr>
          </a:p>
          <a:p>
            <a:pPr>
              <a:lnSpc>
                <a:spcPct val="130000"/>
              </a:lnSpc>
              <a:spcAft>
                <a:spcPts val="2400"/>
              </a:spcAft>
            </a:pPr>
            <a:r>
              <a:rPr lang="en-US" sz="2000" strike="sngStrike" dirty="0">
                <a:solidFill>
                  <a:schemeClr val="bg1"/>
                </a:solidFill>
                <a:uFillTx/>
                <a:latin typeface="+mj-lt"/>
              </a:rPr>
              <a:t>Synthesis of essential hormones and amino acids</a:t>
            </a:r>
          </a:p>
          <a:p>
            <a:pPr>
              <a:lnSpc>
                <a:spcPct val="130000"/>
              </a:lnSpc>
              <a:spcAft>
                <a:spcPts val="2400"/>
              </a:spcAft>
            </a:pPr>
            <a:r>
              <a:rPr lang="en-US" sz="2000" strike="sngStrike" dirty="0">
                <a:solidFill>
                  <a:schemeClr val="bg1"/>
                </a:solidFill>
                <a:uFillTx/>
                <a:latin typeface="+mj-lt"/>
              </a:rPr>
              <a:t>Electrolyte, water, and acid-base homeostasis</a:t>
            </a:r>
          </a:p>
          <a:p>
            <a:pPr>
              <a:lnSpc>
                <a:spcPct val="130000"/>
              </a:lnSpc>
              <a:spcAft>
                <a:spcPts val="2400"/>
              </a:spcAft>
            </a:pPr>
            <a:r>
              <a:rPr lang="en-US" sz="2000" strike="sngStrike" dirty="0">
                <a:solidFill>
                  <a:schemeClr val="bg1"/>
                </a:solidFill>
                <a:uFillTx/>
                <a:latin typeface="+mj-lt"/>
              </a:rPr>
              <a:t>Signaling </a:t>
            </a:r>
            <a:endParaRPr lang="en-US" sz="2000" strike="sngStrike" dirty="0">
              <a:solidFill>
                <a:schemeClr val="accent2"/>
              </a:solidFill>
              <a:uFillTx/>
              <a:latin typeface="+mj-lt"/>
            </a:endParaRPr>
          </a:p>
        </p:txBody>
      </p:sp>
      <p:pic>
        <p:nvPicPr>
          <p:cNvPr id="9" name="Picture 8" descr="A close up of text on a white background&#13;&#10;&#13;&#10;Description automatically generated">
            <a:extLst>
              <a:ext uri="{FF2B5EF4-FFF2-40B4-BE49-F238E27FC236}">
                <a16:creationId xmlns:a16="http://schemas.microsoft.com/office/drawing/2014/main" id="{4A9F6A0D-EE37-B544-9DA6-3F0E23820C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86" r="23306" b="17073"/>
          <a:stretch/>
        </p:blipFill>
        <p:spPr>
          <a:xfrm>
            <a:off x="7239000" y="1828800"/>
            <a:ext cx="1371600" cy="1295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79CD188-6FB7-714B-8E93-D4A748315678}"/>
              </a:ext>
            </a:extLst>
          </p:cNvPr>
          <p:cNvSpPr>
            <a:spLocks/>
          </p:cNvSpPr>
          <p:nvPr/>
        </p:nvSpPr>
        <p:spPr>
          <a:xfrm>
            <a:off x="8382000" y="2743200"/>
            <a:ext cx="381000" cy="587829"/>
          </a:xfrm>
          <a:prstGeom prst="rect">
            <a:avLst/>
          </a:prstGeom>
          <a:solidFill>
            <a:srgbClr val="33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13DF94-C7DF-634B-9C82-25F629028D4B}"/>
              </a:ext>
            </a:extLst>
          </p:cNvPr>
          <p:cNvSpPr>
            <a:spLocks/>
          </p:cNvSpPr>
          <p:nvPr/>
        </p:nvSpPr>
        <p:spPr>
          <a:xfrm>
            <a:off x="8458200" y="1850571"/>
            <a:ext cx="381000" cy="435429"/>
          </a:xfrm>
          <a:prstGeom prst="rect">
            <a:avLst/>
          </a:prstGeom>
          <a:solidFill>
            <a:srgbClr val="33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286095-CD38-0043-9BEA-427D92EB0094}"/>
              </a:ext>
            </a:extLst>
          </p:cNvPr>
          <p:cNvSpPr>
            <a:spLocks/>
          </p:cNvSpPr>
          <p:nvPr/>
        </p:nvSpPr>
        <p:spPr>
          <a:xfrm>
            <a:off x="8267700" y="1469571"/>
            <a:ext cx="381000" cy="435429"/>
          </a:xfrm>
          <a:prstGeom prst="rect">
            <a:avLst/>
          </a:prstGeom>
          <a:solidFill>
            <a:srgbClr val="33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DA3AF5-CA08-0442-8447-3AEC3F034E20}"/>
              </a:ext>
            </a:extLst>
          </p:cNvPr>
          <p:cNvSpPr>
            <a:spLocks/>
          </p:cNvSpPr>
          <p:nvPr/>
        </p:nvSpPr>
        <p:spPr>
          <a:xfrm>
            <a:off x="7090921" y="1608503"/>
            <a:ext cx="381000" cy="435429"/>
          </a:xfrm>
          <a:prstGeom prst="rect">
            <a:avLst/>
          </a:prstGeom>
          <a:solidFill>
            <a:srgbClr val="33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965043-65FE-7643-85FC-EBA42A9730EA}"/>
              </a:ext>
            </a:extLst>
          </p:cNvPr>
          <p:cNvSpPr>
            <a:spLocks/>
          </p:cNvSpPr>
          <p:nvPr/>
        </p:nvSpPr>
        <p:spPr>
          <a:xfrm>
            <a:off x="8229600" y="1545771"/>
            <a:ext cx="381000" cy="435429"/>
          </a:xfrm>
          <a:prstGeom prst="rect">
            <a:avLst/>
          </a:prstGeom>
          <a:solidFill>
            <a:srgbClr val="33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675626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8D4744A0-6486-0B43-AFF8-06840055D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8610600" cy="533400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  <a:uFillTx/>
              </a:defRPr>
            </a:lvl2pPr>
            <a:lvl3pPr eaLnBrk="1" hangingPunct="1">
              <a:defRPr>
                <a:solidFill>
                  <a:schemeClr val="tx2"/>
                </a:solidFill>
                <a:uFillTx/>
              </a:defRPr>
            </a:lvl3pPr>
            <a:lvl4pPr eaLnBrk="1" hangingPunct="1">
              <a:defRPr>
                <a:solidFill>
                  <a:schemeClr val="tx2"/>
                </a:solidFill>
                <a:uFillTx/>
              </a:defRPr>
            </a:lvl4pPr>
            <a:lvl5pPr eaLnBrk="1" hangingPunct="1">
              <a:defRPr>
                <a:solidFill>
                  <a:schemeClr val="tx2"/>
                </a:solidFill>
                <a:uFillTx/>
              </a:defRPr>
            </a:lvl5pPr>
            <a:lvl6pPr eaLnBrk="1" hangingPunct="1">
              <a:defRPr>
                <a:solidFill>
                  <a:schemeClr val="tx2"/>
                </a:solidFill>
                <a:uFillTx/>
              </a:defRPr>
            </a:lvl6pPr>
            <a:lvl7pPr eaLnBrk="1" hangingPunct="1">
              <a:defRPr>
                <a:solidFill>
                  <a:schemeClr val="tx2"/>
                </a:solidFill>
                <a:uFillTx/>
              </a:defRPr>
            </a:lvl7pPr>
            <a:lvl8pPr eaLnBrk="1" hangingPunct="1">
              <a:defRPr>
                <a:solidFill>
                  <a:schemeClr val="tx2"/>
                </a:solidFill>
                <a:uFillTx/>
              </a:defRPr>
            </a:lvl8pPr>
            <a:lvl9pPr eaLnBrk="1" hangingPunct="1">
              <a:defRPr>
                <a:solidFill>
                  <a:schemeClr val="tx2"/>
                </a:solidFill>
                <a:uFillTx/>
              </a:defRPr>
            </a:lvl9pPr>
          </a:lstStyle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uFillTx/>
                <a:ea typeface="Lucida Sans Unicode" charset="0"/>
                <a:cs typeface="Avenir Book"/>
              </a:rPr>
              <a:t>THE KIDNEYS PERFORM </a:t>
            </a:r>
            <a:r>
              <a:rPr lang="en-US" sz="2400" dirty="0">
                <a:solidFill>
                  <a:schemeClr val="bg1"/>
                </a:solidFill>
                <a:effectLst/>
                <a:ea typeface="Lucida Sans Unicode" charset="0"/>
                <a:cs typeface="Avenir Book"/>
              </a:rPr>
              <a:t>MULTIPLE</a:t>
            </a:r>
            <a:r>
              <a:rPr lang="en-US" sz="2400" dirty="0">
                <a:solidFill>
                  <a:schemeClr val="bg1"/>
                </a:solidFill>
                <a:effectLst/>
                <a:uFillTx/>
                <a:ea typeface="Lucida Sans Unicode" charset="0"/>
                <a:cs typeface="Avenir Book"/>
              </a:rPr>
              <a:t> HOMEOSTATIC FUNCTIONS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1794005-4B0C-C143-8D19-10E0650D0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361635"/>
              </p:ext>
            </p:extLst>
          </p:nvPr>
        </p:nvGraphicFramePr>
        <p:xfrm>
          <a:off x="228600" y="1524000"/>
          <a:ext cx="8686801" cy="4876802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1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310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uFillTx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Kidney function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uFillTx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</a:t>
                      </a:r>
                      <a:endParaRPr lang="en-US" sz="2000" b="0" baseline="30000" dirty="0">
                        <a:solidFill>
                          <a:schemeClr val="bg1"/>
                        </a:solidFill>
                        <a:effectLst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uFillTx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Procedure</a:t>
                      </a:r>
                      <a:endParaRPr lang="en-US" sz="2000" b="0" baseline="30000" dirty="0">
                        <a:solidFill>
                          <a:schemeClr val="bg1"/>
                        </a:solidFill>
                        <a:effectLst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9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Glomerular filtration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eGFR</a:t>
                      </a:r>
                      <a:endParaRPr lang="en-US" sz="20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Serum creatinine, cystatin C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6796373"/>
                  </a:ext>
                </a:extLst>
              </a:tr>
              <a:tr h="4659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Glomerular filtration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mGFR</a:t>
                      </a:r>
                      <a:endParaRPr lang="en-US" sz="20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Administer tracer, collect blood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9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Glomerular reserve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Stimulated </a:t>
                      </a:r>
                      <a:r>
                        <a:rPr lang="en-US" sz="2000" dirty="0" err="1"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mGFR</a:t>
                      </a:r>
                      <a:endParaRPr lang="en-US" sz="20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Administer tracer, collect blood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1867352"/>
                  </a:ext>
                </a:extLst>
              </a:tr>
              <a:tr h="46596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lt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</a:rPr>
                        <a:t>Glomerular permeability</a:t>
                      </a:r>
                      <a:endParaRPr lang="en-US" sz="2000" b="0" kern="1200" dirty="0">
                        <a:solidFill>
                          <a:schemeClr val="lt1"/>
                        </a:solidFill>
                        <a:effectLst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Albuminuria</a:t>
                      </a:r>
                      <a:endParaRPr lang="en-US" sz="20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Spot urine albumin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1594029"/>
                  </a:ext>
                </a:extLst>
              </a:tr>
              <a:tr h="4659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Tubular secretion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Solute clearance</a:t>
                      </a:r>
                      <a:endParaRPr lang="en-US" sz="20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Timed urine and paired blood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9268536"/>
                  </a:ext>
                </a:extLst>
              </a:tr>
              <a:tr h="4659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Concentrating ability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Urine osmolarity</a:t>
                      </a:r>
                      <a:endParaRPr lang="en-US" sz="20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Spot urine after overnight fast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9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uFillTx/>
                          <a:latin typeface="+mj-lt"/>
                        </a:rPr>
                        <a:t>Sodium handling</a:t>
                      </a:r>
                      <a:endParaRPr lang="en-US" sz="2000" b="0" dirty="0">
                        <a:effectLst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Salt sensitivity</a:t>
                      </a:r>
                      <a:endParaRPr lang="en-US" sz="20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Many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5817258"/>
                  </a:ext>
                </a:extLst>
              </a:tr>
              <a:tr h="4659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Acid-base balance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Acid excretion</a:t>
                      </a:r>
                      <a:endParaRPr lang="en-US" sz="20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Administer HCL, collect urine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3648189"/>
                  </a:ext>
                </a:extLst>
              </a:tr>
              <a:tr h="4659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Synthetic function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EPO, AA, calcitriol</a:t>
                      </a:r>
                      <a:endParaRPr lang="en-US" sz="20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? Serum markers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432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effectLst/>
                <a:latin typeface="+mn-lt"/>
                <a:ea typeface="Hiragino Sans GB W3" charset="-122"/>
                <a:cs typeface="Avenir Book"/>
              </a:rPr>
              <a:t>FUTURE DIRECTIONS AND ONGOING RESEARCH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AD409B8-875B-044D-B35A-7CB2E21F3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4038600"/>
            <a:ext cx="8610600" cy="2514600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Avenir Book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  <a:buFont typeface="Wingdings" charset="2"/>
              <a:buNone/>
            </a:pPr>
            <a:r>
              <a:rPr lang="en-US" sz="2200" dirty="0">
                <a:solidFill>
                  <a:srgbClr val="FFFFFF"/>
                </a:solidFill>
                <a:latin typeface="+mj-lt"/>
                <a:ea typeface="Lucida Sans Unicode" charset="0"/>
                <a:cs typeface="Avenir Book"/>
              </a:rPr>
              <a:t>CONTACT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buFont typeface="Wingdings" charset="2"/>
              <a:buNone/>
            </a:pPr>
            <a:r>
              <a:rPr lang="en-US" sz="2200" dirty="0">
                <a:solidFill>
                  <a:srgbClr val="FFFFFF"/>
                </a:solidFill>
                <a:latin typeface="+mj-lt"/>
                <a:ea typeface="Lucida Sans Unicode" charset="0"/>
                <a:cs typeface="Avenir Book"/>
              </a:rPr>
              <a:t>Bryan Kestenbaum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buFont typeface="Wingdings" charset="2"/>
              <a:buNone/>
            </a:pPr>
            <a:r>
              <a:rPr lang="en-US" sz="2200" dirty="0">
                <a:solidFill>
                  <a:srgbClr val="FFFFFF"/>
                </a:solidFill>
                <a:latin typeface="+mj-lt"/>
                <a:ea typeface="Lucida Sans Unicode" charset="0"/>
                <a:cs typeface="Avenir Book"/>
              </a:rPr>
              <a:t>University of Washington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200" dirty="0">
                <a:solidFill>
                  <a:srgbClr val="FFFFFF"/>
                </a:solidFill>
                <a:latin typeface="+mj-lt"/>
                <a:ea typeface="Lucida Sans Unicode" charset="0"/>
                <a:cs typeface="Avenir Book"/>
              </a:rPr>
              <a:t>Kidney Research Institute; Seattle, WA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buFont typeface="Wingdings" charset="2"/>
              <a:buNone/>
            </a:pPr>
            <a:r>
              <a:rPr lang="en-US" sz="3600" dirty="0" err="1">
                <a:solidFill>
                  <a:schemeClr val="accent2"/>
                </a:solidFill>
                <a:latin typeface="+mj-lt"/>
                <a:ea typeface="Lucida Sans Unicode" charset="0"/>
                <a:cs typeface="Avenir Book"/>
              </a:rPr>
              <a:t>brk@uw.edu</a:t>
            </a:r>
            <a:endParaRPr lang="en-US" sz="3600" dirty="0">
              <a:solidFill>
                <a:schemeClr val="accent2"/>
              </a:solidFill>
              <a:latin typeface="+mj-lt"/>
              <a:ea typeface="Lucida Sans Unicode" charset="0"/>
              <a:cs typeface="Avenir Book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2E0230-1BB4-634E-8025-B9C8DB1C2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514" y="1219200"/>
            <a:ext cx="4354286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968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D5AC6EA7-FE8D-A84A-9F9C-112047A5EF8F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371600"/>
            <a:ext cx="3733800" cy="533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Franklin Gothic Book" panose="020B0503020102020204" pitchFamily="34" charset="0"/>
              <a:buNone/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ea typeface="ＭＳ Ｐゴシック" pitchFamily="-106" charset="-128"/>
                <a:cs typeface="Avenir Book"/>
              </a:rPr>
              <a:t>Andy Hoofnagle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ea typeface="ＭＳ Ｐゴシック" pitchFamily="-106" charset="-128"/>
                <a:cs typeface="Avenir Book"/>
              </a:rPr>
              <a:t>Astrid </a:t>
            </a:r>
            <a:r>
              <a:rPr lang="en-US" dirty="0" err="1">
                <a:solidFill>
                  <a:schemeClr val="bg1"/>
                </a:solidFill>
                <a:latin typeface="+mj-lt"/>
                <a:ea typeface="ＭＳ Ｐゴシック" pitchFamily="-106" charset="-128"/>
                <a:cs typeface="Avenir Book"/>
              </a:rPr>
              <a:t>Suchy</a:t>
            </a:r>
            <a:r>
              <a:rPr lang="en-US" dirty="0">
                <a:solidFill>
                  <a:schemeClr val="bg1"/>
                </a:solidFill>
                <a:latin typeface="+mj-lt"/>
                <a:ea typeface="ＭＳ Ｐゴシック" pitchFamily="-106" charset="-128"/>
                <a:cs typeface="Avenir Book"/>
              </a:rPr>
              <a:t>-Dicey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Franklin Gothic Book" panose="020B0503020102020204" pitchFamily="34" charset="0"/>
              <a:buNone/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ea typeface="ＭＳ Ｐゴシック" pitchFamily="-106" charset="-128"/>
                <a:cs typeface="Avenir Book"/>
              </a:rPr>
              <a:t>Matt </a:t>
            </a:r>
            <a:r>
              <a:rPr lang="en-US" dirty="0" err="1">
                <a:solidFill>
                  <a:schemeClr val="bg1"/>
                </a:solidFill>
                <a:latin typeface="+mj-lt"/>
                <a:ea typeface="ＭＳ Ｐゴシック" pitchFamily="-106" charset="-128"/>
                <a:cs typeface="Avenir Book"/>
              </a:rPr>
              <a:t>Rivara</a:t>
            </a:r>
            <a:endParaRPr lang="en-US" dirty="0">
              <a:solidFill>
                <a:schemeClr val="bg1"/>
              </a:solidFill>
              <a:latin typeface="+mj-lt"/>
              <a:ea typeface="ＭＳ Ｐゴシック" pitchFamily="-106" charset="-128"/>
              <a:cs typeface="Avenir Book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Franklin Gothic Book" panose="020B0503020102020204" pitchFamily="34" charset="0"/>
              <a:buNone/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ea typeface="ＭＳ Ｐゴシック" pitchFamily="-106" charset="-128"/>
                <a:cs typeface="Avenir Book"/>
              </a:rPr>
              <a:t>Yan Chen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Franklin Gothic Book" panose="020B0503020102020204" pitchFamily="34" charset="0"/>
              <a:buNone/>
              <a:defRPr/>
            </a:pPr>
            <a:r>
              <a:rPr lang="en-US" dirty="0" err="1">
                <a:solidFill>
                  <a:schemeClr val="bg1"/>
                </a:solidFill>
                <a:latin typeface="+mj-lt"/>
                <a:ea typeface="ＭＳ Ｐゴシック" pitchFamily="-106" charset="-128"/>
                <a:cs typeface="Avenir Book"/>
              </a:rPr>
              <a:t>Ke</a:t>
            </a:r>
            <a:r>
              <a:rPr lang="en-US" dirty="0">
                <a:solidFill>
                  <a:schemeClr val="bg1"/>
                </a:solidFill>
                <a:latin typeface="+mj-lt"/>
                <a:ea typeface="ＭＳ Ｐゴシック" pitchFamily="-106" charset="-128"/>
                <a:cs typeface="Avenir Book"/>
              </a:rPr>
              <a:t> Wang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Franklin Gothic Book" panose="020B0503020102020204" pitchFamily="34" charset="0"/>
              <a:buNone/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ea typeface="ＭＳ Ｐゴシック" pitchFamily="-106" charset="-128"/>
                <a:cs typeface="Avenir Book"/>
              </a:rPr>
              <a:t>Rick Newitt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Franklin Gothic Book" panose="020B0503020102020204" pitchFamily="34" charset="0"/>
              <a:buNone/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ea typeface="ＭＳ Ｐゴシック" pitchFamily="-106" charset="-128"/>
                <a:cs typeface="Avenir Book"/>
              </a:rPr>
              <a:t>Jess Becker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Franklin Gothic Book" panose="020B0503020102020204" pitchFamily="34" charset="0"/>
              <a:buNone/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ea typeface="ＭＳ Ｐゴシック" pitchFamily="-106" charset="-128"/>
                <a:cs typeface="Avenir Book"/>
              </a:rPr>
              <a:t>Jennifer Wallace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Franklin Gothic Book" panose="020B0503020102020204" pitchFamily="34" charset="0"/>
              <a:buNone/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ea typeface="ＭＳ Ｐゴシック" pitchFamily="-106" charset="-128"/>
                <a:cs typeface="Avenir Book"/>
              </a:rPr>
              <a:t>Thomas </a:t>
            </a:r>
            <a:r>
              <a:rPr lang="en-US" dirty="0" err="1">
                <a:solidFill>
                  <a:schemeClr val="bg1"/>
                </a:solidFill>
                <a:latin typeface="+mj-lt"/>
                <a:ea typeface="ＭＳ Ｐゴシック" pitchFamily="-106" charset="-128"/>
                <a:cs typeface="Avenir Book"/>
              </a:rPr>
              <a:t>Laha</a:t>
            </a:r>
            <a:endParaRPr lang="en-US" dirty="0">
              <a:solidFill>
                <a:schemeClr val="bg1"/>
              </a:solidFill>
              <a:latin typeface="+mj-lt"/>
              <a:ea typeface="ＭＳ Ｐゴシック" pitchFamily="-106" charset="-128"/>
              <a:cs typeface="Avenir Book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26FCB06-5A99-A748-AB4F-C86A6354A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>
                <a:solidFill>
                  <a:schemeClr val="bg1"/>
                </a:solidFill>
                <a:effectLst/>
                <a:latin typeface="+mn-lt"/>
                <a:ea typeface="Hiragino Sans GB W3" charset="-122"/>
                <a:cs typeface="Avenir Book"/>
              </a:rPr>
              <a:t>THANK YOU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F8D4AFE-F403-B54D-A3A6-5EF8AB85B93D}"/>
              </a:ext>
            </a:extLst>
          </p:cNvPr>
          <p:cNvSpPr txBox="1">
            <a:spLocks noChangeArrowheads="1"/>
          </p:cNvSpPr>
          <p:nvPr/>
        </p:nvSpPr>
        <p:spPr>
          <a:xfrm>
            <a:off x="5410200" y="1371600"/>
            <a:ext cx="3352800" cy="533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84048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84048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84048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84048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84048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84048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4048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Franklin Gothic Book" panose="020B0503020102020204" pitchFamily="34" charset="0"/>
              <a:buNone/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ea typeface="ＭＳ Ｐゴシック" pitchFamily="-106" charset="-128"/>
                <a:cs typeface="Avenir Book"/>
              </a:rPr>
              <a:t>Jonathan Himmelfarb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ea typeface="ＭＳ Ｐゴシック" pitchFamily="-106" charset="-128"/>
                <a:cs typeface="Avenir Book"/>
              </a:rPr>
              <a:t>Ian de Boer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ea typeface="ＭＳ Ｐゴシック" pitchFamily="-106" charset="-128"/>
                <a:cs typeface="Avenir Book"/>
              </a:rPr>
              <a:t>Cathy Yeung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ea typeface="ＭＳ Ｐゴシック" pitchFamily="-106" charset="-128"/>
                <a:cs typeface="Avenir Book"/>
              </a:rPr>
              <a:t>Mario Kratz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Franklin Gothic Book" panose="020B0503020102020204" pitchFamily="34" charset="0"/>
              <a:buNone/>
              <a:defRPr/>
            </a:pPr>
            <a:r>
              <a:rPr lang="en-US" dirty="0" err="1">
                <a:solidFill>
                  <a:schemeClr val="bg1"/>
                </a:solidFill>
                <a:latin typeface="+mj-lt"/>
                <a:ea typeface="ＭＳ Ｐゴシック" pitchFamily="-106" charset="-128"/>
                <a:cs typeface="Avenir Book"/>
              </a:rPr>
              <a:t>Rucille</a:t>
            </a:r>
            <a:r>
              <a:rPr lang="en-US" dirty="0">
                <a:solidFill>
                  <a:schemeClr val="bg1"/>
                </a:solidFill>
                <a:latin typeface="+mj-lt"/>
                <a:ea typeface="ＭＳ Ｐゴシック" pitchFamily="-106" charset="-128"/>
                <a:cs typeface="Avenir Book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  <a:ea typeface="ＭＳ Ｐゴシック" pitchFamily="-106" charset="-128"/>
                <a:cs typeface="Avenir Book"/>
              </a:rPr>
              <a:t>Monetenegro</a:t>
            </a:r>
            <a:endParaRPr lang="en-US" dirty="0">
              <a:solidFill>
                <a:schemeClr val="bg1"/>
              </a:solidFill>
              <a:latin typeface="+mj-lt"/>
              <a:ea typeface="ＭＳ Ｐゴシック" pitchFamily="-106" charset="-128"/>
              <a:cs typeface="Avenir Book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Franklin Gothic Book" panose="020B0503020102020204" pitchFamily="34" charset="0"/>
              <a:buNone/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ea typeface="ＭＳ Ｐゴシック" pitchFamily="-106" charset="-128"/>
                <a:cs typeface="Avenir Book"/>
              </a:rPr>
              <a:t>Linda Manahan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Franklin Gothic Book" panose="020B0503020102020204" pitchFamily="34" charset="0"/>
              <a:buNone/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ea typeface="ＭＳ Ｐゴシック" pitchFamily="-106" charset="-128"/>
                <a:cs typeface="Avenir Book"/>
              </a:rPr>
              <a:t>SKS study staff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Franklin Gothic Book" panose="020B0503020102020204" pitchFamily="34" charset="0"/>
              <a:buNone/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ea typeface="ＭＳ Ｐゴシック" pitchFamily="-106" charset="-128"/>
                <a:cs typeface="Avenir Book"/>
              </a:rPr>
              <a:t>CRIC Study investigators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Franklin Gothic Book" panose="020B0503020102020204" pitchFamily="34" charset="0"/>
              <a:buNone/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ea typeface="ＭＳ Ｐゴシック" pitchFamily="-106" charset="-128"/>
                <a:cs typeface="Avenir Book"/>
              </a:rPr>
              <a:t>NIDDK</a:t>
            </a:r>
          </a:p>
        </p:txBody>
      </p:sp>
    </p:spTree>
    <p:extLst>
      <p:ext uri="{BB962C8B-B14F-4D97-AF65-F5344CB8AC3E}">
        <p14:creationId xmlns:p14="http://schemas.microsoft.com/office/powerpoint/2010/main" val="1495545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/>
          </p:cNvSpPr>
          <p:nvPr/>
        </p:nvSpPr>
        <p:spPr>
          <a:xfrm>
            <a:off x="457200" y="1981200"/>
            <a:ext cx="7962900" cy="3836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2400"/>
              </a:spcAft>
            </a:pP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+mj-lt"/>
              </a:rPr>
              <a:t>Filtration of freely circulating substances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	    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+mj-lt"/>
              </a:rPr>
              <a:t>GFR</a:t>
            </a:r>
          </a:p>
          <a:p>
            <a:pPr>
              <a:lnSpc>
                <a:spcPct val="130000"/>
              </a:lnSpc>
              <a:spcAft>
                <a:spcPts val="3000"/>
              </a:spcAft>
            </a:pP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Retention of important proteins		    Albuminuria	</a:t>
            </a:r>
            <a:endParaRPr lang="en-US" sz="2000" dirty="0">
              <a:solidFill>
                <a:schemeClr val="accent2">
                  <a:lumMod val="40000"/>
                  <a:lumOff val="60000"/>
                </a:schemeClr>
              </a:solidFill>
              <a:uFillTx/>
              <a:latin typeface="+mj-lt"/>
            </a:endParaRPr>
          </a:p>
          <a:p>
            <a:pPr>
              <a:lnSpc>
                <a:spcPct val="130000"/>
              </a:lnSpc>
              <a:spcAft>
                <a:spcPts val="1800"/>
              </a:spcAft>
            </a:pP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30000"/>
              </a:lnSpc>
              <a:spcAft>
                <a:spcPts val="18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GFR estimated from serum creatinine (or cystatin C) with age, race, sex</a:t>
            </a:r>
          </a:p>
          <a:p>
            <a:pPr>
              <a:lnSpc>
                <a:spcPct val="130000"/>
              </a:lnSpc>
              <a:spcAft>
                <a:spcPts val="18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Albuminuria measured from spot urine sample</a:t>
            </a:r>
          </a:p>
          <a:p>
            <a:pPr>
              <a:lnSpc>
                <a:spcPct val="130000"/>
              </a:lnSpc>
              <a:spcAft>
                <a:spcPts val="18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No validated methods for reliably assessing other kidney functions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2B0C56-E09D-694F-9374-C44AAF6CC470}"/>
              </a:ext>
            </a:extLst>
          </p:cNvPr>
          <p:cNvSpPr>
            <a:spLocks/>
          </p:cNvSpPr>
          <p:nvPr/>
        </p:nvSpPr>
        <p:spPr>
          <a:xfrm>
            <a:off x="8267700" y="1469571"/>
            <a:ext cx="381000" cy="435429"/>
          </a:xfrm>
          <a:prstGeom prst="rect">
            <a:avLst/>
          </a:prstGeom>
          <a:solidFill>
            <a:srgbClr val="33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pic>
        <p:nvPicPr>
          <p:cNvPr id="16" name="Picture 15" descr="A close up of text on a white background&#13;&#10;&#13;&#10;Description automatically generated">
            <a:extLst>
              <a:ext uri="{FF2B5EF4-FFF2-40B4-BE49-F238E27FC236}">
                <a16:creationId xmlns:a16="http://schemas.microsoft.com/office/drawing/2014/main" id="{CC1AF190-B8D4-6947-B594-98BBA3C0C2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86" r="23306" b="17073"/>
          <a:stretch/>
        </p:blipFill>
        <p:spPr>
          <a:xfrm>
            <a:off x="7239000" y="1828800"/>
            <a:ext cx="1371600" cy="12954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757E7B9-DA7D-EC4E-8E9C-A5F5F8895C3B}"/>
              </a:ext>
            </a:extLst>
          </p:cNvPr>
          <p:cNvSpPr>
            <a:spLocks/>
          </p:cNvSpPr>
          <p:nvPr/>
        </p:nvSpPr>
        <p:spPr>
          <a:xfrm>
            <a:off x="8382000" y="2743200"/>
            <a:ext cx="381000" cy="587829"/>
          </a:xfrm>
          <a:prstGeom prst="rect">
            <a:avLst/>
          </a:prstGeom>
          <a:solidFill>
            <a:srgbClr val="33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E40BFA-4F55-4B41-8896-E3998DD1BA6E}"/>
              </a:ext>
            </a:extLst>
          </p:cNvPr>
          <p:cNvSpPr>
            <a:spLocks/>
          </p:cNvSpPr>
          <p:nvPr/>
        </p:nvSpPr>
        <p:spPr>
          <a:xfrm>
            <a:off x="8458200" y="1850571"/>
            <a:ext cx="381000" cy="435429"/>
          </a:xfrm>
          <a:prstGeom prst="rect">
            <a:avLst/>
          </a:prstGeom>
          <a:solidFill>
            <a:srgbClr val="33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8EBDA4-6B0A-FA4F-B718-25A7A71012F7}"/>
              </a:ext>
            </a:extLst>
          </p:cNvPr>
          <p:cNvSpPr>
            <a:spLocks/>
          </p:cNvSpPr>
          <p:nvPr/>
        </p:nvSpPr>
        <p:spPr>
          <a:xfrm>
            <a:off x="8267700" y="1469571"/>
            <a:ext cx="381000" cy="435429"/>
          </a:xfrm>
          <a:prstGeom prst="rect">
            <a:avLst/>
          </a:prstGeom>
          <a:solidFill>
            <a:srgbClr val="33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E21E18-E31C-834F-9971-33D46E5980C2}"/>
              </a:ext>
            </a:extLst>
          </p:cNvPr>
          <p:cNvSpPr>
            <a:spLocks/>
          </p:cNvSpPr>
          <p:nvPr/>
        </p:nvSpPr>
        <p:spPr>
          <a:xfrm>
            <a:off x="7090921" y="1608503"/>
            <a:ext cx="381000" cy="435429"/>
          </a:xfrm>
          <a:prstGeom prst="rect">
            <a:avLst/>
          </a:prstGeom>
          <a:solidFill>
            <a:srgbClr val="33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740FE1-4BD4-3147-8337-02E214585563}"/>
              </a:ext>
            </a:extLst>
          </p:cNvPr>
          <p:cNvSpPr>
            <a:spLocks/>
          </p:cNvSpPr>
          <p:nvPr/>
        </p:nvSpPr>
        <p:spPr>
          <a:xfrm>
            <a:off x="8229600" y="1545771"/>
            <a:ext cx="381000" cy="435429"/>
          </a:xfrm>
          <a:prstGeom prst="rect">
            <a:avLst/>
          </a:prstGeom>
          <a:solidFill>
            <a:srgbClr val="33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6A1B2CA5-F3C7-0D4D-97ED-0A1400952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533400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  <a:uFillTx/>
              </a:defRPr>
            </a:lvl2pPr>
            <a:lvl3pPr eaLnBrk="1" hangingPunct="1">
              <a:defRPr>
                <a:solidFill>
                  <a:schemeClr val="tx2"/>
                </a:solidFill>
                <a:uFillTx/>
              </a:defRPr>
            </a:lvl3pPr>
            <a:lvl4pPr eaLnBrk="1" hangingPunct="1">
              <a:defRPr>
                <a:solidFill>
                  <a:schemeClr val="tx2"/>
                </a:solidFill>
                <a:uFillTx/>
              </a:defRPr>
            </a:lvl4pPr>
            <a:lvl5pPr eaLnBrk="1" hangingPunct="1">
              <a:defRPr>
                <a:solidFill>
                  <a:schemeClr val="tx2"/>
                </a:solidFill>
                <a:uFillTx/>
              </a:defRPr>
            </a:lvl5pPr>
            <a:lvl6pPr eaLnBrk="1" hangingPunct="1">
              <a:defRPr>
                <a:solidFill>
                  <a:schemeClr val="tx2"/>
                </a:solidFill>
                <a:uFillTx/>
              </a:defRPr>
            </a:lvl6pPr>
            <a:lvl7pPr eaLnBrk="1" hangingPunct="1">
              <a:defRPr>
                <a:solidFill>
                  <a:schemeClr val="tx2"/>
                </a:solidFill>
                <a:uFillTx/>
              </a:defRPr>
            </a:lvl7pPr>
            <a:lvl8pPr eaLnBrk="1" hangingPunct="1">
              <a:defRPr>
                <a:solidFill>
                  <a:schemeClr val="tx2"/>
                </a:solidFill>
                <a:uFillTx/>
              </a:defRPr>
            </a:lvl8pPr>
            <a:lvl9pPr eaLnBrk="1" hangingPunct="1">
              <a:defRPr>
                <a:solidFill>
                  <a:schemeClr val="tx2"/>
                </a:solidFill>
                <a:uFillTx/>
              </a:defRPr>
            </a:lvl9pPr>
          </a:lstStyle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ea typeface="Lucida Sans Unicode" charset="0"/>
                <a:cs typeface="Avenir Book"/>
              </a:rPr>
              <a:t>THE ASSESSMENT OF KIDNEY DISEASE IS GLOMERULOCENTRIC</a:t>
            </a:r>
            <a:endParaRPr lang="en-US" sz="2400" dirty="0">
              <a:solidFill>
                <a:schemeClr val="bg1"/>
              </a:solidFill>
              <a:effectLst/>
              <a:uFillTx/>
              <a:ea typeface="Lucida Sans Unicode" charset="0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627973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ext, map&#13;&#10;&#13;&#10;Description automatically generated">
            <a:extLst>
              <a:ext uri="{FF2B5EF4-FFF2-40B4-BE49-F238E27FC236}">
                <a16:creationId xmlns:a16="http://schemas.microsoft.com/office/drawing/2014/main" id="{9B8BFD07-A499-5C42-B207-F44AB038CF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78" r="4124" b="3920"/>
          <a:stretch/>
        </p:blipFill>
        <p:spPr>
          <a:xfrm>
            <a:off x="1788160" y="987552"/>
            <a:ext cx="5450840" cy="56388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9F3457E-6234-6A41-9612-B43E0E8E87B1}"/>
              </a:ext>
            </a:extLst>
          </p:cNvPr>
          <p:cNvSpPr txBox="1">
            <a:spLocks/>
          </p:cNvSpPr>
          <p:nvPr/>
        </p:nvSpPr>
        <p:spPr>
          <a:xfrm>
            <a:off x="2409952" y="2423160"/>
            <a:ext cx="1499616" cy="3611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Secretion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062F8AD-C256-9242-80FB-A39542E93D5E}"/>
              </a:ext>
            </a:extLst>
          </p:cNvPr>
          <p:cNvSpPr txBox="1">
            <a:spLocks/>
          </p:cNvSpPr>
          <p:nvPr/>
        </p:nvSpPr>
        <p:spPr>
          <a:xfrm>
            <a:off x="2409952" y="1252727"/>
            <a:ext cx="1499616" cy="384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Reabsorption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823B87C-5A1E-A54D-9FF2-032DA2F76BE8}"/>
              </a:ext>
            </a:extLst>
          </p:cNvPr>
          <p:cNvSpPr>
            <a:spLocks/>
          </p:cNvSpPr>
          <p:nvPr/>
        </p:nvSpPr>
        <p:spPr>
          <a:xfrm>
            <a:off x="2227072" y="1252728"/>
            <a:ext cx="182880" cy="435429"/>
          </a:xfrm>
          <a:prstGeom prst="rect">
            <a:avLst/>
          </a:prstGeom>
          <a:solidFill>
            <a:srgbClr val="FEE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108B95-7B89-9347-A5E8-66ED4DC4A2B9}"/>
              </a:ext>
            </a:extLst>
          </p:cNvPr>
          <p:cNvSpPr txBox="1">
            <a:spLocks/>
          </p:cNvSpPr>
          <p:nvPr/>
        </p:nvSpPr>
        <p:spPr>
          <a:xfrm>
            <a:off x="3907536" y="1472184"/>
            <a:ext cx="1078992" cy="3611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Synthesis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E7A31E1-E349-CD4A-AAA3-55C8C13DC645}"/>
              </a:ext>
            </a:extLst>
          </p:cNvPr>
          <p:cNvSpPr>
            <a:spLocks/>
          </p:cNvSpPr>
          <p:nvPr/>
        </p:nvSpPr>
        <p:spPr>
          <a:xfrm>
            <a:off x="4897120" y="1252728"/>
            <a:ext cx="1158240" cy="217714"/>
          </a:xfrm>
          <a:prstGeom prst="rect">
            <a:avLst/>
          </a:prstGeom>
          <a:solidFill>
            <a:srgbClr val="FEE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BA5FB02-82C6-2841-A1D1-A36BF8904AC4}"/>
              </a:ext>
            </a:extLst>
          </p:cNvPr>
          <p:cNvSpPr>
            <a:spLocks/>
          </p:cNvSpPr>
          <p:nvPr/>
        </p:nvSpPr>
        <p:spPr>
          <a:xfrm>
            <a:off x="1788160" y="2423160"/>
            <a:ext cx="621792" cy="548640"/>
          </a:xfrm>
          <a:prstGeom prst="rect">
            <a:avLst/>
          </a:prstGeom>
          <a:solidFill>
            <a:srgbClr val="FEE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F3E36B9-7B78-194B-8CEB-F7F28E9DA9AE}"/>
              </a:ext>
            </a:extLst>
          </p:cNvPr>
          <p:cNvSpPr>
            <a:spLocks/>
          </p:cNvSpPr>
          <p:nvPr/>
        </p:nvSpPr>
        <p:spPr>
          <a:xfrm>
            <a:off x="2751328" y="3185266"/>
            <a:ext cx="1344168" cy="548534"/>
          </a:xfrm>
          <a:prstGeom prst="rect">
            <a:avLst/>
          </a:prstGeom>
          <a:solidFill>
            <a:srgbClr val="E7D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ECED263-5F66-E245-A4D4-956BAC057E25}"/>
              </a:ext>
            </a:extLst>
          </p:cNvPr>
          <p:cNvSpPr>
            <a:spLocks/>
          </p:cNvSpPr>
          <p:nvPr/>
        </p:nvSpPr>
        <p:spPr>
          <a:xfrm>
            <a:off x="4804156" y="3200400"/>
            <a:ext cx="1158240" cy="473795"/>
          </a:xfrm>
          <a:prstGeom prst="rect">
            <a:avLst/>
          </a:prstGeom>
          <a:solidFill>
            <a:srgbClr val="E7D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62DE9FC-6814-E04E-B201-46C1D3A7C89D}"/>
              </a:ext>
            </a:extLst>
          </p:cNvPr>
          <p:cNvSpPr>
            <a:spLocks/>
          </p:cNvSpPr>
          <p:nvPr/>
        </p:nvSpPr>
        <p:spPr>
          <a:xfrm>
            <a:off x="4759960" y="4648200"/>
            <a:ext cx="1158240" cy="484632"/>
          </a:xfrm>
          <a:prstGeom prst="rect">
            <a:avLst/>
          </a:prstGeom>
          <a:solidFill>
            <a:srgbClr val="E3B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04D06D1-B39F-6A42-A154-14EED72AAB8F}"/>
              </a:ext>
            </a:extLst>
          </p:cNvPr>
          <p:cNvSpPr>
            <a:spLocks/>
          </p:cNvSpPr>
          <p:nvPr/>
        </p:nvSpPr>
        <p:spPr>
          <a:xfrm>
            <a:off x="6283960" y="4648200"/>
            <a:ext cx="762000" cy="484632"/>
          </a:xfrm>
          <a:prstGeom prst="rect">
            <a:avLst/>
          </a:prstGeom>
          <a:solidFill>
            <a:srgbClr val="E3B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AC16137-E7C4-0D40-82FE-A4C4FA9606E8}"/>
              </a:ext>
            </a:extLst>
          </p:cNvPr>
          <p:cNvSpPr>
            <a:spLocks/>
          </p:cNvSpPr>
          <p:nvPr/>
        </p:nvSpPr>
        <p:spPr>
          <a:xfrm>
            <a:off x="6949440" y="4661916"/>
            <a:ext cx="193040" cy="228600"/>
          </a:xfrm>
          <a:prstGeom prst="rect">
            <a:avLst/>
          </a:prstGeom>
          <a:solidFill>
            <a:srgbClr val="E3B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A8FB89E5-A498-AE47-BE3D-43C5281C8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  <a:uFillTx/>
              </a:defRPr>
            </a:lvl2pPr>
            <a:lvl3pPr eaLnBrk="1" hangingPunct="1">
              <a:defRPr>
                <a:solidFill>
                  <a:schemeClr val="tx2"/>
                </a:solidFill>
                <a:uFillTx/>
              </a:defRPr>
            </a:lvl3pPr>
            <a:lvl4pPr eaLnBrk="1" hangingPunct="1">
              <a:defRPr>
                <a:solidFill>
                  <a:schemeClr val="tx2"/>
                </a:solidFill>
                <a:uFillTx/>
              </a:defRPr>
            </a:lvl4pPr>
            <a:lvl5pPr eaLnBrk="1" hangingPunct="1">
              <a:defRPr>
                <a:solidFill>
                  <a:schemeClr val="tx2"/>
                </a:solidFill>
                <a:uFillTx/>
              </a:defRPr>
            </a:lvl5pPr>
            <a:lvl6pPr eaLnBrk="1" hangingPunct="1">
              <a:defRPr>
                <a:solidFill>
                  <a:schemeClr val="tx2"/>
                </a:solidFill>
                <a:uFillTx/>
              </a:defRPr>
            </a:lvl6pPr>
            <a:lvl7pPr eaLnBrk="1" hangingPunct="1">
              <a:defRPr>
                <a:solidFill>
                  <a:schemeClr val="tx2"/>
                </a:solidFill>
                <a:uFillTx/>
              </a:defRPr>
            </a:lvl7pPr>
            <a:lvl8pPr eaLnBrk="1" hangingPunct="1">
              <a:defRPr>
                <a:solidFill>
                  <a:schemeClr val="tx2"/>
                </a:solidFill>
                <a:uFillTx/>
              </a:defRPr>
            </a:lvl8pPr>
            <a:lvl9pPr eaLnBrk="1" hangingPunct="1">
              <a:defRPr>
                <a:solidFill>
                  <a:schemeClr val="tx2"/>
                </a:solidFill>
                <a:uFillTx/>
              </a:defRPr>
            </a:lvl9pPr>
          </a:lstStyle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uFillTx/>
                <a:ea typeface="Lucida Sans Unicode" charset="0"/>
                <a:cs typeface="Avenir Book"/>
              </a:rPr>
              <a:t>KIDNEY FUNCTIONS </a:t>
            </a:r>
            <a:r>
              <a:rPr lang="en-US" sz="2400" dirty="0">
                <a:solidFill>
                  <a:schemeClr val="bg1"/>
                </a:solidFill>
                <a:effectLst/>
                <a:ea typeface="Lucida Sans Unicode" charset="0"/>
                <a:cs typeface="Avenir Book"/>
              </a:rPr>
              <a:t>ARE ANATOMICALLY DISTINCT</a:t>
            </a:r>
            <a:endParaRPr lang="en-US" sz="2400" dirty="0">
              <a:solidFill>
                <a:schemeClr val="bg1"/>
              </a:solidFill>
              <a:effectLst/>
              <a:uFillTx/>
              <a:ea typeface="Lucida Sans Unicode" charset="0"/>
              <a:cs typeface="Avenir Book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809FCC-1118-8E40-B95F-FD7EBD10E8C4}"/>
              </a:ext>
            </a:extLst>
          </p:cNvPr>
          <p:cNvSpPr txBox="1">
            <a:spLocks/>
          </p:cNvSpPr>
          <p:nvPr/>
        </p:nvSpPr>
        <p:spPr>
          <a:xfrm>
            <a:off x="4876800" y="4372610"/>
            <a:ext cx="1082157" cy="6565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Salt-water balance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451DE9-C337-3547-A01D-88D2FFBFF82A}"/>
              </a:ext>
            </a:extLst>
          </p:cNvPr>
          <p:cNvSpPr txBox="1">
            <a:spLocks/>
          </p:cNvSpPr>
          <p:nvPr/>
        </p:nvSpPr>
        <p:spPr>
          <a:xfrm>
            <a:off x="4897120" y="2819400"/>
            <a:ext cx="1082157" cy="6565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Acid-base balance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03B628-94C1-524E-B4A6-96899E38E8C4}"/>
              </a:ext>
            </a:extLst>
          </p:cNvPr>
          <p:cNvSpPr/>
          <p:nvPr/>
        </p:nvSpPr>
        <p:spPr>
          <a:xfrm>
            <a:off x="1752600" y="1676400"/>
            <a:ext cx="621792" cy="851514"/>
          </a:xfrm>
          <a:prstGeom prst="rect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138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  <a:uFillTx/>
              </a:defRPr>
            </a:lvl2pPr>
            <a:lvl3pPr eaLnBrk="1" hangingPunct="1">
              <a:defRPr>
                <a:solidFill>
                  <a:schemeClr val="tx2"/>
                </a:solidFill>
                <a:uFillTx/>
              </a:defRPr>
            </a:lvl3pPr>
            <a:lvl4pPr eaLnBrk="1" hangingPunct="1">
              <a:defRPr>
                <a:solidFill>
                  <a:schemeClr val="tx2"/>
                </a:solidFill>
                <a:uFillTx/>
              </a:defRPr>
            </a:lvl4pPr>
            <a:lvl5pPr eaLnBrk="1" hangingPunct="1">
              <a:defRPr>
                <a:solidFill>
                  <a:schemeClr val="tx2"/>
                </a:solidFill>
                <a:uFillTx/>
              </a:defRPr>
            </a:lvl5pPr>
            <a:lvl6pPr eaLnBrk="1" hangingPunct="1">
              <a:defRPr>
                <a:solidFill>
                  <a:schemeClr val="tx2"/>
                </a:solidFill>
                <a:uFillTx/>
              </a:defRPr>
            </a:lvl6pPr>
            <a:lvl7pPr eaLnBrk="1" hangingPunct="1">
              <a:defRPr>
                <a:solidFill>
                  <a:schemeClr val="tx2"/>
                </a:solidFill>
                <a:uFillTx/>
              </a:defRPr>
            </a:lvl7pPr>
            <a:lvl8pPr eaLnBrk="1" hangingPunct="1">
              <a:defRPr>
                <a:solidFill>
                  <a:schemeClr val="tx2"/>
                </a:solidFill>
                <a:uFillTx/>
              </a:defRPr>
            </a:lvl8pPr>
            <a:lvl9pPr eaLnBrk="1" hangingPunct="1">
              <a:defRPr>
                <a:solidFill>
                  <a:schemeClr val="tx2"/>
                </a:solidFill>
                <a:uFillTx/>
              </a:defRPr>
            </a:lvl9pPr>
          </a:lstStyle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uFillTx/>
                <a:ea typeface="Lucida Sans Unicode" charset="0"/>
                <a:cs typeface="Avenir Book"/>
              </a:rPr>
              <a:t>GFR INCONSISTENTLY RELATED TO KIDNEY HISTOLOGY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277717-1836-AA42-98C1-F71B9F1706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13989" r="72445" b="50040"/>
          <a:stretch/>
        </p:blipFill>
        <p:spPr>
          <a:xfrm>
            <a:off x="609600" y="1295400"/>
            <a:ext cx="1651000" cy="11887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47FBB7-83DA-A241-B2DF-1BD46CA5916D}"/>
              </a:ext>
            </a:extLst>
          </p:cNvPr>
          <p:cNvSpPr txBox="1">
            <a:spLocks/>
          </p:cNvSpPr>
          <p:nvPr/>
        </p:nvSpPr>
        <p:spPr>
          <a:xfrm>
            <a:off x="533400" y="2622461"/>
            <a:ext cx="3733800" cy="92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uFillTx/>
                <a:latin typeface="+mj-lt"/>
              </a:rPr>
              <a:t>62 year old woman with diabetes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eGFR = 32 ml/min/1.73m</a:t>
            </a:r>
            <a:r>
              <a:rPr lang="en-US" sz="2000" baseline="30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+mj-lt"/>
              </a:rPr>
              <a:t> 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CAC6A4-BB73-834D-9AF1-B9B5D6FF8E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" t="11991" r="70906" b="52038"/>
          <a:stretch/>
        </p:blipFill>
        <p:spPr>
          <a:xfrm>
            <a:off x="5334000" y="1295400"/>
            <a:ext cx="1651000" cy="11887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776D0C-5CCF-5B4A-9C96-A93D84EA576F}"/>
              </a:ext>
            </a:extLst>
          </p:cNvPr>
          <p:cNvSpPr txBox="1">
            <a:spLocks/>
          </p:cNvSpPr>
          <p:nvPr/>
        </p:nvSpPr>
        <p:spPr>
          <a:xfrm>
            <a:off x="5181600" y="2622461"/>
            <a:ext cx="3581400" cy="92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uFillTx/>
                <a:latin typeface="+mj-lt"/>
              </a:rPr>
              <a:t>43 year old man with diabetes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eGFR = 32 ml/min/1.73m</a:t>
            </a:r>
            <a:r>
              <a:rPr lang="en-US" sz="2000" baseline="30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+mj-lt"/>
              </a:rPr>
              <a:t> 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852D25-0A1E-D54E-B98C-6F15DF1412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232" t="25555" b="51111"/>
          <a:stretch/>
        </p:blipFill>
        <p:spPr>
          <a:xfrm>
            <a:off x="609600" y="4251960"/>
            <a:ext cx="2560320" cy="19202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356DF1-E6E6-CA42-8F4A-229627E019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2232" b="76667"/>
          <a:stretch/>
        </p:blipFill>
        <p:spPr>
          <a:xfrm>
            <a:off x="5308600" y="4251960"/>
            <a:ext cx="256032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92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4EFF1F0-CE15-0C4C-BDCD-AE5C8E7B0BD5}"/>
              </a:ext>
            </a:extLst>
          </p:cNvPr>
          <p:cNvSpPr txBox="1">
            <a:spLocks/>
          </p:cNvSpPr>
          <p:nvPr/>
        </p:nvSpPr>
        <p:spPr>
          <a:xfrm>
            <a:off x="533400" y="4216251"/>
            <a:ext cx="3962400" cy="1713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1800"/>
              </a:spcAft>
            </a:pPr>
            <a:r>
              <a:rPr lang="en-US" sz="2000" dirty="0">
                <a:solidFill>
                  <a:schemeClr val="bg1"/>
                </a:solidFill>
                <a:uFillTx/>
                <a:latin typeface="+mj-lt"/>
              </a:rPr>
              <a:t>Parathyroid hormone   347 pg/mL</a:t>
            </a:r>
          </a:p>
          <a:p>
            <a:pPr>
              <a:lnSpc>
                <a:spcPct val="130000"/>
              </a:lnSpc>
              <a:spcAft>
                <a:spcPts val="18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Bicarbonate	         20 mEq/L</a:t>
            </a:r>
          </a:p>
          <a:p>
            <a:pPr>
              <a:lnSpc>
                <a:spcPct val="130000"/>
              </a:lnSpc>
              <a:spcAft>
                <a:spcPts val="18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Hemoglobin	         9 g/dL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4851D2-1ADB-224D-BA6A-6E54CB46BC4C}"/>
              </a:ext>
            </a:extLst>
          </p:cNvPr>
          <p:cNvSpPr txBox="1">
            <a:spLocks/>
          </p:cNvSpPr>
          <p:nvPr/>
        </p:nvSpPr>
        <p:spPr>
          <a:xfrm>
            <a:off x="5105400" y="4230310"/>
            <a:ext cx="3962400" cy="1713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1800"/>
              </a:spcAft>
            </a:pPr>
            <a:r>
              <a:rPr lang="en-US" sz="2000" dirty="0">
                <a:solidFill>
                  <a:schemeClr val="bg1"/>
                </a:solidFill>
                <a:uFillTx/>
                <a:latin typeface="+mj-lt"/>
              </a:rPr>
              <a:t>Parathyroid hormone   51 pg/mL</a:t>
            </a:r>
          </a:p>
          <a:p>
            <a:pPr>
              <a:lnSpc>
                <a:spcPct val="130000"/>
              </a:lnSpc>
              <a:spcAft>
                <a:spcPts val="18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Bicarbonate	         26 mEq/L</a:t>
            </a:r>
          </a:p>
          <a:p>
            <a:pPr>
              <a:lnSpc>
                <a:spcPct val="130000"/>
              </a:lnSpc>
              <a:spcAft>
                <a:spcPts val="18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Hemoglobin	         14 g/dL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D96FB411-07C2-0748-BB39-B7CE0802D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  <a:uFillTx/>
              </a:defRPr>
            </a:lvl2pPr>
            <a:lvl3pPr eaLnBrk="1" hangingPunct="1">
              <a:defRPr>
                <a:solidFill>
                  <a:schemeClr val="tx2"/>
                </a:solidFill>
                <a:uFillTx/>
              </a:defRPr>
            </a:lvl3pPr>
            <a:lvl4pPr eaLnBrk="1" hangingPunct="1">
              <a:defRPr>
                <a:solidFill>
                  <a:schemeClr val="tx2"/>
                </a:solidFill>
                <a:uFillTx/>
              </a:defRPr>
            </a:lvl4pPr>
            <a:lvl5pPr eaLnBrk="1" hangingPunct="1">
              <a:defRPr>
                <a:solidFill>
                  <a:schemeClr val="tx2"/>
                </a:solidFill>
                <a:uFillTx/>
              </a:defRPr>
            </a:lvl5pPr>
            <a:lvl6pPr eaLnBrk="1" hangingPunct="1">
              <a:defRPr>
                <a:solidFill>
                  <a:schemeClr val="tx2"/>
                </a:solidFill>
                <a:uFillTx/>
              </a:defRPr>
            </a:lvl6pPr>
            <a:lvl7pPr eaLnBrk="1" hangingPunct="1">
              <a:defRPr>
                <a:solidFill>
                  <a:schemeClr val="tx2"/>
                </a:solidFill>
                <a:uFillTx/>
              </a:defRPr>
            </a:lvl7pPr>
            <a:lvl8pPr eaLnBrk="1" hangingPunct="1">
              <a:defRPr>
                <a:solidFill>
                  <a:schemeClr val="tx2"/>
                </a:solidFill>
                <a:uFillTx/>
              </a:defRPr>
            </a:lvl8pPr>
            <a:lvl9pPr eaLnBrk="1" hangingPunct="1">
              <a:defRPr>
                <a:solidFill>
                  <a:schemeClr val="tx2"/>
                </a:solidFill>
                <a:uFillTx/>
              </a:defRPr>
            </a:lvl9pPr>
          </a:lstStyle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uFillTx/>
                <a:ea typeface="Lucida Sans Unicode" charset="0"/>
                <a:cs typeface="Avenir Book"/>
              </a:rPr>
              <a:t>GFR INCONSISTENTLY RELATED TO METABOLIC COMPLICATIONS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A62E703-681A-CF4B-853D-091A15714B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13989" r="72445" b="50040"/>
          <a:stretch/>
        </p:blipFill>
        <p:spPr>
          <a:xfrm>
            <a:off x="609600" y="1295400"/>
            <a:ext cx="1651000" cy="11887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F2742EB-2CF7-5D41-80DC-CAB0C975B946}"/>
              </a:ext>
            </a:extLst>
          </p:cNvPr>
          <p:cNvSpPr txBox="1">
            <a:spLocks/>
          </p:cNvSpPr>
          <p:nvPr/>
        </p:nvSpPr>
        <p:spPr>
          <a:xfrm>
            <a:off x="533400" y="2622461"/>
            <a:ext cx="3733800" cy="92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uFillTx/>
                <a:latin typeface="+mj-lt"/>
              </a:rPr>
              <a:t>62 year old woman with diabetes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eGFR = 32 ml/min/1.73m</a:t>
            </a:r>
            <a:r>
              <a:rPr lang="en-US" sz="2000" baseline="30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+mj-lt"/>
              </a:rPr>
              <a:t> 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BBBDE15-30F4-3944-8EFD-9C4267EFC1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" t="11991" r="70906" b="52038"/>
          <a:stretch/>
        </p:blipFill>
        <p:spPr>
          <a:xfrm>
            <a:off x="5334000" y="1295400"/>
            <a:ext cx="1651000" cy="1188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876412D-9E23-B641-A18C-47FE71FFC5C2}"/>
              </a:ext>
            </a:extLst>
          </p:cNvPr>
          <p:cNvSpPr txBox="1">
            <a:spLocks/>
          </p:cNvSpPr>
          <p:nvPr/>
        </p:nvSpPr>
        <p:spPr>
          <a:xfrm>
            <a:off x="5181600" y="2622461"/>
            <a:ext cx="3581400" cy="92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uFillTx/>
                <a:latin typeface="+mj-lt"/>
              </a:rPr>
              <a:t>43 year old man with diabetes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eGFR = 32 ml/min/1.73m</a:t>
            </a:r>
            <a:r>
              <a:rPr lang="en-US" sz="2000" baseline="30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uFillTx/>
                <a:latin typeface="+mj-lt"/>
              </a:rPr>
              <a:t> 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5154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/>
          </p:cNvSpPr>
          <p:nvPr/>
        </p:nvSpPr>
        <p:spPr>
          <a:xfrm>
            <a:off x="457200" y="1981200"/>
            <a:ext cx="5867400" cy="399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2400"/>
              </a:spcAft>
            </a:pPr>
            <a:r>
              <a:rPr lang="en-US" sz="2000" dirty="0">
                <a:solidFill>
                  <a:schemeClr val="bg1"/>
                </a:solidFill>
                <a:uFillTx/>
                <a:latin typeface="+mj-lt"/>
              </a:rPr>
              <a:t>Filtration of freely circulating substances</a:t>
            </a:r>
          </a:p>
          <a:p>
            <a:pPr>
              <a:lnSpc>
                <a:spcPct val="130000"/>
              </a:lnSpc>
              <a:spcAft>
                <a:spcPts val="24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Retention of important proteins</a:t>
            </a:r>
            <a:endParaRPr lang="en-US" sz="2000" dirty="0">
              <a:solidFill>
                <a:schemeClr val="bg1"/>
              </a:solidFill>
              <a:uFillTx/>
              <a:latin typeface="+mj-lt"/>
            </a:endParaRPr>
          </a:p>
          <a:p>
            <a:pPr>
              <a:lnSpc>
                <a:spcPct val="130000"/>
              </a:lnSpc>
              <a:spcAft>
                <a:spcPts val="2400"/>
              </a:spcAft>
            </a:pP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Secretion of protein-bound organic solutes and drugs</a:t>
            </a:r>
            <a:endParaRPr lang="en-US" sz="2000" dirty="0">
              <a:solidFill>
                <a:schemeClr val="accent2">
                  <a:lumMod val="40000"/>
                  <a:lumOff val="60000"/>
                </a:schemeClr>
              </a:solidFill>
              <a:uFillTx/>
              <a:latin typeface="+mj-lt"/>
            </a:endParaRPr>
          </a:p>
          <a:p>
            <a:pPr>
              <a:lnSpc>
                <a:spcPct val="130000"/>
              </a:lnSpc>
              <a:spcAft>
                <a:spcPts val="2400"/>
              </a:spcAft>
            </a:pPr>
            <a:r>
              <a:rPr lang="en-US" sz="2000" dirty="0">
                <a:solidFill>
                  <a:schemeClr val="bg1"/>
                </a:solidFill>
                <a:uFillTx/>
                <a:latin typeface="+mj-lt"/>
              </a:rPr>
              <a:t>Synthesis of essential hormones and amino acids</a:t>
            </a:r>
          </a:p>
          <a:p>
            <a:pPr>
              <a:lnSpc>
                <a:spcPct val="130000"/>
              </a:lnSpc>
              <a:spcAft>
                <a:spcPts val="2400"/>
              </a:spcAft>
            </a:pPr>
            <a:r>
              <a:rPr lang="en-US" sz="2000" dirty="0">
                <a:solidFill>
                  <a:schemeClr val="bg1"/>
                </a:solidFill>
                <a:uFillTx/>
                <a:latin typeface="+mj-lt"/>
              </a:rPr>
              <a:t>Electrolyte, water, and acid-base balance</a:t>
            </a:r>
          </a:p>
          <a:p>
            <a:pPr>
              <a:lnSpc>
                <a:spcPct val="130000"/>
              </a:lnSpc>
              <a:spcAft>
                <a:spcPts val="24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Remote s</a:t>
            </a:r>
            <a:r>
              <a:rPr lang="en-US" sz="2000" dirty="0">
                <a:solidFill>
                  <a:schemeClr val="bg1"/>
                </a:solidFill>
                <a:uFillTx/>
                <a:latin typeface="+mj-lt"/>
              </a:rPr>
              <a:t>ignaling </a:t>
            </a:r>
            <a:endParaRPr lang="en-US" sz="2000" dirty="0">
              <a:solidFill>
                <a:schemeClr val="accent2"/>
              </a:solidFill>
              <a:uFillTx/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0" y="2590800"/>
            <a:ext cx="1744929" cy="2261285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F0D89754-F8AE-C541-BD97-903796FCB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"/>
            <a:ext cx="8458200" cy="533400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  <a:uFillTx/>
              </a:defRPr>
            </a:lvl2pPr>
            <a:lvl3pPr eaLnBrk="1" hangingPunct="1">
              <a:defRPr>
                <a:solidFill>
                  <a:schemeClr val="tx2"/>
                </a:solidFill>
                <a:uFillTx/>
              </a:defRPr>
            </a:lvl3pPr>
            <a:lvl4pPr eaLnBrk="1" hangingPunct="1">
              <a:defRPr>
                <a:solidFill>
                  <a:schemeClr val="tx2"/>
                </a:solidFill>
                <a:uFillTx/>
              </a:defRPr>
            </a:lvl4pPr>
            <a:lvl5pPr eaLnBrk="1" hangingPunct="1">
              <a:defRPr>
                <a:solidFill>
                  <a:schemeClr val="tx2"/>
                </a:solidFill>
                <a:uFillTx/>
              </a:defRPr>
            </a:lvl5pPr>
            <a:lvl6pPr eaLnBrk="1" hangingPunct="1">
              <a:defRPr>
                <a:solidFill>
                  <a:schemeClr val="tx2"/>
                </a:solidFill>
                <a:uFillTx/>
              </a:defRPr>
            </a:lvl6pPr>
            <a:lvl7pPr eaLnBrk="1" hangingPunct="1">
              <a:defRPr>
                <a:solidFill>
                  <a:schemeClr val="tx2"/>
                </a:solidFill>
                <a:uFillTx/>
              </a:defRPr>
            </a:lvl7pPr>
            <a:lvl8pPr eaLnBrk="1" hangingPunct="1">
              <a:defRPr>
                <a:solidFill>
                  <a:schemeClr val="tx2"/>
                </a:solidFill>
                <a:uFillTx/>
              </a:defRPr>
            </a:lvl8pPr>
            <a:lvl9pPr eaLnBrk="1" hangingPunct="1">
              <a:defRPr>
                <a:solidFill>
                  <a:schemeClr val="tx2"/>
                </a:solidFill>
                <a:uFillTx/>
              </a:defRPr>
            </a:lvl9pPr>
          </a:lstStyle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uFillTx/>
                <a:ea typeface="Lucida Sans Unicode" charset="0"/>
                <a:cs typeface="Avenir Book"/>
              </a:rPr>
              <a:t>THE KIDNEYS PERFORM MULTIPLE HOMEOSTATIC FUNCTIONS</a:t>
            </a:r>
          </a:p>
        </p:txBody>
      </p:sp>
    </p:spTree>
    <p:extLst>
      <p:ext uri="{BB962C8B-B14F-4D97-AF65-F5344CB8AC3E}">
        <p14:creationId xmlns:p14="http://schemas.microsoft.com/office/powerpoint/2010/main" val="3419788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3;&#10;&#13;&#10;Description automatically generated">
            <a:extLst>
              <a:ext uri="{FF2B5EF4-FFF2-40B4-BE49-F238E27FC236}">
                <a16:creationId xmlns:a16="http://schemas.microsoft.com/office/drawing/2014/main" id="{24B16D4F-7047-A44C-857A-4EAE887A6F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17413" y="2402846"/>
            <a:ext cx="4871707" cy="3124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CC53AA0-584D-5B46-A7C2-A19D25151079}"/>
              </a:ext>
            </a:extLst>
          </p:cNvPr>
          <p:cNvSpPr>
            <a:spLocks/>
          </p:cNvSpPr>
          <p:nvPr/>
        </p:nvSpPr>
        <p:spPr>
          <a:xfrm>
            <a:off x="1075441" y="4947908"/>
            <a:ext cx="914400" cy="919492"/>
          </a:xfrm>
          <a:prstGeom prst="rect">
            <a:avLst/>
          </a:prstGeom>
          <a:solidFill>
            <a:srgbClr val="33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D291A4-33DA-0146-B470-60F4E0E15240}"/>
              </a:ext>
            </a:extLst>
          </p:cNvPr>
          <p:cNvSpPr>
            <a:spLocks/>
          </p:cNvSpPr>
          <p:nvPr/>
        </p:nvSpPr>
        <p:spPr>
          <a:xfrm>
            <a:off x="1837441" y="5707473"/>
            <a:ext cx="914400" cy="622219"/>
          </a:xfrm>
          <a:prstGeom prst="rect">
            <a:avLst/>
          </a:prstGeom>
          <a:solidFill>
            <a:srgbClr val="33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036D68-E365-1F4C-A57C-7E7185DB71C1}"/>
              </a:ext>
            </a:extLst>
          </p:cNvPr>
          <p:cNvSpPr>
            <a:spLocks/>
          </p:cNvSpPr>
          <p:nvPr/>
        </p:nvSpPr>
        <p:spPr>
          <a:xfrm>
            <a:off x="2904241" y="5167460"/>
            <a:ext cx="762000" cy="622219"/>
          </a:xfrm>
          <a:prstGeom prst="rect">
            <a:avLst/>
          </a:prstGeom>
          <a:solidFill>
            <a:srgbClr val="33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744F84-C9E2-E14C-BD24-9D79C188BC26}"/>
              </a:ext>
            </a:extLst>
          </p:cNvPr>
          <p:cNvSpPr>
            <a:spLocks/>
          </p:cNvSpPr>
          <p:nvPr/>
        </p:nvSpPr>
        <p:spPr>
          <a:xfrm>
            <a:off x="770641" y="1447800"/>
            <a:ext cx="914400" cy="685800"/>
          </a:xfrm>
          <a:prstGeom prst="rect">
            <a:avLst/>
          </a:prstGeom>
          <a:solidFill>
            <a:srgbClr val="33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FECA3F-F9E3-A241-AF59-D9BE12C1E2CB}"/>
              </a:ext>
            </a:extLst>
          </p:cNvPr>
          <p:cNvSpPr>
            <a:spLocks/>
          </p:cNvSpPr>
          <p:nvPr/>
        </p:nvSpPr>
        <p:spPr>
          <a:xfrm>
            <a:off x="3276600" y="1447800"/>
            <a:ext cx="914400" cy="685800"/>
          </a:xfrm>
          <a:prstGeom prst="rect">
            <a:avLst/>
          </a:prstGeom>
          <a:solidFill>
            <a:srgbClr val="33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pic>
        <p:nvPicPr>
          <p:cNvPr id="4" name="Picture 3" descr="A close up of a map&#13;&#10;&#13;&#10;Description automatically generated">
            <a:extLst>
              <a:ext uri="{FF2B5EF4-FFF2-40B4-BE49-F238E27FC236}">
                <a16:creationId xmlns:a16="http://schemas.microsoft.com/office/drawing/2014/main" id="{E091BED5-2E06-244A-A9DA-F2F169A3AD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0579" y="2260614"/>
            <a:ext cx="3395221" cy="292098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6B81B41-7292-B647-9652-2391B0F073CC}"/>
              </a:ext>
            </a:extLst>
          </p:cNvPr>
          <p:cNvSpPr>
            <a:spLocks/>
          </p:cNvSpPr>
          <p:nvPr/>
        </p:nvSpPr>
        <p:spPr>
          <a:xfrm>
            <a:off x="6358379" y="3567434"/>
            <a:ext cx="914400" cy="3073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F03854-2699-5D44-85F0-2E49547C76E1}"/>
              </a:ext>
            </a:extLst>
          </p:cNvPr>
          <p:cNvSpPr>
            <a:spLocks/>
          </p:cNvSpPr>
          <p:nvPr/>
        </p:nvSpPr>
        <p:spPr>
          <a:xfrm>
            <a:off x="6358379" y="3990448"/>
            <a:ext cx="609600" cy="3073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C6BDED-52FF-884D-A12A-6D2CAF0EDC71}"/>
              </a:ext>
            </a:extLst>
          </p:cNvPr>
          <p:cNvSpPr>
            <a:spLocks/>
          </p:cNvSpPr>
          <p:nvPr/>
        </p:nvSpPr>
        <p:spPr>
          <a:xfrm rot="2268762">
            <a:off x="6632966" y="3757973"/>
            <a:ext cx="609600" cy="3073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BEC912B-2B92-CA48-A034-6449CA330EF4}"/>
              </a:ext>
            </a:extLst>
          </p:cNvPr>
          <p:cNvCxnSpPr>
            <a:cxnSpLocks/>
          </p:cNvCxnSpPr>
          <p:nvPr/>
        </p:nvCxnSpPr>
        <p:spPr>
          <a:xfrm>
            <a:off x="6825507" y="4234194"/>
            <a:ext cx="235561" cy="859135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headEnd type="none"/>
            <a:tailEnd type="triangle"/>
          </a:ln>
          <a:effectLst>
            <a:outerShdw blurRad="50800" dist="38100" dir="5400000" rotWithShape="0">
              <a:srgbClr val="000000">
                <a:alpha val="28000"/>
              </a:srgbClr>
            </a:outerShdw>
          </a:effectLst>
        </p:spPr>
      </p:cxnSp>
      <p:pic>
        <p:nvPicPr>
          <p:cNvPr id="25" name="Picture 24" descr="A picture containing indoor, red&#13;&#10;&#13;&#10;Description automatically generated">
            <a:extLst>
              <a:ext uri="{FF2B5EF4-FFF2-40B4-BE49-F238E27FC236}">
                <a16:creationId xmlns:a16="http://schemas.microsoft.com/office/drawing/2014/main" id="{9E970F80-F79E-5741-97AC-956C2FFA1C3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5520179" y="3110234"/>
            <a:ext cx="457200" cy="457200"/>
          </a:xfrm>
          <a:prstGeom prst="rect">
            <a:avLst/>
          </a:prstGeom>
        </p:spPr>
      </p:pic>
      <p:pic>
        <p:nvPicPr>
          <p:cNvPr id="26" name="Picture 25" descr="A picture containing indoor, red&#13;&#10;&#13;&#10;Description automatically generated">
            <a:extLst>
              <a:ext uri="{FF2B5EF4-FFF2-40B4-BE49-F238E27FC236}">
                <a16:creationId xmlns:a16="http://schemas.microsoft.com/office/drawing/2014/main" id="{F660D7C5-2BC2-444C-B507-519791F7E0D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5901179" y="2807329"/>
            <a:ext cx="457200" cy="457200"/>
          </a:xfrm>
          <a:prstGeom prst="rect">
            <a:avLst/>
          </a:prstGeom>
        </p:spPr>
      </p:pic>
      <p:pic>
        <p:nvPicPr>
          <p:cNvPr id="27" name="Picture 26" descr="A picture containing indoor, red&#13;&#10;&#13;&#10;Description automatically generated">
            <a:extLst>
              <a:ext uri="{FF2B5EF4-FFF2-40B4-BE49-F238E27FC236}">
                <a16:creationId xmlns:a16="http://schemas.microsoft.com/office/drawing/2014/main" id="{3A47C825-7CF7-E742-AE3E-FE59BC0780E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5901179" y="3416929"/>
            <a:ext cx="457200" cy="4572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05A9439-E186-9644-8239-DA24644AA118}"/>
              </a:ext>
            </a:extLst>
          </p:cNvPr>
          <p:cNvCxnSpPr>
            <a:cxnSpLocks/>
          </p:cNvCxnSpPr>
          <p:nvPr/>
        </p:nvCxnSpPr>
        <p:spPr>
          <a:xfrm>
            <a:off x="7120379" y="3918447"/>
            <a:ext cx="1036948" cy="565282"/>
          </a:xfrm>
          <a:prstGeom prst="straightConnector1">
            <a:avLst/>
          </a:prstGeom>
          <a:noFill/>
          <a:ln w="63500" cap="flat" cmpd="sng" algn="ctr">
            <a:solidFill>
              <a:srgbClr val="00B0F0"/>
            </a:solidFill>
            <a:prstDash val="solid"/>
            <a:headEnd type="none"/>
            <a:tailEnd type="triangle"/>
          </a:ln>
          <a:effectLst>
            <a:outerShdw blurRad="50800" dist="38100" dir="5400000" rotWithShape="0">
              <a:srgbClr val="000000">
                <a:alpha val="28000"/>
              </a:srgbClr>
            </a:outerShdw>
          </a:effectLst>
        </p:spPr>
      </p:cxnSp>
      <p:sp>
        <p:nvSpPr>
          <p:cNvPr id="28" name="Rectangle 2">
            <a:extLst>
              <a:ext uri="{FF2B5EF4-FFF2-40B4-BE49-F238E27FC236}">
                <a16:creationId xmlns:a16="http://schemas.microsoft.com/office/drawing/2014/main" id="{4E2B5B99-798B-D143-8AFE-CD9330EA9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8772"/>
            <a:ext cx="8610600" cy="593228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  <a:uFillTx/>
              </a:defRPr>
            </a:lvl2pPr>
            <a:lvl3pPr eaLnBrk="1" hangingPunct="1">
              <a:defRPr>
                <a:solidFill>
                  <a:schemeClr val="tx2"/>
                </a:solidFill>
                <a:uFillTx/>
              </a:defRPr>
            </a:lvl3pPr>
            <a:lvl4pPr eaLnBrk="1" hangingPunct="1">
              <a:defRPr>
                <a:solidFill>
                  <a:schemeClr val="tx2"/>
                </a:solidFill>
                <a:uFillTx/>
              </a:defRPr>
            </a:lvl4pPr>
            <a:lvl5pPr eaLnBrk="1" hangingPunct="1">
              <a:defRPr>
                <a:solidFill>
                  <a:schemeClr val="tx2"/>
                </a:solidFill>
                <a:uFillTx/>
              </a:defRPr>
            </a:lvl5pPr>
            <a:lvl6pPr eaLnBrk="1" hangingPunct="1">
              <a:defRPr>
                <a:solidFill>
                  <a:schemeClr val="tx2"/>
                </a:solidFill>
                <a:uFillTx/>
              </a:defRPr>
            </a:lvl6pPr>
            <a:lvl7pPr eaLnBrk="1" hangingPunct="1">
              <a:defRPr>
                <a:solidFill>
                  <a:schemeClr val="tx2"/>
                </a:solidFill>
                <a:uFillTx/>
              </a:defRPr>
            </a:lvl7pPr>
            <a:lvl8pPr eaLnBrk="1" hangingPunct="1">
              <a:defRPr>
                <a:solidFill>
                  <a:schemeClr val="tx2"/>
                </a:solidFill>
                <a:uFillTx/>
              </a:defRPr>
            </a:lvl8pPr>
            <a:lvl9pPr eaLnBrk="1" hangingPunct="1">
              <a:defRPr>
                <a:solidFill>
                  <a:schemeClr val="tx2"/>
                </a:solidFill>
                <a:uFillTx/>
              </a:defRPr>
            </a:lvl9pPr>
          </a:lstStyle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uFillTx/>
                <a:ea typeface="Lucida Sans Unicode" charset="0"/>
                <a:cs typeface="Avenir Book"/>
              </a:rPr>
              <a:t>THE GLOMERULUS FILTERS LOW MOLECULAR WEIGHT SOLUTES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DC7899E-3B4B-5042-A05C-D2D258832454}"/>
              </a:ext>
            </a:extLst>
          </p:cNvPr>
          <p:cNvSpPr>
            <a:spLocks/>
          </p:cNvSpPr>
          <p:nvPr/>
        </p:nvSpPr>
        <p:spPr>
          <a:xfrm>
            <a:off x="3364229" y="2218900"/>
            <a:ext cx="540540" cy="559179"/>
          </a:xfrm>
          <a:prstGeom prst="rect">
            <a:avLst/>
          </a:prstGeom>
          <a:solidFill>
            <a:srgbClr val="33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94397B9-9692-454C-9E9B-29B49EA64B8C}"/>
              </a:ext>
            </a:extLst>
          </p:cNvPr>
          <p:cNvSpPr>
            <a:spLocks/>
          </p:cNvSpPr>
          <p:nvPr/>
        </p:nvSpPr>
        <p:spPr>
          <a:xfrm>
            <a:off x="3094741" y="1514225"/>
            <a:ext cx="381000" cy="435429"/>
          </a:xfrm>
          <a:prstGeom prst="rect">
            <a:avLst/>
          </a:prstGeom>
          <a:solidFill>
            <a:srgbClr val="33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9C849B3-5DF1-C64B-938D-28B44CEEDAB3}"/>
              </a:ext>
            </a:extLst>
          </p:cNvPr>
          <p:cNvSpPr>
            <a:spLocks/>
          </p:cNvSpPr>
          <p:nvPr/>
        </p:nvSpPr>
        <p:spPr>
          <a:xfrm>
            <a:off x="3523769" y="4509429"/>
            <a:ext cx="381000" cy="435429"/>
          </a:xfrm>
          <a:prstGeom prst="rect">
            <a:avLst/>
          </a:prstGeom>
          <a:solidFill>
            <a:srgbClr val="33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11F412-5E7F-1444-AF33-3F0EB2AF7553}"/>
              </a:ext>
            </a:extLst>
          </p:cNvPr>
          <p:cNvSpPr>
            <a:spLocks/>
          </p:cNvSpPr>
          <p:nvPr/>
        </p:nvSpPr>
        <p:spPr>
          <a:xfrm>
            <a:off x="2876069" y="4924960"/>
            <a:ext cx="381000" cy="435429"/>
          </a:xfrm>
          <a:prstGeom prst="rect">
            <a:avLst/>
          </a:prstGeom>
          <a:solidFill>
            <a:srgbClr val="33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C190C51-BA93-5546-880E-439DB66E63AE}"/>
              </a:ext>
            </a:extLst>
          </p:cNvPr>
          <p:cNvSpPr>
            <a:spLocks/>
          </p:cNvSpPr>
          <p:nvPr/>
        </p:nvSpPr>
        <p:spPr>
          <a:xfrm>
            <a:off x="1251855" y="4676950"/>
            <a:ext cx="381000" cy="435429"/>
          </a:xfrm>
          <a:prstGeom prst="rect">
            <a:avLst/>
          </a:prstGeom>
          <a:solidFill>
            <a:srgbClr val="335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80FE6E7-782B-3A40-8D66-0598391D8A69}"/>
              </a:ext>
            </a:extLst>
          </p:cNvPr>
          <p:cNvSpPr>
            <a:spLocks noChangeAspect="1"/>
          </p:cNvSpPr>
          <p:nvPr/>
        </p:nvSpPr>
        <p:spPr>
          <a:xfrm>
            <a:off x="6506988" y="4024881"/>
            <a:ext cx="166119" cy="1661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C193E06-1732-4C4F-BFBB-EED439906672}"/>
              </a:ext>
            </a:extLst>
          </p:cNvPr>
          <p:cNvSpPr>
            <a:spLocks noChangeAspect="1"/>
          </p:cNvSpPr>
          <p:nvPr/>
        </p:nvSpPr>
        <p:spPr>
          <a:xfrm>
            <a:off x="6705600" y="3796281"/>
            <a:ext cx="166119" cy="1661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D3F6B05-D092-8E43-92E1-D687763BB6E0}"/>
              </a:ext>
            </a:extLst>
          </p:cNvPr>
          <p:cNvSpPr>
            <a:spLocks noChangeAspect="1"/>
          </p:cNvSpPr>
          <p:nvPr/>
        </p:nvSpPr>
        <p:spPr>
          <a:xfrm>
            <a:off x="6996681" y="3643881"/>
            <a:ext cx="166119" cy="1661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CFBF8EF-145D-A042-A612-E8314492353B}"/>
              </a:ext>
            </a:extLst>
          </p:cNvPr>
          <p:cNvSpPr>
            <a:spLocks noChangeAspect="1"/>
          </p:cNvSpPr>
          <p:nvPr/>
        </p:nvSpPr>
        <p:spPr>
          <a:xfrm>
            <a:off x="6858000" y="3962400"/>
            <a:ext cx="166119" cy="1661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uFillTx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60F510F-1268-2B49-8F90-51B28F4B66D8}"/>
                  </a:ext>
                </a:extLst>
              </p:cNvPr>
              <p:cNvSpPr txBox="1"/>
              <p:nvPr/>
            </p:nvSpPr>
            <p:spPr>
              <a:xfrm>
                <a:off x="1169480" y="5791200"/>
                <a:ext cx="2945320" cy="797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1"/>
                        </a:solidFill>
                        <a:latin typeface="+mj-lt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+mj-lt"/>
                  </a:rPr>
                  <a:t>20% kidney blood flow is filtered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60F510F-1268-2B49-8F90-51B28F4B6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480" y="5791200"/>
                <a:ext cx="2945320" cy="797654"/>
              </a:xfrm>
              <a:prstGeom prst="rect">
                <a:avLst/>
              </a:prstGeom>
              <a:blipFill>
                <a:blip r:embed="rId7"/>
                <a:stretch>
                  <a:fillRect r="-858"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430513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als_unit1" id="{8EBF0270-C08C-3E4D-BBBB-BA71BAEA7A5C}" vid="{91F2083C-11E9-EE44-B0F2-B795C12DBDA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19125</TotalTime>
  <Words>1335</Words>
  <Application>Microsoft Macintosh PowerPoint</Application>
  <PresentationFormat>On-screen Show (4:3)</PresentationFormat>
  <Paragraphs>416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Cambria Math</vt:lpstr>
      <vt:lpstr>Franklin Gothic Book</vt:lpstr>
      <vt:lpstr>Montserrat</vt:lpstr>
      <vt:lpstr>Times</vt:lpstr>
      <vt:lpstr>Wingdings</vt:lpstr>
      <vt:lpstr>Crop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Kestenbaum</dc:creator>
  <cp:lastModifiedBy>Bryan Kestenbaum</cp:lastModifiedBy>
  <cp:revision>1503</cp:revision>
  <cp:lastPrinted>2005-01-13T23:11:27Z</cp:lastPrinted>
  <dcterms:created xsi:type="dcterms:W3CDTF">2018-01-25T04:15:21Z</dcterms:created>
  <dcterms:modified xsi:type="dcterms:W3CDTF">2019-03-27T22:32:52Z</dcterms:modified>
</cp:coreProperties>
</file>