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5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9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2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1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3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4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5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2AEE-7ADF-4FE9-B29E-EC5F9EDBB255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9D1D-DD20-4083-A385-29DBCEF6F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3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12AE5565-4566-4119-92EA-770482E4B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6ABCFE5-3013-4C63-A580-FEA343F30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30" y="98646"/>
            <a:ext cx="11059583" cy="846137"/>
          </a:xfrm>
        </p:spPr>
        <p:txBody>
          <a:bodyPr/>
          <a:lstStyle/>
          <a:p>
            <a:r>
              <a:rPr lang="en-US" dirty="0"/>
              <a:t>MESA Exam 7 Ancillary Studies Timetable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086772C-37C9-4749-ACBB-F8FD70FD7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81" y="1290181"/>
            <a:ext cx="11335019" cy="468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9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547" y="1404271"/>
            <a:ext cx="11381874" cy="1655762"/>
          </a:xfrm>
        </p:spPr>
        <p:txBody>
          <a:bodyPr>
            <a:noAutofit/>
          </a:bodyPr>
          <a:lstStyle/>
          <a:p>
            <a:pPr lvl="0" algn="l"/>
            <a:r>
              <a:rPr lang="en-US" sz="1800" dirty="0"/>
              <a:t>Note: Exam 7 is contingent on having a funded ancillary study collecting participant data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All ancillary studies with participant burden should be funded and set to begins at the start of Exam 7 to avoid: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dirty="0"/>
              <a:t>Missing or calling back participants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dirty="0"/>
              <a:t>Implementing mid-cycle changes in protocol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dirty="0"/>
              <a:t>Increased burden on the clinic 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When possible, we encourage Ancillary Studies to be conducted in the entire cohort at all sites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dirty="0"/>
              <a:t>this allows the full cohort to participate in Exam 7 at all sites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At an early stage we should consider if proposed ancillary study ideas may be more scientifically competitive when combined </a:t>
            </a:r>
          </a:p>
          <a:p>
            <a:pPr algn="l"/>
            <a:r>
              <a:rPr lang="en-US" sz="1800" dirty="0"/>
              <a:t> 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We may centrally request sharing of R01 funds In the event of duplicate budgetary items between studies in order to meet an overall study need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sz="1600" dirty="0"/>
              <a:t>For example, we pooled funds to assess lipid/lipoprotein  levels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6253" y="264111"/>
            <a:ext cx="11951368" cy="770605"/>
          </a:xfrm>
        </p:spPr>
        <p:txBody>
          <a:bodyPr>
            <a:normAutofit/>
          </a:bodyPr>
          <a:lstStyle/>
          <a:p>
            <a:r>
              <a:rPr lang="en-US" sz="4000" b="1" dirty="0"/>
              <a:t>Proposed Strategies for Exam 7 Ancillary Studies</a:t>
            </a:r>
          </a:p>
        </p:txBody>
      </p:sp>
    </p:spTree>
    <p:extLst>
      <p:ext uri="{BB962C8B-B14F-4D97-AF65-F5344CB8AC3E}">
        <p14:creationId xmlns:p14="http://schemas.microsoft.com/office/powerpoint/2010/main" val="163667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MESA Exam 7 Ancillary Studies Timetable</vt:lpstr>
      <vt:lpstr>Proposed Strategies for Exam 7 Ancillary Studies</vt:lpstr>
    </vt:vector>
  </TitlesOfParts>
  <Company>WFBH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Strategies for Exam 7 Ancillary Studies</dc:title>
  <dc:creator>Gregory L. Burke</dc:creator>
  <cp:lastModifiedBy>Orsemuser</cp:lastModifiedBy>
  <cp:revision>3</cp:revision>
  <dcterms:created xsi:type="dcterms:W3CDTF">2019-03-26T22:56:44Z</dcterms:created>
  <dcterms:modified xsi:type="dcterms:W3CDTF">2019-03-28T11:37:34Z</dcterms:modified>
</cp:coreProperties>
</file>