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07" r:id="rId3"/>
    <p:sldId id="303" r:id="rId4"/>
    <p:sldId id="304" r:id="rId5"/>
    <p:sldId id="313" r:id="rId6"/>
    <p:sldId id="398" r:id="rId7"/>
    <p:sldId id="314" r:id="rId8"/>
    <p:sldId id="282" r:id="rId9"/>
    <p:sldId id="316" r:id="rId10"/>
    <p:sldId id="317" r:id="rId11"/>
    <p:sldId id="288" r:id="rId12"/>
    <p:sldId id="310" r:id="rId13"/>
    <p:sldId id="258" r:id="rId14"/>
    <p:sldId id="259" r:id="rId15"/>
    <p:sldId id="263" r:id="rId16"/>
    <p:sldId id="306" r:id="rId17"/>
    <p:sldId id="286" r:id="rId18"/>
    <p:sldId id="287" r:id="rId19"/>
    <p:sldId id="325" r:id="rId20"/>
    <p:sldId id="332" r:id="rId21"/>
    <p:sldId id="34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a Kasela" initials="SK" lastIdx="3" clrIdx="0">
    <p:extLst>
      <p:ext uri="{19B8F6BF-5375-455C-9EA6-DF929625EA0E}">
        <p15:presenceInfo xmlns:p15="http://schemas.microsoft.com/office/powerpoint/2012/main" userId="S::skasela@nygenome.org::e81131a3-1e8b-4200-a256-3b1d815d78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4"/>
    <p:restoredTop sz="81320"/>
  </p:normalViewPr>
  <p:slideViewPr>
    <p:cSldViewPr snapToGrid="0" snapToObjects="1">
      <p:cViewPr varScale="1">
        <p:scale>
          <a:sx n="99" d="100"/>
          <a:sy n="99" d="100"/>
        </p:scale>
        <p:origin x="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8BF6F-0E53-014B-9753-CCA1904E43A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CBEB3-6B22-9249-9B90-7553F085B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6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CBEB3-6B22-9249-9B90-7553F085BE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7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F3A8-C5D2-6A41-A81F-99A7A72B91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0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D254-0B2B-F341-BF3C-D955E5610C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1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3C71-7DC8-4444-97B0-968F7A8B8C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3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3C71-7DC8-4444-97B0-968F7A8B8C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00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CBEB3-6B22-9249-9B90-7553F085BE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1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87B84-957A-E84D-B968-79871C99CF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31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87B84-957A-E84D-B968-79871C99CF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6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87B84-957A-E84D-B968-79871C99CF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4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6E059-1E68-D748-BED7-258334601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6735A-7FCC-7E4D-9D45-49474900A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72249-46AA-4F4C-ACA3-125382F3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BE74-3E0B-8140-8855-2645A6BCDA16}" type="datetime1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8A6D6-781E-FC43-B677-77B9A31E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426E6-AA45-9F48-B7F1-B8D5A42E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1053-0CC8-A945-BA55-FCA523ED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6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C4F4D-16FD-654A-A068-65EC7FA3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7CAB2-0F4E-5744-9DB7-8243A2A8A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4BE64-3D60-2241-A89B-3A71ABA6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9C3E-E9D6-404C-96A7-B47A850860C0}" type="datetime1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623CA-1C3E-DB44-9A62-ED85C947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0F18B-D90D-1B40-9A94-DE77BC5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1053-0CC8-A945-BA55-FCA523ED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7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7CAE6D-731A-2F44-A821-5561746FE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5EFD2-337B-524B-81DC-8453FC94B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E6CC1-7D3D-FC44-8681-1BA30FF64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886D-9FF1-4341-84AD-9B8D4A0BDD89}" type="datetime1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BADA2-8B39-7747-B700-D7F6219CF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BF5C-35BB-834C-936A-473EBF39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1053-0CC8-A945-BA55-FCA523ED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08DB2-6A65-C848-8659-6A4B6EA4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D1635-902D-4B47-84DE-423AD30E3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0A157-314F-BE43-A3F1-85560914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37E-BB05-7D49-9B7D-90367B05487B}" type="datetime1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E4DD4-B22D-4F49-B02E-FCD03B02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4657E-2A9F-3343-932C-E88464DC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1053-0CC8-A945-BA55-FCA523ED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7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5ED5-C1DD-3445-B74A-0A7C8CBD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E917C-05F1-0F43-B65B-636E25054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15F7E-D9AF-3C48-9FCA-B4140F03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817F-ACF8-AD42-AEF7-6F94F0254038}" type="datetime1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6D9E5-25B4-7641-8CD3-B8B50E50A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1C3C4-2484-5F4C-9C97-47CF1E9E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1053-0CC8-A945-BA55-FCA523ED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4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03B97-18A6-DD4A-98B8-D7800B20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9D2A1-4A75-B746-84D5-4D980AEA8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04107-7110-6C4B-AA10-B0409017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296F1-E314-AF49-93FE-58CE2C25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474F-12C2-0042-87CF-DE7D0B778DD0}" type="datetime1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55029-86C3-8242-AFBF-44A6BFB9F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A7BB3-CE3E-034C-A348-50F1F716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1053-0CC8-A945-BA55-FCA523ED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C207-1440-C140-947E-19CA6A8C5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AC695-2B84-FF42-9B2D-3DDA55937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AD9C6-1FA8-C544-917F-0EA0FEFC4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DD811-329A-274F-8D32-D89C4CA5B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DD84BF-50C9-1545-88D3-55385D69C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4FD26-EF45-BB4A-9EC1-B951983E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845F-B89B-1440-965B-F6A2E757C174}" type="datetime1">
              <a:rPr lang="en-US" smtClean="0"/>
              <a:t>3/26/19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D1E5F1-D858-0E43-9427-1F671B4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0425A2-FED6-DB46-93C4-4E322B1B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1053-0CC8-A945-BA55-FCA523ED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3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D732-2DBC-BC40-9DCE-6073C9EF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4CF3B-87AD-D049-B320-903B2E5D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FF44-534F-0F41-895E-5D67A7EF934D}" type="datetime1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71712-E8F1-8F4F-BA99-80E89DAA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59DFA-D28B-AC4C-8C51-0C02738C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1053-0CC8-A945-BA55-FCA523ED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1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FFD50-0F7F-0C42-949E-2EC63A73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EBF3-AA8A-CA47-8C63-19DB9B163413}" type="datetime1">
              <a:rPr lang="en-US" smtClean="0"/>
              <a:t>3/26/19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30C10D-E013-2047-B915-8298AB3D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760D3-FD31-C348-A889-36D9580A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1053-0CC8-A945-BA55-FCA523ED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9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4319-C9B6-8F42-8B44-A278F8D32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F2F38-8A3E-F44E-97ED-9252B6138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6DCF6-36D8-3C48-B0B5-1AE0D52FB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69731-658B-0B40-9103-8541A8D4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3B0C-EBDC-864C-BEEC-801F73308C3F}" type="datetime1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C580D-EBCF-F945-81D2-7C3FD471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E096B-BE42-714D-9B54-319FEF07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1053-0CC8-A945-BA55-FCA523ED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63A8-6E3E-8844-9EF3-79CF40A58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48EC3-34E7-E44E-9029-BC789CE55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F3B9C-3087-B647-8C96-D221C7B22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7AD0C-250F-4845-9455-C4DC7198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2354-D5ED-C34C-BD79-8D4DA425E295}" type="datetime1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CC22B-D307-744C-98A6-ADBE360A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1930F-6811-084A-A0DD-56EADCAC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1053-0CC8-A945-BA55-FCA523ED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8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FFD9A-4C9A-604F-9D56-568C63D0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D63FC-3BB4-7D4A-AE86-CDA443697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F4299-1E47-4440-A31D-CD67D41B8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E0CD-8EC9-004F-AAC2-5A3FF8CA5118}" type="datetime1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084A6-9557-784A-9CF1-E9E89DC56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3F45C-AD9D-364B-B854-32D244AE2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41053-0CC8-A945-BA55-FCA523ED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6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F12D6-7FF5-EE4C-9CBA-A662CF671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474" y="41885"/>
            <a:ext cx="9802837" cy="2736240"/>
          </a:xfrm>
        </p:spPr>
        <p:txBody>
          <a:bodyPr>
            <a:normAutofit/>
          </a:bodyPr>
          <a:lstStyle/>
          <a:p>
            <a:r>
              <a:rPr lang="en-US" dirty="0"/>
              <a:t>MESA Genetics Committee Meeting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E8119-9EBF-AC4E-AB0E-621973917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56421"/>
            <a:ext cx="9144000" cy="2736240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b="1" dirty="0"/>
              <a:t>Stephen Rich</a:t>
            </a:r>
          </a:p>
          <a:p>
            <a:r>
              <a:rPr lang="en-US" dirty="0"/>
              <a:t>Reporting for the Genetics Committee</a:t>
            </a:r>
          </a:p>
          <a:p>
            <a:r>
              <a:rPr lang="en-US" dirty="0"/>
              <a:t>March 28, 2019</a:t>
            </a:r>
          </a:p>
          <a:p>
            <a:r>
              <a:rPr lang="en-US"/>
              <a:t>8:45am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5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051" y="169334"/>
            <a:ext cx="5831898" cy="86975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ESP, </a:t>
            </a:r>
            <a:r>
              <a:rPr lang="en-US" sz="3600" dirty="0" err="1">
                <a:latin typeface="+mn-lt"/>
              </a:rPr>
              <a:t>ExomeChip</a:t>
            </a:r>
            <a:r>
              <a:rPr lang="en-US" sz="3600" dirty="0">
                <a:latin typeface="+mn-lt"/>
              </a:rPr>
              <a:t>, and </a:t>
            </a:r>
            <a:r>
              <a:rPr lang="en-US" sz="3600" dirty="0" err="1">
                <a:latin typeface="+mn-lt"/>
              </a:rPr>
              <a:t>TOPMed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868" y="1039092"/>
            <a:ext cx="8424332" cy="564957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dirty="0"/>
              <a:t>Clinically actionable variants based on Amendola </a:t>
            </a:r>
            <a:r>
              <a:rPr lang="en-US" i="1" dirty="0"/>
              <a:t>et al </a:t>
            </a:r>
            <a:r>
              <a:rPr lang="en-US" dirty="0"/>
              <a:t>(2015), </a:t>
            </a:r>
            <a:r>
              <a:rPr lang="en-US" dirty="0" err="1"/>
              <a:t>Khera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 (unpublished)</a:t>
            </a:r>
          </a:p>
          <a:p>
            <a:pPr>
              <a:buFontTx/>
              <a:buChar char="-"/>
            </a:pPr>
            <a:r>
              <a:rPr lang="en-US" dirty="0"/>
              <a:t>MESA participant eligibility to receive IFs</a:t>
            </a:r>
          </a:p>
          <a:p>
            <a:pPr>
              <a:buFontTx/>
              <a:buChar char="-"/>
            </a:pPr>
            <a:r>
              <a:rPr lang="en-US" dirty="0"/>
              <a:t>Actionable variants are found in genes implicated in:</a:t>
            </a:r>
          </a:p>
          <a:p>
            <a:pPr lvl="2">
              <a:buFontTx/>
              <a:buChar char="-"/>
            </a:pPr>
            <a:r>
              <a:rPr lang="en-US" dirty="0"/>
              <a:t>hypercholesterolemia</a:t>
            </a:r>
          </a:p>
          <a:p>
            <a:pPr lvl="2">
              <a:buFontTx/>
              <a:buChar char="-"/>
            </a:pPr>
            <a:r>
              <a:rPr lang="en-US" dirty="0"/>
              <a:t>coronary artery disease</a:t>
            </a:r>
          </a:p>
          <a:p>
            <a:pPr lvl="2">
              <a:buFontTx/>
              <a:buChar char="-"/>
            </a:pPr>
            <a:r>
              <a:rPr lang="en-US" dirty="0" err="1"/>
              <a:t>aortopathy</a:t>
            </a:r>
            <a:r>
              <a:rPr lang="en-US" dirty="0"/>
              <a:t>/dissection</a:t>
            </a:r>
          </a:p>
          <a:p>
            <a:pPr lvl="2">
              <a:buFontTx/>
              <a:buChar char="-"/>
            </a:pPr>
            <a:r>
              <a:rPr lang="en-US" dirty="0"/>
              <a:t>hypertrophic cardiomyopathy</a:t>
            </a:r>
          </a:p>
          <a:p>
            <a:pPr lvl="2">
              <a:buFontTx/>
              <a:buChar char="-"/>
            </a:pPr>
            <a:r>
              <a:rPr lang="en-US" dirty="0"/>
              <a:t>long QT syndrome</a:t>
            </a:r>
          </a:p>
          <a:p>
            <a:pPr lvl="2">
              <a:buFontTx/>
              <a:buChar char="-"/>
            </a:pPr>
            <a:r>
              <a:rPr lang="en-US" dirty="0"/>
              <a:t>alpha-1-antitrypsin deficiency</a:t>
            </a:r>
          </a:p>
          <a:p>
            <a:pPr lvl="2">
              <a:buFontTx/>
              <a:buChar char="-"/>
            </a:pPr>
            <a:r>
              <a:rPr lang="en-US" dirty="0"/>
              <a:t>cardiac arrhythmias</a:t>
            </a:r>
          </a:p>
          <a:p>
            <a:pPr>
              <a:buFontTx/>
              <a:buChar char="-"/>
            </a:pPr>
            <a:r>
              <a:rPr lang="en-US" dirty="0"/>
              <a:t>No funding resources for return of results</a:t>
            </a:r>
          </a:p>
          <a:p>
            <a:pPr>
              <a:buFontTx/>
              <a:buChar char="-"/>
            </a:pPr>
            <a:r>
              <a:rPr lang="en-US" dirty="0"/>
              <a:t>May be more incidental findings as more genomic studies and analyses are performed</a:t>
            </a:r>
          </a:p>
        </p:txBody>
      </p:sp>
    </p:spTree>
    <p:extLst>
      <p:ext uri="{BB962C8B-B14F-4D97-AF65-F5344CB8AC3E}">
        <p14:creationId xmlns:p14="http://schemas.microsoft.com/office/powerpoint/2010/main" val="26476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75234" y="1322016"/>
            <a:ext cx="3946873" cy="608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15850" y="442283"/>
            <a:ext cx="48475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/>
              <a:t>Flow Chart 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28773" y="1414117"/>
            <a:ext cx="405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DCC Notifies Field Center of Actionable IF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49844" y="4000328"/>
            <a:ext cx="2654853" cy="608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45164" y="3981228"/>
            <a:ext cx="2264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 Center Confirms </a:t>
            </a:r>
          </a:p>
          <a:p>
            <a:r>
              <a:rPr lang="en-US" dirty="0"/>
              <a:t>Subject Wants Results</a:t>
            </a:r>
          </a:p>
        </p:txBody>
      </p:sp>
      <p:sp>
        <p:nvSpPr>
          <p:cNvPr id="15" name="Right Arrow 14"/>
          <p:cNvSpPr/>
          <p:nvPr/>
        </p:nvSpPr>
        <p:spPr>
          <a:xfrm rot="5400000">
            <a:off x="5469418" y="2180582"/>
            <a:ext cx="537787" cy="22071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119860" y="2651733"/>
            <a:ext cx="3439522" cy="608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70223" y="2736390"/>
            <a:ext cx="333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 Center Contacts Participants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69092" y="4000551"/>
            <a:ext cx="3468743" cy="608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64414" y="3981451"/>
            <a:ext cx="3218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Center Confirms </a:t>
            </a:r>
          </a:p>
          <a:p>
            <a:r>
              <a:rPr lang="en-US" dirty="0"/>
              <a:t>Subject DOES NOT Want Results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41506" y="5337579"/>
            <a:ext cx="1730648" cy="608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45152" y="5318479"/>
            <a:ext cx="1363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Field Center</a:t>
            </a:r>
          </a:p>
          <a:p>
            <a:r>
              <a:rPr lang="en-US" b="1" dirty="0"/>
              <a:t>Sends Letter</a:t>
            </a:r>
          </a:p>
        </p:txBody>
      </p:sp>
      <p:sp>
        <p:nvSpPr>
          <p:cNvPr id="23" name="Right Arrow 22"/>
          <p:cNvSpPr/>
          <p:nvPr/>
        </p:nvSpPr>
        <p:spPr>
          <a:xfrm rot="5400000">
            <a:off x="7113666" y="3538772"/>
            <a:ext cx="537787" cy="22071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4011688" y="3537428"/>
            <a:ext cx="537787" cy="22071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3337937" y="4857850"/>
            <a:ext cx="537787" cy="22071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18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C989-3EF5-3649-8450-ECBAFB7C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080" y="320675"/>
            <a:ext cx="5111839" cy="1325563"/>
          </a:xfrm>
        </p:spPr>
        <p:txBody>
          <a:bodyPr/>
          <a:lstStyle/>
          <a:p>
            <a:r>
              <a:rPr lang="en-US" dirty="0" err="1"/>
              <a:t>TOPMed</a:t>
            </a:r>
            <a:r>
              <a:rPr lang="en-US" dirty="0"/>
              <a:t> and MESA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CF690-1836-F341-A9E9-D6AEDE78B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9299D-8919-D04C-94FC-BCFDBEB6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1053-0CC8-A945-BA55-FCA523ED42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0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A0D11-62A7-F04E-B3C7-3719863F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TOPMed</a:t>
            </a:r>
            <a:r>
              <a:rPr lang="en-US" sz="3600" dirty="0"/>
              <a:t>: What’s New?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C53FF-9586-634F-9696-2FDC695F7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951514" cy="48453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and Materials</a:t>
            </a:r>
          </a:p>
          <a:p>
            <a:r>
              <a:rPr lang="en-US" dirty="0"/>
              <a:t>Participant diversity</a:t>
            </a:r>
          </a:p>
          <a:p>
            <a:pPr lvl="1"/>
            <a:r>
              <a:rPr lang="en-US" dirty="0"/>
              <a:t>European (58,570, 40%)</a:t>
            </a:r>
          </a:p>
          <a:p>
            <a:pPr lvl="1"/>
            <a:r>
              <a:rPr lang="en-US" dirty="0"/>
              <a:t>African (45,840, 32%)</a:t>
            </a:r>
          </a:p>
          <a:p>
            <a:pPr lvl="1"/>
            <a:r>
              <a:rPr lang="en-US" dirty="0"/>
              <a:t>Hispanic (23,500, 16%)</a:t>
            </a:r>
          </a:p>
          <a:p>
            <a:pPr lvl="1"/>
            <a:r>
              <a:rPr lang="en-US" dirty="0"/>
              <a:t>Asian (13,700, 10%)</a:t>
            </a:r>
          </a:p>
          <a:p>
            <a:pPr lvl="1"/>
            <a:r>
              <a:rPr lang="en-US" dirty="0"/>
              <a:t>Other (3,410, 2%)</a:t>
            </a:r>
          </a:p>
          <a:p>
            <a:r>
              <a:rPr lang="en-US" dirty="0"/>
              <a:t>WGS, median depth 39X</a:t>
            </a:r>
          </a:p>
          <a:p>
            <a:r>
              <a:rPr lang="en-US" dirty="0"/>
              <a:t>Freeze 5 ~65K samples, 438M SNVs, 33M indels</a:t>
            </a:r>
          </a:p>
          <a:p>
            <a:r>
              <a:rPr lang="en-US" dirty="0"/>
              <a:t>Freeze 6 ~102K samples</a:t>
            </a:r>
          </a:p>
          <a:p>
            <a:r>
              <a:rPr lang="en-US" dirty="0"/>
              <a:t>Now at Freeze 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AAD09-CD37-114B-B41E-192BC741F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086" y="1281386"/>
            <a:ext cx="7563684" cy="55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B3BA4-03F2-1F4F-964C-01D5854C6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TOPMed</a:t>
            </a:r>
            <a:r>
              <a:rPr lang="en-US" sz="3600" dirty="0"/>
              <a:t>: Bravo (variant server)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F6258-D28F-2A4D-A687-A46FD9691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BRAVO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6B6460-0726-234A-9B2B-431DA9FFD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291" y="1145390"/>
            <a:ext cx="7363279" cy="571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09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C8AD-59E7-9C4B-97F7-F9575751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TOPMed</a:t>
            </a:r>
            <a:r>
              <a:rPr lang="en-US" sz="3600" dirty="0"/>
              <a:t>: </a:t>
            </a:r>
            <a:r>
              <a:rPr lang="en-US" sz="3600" i="1" dirty="0"/>
              <a:t>Nature</a:t>
            </a:r>
            <a:r>
              <a:rPr lang="en-US" sz="3600" dirty="0"/>
              <a:t> publications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9AE4D-BD07-764A-A868-179343D33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Nature</a:t>
            </a:r>
            <a:r>
              <a:rPr lang="en-US" dirty="0"/>
              <a:t> is preparing a special issue of sequencing </a:t>
            </a:r>
          </a:p>
          <a:p>
            <a:pPr lvl="1"/>
            <a:r>
              <a:rPr lang="en-US" dirty="0"/>
              <a:t>Release of exome sequence data in UK Biobank</a:t>
            </a:r>
          </a:p>
          <a:p>
            <a:pPr lvl="1"/>
            <a:r>
              <a:rPr lang="en-US" dirty="0"/>
              <a:t>NHLBI </a:t>
            </a:r>
            <a:r>
              <a:rPr lang="en-US" dirty="0" err="1"/>
              <a:t>TOPMed</a:t>
            </a:r>
            <a:endParaRPr lang="en-US" dirty="0"/>
          </a:p>
          <a:p>
            <a:pPr lvl="1"/>
            <a:r>
              <a:rPr lang="en-US" dirty="0"/>
              <a:t>(NHGRI CCDG? NIA ADSP? NCI? Others?)</a:t>
            </a:r>
          </a:p>
          <a:p>
            <a:r>
              <a:rPr lang="en-US" dirty="0" err="1"/>
              <a:t>TOPMed</a:t>
            </a:r>
            <a:r>
              <a:rPr lang="en-US" dirty="0"/>
              <a:t> contributions</a:t>
            </a:r>
          </a:p>
          <a:p>
            <a:pPr lvl="1"/>
            <a:r>
              <a:rPr lang="en-US" dirty="0"/>
              <a:t>Primary paper describing the study and population genetic results</a:t>
            </a:r>
          </a:p>
          <a:p>
            <a:pPr lvl="1"/>
            <a:r>
              <a:rPr lang="en-US" dirty="0"/>
              <a:t>Two phenotype-specific papers</a:t>
            </a:r>
          </a:p>
          <a:p>
            <a:pPr lvl="2"/>
            <a:r>
              <a:rPr lang="en-US" dirty="0"/>
              <a:t>Andrew Johnson, Platelet aggregation</a:t>
            </a:r>
          </a:p>
          <a:p>
            <a:pPr lvl="2"/>
            <a:r>
              <a:rPr lang="en-US" dirty="0"/>
              <a:t>May </a:t>
            </a:r>
            <a:r>
              <a:rPr lang="en-US" dirty="0" err="1"/>
              <a:t>Montasser</a:t>
            </a:r>
            <a:r>
              <a:rPr lang="en-US" dirty="0"/>
              <a:t>, lipids in the Amish</a:t>
            </a:r>
          </a:p>
          <a:p>
            <a:pPr lvl="1"/>
            <a:r>
              <a:rPr lang="en-US" dirty="0"/>
              <a:t>Additional 13 manuscript </a:t>
            </a:r>
            <a:r>
              <a:rPr lang="en-US" dirty="0" err="1"/>
              <a:t>presubmission</a:t>
            </a:r>
            <a:r>
              <a:rPr lang="en-US" dirty="0"/>
              <a:t> abstracts were submitted as a group to </a:t>
            </a:r>
            <a:r>
              <a:rPr lang="en-US" i="1" dirty="0"/>
              <a:t>Nature</a:t>
            </a:r>
            <a:r>
              <a:rPr lang="en-US" dirty="0"/>
              <a:t> Editors for review, agreed to take for consideration in </a:t>
            </a:r>
            <a:r>
              <a:rPr lang="en-US" i="1" dirty="0"/>
              <a:t>Nat </a:t>
            </a:r>
            <a:r>
              <a:rPr lang="en-US" i="1" dirty="0" err="1"/>
              <a:t>Commun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Nat Genet </a:t>
            </a:r>
            <a:r>
              <a:rPr lang="en-US" dirty="0"/>
              <a:t>(also </a:t>
            </a:r>
            <a:r>
              <a:rPr lang="en-US" i="1" dirty="0"/>
              <a:t>Communications Biology</a:t>
            </a:r>
            <a:r>
              <a:rPr lang="en-US" dirty="0"/>
              <a:t>, a new open access Nature publication)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88677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96A6-67E6-4C49-849C-5EE268B5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TOPMed</a:t>
            </a:r>
            <a:r>
              <a:rPr lang="en-US" dirty="0"/>
              <a:t>: Trans-Omics for Precision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B1322-4FD2-2A4E-8DF1-6B8F7C4FB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Whole Genome Sequencing</a:t>
            </a:r>
          </a:p>
          <a:p>
            <a:r>
              <a:rPr lang="en-US" dirty="0">
                <a:solidFill>
                  <a:schemeClr val="accent1"/>
                </a:solidFill>
              </a:rPr>
              <a:t>RNA-</a:t>
            </a:r>
            <a:r>
              <a:rPr lang="en-US" dirty="0" err="1">
                <a:solidFill>
                  <a:schemeClr val="accent1"/>
                </a:solidFill>
              </a:rPr>
              <a:t>Seq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DNA methylation</a:t>
            </a:r>
          </a:p>
          <a:p>
            <a:r>
              <a:rPr lang="en-US" dirty="0">
                <a:solidFill>
                  <a:schemeClr val="accent1"/>
                </a:solidFill>
              </a:rPr>
              <a:t>Plasma metabolomics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Targeted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Non-targeted</a:t>
            </a:r>
          </a:p>
          <a:p>
            <a:r>
              <a:rPr lang="en-US" dirty="0">
                <a:solidFill>
                  <a:schemeClr val="accent1"/>
                </a:solidFill>
              </a:rPr>
              <a:t>Plasma Proteomics (</a:t>
            </a:r>
            <a:r>
              <a:rPr lang="en-US" dirty="0" err="1">
                <a:solidFill>
                  <a:schemeClr val="accent1"/>
                </a:solidFill>
              </a:rPr>
              <a:t>SomaLogics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err="1"/>
              <a:t>TOPMed</a:t>
            </a:r>
            <a:r>
              <a:rPr lang="en-US" dirty="0"/>
              <a:t> MESA Multi-Omics Pilot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045F5-84CF-B64D-BE63-104725F8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1053-0CC8-A945-BA55-FCA523ED42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04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FF789-D993-4247-AB8E-D8979BC4A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TOPMed</a:t>
            </a:r>
            <a:r>
              <a:rPr lang="en-US" dirty="0"/>
              <a:t>/MESA Multi-omics Pilot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F7280-1885-5540-AFDE-608C869A5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130" y="1825625"/>
            <a:ext cx="55996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EXAM 1</a:t>
            </a:r>
          </a:p>
          <a:p>
            <a:pPr marL="0" indent="0">
              <a:buNone/>
            </a:pPr>
            <a:r>
              <a:rPr lang="en-US" dirty="0"/>
              <a:t>2000-2002</a:t>
            </a:r>
          </a:p>
          <a:p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: PBMCs (</a:t>
            </a:r>
            <a:r>
              <a:rPr lang="en-US" i="1" dirty="0"/>
              <a:t>n = 1251</a:t>
            </a:r>
            <a:r>
              <a:rPr lang="en-US" dirty="0"/>
              <a:t>)</a:t>
            </a:r>
          </a:p>
          <a:p>
            <a:r>
              <a:rPr lang="en-US" dirty="0"/>
              <a:t>Methylation: whole blood (</a:t>
            </a:r>
            <a:r>
              <a:rPr lang="en-US" i="1" dirty="0"/>
              <a:t>n = 936</a:t>
            </a:r>
            <a:r>
              <a:rPr lang="en-US" dirty="0"/>
              <a:t>)</a:t>
            </a:r>
          </a:p>
          <a:p>
            <a:r>
              <a:rPr lang="en-US" dirty="0"/>
              <a:t>Proteomics: plasma (</a:t>
            </a:r>
            <a:r>
              <a:rPr lang="en-US" i="1" dirty="0"/>
              <a:t>n = 1017</a:t>
            </a:r>
            <a:r>
              <a:rPr lang="en-US" dirty="0"/>
              <a:t>)</a:t>
            </a:r>
          </a:p>
          <a:p>
            <a:r>
              <a:rPr lang="en-US" dirty="0"/>
              <a:t>Metabolomics: plasma (</a:t>
            </a:r>
            <a:r>
              <a:rPr lang="en-US" i="1" dirty="0"/>
              <a:t>n = 1000</a:t>
            </a:r>
            <a:r>
              <a:rPr lang="en-US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2425E-949C-1A44-85B2-FE185E31C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271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EXAM 5</a:t>
            </a:r>
          </a:p>
          <a:p>
            <a:pPr marL="0" indent="0">
              <a:buNone/>
            </a:pPr>
            <a:r>
              <a:rPr lang="en-US" dirty="0"/>
              <a:t>2010-2012</a:t>
            </a:r>
          </a:p>
          <a:p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: PBMCs (</a:t>
            </a:r>
            <a:r>
              <a:rPr lang="en-US" i="1" dirty="0"/>
              <a:t>n = 936</a:t>
            </a:r>
            <a:r>
              <a:rPr lang="en-US" dirty="0"/>
              <a:t>), T cells 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n = 417</a:t>
            </a:r>
            <a:r>
              <a:rPr lang="en-US" dirty="0"/>
              <a:t>), monocytes (</a:t>
            </a:r>
            <a:r>
              <a:rPr lang="en-US" i="1" dirty="0"/>
              <a:t>n = 416</a:t>
            </a:r>
            <a:r>
              <a:rPr lang="en-US" dirty="0"/>
              <a:t>)</a:t>
            </a:r>
          </a:p>
          <a:p>
            <a:r>
              <a:rPr lang="en-US" dirty="0"/>
              <a:t>Methylation: whole blood (</a:t>
            </a:r>
            <a:r>
              <a:rPr lang="en-US" i="1" dirty="0"/>
              <a:t>n = 936</a:t>
            </a:r>
            <a:r>
              <a:rPr lang="en-US" dirty="0"/>
              <a:t>),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PBMCs (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n = 96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), T cells (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n = 96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), monocytes (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n = 96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r>
              <a:rPr lang="en-US" dirty="0"/>
              <a:t>Proteomics: plasma (</a:t>
            </a:r>
            <a:r>
              <a:rPr lang="en-US" i="1" dirty="0"/>
              <a:t>n = 1017</a:t>
            </a:r>
            <a:r>
              <a:rPr lang="en-US" dirty="0"/>
              <a:t>)</a:t>
            </a:r>
          </a:p>
          <a:p>
            <a:r>
              <a:rPr lang="en-US" dirty="0"/>
              <a:t>Metabolomics: plasma (</a:t>
            </a:r>
            <a:r>
              <a:rPr lang="en-US" i="1" dirty="0"/>
              <a:t>n = 1000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428869-C466-D04C-8434-8F539365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1053-0CC8-A945-BA55-FCA523ED4270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E32FD0-6C39-2442-80E9-F0437FAC1815}"/>
              </a:ext>
            </a:extLst>
          </p:cNvPr>
          <p:cNvSpPr txBox="1"/>
          <p:nvPr/>
        </p:nvSpPr>
        <p:spPr>
          <a:xfrm>
            <a:off x="420130" y="6176963"/>
            <a:ext cx="227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Silva </a:t>
            </a:r>
            <a:r>
              <a:rPr lang="en-US" dirty="0" err="1"/>
              <a:t>Kasela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26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718F32-AAE2-B046-AF95-D07AFB47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 between ‘omics datasets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E4D042-4F26-DA4A-8A87-1D4DD5966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13" y="2506235"/>
            <a:ext cx="5100638" cy="320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45F897-A7B1-254D-99D2-D043D63ED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851" y="2184959"/>
            <a:ext cx="6807200" cy="3657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367C0-3A29-C245-A7EB-FD9AFD62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1053-0CC8-A945-BA55-FCA523ED4270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0996F-BF20-1147-B7ED-56E9F2EE56EA}"/>
              </a:ext>
            </a:extLst>
          </p:cNvPr>
          <p:cNvSpPr txBox="1"/>
          <p:nvPr/>
        </p:nvSpPr>
        <p:spPr>
          <a:xfrm>
            <a:off x="420130" y="6176963"/>
            <a:ext cx="227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Silva </a:t>
            </a:r>
            <a:r>
              <a:rPr lang="en-US" dirty="0" err="1"/>
              <a:t>Kasela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16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B12C-8DB8-6C40-AD4F-9079054D0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4106" y="161365"/>
            <a:ext cx="7579986" cy="2891117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C70E14"/>
                </a:solidFill>
              </a:rPr>
              <a:t>TOPMED MESA MULTIOMICS PILOT PROJECT:</a:t>
            </a:r>
            <a:br>
              <a:rPr lang="en-US" sz="4000" dirty="0">
                <a:solidFill>
                  <a:srgbClr val="C70E14"/>
                </a:solidFill>
              </a:rPr>
            </a:br>
            <a:r>
              <a:rPr lang="en-US" sz="4000" dirty="0">
                <a:solidFill>
                  <a:srgbClr val="C70E14"/>
                </a:solidFill>
              </a:rPr>
              <a:t>Heart Failure: Sub-Clinical MRI, Metabolomics, Proteomics, &amp; SNPs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8AA0C-226A-5944-9FDC-23D0768F5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757" y="3272128"/>
            <a:ext cx="5164624" cy="194316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Kent Taylor, </a:t>
            </a:r>
            <a:r>
              <a:rPr lang="en-US" sz="1800" i="1" dirty="0"/>
              <a:t>on behalf of MESA working groups: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MESA Field Centers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MESA Data Coordinating Center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MESA MRI, Echo, and HF Investigators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MESA SHARE Investigators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MESA </a:t>
            </a:r>
            <a:r>
              <a:rPr lang="en-US" sz="1400" dirty="0" err="1"/>
              <a:t>CardioMetaboChip</a:t>
            </a:r>
            <a:r>
              <a:rPr lang="en-US" sz="1400" dirty="0"/>
              <a:t> Investigators</a:t>
            </a:r>
            <a:endParaRPr lang="en-US" sz="18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DCCAD-8717-BD47-97C9-C8D6CE186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54" y="161365"/>
            <a:ext cx="3771900" cy="2324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11018C-A33D-6B49-B081-3730F1C6E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03" y="5858528"/>
            <a:ext cx="914400" cy="914400"/>
          </a:xfrm>
          <a:prstGeom prst="rect">
            <a:avLst/>
          </a:prstGeom>
        </p:spPr>
      </p:pic>
      <p:pic>
        <p:nvPicPr>
          <p:cNvPr id="7" name="Picture 6" descr="LA BioMed.jpg">
            <a:extLst>
              <a:ext uri="{FF2B5EF4-FFF2-40B4-BE49-F238E27FC236}">
                <a16:creationId xmlns:a16="http://schemas.microsoft.com/office/drawing/2014/main" id="{CDCEA07C-EF5A-BB4D-B282-C09E83CB8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93" y="5922152"/>
            <a:ext cx="683952" cy="787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0CCC40-AA51-294B-81E3-4F34F999949E}"/>
              </a:ext>
            </a:extLst>
          </p:cNvPr>
          <p:cNvSpPr txBox="1"/>
          <p:nvPr/>
        </p:nvSpPr>
        <p:spPr>
          <a:xfrm>
            <a:off x="9000237" y="5903893"/>
            <a:ext cx="319176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Engravers MT" panose="02090707080505020304" pitchFamily="18" charset="77"/>
                <a:cs typeface="Eurostile"/>
              </a:rPr>
              <a:t>Lundquist Institute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Eurostile"/>
              <a:cs typeface="Eurostile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Eurostile"/>
                <a:cs typeface="Eurostile"/>
              </a:rPr>
              <a:t>Institute for Translational Genomics and Population Sciences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ACBD52-647D-B346-A972-89FD7CE7E8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64" y="5215293"/>
            <a:ext cx="2609849" cy="2174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7BBD0E-50A8-E74B-95EE-A3A2012A1E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898151"/>
            <a:ext cx="779274" cy="811154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176FFDD-D9F0-F046-ABD2-79B692871F0F}"/>
              </a:ext>
            </a:extLst>
          </p:cNvPr>
          <p:cNvSpPr txBox="1">
            <a:spLocks/>
          </p:cNvSpPr>
          <p:nvPr/>
        </p:nvSpPr>
        <p:spPr>
          <a:xfrm>
            <a:off x="6163679" y="3272128"/>
            <a:ext cx="5343131" cy="1943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i="1" dirty="0"/>
              <a:t>and MESA TOPMED Pilot Project working groups: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TOPMED Pilot Project Design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TOPMED Best Practices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TOPMED MRI, Echo, and HF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TOPMED Data Generation Group &amp; Core Laboratories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TOPMED Data Coordinating Center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TOPMED Informatics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325801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12EE-5631-1740-A201-EAA766E57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MESA Genetics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AC4E6-F3B3-9D42-8D1F-5830438D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726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Wednesday, March 27, 2019, 8:30-10pm (Judiciary Suite)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Agenda:</a:t>
            </a:r>
          </a:p>
          <a:p>
            <a:pPr>
              <a:buFontTx/>
              <a:buChar char="-"/>
            </a:pPr>
            <a:r>
              <a:rPr lang="en-US" dirty="0"/>
              <a:t>Introduction (Rich)</a:t>
            </a:r>
          </a:p>
          <a:p>
            <a:pPr>
              <a:buFontTx/>
              <a:buChar char="-"/>
            </a:pPr>
            <a:r>
              <a:rPr lang="en-US" dirty="0"/>
              <a:t>MESA Genetics P&amp;P (Post)</a:t>
            </a:r>
          </a:p>
          <a:p>
            <a:pPr>
              <a:buFontTx/>
              <a:buChar char="-"/>
            </a:pPr>
            <a:r>
              <a:rPr lang="en-US" dirty="0"/>
              <a:t>MESA Return of Results (Lin)</a:t>
            </a:r>
          </a:p>
          <a:p>
            <a:pPr>
              <a:buFontTx/>
              <a:buChar char="-"/>
            </a:pPr>
            <a:r>
              <a:rPr lang="en-US" dirty="0" err="1"/>
              <a:t>TOPMed</a:t>
            </a:r>
            <a:r>
              <a:rPr lang="en-US" dirty="0"/>
              <a:t> &amp; MESA (Rich)</a:t>
            </a:r>
          </a:p>
          <a:p>
            <a:pPr>
              <a:buFontTx/>
              <a:buChar char="-"/>
            </a:pPr>
            <a:r>
              <a:rPr lang="en-US" dirty="0" err="1"/>
              <a:t>TOPMed</a:t>
            </a:r>
            <a:r>
              <a:rPr lang="en-US" dirty="0"/>
              <a:t> MESA Multi-Omics Pilot (Rich)</a:t>
            </a:r>
          </a:p>
          <a:p>
            <a:pPr>
              <a:buFontTx/>
              <a:buChar char="-"/>
            </a:pPr>
            <a:r>
              <a:rPr lang="en-US" dirty="0" err="1"/>
              <a:t>TOPMed</a:t>
            </a:r>
            <a:r>
              <a:rPr lang="en-US" dirty="0"/>
              <a:t> MESA Analytic Example (Taylor)</a:t>
            </a:r>
          </a:p>
          <a:p>
            <a:pPr>
              <a:buFontTx/>
              <a:buChar char="-"/>
            </a:pPr>
            <a:r>
              <a:rPr lang="en-US" dirty="0"/>
              <a:t>Other discussion (All)</a:t>
            </a:r>
          </a:p>
          <a:p>
            <a:pPr>
              <a:buFontTx/>
              <a:buChar char="-"/>
            </a:pPr>
            <a:r>
              <a:rPr lang="en-US" dirty="0"/>
              <a:t>Adjourn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CF404-2AB0-2C46-8547-3E7FDBE0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1053-0CC8-A945-BA55-FCA523ED42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48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2B0CC-D793-954C-9BAD-D0118E25F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0" y="0"/>
            <a:ext cx="913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39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639B-6639-1E41-BD5C-B976D05E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1"/>
            <a:ext cx="10913166" cy="1690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70E14"/>
                </a:solidFill>
              </a:rPr>
              <a:t>Discussion: This view of the multi-omics data landscape unites: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8DE89-6BDE-EE43-861F-9FD2916B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333"/>
            <a:ext cx="10929730" cy="4351338"/>
          </a:xfrm>
        </p:spPr>
        <p:txBody>
          <a:bodyPr>
            <a:normAutofit/>
          </a:bodyPr>
          <a:lstStyle/>
          <a:p>
            <a:r>
              <a:rPr lang="en-US" dirty="0"/>
              <a:t>HF biomarker symmetric dimethyl arginine</a:t>
            </a:r>
          </a:p>
          <a:p>
            <a:r>
              <a:rPr lang="en-US" dirty="0"/>
              <a:t>MI biomarker creatine kinase M-type</a:t>
            </a:r>
          </a:p>
          <a:p>
            <a:r>
              <a:rPr lang="en-US" dirty="0"/>
              <a:t>Shifts in di- and tri-</a:t>
            </a:r>
            <a:r>
              <a:rPr lang="en-US" dirty="0" err="1"/>
              <a:t>acylglycerols</a:t>
            </a:r>
            <a:endParaRPr lang="en-US" dirty="0"/>
          </a:p>
          <a:p>
            <a:r>
              <a:rPr lang="en-US" dirty="0"/>
              <a:t>Leigh syndrome MT haplogroup (includes a LV mass phenotype)</a:t>
            </a:r>
          </a:p>
          <a:p>
            <a:r>
              <a:rPr lang="en-US" dirty="0"/>
              <a:t>Some, but not all</a:t>
            </a:r>
          </a:p>
          <a:p>
            <a:pPr lvl="1"/>
            <a:r>
              <a:rPr lang="en-US" dirty="0"/>
              <a:t>CAD GWAS loci</a:t>
            </a:r>
          </a:p>
          <a:p>
            <a:pPr lvl="1"/>
            <a:r>
              <a:rPr lang="en-US" dirty="0"/>
              <a:t>Lipid regulatory genes</a:t>
            </a:r>
          </a:p>
          <a:p>
            <a:pPr lvl="1"/>
            <a:r>
              <a:rPr lang="en-US" dirty="0"/>
              <a:t>Metabolic regulatory genes &amp; proteins</a:t>
            </a:r>
          </a:p>
          <a:p>
            <a:pPr lvl="1"/>
            <a:r>
              <a:rPr lang="en-US" dirty="0" err="1"/>
              <a:t>eQTLs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E9B1F-466D-2343-A8BF-D3386AAC254F}"/>
              </a:ext>
            </a:extLst>
          </p:cNvPr>
          <p:cNvSpPr txBox="1"/>
          <p:nvPr/>
        </p:nvSpPr>
        <p:spPr>
          <a:xfrm>
            <a:off x="238540" y="5660131"/>
            <a:ext cx="11819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70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∴ Observation of some previously identified biomarkers suggests the method is promising.</a:t>
            </a:r>
          </a:p>
        </p:txBody>
      </p:sp>
    </p:spTree>
    <p:extLst>
      <p:ext uri="{BB962C8B-B14F-4D97-AF65-F5344CB8AC3E}">
        <p14:creationId xmlns:p14="http://schemas.microsoft.com/office/powerpoint/2010/main" val="22141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627F-5680-EE41-9C3E-CAF9EB154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GREETINGS!   From Jerry &amp; Ida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74286B-EC75-F643-9E96-9026D2E5E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011" y="1610591"/>
            <a:ext cx="8505721" cy="48822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D0148-60A8-D746-A159-88FB830C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1053-0CC8-A945-BA55-FCA523ED42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2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2CFB9-2B00-4D49-9D51-D6B15C798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40</a:t>
            </a:r>
            <a:r>
              <a:rPr lang="en-US" sz="3600" baseline="30000" dirty="0"/>
              <a:t>th</a:t>
            </a:r>
            <a:r>
              <a:rPr lang="en-US" sz="3600" dirty="0"/>
              <a:t> Annual Meeting of the Endocrine Society and the Diabetes Association of the R.O.C. (Taiwan)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6AE21-BC0B-C248-970F-B7A1670CD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400" dirty="0"/>
              <a:t>SDG: Symposium-Diabetes 6</a:t>
            </a:r>
          </a:p>
          <a:p>
            <a:pPr marL="0" indent="0" algn="ctr">
              <a:buNone/>
            </a:pPr>
            <a:r>
              <a:rPr lang="en-US" sz="3400" dirty="0"/>
              <a:t>Professor </a:t>
            </a:r>
            <a:r>
              <a:rPr lang="en-US" sz="3400" dirty="0" err="1"/>
              <a:t>Yii</a:t>
            </a:r>
            <a:r>
              <a:rPr lang="en-US" sz="3400" dirty="0"/>
              <a:t>-Der Ida Chen Honorary Symposium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400" dirty="0"/>
              <a:t>Insulin resistance: the genetic and physiologic inter-relationship between type 2 diabetes and cardiovascular disease; and the interface between Taiwan and California: both the legacy of Professor </a:t>
            </a:r>
            <a:r>
              <a:rPr lang="en-US" sz="3400" dirty="0" err="1"/>
              <a:t>Yii</a:t>
            </a:r>
            <a:r>
              <a:rPr lang="en-US" sz="3400" dirty="0"/>
              <a:t>-Der Ida Chen.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Jerome I. Rotter, M.D.</a:t>
            </a:r>
          </a:p>
          <a:p>
            <a:pPr marL="0" indent="0" algn="ctr">
              <a:buNone/>
            </a:pPr>
            <a:r>
              <a:rPr lang="en-US" dirty="0"/>
              <a:t>Director, Institute for Translational Genomics and Population Sciences</a:t>
            </a:r>
          </a:p>
          <a:p>
            <a:pPr marL="0" indent="0" algn="ctr">
              <a:buNone/>
            </a:pPr>
            <a:r>
              <a:rPr lang="en-US" dirty="0" err="1"/>
              <a:t>LABioMed</a:t>
            </a:r>
            <a:r>
              <a:rPr lang="en-US" dirty="0"/>
              <a:t> at Harbor-UCLA Medical Center</a:t>
            </a:r>
          </a:p>
          <a:p>
            <a:pPr marL="0" indent="0" algn="ctr">
              <a:buNone/>
            </a:pPr>
            <a:r>
              <a:rPr lang="en-US" dirty="0"/>
              <a:t>Departments of Pediatrics and Human Genetics, UCLA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March 30-31, 2019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8C14A-0335-F040-85E4-C615CA06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1053-0CC8-A945-BA55-FCA523ED42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3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MESA Genetics P&amp;P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6378EE-4E62-F040-A23D-9D970CD4F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320900"/>
              </p:ext>
            </p:extLst>
          </p:nvPr>
        </p:nvGraphicFramePr>
        <p:xfrm>
          <a:off x="838200" y="1463863"/>
          <a:ext cx="7376160" cy="429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080">
                  <a:extLst>
                    <a:ext uri="{9D8B030D-6E8A-4147-A177-3AD203B41FA5}">
                      <a16:colId xmlns:a16="http://schemas.microsoft.com/office/drawing/2014/main" val="92860253"/>
                    </a:ext>
                  </a:extLst>
                </a:gridCol>
                <a:gridCol w="3688080">
                  <a:extLst>
                    <a:ext uri="{9D8B030D-6E8A-4147-A177-3AD203B41FA5}">
                      <a16:colId xmlns:a16="http://schemas.microsoft.com/office/drawing/2014/main" val="2963256651"/>
                    </a:ext>
                  </a:extLst>
                </a:gridCol>
              </a:tblGrid>
              <a:tr h="47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Member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Site/Affiliation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9406662"/>
                  </a:ext>
                </a:extLst>
              </a:tr>
              <a:tr h="47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Wendy Post, MD, MS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Johns Hopkins University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9743321"/>
                  </a:ext>
                </a:extLst>
              </a:tr>
              <a:tr h="47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Stephen Rich, PhD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University of Virginia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8990259"/>
                  </a:ext>
                </a:extLst>
              </a:tr>
              <a:tr h="47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Xiaohui</a:t>
                      </a:r>
                      <a:r>
                        <a:rPr lang="en-US" sz="2000" dirty="0">
                          <a:effectLst/>
                        </a:rPr>
                        <a:t> Li, MD, MS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 BioMed/Harbor UCLA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8527179"/>
                  </a:ext>
                </a:extLst>
              </a:tr>
              <a:tr h="47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Ani Manichaikul, PhD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University of Virginia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978407"/>
                  </a:ext>
                </a:extLst>
              </a:tr>
              <a:tr h="47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Alexis C Wood, PhD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Baylor College of Medicine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0356759"/>
                  </a:ext>
                </a:extLst>
              </a:tr>
              <a:tr h="47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James Pankow, PhD, MPH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University of Minnesota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6323750"/>
                  </a:ext>
                </a:extLst>
              </a:tr>
              <a:tr h="47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Tamar Sofer, PhD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Harvard Medical School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3073872"/>
                  </a:ext>
                </a:extLst>
              </a:tr>
              <a:tr h="47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Jennifer Wessel, PhD, MPH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Indiana University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0020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53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318"/>
            <a:ext cx="10515600" cy="891127"/>
          </a:xfrm>
        </p:spPr>
        <p:txBody>
          <a:bodyPr/>
          <a:lstStyle/>
          <a:p>
            <a:r>
              <a:rPr lang="en-US" dirty="0"/>
              <a:t>MESA Genetics P&amp;P 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256252"/>
          <a:ext cx="6467856" cy="286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Proposals approved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659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Pen Draft Pending (Proposals approved; pen draft not  yet approved)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Withdrawn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Pen Draft approved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Published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Pen Draft approved; not yet published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1981200" y="4244160"/>
          <a:ext cx="8442960" cy="2613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186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Pending Pen Draft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Pen Drafts not published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131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0-3 months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131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3-6 months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131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6-9 months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131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9-12 months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131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12+ months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2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48862"/>
            <a:ext cx="7772400" cy="1235802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Return of Results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876" y="2453638"/>
            <a:ext cx="7441324" cy="405689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 “</a:t>
            </a:r>
            <a:r>
              <a:rPr lang="en-US" sz="3200" dirty="0"/>
              <a:t>Actionable Incidental Findings”</a:t>
            </a:r>
          </a:p>
          <a:p>
            <a:endParaRPr lang="en-US" sz="3200" dirty="0"/>
          </a:p>
          <a:p>
            <a:r>
              <a:rPr lang="en-US" sz="3200" dirty="0"/>
              <a:t>Bethesda, MD</a:t>
            </a:r>
          </a:p>
          <a:p>
            <a:r>
              <a:rPr lang="en-US" sz="3200" dirty="0"/>
              <a:t>March 27-28, 2019</a:t>
            </a:r>
          </a:p>
          <a:p>
            <a:endParaRPr lang="en-US" sz="3200" dirty="0"/>
          </a:p>
          <a:p>
            <a:r>
              <a:rPr lang="en-US" sz="3200" dirty="0"/>
              <a:t>Henry J Lin, MD, and Kaye Roll</a:t>
            </a:r>
          </a:p>
          <a:p>
            <a:r>
              <a:rPr lang="en-US" sz="3200" dirty="0"/>
              <a:t>On behalf of MESA </a:t>
            </a:r>
            <a:r>
              <a:rPr lang="en-US" sz="3200" dirty="0" err="1"/>
              <a:t>RoR</a:t>
            </a:r>
            <a:r>
              <a:rPr lang="en-US" sz="3200" dirty="0"/>
              <a:t> Committee</a:t>
            </a:r>
          </a:p>
        </p:txBody>
      </p:sp>
    </p:spTree>
    <p:extLst>
      <p:ext uri="{BB962C8B-B14F-4D97-AF65-F5344CB8AC3E}">
        <p14:creationId xmlns:p14="http://schemas.microsoft.com/office/powerpoint/2010/main" val="7795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67883" y="1555979"/>
            <a:ext cx="2088931" cy="608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28620" y="464070"/>
            <a:ext cx="339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Prior to </a:t>
            </a:r>
            <a:r>
              <a:rPr lang="en-US" sz="3600" dirty="0" err="1"/>
              <a:t>TOPMed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44232" y="1675378"/>
            <a:ext cx="113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WES (ESP)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60552" y="1555979"/>
            <a:ext cx="2088931" cy="608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04098" y="1517779"/>
            <a:ext cx="1542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Exomechip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(MESA </a:t>
            </a:r>
            <a:r>
              <a:rPr lang="en-US" dirty="0" err="1"/>
              <a:t>SHARe</a:t>
            </a:r>
            <a:r>
              <a:rPr lang="en-US" dirty="0"/>
              <a:t>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6936" y="2932852"/>
            <a:ext cx="2654853" cy="608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92191" y="3052251"/>
            <a:ext cx="236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Actionable IF Identified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15125" y="4258307"/>
            <a:ext cx="2929759" cy="648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15125" y="4260455"/>
            <a:ext cx="292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Plan to return results via notification/retesting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15125" y="5612948"/>
            <a:ext cx="2929759" cy="6681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70763" y="5732348"/>
            <a:ext cx="2614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Then came </a:t>
            </a:r>
            <a:r>
              <a:rPr lang="en-US" sz="2200" b="1" dirty="0" err="1"/>
              <a:t>TOPMed</a:t>
            </a:r>
            <a:endParaRPr lang="en-US" sz="2200" b="1" dirty="0"/>
          </a:p>
        </p:txBody>
      </p:sp>
      <p:sp>
        <p:nvSpPr>
          <p:cNvPr id="13" name="Right Arrow 12"/>
          <p:cNvSpPr/>
          <p:nvPr/>
        </p:nvSpPr>
        <p:spPr>
          <a:xfrm rot="2843608">
            <a:off x="4649897" y="2448344"/>
            <a:ext cx="764741" cy="22071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7492068">
            <a:off x="6454830" y="2454827"/>
            <a:ext cx="698539" cy="22071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5645089" y="3769353"/>
            <a:ext cx="537787" cy="22071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5645089" y="5149509"/>
            <a:ext cx="537787" cy="22071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0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932" y="365128"/>
            <a:ext cx="7426096" cy="92276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+mn-lt"/>
              </a:rPr>
              <a:t>Khera</a:t>
            </a:r>
            <a:r>
              <a:rPr lang="en-US" sz="3600" dirty="0">
                <a:latin typeface="+mn-lt"/>
              </a:rPr>
              <a:t> </a:t>
            </a:r>
            <a:r>
              <a:rPr lang="en-US" sz="3600" i="1" dirty="0">
                <a:latin typeface="+mn-lt"/>
              </a:rPr>
              <a:t>et al</a:t>
            </a:r>
            <a:r>
              <a:rPr lang="en-US" sz="3600" dirty="0">
                <a:latin typeface="+mn-lt"/>
              </a:rPr>
              <a:t> (unpublished manuscript)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1493115"/>
            <a:ext cx="8492358" cy="4999759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dirty="0" err="1"/>
              <a:t>TOPMed</a:t>
            </a:r>
            <a:r>
              <a:rPr lang="en-US" dirty="0"/>
              <a:t> publication described predicted “pathogenic” variants in 49 genes examined with relevance to sudden cardiovascular death (SCD)</a:t>
            </a:r>
          </a:p>
          <a:p>
            <a:pPr>
              <a:buFontTx/>
              <a:buChar char="-"/>
            </a:pPr>
            <a:r>
              <a:rPr lang="en-US" dirty="0"/>
              <a:t>Pathogenic variants included “clinically actionable” by the ACMG or the Geisinger Health System</a:t>
            </a:r>
            <a:endParaRPr lang="en-US" i="1" dirty="0"/>
          </a:p>
          <a:p>
            <a:pPr>
              <a:buFontTx/>
              <a:buChar char="-"/>
            </a:pPr>
            <a:r>
              <a:rPr lang="en-US" dirty="0"/>
              <a:t>Analytic plan and proposal (approved by both the MESA Genetic and </a:t>
            </a:r>
            <a:r>
              <a:rPr lang="en-US" dirty="0" err="1"/>
              <a:t>TOPMed</a:t>
            </a:r>
            <a:r>
              <a:rPr lang="en-US" dirty="0"/>
              <a:t> Publication committees) used MESA as a cohort in the second arm of the paper </a:t>
            </a:r>
          </a:p>
          <a:p>
            <a:pPr lvl="1">
              <a:buFontTx/>
              <a:buChar char="-"/>
            </a:pPr>
            <a:r>
              <a:rPr lang="en-US" dirty="0"/>
              <a:t>41 of 4,524 (0.9%) MESA participants carried a pathogenic or likely pathogenic variant</a:t>
            </a:r>
          </a:p>
          <a:p>
            <a:pPr lvl="1">
              <a:buFontTx/>
              <a:buChar char="-"/>
            </a:pPr>
            <a:r>
              <a:rPr lang="en-US" dirty="0"/>
              <a:t>These individuals had 3.24-fold higher risk of cardiovascular death over a median follow-up of 14.2 </a:t>
            </a:r>
            <a:r>
              <a:rPr lang="en-US" dirty="0" err="1"/>
              <a:t>yrs</a:t>
            </a:r>
            <a:r>
              <a:rPr lang="en-US" dirty="0"/>
              <a:t>  </a:t>
            </a:r>
          </a:p>
          <a:p>
            <a:pPr lvl="1">
              <a:buFontTx/>
              <a:buChar char="-"/>
            </a:pPr>
            <a:r>
              <a:rPr lang="en-US" dirty="0"/>
              <a:t>These variants are present in approximately 1% of adults free of known cardiovascular disease or symptoms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23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1043</Words>
  <Application>Microsoft Macintosh PowerPoint</Application>
  <PresentationFormat>Widescreen</PresentationFormat>
  <Paragraphs>225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Engravers MT</vt:lpstr>
      <vt:lpstr>Eurostile</vt:lpstr>
      <vt:lpstr>Times New Roman</vt:lpstr>
      <vt:lpstr>Office Theme</vt:lpstr>
      <vt:lpstr>MESA Genetics Committee Meeting Report</vt:lpstr>
      <vt:lpstr>MESA Genetics Committee</vt:lpstr>
      <vt:lpstr>GREETINGS!   From Jerry &amp; Ida</vt:lpstr>
      <vt:lpstr>40th Annual Meeting of the Endocrine Society and the Diabetes Association of the R.O.C. (Taiwan) </vt:lpstr>
      <vt:lpstr>MESA Genetics P&amp;P</vt:lpstr>
      <vt:lpstr>MESA Genetics P&amp;P Summary</vt:lpstr>
      <vt:lpstr>Return of Results </vt:lpstr>
      <vt:lpstr>PowerPoint Presentation</vt:lpstr>
      <vt:lpstr>Khera et al (unpublished manuscript)</vt:lpstr>
      <vt:lpstr>ESP, ExomeChip, and TOPMed</vt:lpstr>
      <vt:lpstr>PowerPoint Presentation</vt:lpstr>
      <vt:lpstr>TOPMed and MESA</vt:lpstr>
      <vt:lpstr>TOPMed: What’s New?</vt:lpstr>
      <vt:lpstr>TOPMed: Bravo (variant server)</vt:lpstr>
      <vt:lpstr>TOPMed: Nature publications </vt:lpstr>
      <vt:lpstr>TOPMed: Trans-Omics for Precision Medicine</vt:lpstr>
      <vt:lpstr>TOPMed/MESA Multi-omics Pilot Data</vt:lpstr>
      <vt:lpstr>Overlap between ‘omics datasets</vt:lpstr>
      <vt:lpstr>TOPMED MESA MULTIOMICS PILOT PROJECT: Heart Failure: Sub-Clinical MRI, Metabolomics, Proteomics, &amp; SNPs</vt:lpstr>
      <vt:lpstr>PowerPoint Presentation</vt:lpstr>
      <vt:lpstr>Discussion: This view of the multi-omics data landscape unites: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Silva Kasela</dc:creator>
  <cp:lastModifiedBy>Rich, Stephen S (ssr4n)</cp:lastModifiedBy>
  <cp:revision>212</cp:revision>
  <cp:lastPrinted>2019-03-10T15:20:37Z</cp:lastPrinted>
  <dcterms:created xsi:type="dcterms:W3CDTF">2018-12-31T15:22:30Z</dcterms:created>
  <dcterms:modified xsi:type="dcterms:W3CDTF">2019-03-26T23:45:59Z</dcterms:modified>
</cp:coreProperties>
</file>