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72" r:id="rId4"/>
    <p:sldId id="273" r:id="rId5"/>
    <p:sldId id="274" r:id="rId6"/>
    <p:sldId id="275" r:id="rId7"/>
    <p:sldId id="276" r:id="rId8"/>
    <p:sldId id="277" r:id="rId9"/>
    <p:sldId id="278" r:id="rId10"/>
    <p:sldId id="27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141" autoAdjust="0"/>
  </p:normalViewPr>
  <p:slideViewPr>
    <p:cSldViewPr>
      <p:cViewPr varScale="1">
        <p:scale>
          <a:sx n="105" d="100"/>
          <a:sy n="105" d="100"/>
        </p:scale>
        <p:origin x="1794" y="114"/>
      </p:cViewPr>
      <p:guideLst>
        <p:guide orient="horz" pos="2160"/>
        <p:guide pos="2880"/>
      </p:guideLst>
    </p:cSldViewPr>
  </p:slideViewPr>
  <p:notesTextViewPr>
    <p:cViewPr>
      <p:scale>
        <a:sx n="1" d="1"/>
        <a:sy n="1" d="1"/>
      </p:scale>
      <p:origin x="0" y="0"/>
    </p:cViewPr>
  </p:notesTextViewPr>
  <p:notesViewPr>
    <p:cSldViewPr>
      <p:cViewPr varScale="1">
        <p:scale>
          <a:sx n="101" d="100"/>
          <a:sy n="101" d="100"/>
        </p:scale>
        <p:origin x="-35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57EBBA6-E7C3-4A3B-B5E3-982A0066B895}" type="datetimeFigureOut">
              <a:rPr lang="en-US" smtClean="0"/>
              <a:t>3/24/2019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B195431-64DF-4B4E-91FE-44FF42A7880E}" type="slidenum">
              <a:rPr lang="en-US" smtClean="0"/>
              <a:t>‹#›</a:t>
            </a:fld>
            <a:endParaRPr lang="en-US"/>
          </a:p>
        </p:txBody>
      </p:sp>
    </p:spTree>
    <p:extLst>
      <p:ext uri="{BB962C8B-B14F-4D97-AF65-F5344CB8AC3E}">
        <p14:creationId xmlns:p14="http://schemas.microsoft.com/office/powerpoint/2010/main" val="6818579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51901E-7BB9-41D7-B864-EA52B65E9735}" type="datetimeFigureOut">
              <a:rPr lang="en-US" smtClean="0"/>
              <a:t>2/19/2019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9AC2C5-E868-4277-866E-E7C639E4E9D7}" type="slidenum">
              <a:rPr lang="en-US" smtClean="0"/>
              <a:t>‹#›</a:t>
            </a:fld>
            <a:endParaRPr lang="en-US"/>
          </a:p>
        </p:txBody>
      </p:sp>
    </p:spTree>
    <p:extLst>
      <p:ext uri="{BB962C8B-B14F-4D97-AF65-F5344CB8AC3E}">
        <p14:creationId xmlns:p14="http://schemas.microsoft.com/office/powerpoint/2010/main" val="1318176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9AC2C5-E868-4277-866E-E7C639E4E9D7}" type="slidenum">
              <a:rPr lang="en-US" smtClean="0"/>
              <a:t>3</a:t>
            </a:fld>
            <a:endParaRPr lang="en-US"/>
          </a:p>
        </p:txBody>
      </p:sp>
    </p:spTree>
    <p:extLst>
      <p:ext uri="{BB962C8B-B14F-4D97-AF65-F5344CB8AC3E}">
        <p14:creationId xmlns:p14="http://schemas.microsoft.com/office/powerpoint/2010/main" val="1987031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547593C-CA17-47D9-976A-4DEDCEE3B79D}"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E7E59-295F-4A3F-A760-7C3F4CCCEDF0}" type="slidenum">
              <a:rPr lang="en-US" smtClean="0"/>
              <a:t>‹#›</a:t>
            </a:fld>
            <a:endParaRPr lang="en-US"/>
          </a:p>
        </p:txBody>
      </p:sp>
    </p:spTree>
    <p:extLst>
      <p:ext uri="{BB962C8B-B14F-4D97-AF65-F5344CB8AC3E}">
        <p14:creationId xmlns:p14="http://schemas.microsoft.com/office/powerpoint/2010/main" val="2787812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47593C-CA17-47D9-976A-4DEDCEE3B79D}"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E7E59-295F-4A3F-A760-7C3F4CCCEDF0}" type="slidenum">
              <a:rPr lang="en-US" smtClean="0"/>
              <a:t>‹#›</a:t>
            </a:fld>
            <a:endParaRPr lang="en-US"/>
          </a:p>
        </p:txBody>
      </p:sp>
    </p:spTree>
    <p:extLst>
      <p:ext uri="{BB962C8B-B14F-4D97-AF65-F5344CB8AC3E}">
        <p14:creationId xmlns:p14="http://schemas.microsoft.com/office/powerpoint/2010/main" val="275502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47593C-CA17-47D9-976A-4DEDCEE3B79D}"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E7E59-295F-4A3F-A760-7C3F4CCCEDF0}" type="slidenum">
              <a:rPr lang="en-US" smtClean="0"/>
              <a:t>‹#›</a:t>
            </a:fld>
            <a:endParaRPr lang="en-US"/>
          </a:p>
        </p:txBody>
      </p:sp>
    </p:spTree>
    <p:extLst>
      <p:ext uri="{BB962C8B-B14F-4D97-AF65-F5344CB8AC3E}">
        <p14:creationId xmlns:p14="http://schemas.microsoft.com/office/powerpoint/2010/main" val="3426372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47593C-CA17-47D9-976A-4DEDCEE3B79D}"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E7E59-295F-4A3F-A760-7C3F4CCCEDF0}" type="slidenum">
              <a:rPr lang="en-US" smtClean="0"/>
              <a:t>‹#›</a:t>
            </a:fld>
            <a:endParaRPr lang="en-US"/>
          </a:p>
        </p:txBody>
      </p:sp>
    </p:spTree>
    <p:extLst>
      <p:ext uri="{BB962C8B-B14F-4D97-AF65-F5344CB8AC3E}">
        <p14:creationId xmlns:p14="http://schemas.microsoft.com/office/powerpoint/2010/main" val="4166901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47593C-CA17-47D9-976A-4DEDCEE3B79D}"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E7E59-295F-4A3F-A760-7C3F4CCCEDF0}" type="slidenum">
              <a:rPr lang="en-US" smtClean="0"/>
              <a:t>‹#›</a:t>
            </a:fld>
            <a:endParaRPr lang="en-US"/>
          </a:p>
        </p:txBody>
      </p:sp>
    </p:spTree>
    <p:extLst>
      <p:ext uri="{BB962C8B-B14F-4D97-AF65-F5344CB8AC3E}">
        <p14:creationId xmlns:p14="http://schemas.microsoft.com/office/powerpoint/2010/main" val="3649825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547593C-CA17-47D9-976A-4DEDCEE3B79D}"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5E7E59-295F-4A3F-A760-7C3F4CCCEDF0}" type="slidenum">
              <a:rPr lang="en-US" smtClean="0"/>
              <a:t>‹#›</a:t>
            </a:fld>
            <a:endParaRPr lang="en-US"/>
          </a:p>
        </p:txBody>
      </p:sp>
    </p:spTree>
    <p:extLst>
      <p:ext uri="{BB962C8B-B14F-4D97-AF65-F5344CB8AC3E}">
        <p14:creationId xmlns:p14="http://schemas.microsoft.com/office/powerpoint/2010/main" val="65750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547593C-CA17-47D9-976A-4DEDCEE3B79D}" type="datetimeFigureOut">
              <a:rPr lang="en-US" smtClean="0"/>
              <a:t>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5E7E59-295F-4A3F-A760-7C3F4CCCEDF0}" type="slidenum">
              <a:rPr lang="en-US" smtClean="0"/>
              <a:t>‹#›</a:t>
            </a:fld>
            <a:endParaRPr lang="en-US"/>
          </a:p>
        </p:txBody>
      </p:sp>
    </p:spTree>
    <p:extLst>
      <p:ext uri="{BB962C8B-B14F-4D97-AF65-F5344CB8AC3E}">
        <p14:creationId xmlns:p14="http://schemas.microsoft.com/office/powerpoint/2010/main" val="3210830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547593C-CA17-47D9-976A-4DEDCEE3B79D}" type="datetimeFigureOut">
              <a:rPr lang="en-US" smtClean="0"/>
              <a:t>2/19/2019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5E7E59-295F-4A3F-A760-7C3F4CCCEDF0}" type="slidenum">
              <a:rPr lang="en-US" smtClean="0"/>
              <a:t>‹#›</a:t>
            </a:fld>
            <a:endParaRPr lang="en-US"/>
          </a:p>
        </p:txBody>
      </p:sp>
    </p:spTree>
    <p:extLst>
      <p:ext uri="{BB962C8B-B14F-4D97-AF65-F5344CB8AC3E}">
        <p14:creationId xmlns:p14="http://schemas.microsoft.com/office/powerpoint/2010/main" val="841362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47593C-CA17-47D9-976A-4DEDCEE3B79D}" type="datetimeFigureOut">
              <a:rPr lang="en-US" smtClean="0"/>
              <a:t>2/19/2019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5E7E59-295F-4A3F-A760-7C3F4CCCEDF0}" type="slidenum">
              <a:rPr lang="en-US" smtClean="0"/>
              <a:t>‹#›</a:t>
            </a:fld>
            <a:endParaRPr lang="en-US"/>
          </a:p>
        </p:txBody>
      </p:sp>
    </p:spTree>
    <p:extLst>
      <p:ext uri="{BB962C8B-B14F-4D97-AF65-F5344CB8AC3E}">
        <p14:creationId xmlns:p14="http://schemas.microsoft.com/office/powerpoint/2010/main" val="4241888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47593C-CA17-47D9-976A-4DEDCEE3B79D}"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5E7E59-295F-4A3F-A760-7C3F4CCCEDF0}" type="slidenum">
              <a:rPr lang="en-US" smtClean="0"/>
              <a:t>‹#›</a:t>
            </a:fld>
            <a:endParaRPr lang="en-US"/>
          </a:p>
        </p:txBody>
      </p:sp>
    </p:spTree>
    <p:extLst>
      <p:ext uri="{BB962C8B-B14F-4D97-AF65-F5344CB8AC3E}">
        <p14:creationId xmlns:p14="http://schemas.microsoft.com/office/powerpoint/2010/main" val="434964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47593C-CA17-47D9-976A-4DEDCEE3B79D}"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5E7E59-295F-4A3F-A760-7C3F4CCCEDF0}" type="slidenum">
              <a:rPr lang="en-US" smtClean="0"/>
              <a:t>‹#›</a:t>
            </a:fld>
            <a:endParaRPr lang="en-US"/>
          </a:p>
        </p:txBody>
      </p:sp>
    </p:spTree>
    <p:extLst>
      <p:ext uri="{BB962C8B-B14F-4D97-AF65-F5344CB8AC3E}">
        <p14:creationId xmlns:p14="http://schemas.microsoft.com/office/powerpoint/2010/main" val="1090846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47593C-CA17-47D9-976A-4DEDCEE3B79D}" type="datetimeFigureOut">
              <a:rPr lang="en-US" smtClean="0"/>
              <a:t>2/19/2019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5E7E59-295F-4A3F-A760-7C3F4CCCEDF0}" type="slidenum">
              <a:rPr lang="en-US" smtClean="0"/>
              <a:t>‹#›</a:t>
            </a:fld>
            <a:endParaRPr lang="en-US"/>
          </a:p>
        </p:txBody>
      </p:sp>
    </p:spTree>
    <p:extLst>
      <p:ext uri="{BB962C8B-B14F-4D97-AF65-F5344CB8AC3E}">
        <p14:creationId xmlns:p14="http://schemas.microsoft.com/office/powerpoint/2010/main" val="3524632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hhs.gov/ohrp/regulations-and-policy/guidance/guidance-on-withdrawal-of-subject/index.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82000" cy="3124199"/>
          </a:xfrm>
        </p:spPr>
        <p:txBody>
          <a:bodyPr>
            <a:normAutofit/>
          </a:bodyPr>
          <a:lstStyle/>
          <a:p>
            <a:r>
              <a:rPr lang="en-US" dirty="0"/>
              <a:t>Proposal to </a:t>
            </a:r>
            <a:br>
              <a:rPr lang="en-US" dirty="0"/>
            </a:br>
            <a:r>
              <a:rPr lang="en-US" dirty="0"/>
              <a:t>Supplement MESA Cardiovascular Events using Medicare Hospitalization Claims Data</a:t>
            </a:r>
          </a:p>
        </p:txBody>
      </p:sp>
    </p:spTree>
    <p:extLst>
      <p:ext uri="{BB962C8B-B14F-4D97-AF65-F5344CB8AC3E}">
        <p14:creationId xmlns:p14="http://schemas.microsoft.com/office/powerpoint/2010/main" val="4074911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DDF5E-B40D-418E-9B79-C9ABC4379B4F}"/>
              </a:ext>
            </a:extLst>
          </p:cNvPr>
          <p:cNvSpPr>
            <a:spLocks noGrp="1"/>
          </p:cNvSpPr>
          <p:nvPr>
            <p:ph type="title"/>
          </p:nvPr>
        </p:nvSpPr>
        <p:spPr/>
        <p:txBody>
          <a:bodyPr>
            <a:normAutofit fontScale="90000"/>
          </a:bodyPr>
          <a:lstStyle/>
          <a:p>
            <a:r>
              <a:rPr lang="en-US" dirty="0"/>
              <a:t>Do not contact patient event follow-up</a:t>
            </a:r>
          </a:p>
        </p:txBody>
      </p:sp>
      <p:sp>
        <p:nvSpPr>
          <p:cNvPr id="3" name="Content Placeholder 2">
            <a:extLst>
              <a:ext uri="{FF2B5EF4-FFF2-40B4-BE49-F238E27FC236}">
                <a16:creationId xmlns:a16="http://schemas.microsoft.com/office/drawing/2014/main" id="{2DE823EA-B7D0-4AC0-9F9B-137D458E7277}"/>
              </a:ext>
            </a:extLst>
          </p:cNvPr>
          <p:cNvSpPr>
            <a:spLocks noGrp="1"/>
          </p:cNvSpPr>
          <p:nvPr>
            <p:ph idx="1"/>
          </p:nvPr>
        </p:nvSpPr>
        <p:spPr>
          <a:xfrm>
            <a:off x="457200" y="1600200"/>
            <a:ext cx="8229600" cy="4876800"/>
          </a:xfrm>
        </p:spPr>
        <p:txBody>
          <a:bodyPr>
            <a:normAutofit fontScale="62500" lnSpcReduction="20000"/>
          </a:bodyPr>
          <a:lstStyle/>
          <a:p>
            <a:r>
              <a:rPr lang="en-US" dirty="0"/>
              <a:t>: </a:t>
            </a:r>
            <a:r>
              <a:rPr lang="en-US" u="sng" dirty="0">
                <a:hlinkClick r:id="rId2"/>
              </a:rPr>
              <a:t>https://www.hhs.gov/ohrp/regulations-and-policy/guidance/guidance-on-withdrawal-of-subject/index.html</a:t>
            </a:r>
            <a:endParaRPr lang="en-US" dirty="0"/>
          </a:p>
          <a:p>
            <a:pPr marL="0" indent="0">
              <a:buNone/>
            </a:pPr>
            <a:r>
              <a:rPr lang="en-US" dirty="0"/>
              <a:t> </a:t>
            </a:r>
          </a:p>
          <a:p>
            <a:r>
              <a:rPr lang="en-US" dirty="0"/>
              <a:t>Sometimes, a subject wants to withdraw from the primary interventional component of a study, but is willing to allow the investigator to continue other research activities described in the IRB-approved protocol and informed consent document that involve participation of the subject, such as: (1) obtaining data about the subject through interaction with the subject (e.g., through follow-up interviews, physical exams, blood tests, or radiographic imaging); or (2) obtaining identifiable private information from the subject’s medical, educational, or social services agency records or from the subject’s healthcare providers, teachers, or social worker.  </a:t>
            </a:r>
            <a:r>
              <a:rPr lang="en-US" dirty="0">
                <a:solidFill>
                  <a:srgbClr val="FF0000"/>
                </a:solidFill>
              </a:rPr>
              <a:t>When a subject’s withdrawal request is limited to discontinuation of the primary interventional component of a research study, research activities involving other types of participation for which the subject previously gave consent may continue.</a:t>
            </a:r>
          </a:p>
          <a:p>
            <a:pPr lvl="8"/>
            <a:endParaRPr lang="en-US" dirty="0"/>
          </a:p>
        </p:txBody>
      </p:sp>
    </p:spTree>
    <p:extLst>
      <p:ext uri="{BB962C8B-B14F-4D97-AF65-F5344CB8AC3E}">
        <p14:creationId xmlns:p14="http://schemas.microsoft.com/office/powerpoint/2010/main" val="3060927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Important Considerations</a:t>
            </a:r>
          </a:p>
        </p:txBody>
      </p:sp>
      <p:sp>
        <p:nvSpPr>
          <p:cNvPr id="3" name="Content Placeholder 2"/>
          <p:cNvSpPr>
            <a:spLocks noGrp="1"/>
          </p:cNvSpPr>
          <p:nvPr>
            <p:ph idx="1"/>
          </p:nvPr>
        </p:nvSpPr>
        <p:spPr>
          <a:ln>
            <a:solidFill>
              <a:schemeClr val="accent1"/>
            </a:solidFill>
          </a:ln>
        </p:spPr>
        <p:txBody>
          <a:bodyPr>
            <a:normAutofit fontScale="77500" lnSpcReduction="20000"/>
          </a:bodyPr>
          <a:lstStyle/>
          <a:p>
            <a:pPr marL="571500" indent="-571500">
              <a:buFont typeface="+mj-lt"/>
              <a:buAutoNum type="romanUcPeriod"/>
            </a:pPr>
            <a:r>
              <a:rPr lang="en-US" dirty="0"/>
              <a:t>Possible benefit of supplementing MESA adjudicated events with Medicare claims events.</a:t>
            </a:r>
          </a:p>
          <a:p>
            <a:pPr marL="971550" lvl="1" indent="-571500">
              <a:buFont typeface="+mj-lt"/>
              <a:buAutoNum type="alphaUcPeriod"/>
            </a:pPr>
            <a:r>
              <a:rPr lang="en-US" dirty="0"/>
              <a:t>Improved precision</a:t>
            </a:r>
          </a:p>
          <a:p>
            <a:pPr marL="971550" lvl="1" indent="-571500">
              <a:buFont typeface="+mj-lt"/>
              <a:buAutoNum type="alphaUcPeriod"/>
            </a:pPr>
            <a:r>
              <a:rPr lang="en-US" dirty="0"/>
              <a:t>Diminish bias.  Can be quite important.</a:t>
            </a:r>
          </a:p>
          <a:p>
            <a:pPr marL="971550" lvl="1" indent="-571500">
              <a:buFont typeface="+mj-lt"/>
              <a:buAutoNum type="alphaUcPeriod"/>
            </a:pPr>
            <a:r>
              <a:rPr lang="en-US" dirty="0"/>
              <a:t>Improve follow-up time for participants who are ‘lost’ to follow-up.</a:t>
            </a:r>
          </a:p>
          <a:p>
            <a:pPr marL="571500" indent="-571500">
              <a:buFont typeface="+mj-lt"/>
              <a:buAutoNum type="romanUcPeriod"/>
            </a:pPr>
            <a:r>
              <a:rPr lang="en-US" dirty="0"/>
              <a:t>Possible loss associated with adding Medicare events some of which will not be ‘true’ events. </a:t>
            </a:r>
          </a:p>
          <a:p>
            <a:pPr marL="971550" lvl="1" indent="-571500">
              <a:buFont typeface="+mj-lt"/>
              <a:buAutoNum type="alphaUcPeriod"/>
            </a:pPr>
            <a:r>
              <a:rPr lang="en-US" dirty="0"/>
              <a:t>Bias toward the null will occur if non-events are added which might nullify any bias reduction from adding the correct events.</a:t>
            </a:r>
          </a:p>
          <a:p>
            <a:pPr marL="914400" lvl="1" indent="-514350">
              <a:buFont typeface="+mj-lt"/>
              <a:buAutoNum type="alphaUcPeriod"/>
            </a:pPr>
            <a:r>
              <a:rPr lang="en-US" dirty="0"/>
              <a:t>Similarly, there may be a loss of precision. </a:t>
            </a:r>
          </a:p>
          <a:p>
            <a:pPr marL="514350" indent="-514350">
              <a:buFont typeface="+mj-lt"/>
              <a:buAutoNum type="romanUcPeriod"/>
            </a:pPr>
            <a:r>
              <a:rPr lang="en-US" dirty="0"/>
              <a:t>How many additional events will be added? </a:t>
            </a:r>
          </a:p>
          <a:p>
            <a:pPr marL="514350" indent="-514350">
              <a:buFont typeface="+mj-lt"/>
              <a:buAutoNum type="romanUcPeriod"/>
            </a:pPr>
            <a:endParaRPr lang="en-US" dirty="0"/>
          </a:p>
          <a:p>
            <a:pPr marL="571500" indent="-571500">
              <a:buFont typeface="+mj-lt"/>
              <a:buAutoNum type="romanUcPeriod"/>
            </a:pPr>
            <a:endParaRPr lang="en-US" dirty="0"/>
          </a:p>
          <a:p>
            <a:pPr marL="571500" indent="-571500">
              <a:buFont typeface="+mj-lt"/>
              <a:buAutoNum type="romanUcPeriod"/>
            </a:pPr>
            <a:endParaRPr lang="en-US" dirty="0"/>
          </a:p>
          <a:p>
            <a:pPr marL="971550" lvl="1" indent="-571500">
              <a:buFont typeface="+mj-lt"/>
              <a:buAutoNum type="alphaUcPeriod"/>
            </a:pPr>
            <a:endParaRPr lang="en-US" dirty="0"/>
          </a:p>
        </p:txBody>
      </p:sp>
    </p:spTree>
    <p:extLst>
      <p:ext uri="{BB962C8B-B14F-4D97-AF65-F5344CB8AC3E}">
        <p14:creationId xmlns:p14="http://schemas.microsoft.com/office/powerpoint/2010/main" val="3158306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50405EF-1586-4143-907A-E22BF81C5DAB}"/>
              </a:ext>
            </a:extLst>
          </p:cNvPr>
          <p:cNvGraphicFramePr>
            <a:graphicFrameLocks noGrp="1"/>
          </p:cNvGraphicFramePr>
          <p:nvPr>
            <p:ph idx="1"/>
            <p:extLst>
              <p:ext uri="{D42A27DB-BD31-4B8C-83A1-F6EECF244321}">
                <p14:modId xmlns:p14="http://schemas.microsoft.com/office/powerpoint/2010/main" val="4071552611"/>
              </p:ext>
            </p:extLst>
          </p:nvPr>
        </p:nvGraphicFramePr>
        <p:xfrm>
          <a:off x="457200" y="12192"/>
          <a:ext cx="8534400" cy="6875942"/>
        </p:xfrm>
        <a:graphic>
          <a:graphicData uri="http://schemas.openxmlformats.org/drawingml/2006/table">
            <a:tbl>
              <a:tblPr firstRow="1" bandRow="1">
                <a:tableStyleId>{5C22544A-7EE6-4342-B048-85BDC9FD1C3A}</a:tableStyleId>
              </a:tblPr>
              <a:tblGrid>
                <a:gridCol w="467360">
                  <a:extLst>
                    <a:ext uri="{9D8B030D-6E8A-4147-A177-3AD203B41FA5}">
                      <a16:colId xmlns:a16="http://schemas.microsoft.com/office/drawing/2014/main" val="842047718"/>
                    </a:ext>
                  </a:extLst>
                </a:gridCol>
                <a:gridCol w="368697">
                  <a:extLst>
                    <a:ext uri="{9D8B030D-6E8A-4147-A177-3AD203B41FA5}">
                      <a16:colId xmlns:a16="http://schemas.microsoft.com/office/drawing/2014/main" val="1419616677"/>
                    </a:ext>
                  </a:extLst>
                </a:gridCol>
                <a:gridCol w="184507">
                  <a:extLst>
                    <a:ext uri="{9D8B030D-6E8A-4147-A177-3AD203B41FA5}">
                      <a16:colId xmlns:a16="http://schemas.microsoft.com/office/drawing/2014/main" val="514172111"/>
                    </a:ext>
                  </a:extLst>
                </a:gridCol>
                <a:gridCol w="172265">
                  <a:extLst>
                    <a:ext uri="{9D8B030D-6E8A-4147-A177-3AD203B41FA5}">
                      <a16:colId xmlns:a16="http://schemas.microsoft.com/office/drawing/2014/main" val="304973192"/>
                    </a:ext>
                  </a:extLst>
                </a:gridCol>
                <a:gridCol w="4975914">
                  <a:extLst>
                    <a:ext uri="{9D8B030D-6E8A-4147-A177-3AD203B41FA5}">
                      <a16:colId xmlns:a16="http://schemas.microsoft.com/office/drawing/2014/main" val="3673998546"/>
                    </a:ext>
                  </a:extLst>
                </a:gridCol>
                <a:gridCol w="1108104">
                  <a:extLst>
                    <a:ext uri="{9D8B030D-6E8A-4147-A177-3AD203B41FA5}">
                      <a16:colId xmlns:a16="http://schemas.microsoft.com/office/drawing/2014/main" val="1527029309"/>
                    </a:ext>
                  </a:extLst>
                </a:gridCol>
                <a:gridCol w="190753">
                  <a:extLst>
                    <a:ext uri="{9D8B030D-6E8A-4147-A177-3AD203B41FA5}">
                      <a16:colId xmlns:a16="http://schemas.microsoft.com/office/drawing/2014/main" val="2736961316"/>
                    </a:ext>
                  </a:extLst>
                </a:gridCol>
                <a:gridCol w="1066800">
                  <a:extLst>
                    <a:ext uri="{9D8B030D-6E8A-4147-A177-3AD203B41FA5}">
                      <a16:colId xmlns:a16="http://schemas.microsoft.com/office/drawing/2014/main" val="794575602"/>
                    </a:ext>
                  </a:extLst>
                </a:gridCol>
              </a:tblGrid>
              <a:tr h="419241">
                <a:tc gridSpan="5">
                  <a:txBody>
                    <a:bodyPr/>
                    <a:lstStyle/>
                    <a:p>
                      <a:pPr marL="0" marR="0">
                        <a:lnSpc>
                          <a:spcPct val="107000"/>
                        </a:lnSpc>
                        <a:spcBef>
                          <a:spcPts val="0"/>
                        </a:spcBef>
                        <a:spcAft>
                          <a:spcPts val="0"/>
                        </a:spcAft>
                      </a:pPr>
                      <a:r>
                        <a:rPr lang="en-US" sz="2400" dirty="0">
                          <a:effectLst/>
                        </a:rPr>
                        <a:t> Table 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algn="ctr">
                        <a:lnSpc>
                          <a:spcPct val="107000"/>
                        </a:lnSpc>
                        <a:spcBef>
                          <a:spcPts val="0"/>
                        </a:spcBef>
                        <a:spcAft>
                          <a:spcPts val="0"/>
                        </a:spcAft>
                      </a:pPr>
                      <a:r>
                        <a:rPr lang="en-US" sz="2400" dirty="0">
                          <a:effectLst/>
                        </a:rPr>
                        <a:t>MI</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gn="ctr">
                        <a:lnSpc>
                          <a:spcPct val="107000"/>
                        </a:lnSpc>
                        <a:spcBef>
                          <a:spcPts val="0"/>
                        </a:spcBef>
                        <a:spcAft>
                          <a:spcPts val="0"/>
                        </a:spcAft>
                      </a:pPr>
                      <a:r>
                        <a:rPr lang="en-US" sz="2400" dirty="0">
                          <a:effectLst/>
                        </a:rPr>
                        <a:t>Stroke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dirty="0">
                          <a:effectLst/>
                        </a:rPr>
                        <a:t>Stroke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23441642"/>
                  </a:ext>
                </a:extLst>
              </a:tr>
              <a:tr h="419241">
                <a:tc gridSpan="5">
                  <a:txBody>
                    <a:bodyPr/>
                    <a:lstStyle/>
                    <a:p>
                      <a:pPr marL="0" marR="0">
                        <a:lnSpc>
                          <a:spcPct val="107000"/>
                        </a:lnSpc>
                        <a:spcBef>
                          <a:spcPts val="0"/>
                        </a:spcBef>
                        <a:spcAft>
                          <a:spcPts val="0"/>
                        </a:spcAft>
                      </a:pPr>
                      <a:r>
                        <a:rPr lang="en-US" sz="2400" dirty="0">
                          <a:effectLst/>
                        </a:rPr>
                        <a:t>MESA baseline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lgn="ctr">
                        <a:lnSpc>
                          <a:spcPct val="107000"/>
                        </a:lnSpc>
                        <a:spcBef>
                          <a:spcPts val="0"/>
                        </a:spcBef>
                        <a:spcAft>
                          <a:spcPts val="0"/>
                        </a:spcAft>
                        <a:tabLst>
                          <a:tab pos="382905" algn="l"/>
                          <a:tab pos="418465" algn="l"/>
                        </a:tabLst>
                      </a:pPr>
                      <a:r>
                        <a:rPr lang="en-US" sz="2400" dirty="0">
                          <a:effectLst/>
                        </a:rPr>
                        <a:t>6814</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gn="ctr">
                        <a:lnSpc>
                          <a:spcPct val="107000"/>
                        </a:lnSpc>
                        <a:spcBef>
                          <a:spcPts val="0"/>
                        </a:spcBef>
                        <a:spcAft>
                          <a:spcPts val="0"/>
                        </a:spcAft>
                        <a:tabLst>
                          <a:tab pos="382905" algn="l"/>
                          <a:tab pos="418465" algn="l"/>
                        </a:tabLs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gn="ctr">
                        <a:lnSpc>
                          <a:spcPct val="107000"/>
                        </a:lnSpc>
                        <a:spcBef>
                          <a:spcPts val="0"/>
                        </a:spcBef>
                        <a:spcAft>
                          <a:spcPts val="0"/>
                        </a:spcAft>
                        <a:tabLst>
                          <a:tab pos="382905" algn="l"/>
                          <a:tab pos="418465" algn="l"/>
                        </a:tabLs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80962682"/>
                  </a:ext>
                </a:extLst>
              </a:tr>
              <a:tr h="831543">
                <a:tc>
                  <a:txBody>
                    <a:bodyPr/>
                    <a:lstStyle/>
                    <a:p>
                      <a:pPr marL="0" marR="0">
                        <a:lnSpc>
                          <a:spcPct val="107000"/>
                        </a:lnSpc>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4">
                  <a:txBody>
                    <a:bodyPr/>
                    <a:lstStyle/>
                    <a:p>
                      <a:pPr marL="0" marR="0">
                        <a:lnSpc>
                          <a:spcPct val="107000"/>
                        </a:lnSpc>
                        <a:spcBef>
                          <a:spcPts val="0"/>
                        </a:spcBef>
                        <a:spcAft>
                          <a:spcPts val="0"/>
                        </a:spcAft>
                      </a:pPr>
                      <a:r>
                        <a:rPr lang="en-US" sz="2400" b="1" dirty="0">
                          <a:effectLst/>
                        </a:rPr>
                        <a:t>Eligible for Medicare (Age</a:t>
                      </a:r>
                      <a:r>
                        <a:rPr lang="en-US" sz="2400" b="1" u="sng" dirty="0">
                          <a:effectLst/>
                        </a:rPr>
                        <a:t>&gt;</a:t>
                      </a:r>
                      <a:r>
                        <a:rPr lang="en-US" sz="2400" b="1" u="none" dirty="0">
                          <a:effectLst/>
                        </a:rPr>
                        <a:t>65 or enrolled in Medicare part A before the end of 2012)</a:t>
                      </a:r>
                      <a:endParaRPr lang="en-US" sz="24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lgn="ctr">
                        <a:lnSpc>
                          <a:spcPct val="107000"/>
                        </a:lnSpc>
                        <a:spcBef>
                          <a:spcPts val="0"/>
                        </a:spcBef>
                        <a:spcAft>
                          <a:spcPts val="0"/>
                        </a:spcAft>
                        <a:tabLst>
                          <a:tab pos="382905" algn="l"/>
                          <a:tab pos="418465" algn="l"/>
                        </a:tabLst>
                      </a:pPr>
                      <a:r>
                        <a:rPr lang="en-US" sz="2400" b="1" dirty="0">
                          <a:effectLst/>
                        </a:rPr>
                        <a:t>4607</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gn="ctr">
                        <a:lnSpc>
                          <a:spcPct val="107000"/>
                        </a:lnSpc>
                        <a:spcBef>
                          <a:spcPts val="0"/>
                        </a:spcBef>
                        <a:spcAft>
                          <a:spcPts val="0"/>
                        </a:spcAft>
                        <a:tabLst>
                          <a:tab pos="382905" algn="l"/>
                          <a:tab pos="418465" algn="l"/>
                        </a:tabLst>
                      </a:pP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gn="ctr">
                        <a:lnSpc>
                          <a:spcPct val="107000"/>
                        </a:lnSpc>
                        <a:spcBef>
                          <a:spcPts val="0"/>
                        </a:spcBef>
                        <a:spcAft>
                          <a:spcPts val="0"/>
                        </a:spcAft>
                        <a:tabLst>
                          <a:tab pos="382905" algn="l"/>
                          <a:tab pos="418465" algn="l"/>
                        </a:tabLst>
                      </a:pP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18819401"/>
                  </a:ext>
                </a:extLst>
              </a:tr>
              <a:tr h="419241">
                <a:tc>
                  <a:txBody>
                    <a:bodyPr/>
                    <a:lstStyle/>
                    <a:p>
                      <a:pPr marL="0" marR="0">
                        <a:lnSpc>
                          <a:spcPct val="107000"/>
                        </a:lnSpc>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marL="0" marR="0">
                        <a:lnSpc>
                          <a:spcPct val="107000"/>
                        </a:lnSpc>
                        <a:spcBef>
                          <a:spcPts val="0"/>
                        </a:spcBef>
                        <a:spcAft>
                          <a:spcPts val="0"/>
                        </a:spcAft>
                      </a:pPr>
                      <a:r>
                        <a:rPr lang="en-US" sz="2400" dirty="0">
                          <a:effectLst/>
                        </a:rPr>
                        <a:t>No Event in MESA or Medicare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lgn="r">
                        <a:lnSpc>
                          <a:spcPct val="107000"/>
                        </a:lnSpc>
                        <a:spcBef>
                          <a:spcPts val="0"/>
                        </a:spcBef>
                        <a:spcAft>
                          <a:spcPts val="0"/>
                        </a:spcAft>
                        <a:tabLst>
                          <a:tab pos="382905" algn="l"/>
                          <a:tab pos="418465" algn="l"/>
                        </a:tabLst>
                      </a:pPr>
                      <a:r>
                        <a:rPr lang="en-US" sz="2400" dirty="0">
                          <a:effectLst/>
                        </a:rPr>
                        <a:t>4372</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r">
                        <a:lnSpc>
                          <a:spcPct val="107000"/>
                        </a:lnSpc>
                        <a:spcBef>
                          <a:spcPts val="0"/>
                        </a:spcBef>
                        <a:spcAft>
                          <a:spcPts val="0"/>
                        </a:spcAft>
                        <a:tabLst>
                          <a:tab pos="382905" algn="l"/>
                          <a:tab pos="418465" algn="l"/>
                        </a:tabLst>
                      </a:pPr>
                      <a:r>
                        <a:rPr lang="en-US" sz="2400">
                          <a:effectLst/>
                        </a:rPr>
                        <a:t>4400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gn="r">
                        <a:lnSpc>
                          <a:spcPct val="107000"/>
                        </a:lnSpc>
                        <a:spcBef>
                          <a:spcPts val="0"/>
                        </a:spcBef>
                        <a:spcAft>
                          <a:spcPts val="0"/>
                        </a:spcAft>
                        <a:tabLst>
                          <a:tab pos="382905" algn="l"/>
                          <a:tab pos="418465" algn="l"/>
                        </a:tabLs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06135196"/>
                  </a:ext>
                </a:extLst>
              </a:tr>
              <a:tr h="757875">
                <a:tc>
                  <a:txBody>
                    <a:bodyPr/>
                    <a:lstStyle/>
                    <a:p>
                      <a:pPr marL="0" marR="0">
                        <a:lnSpc>
                          <a:spcPct val="107000"/>
                        </a:lnSpc>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marL="0" marR="0">
                        <a:lnSpc>
                          <a:spcPct val="107000"/>
                        </a:lnSpc>
                        <a:spcBef>
                          <a:spcPts val="0"/>
                        </a:spcBef>
                        <a:spcAft>
                          <a:spcPts val="0"/>
                        </a:spcAft>
                      </a:pPr>
                      <a:r>
                        <a:rPr lang="en-US" sz="2400" dirty="0">
                          <a:effectLst/>
                        </a:rPr>
                        <a:t>Event in MESA only (per MESA adjudication)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lgn="r">
                        <a:lnSpc>
                          <a:spcPct val="107000"/>
                        </a:lnSpc>
                        <a:spcBef>
                          <a:spcPts val="0"/>
                        </a:spcBef>
                        <a:spcAft>
                          <a:spcPts val="0"/>
                        </a:spcAft>
                        <a:tabLst>
                          <a:tab pos="382905" algn="l"/>
                          <a:tab pos="418465" algn="l"/>
                        </a:tabLst>
                      </a:pPr>
                      <a:r>
                        <a:rPr lang="en-US" sz="2400" dirty="0">
                          <a:effectLst/>
                        </a:rPr>
                        <a:t>101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r">
                        <a:lnSpc>
                          <a:spcPct val="107000"/>
                        </a:lnSpc>
                        <a:spcBef>
                          <a:spcPts val="0"/>
                        </a:spcBef>
                        <a:spcAft>
                          <a:spcPts val="0"/>
                        </a:spcAft>
                        <a:tabLst>
                          <a:tab pos="382905" algn="l"/>
                          <a:tab pos="418465" algn="l"/>
                        </a:tabLst>
                      </a:pPr>
                      <a:r>
                        <a:rPr lang="en-US" sz="2400">
                          <a:effectLst/>
                        </a:rPr>
                        <a:t>81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gn="r">
                        <a:lnSpc>
                          <a:spcPct val="107000"/>
                        </a:lnSpc>
                        <a:spcBef>
                          <a:spcPts val="0"/>
                        </a:spcBef>
                        <a:spcAft>
                          <a:spcPts val="0"/>
                        </a:spcAft>
                        <a:tabLst>
                          <a:tab pos="382905" algn="l"/>
                          <a:tab pos="418465" algn="l"/>
                        </a:tabLst>
                      </a:pP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00269640"/>
                  </a:ext>
                </a:extLst>
              </a:tr>
              <a:tr h="419241">
                <a:tc>
                  <a:txBody>
                    <a:bodyPr/>
                    <a:lstStyle/>
                    <a:p>
                      <a:pPr marL="0" marR="0">
                        <a:lnSpc>
                          <a:spcPct val="107000"/>
                        </a:lnSpc>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marL="0" marR="0">
                        <a:lnSpc>
                          <a:spcPct val="107000"/>
                        </a:lnSpc>
                        <a:spcBef>
                          <a:spcPts val="0"/>
                        </a:spcBef>
                        <a:spcAft>
                          <a:spcPts val="0"/>
                        </a:spcAft>
                      </a:pPr>
                      <a:r>
                        <a:rPr lang="en-US" sz="2400">
                          <a:effectLst/>
                        </a:rPr>
                        <a:t>Event in MESA and Medicare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lgn="r">
                        <a:lnSpc>
                          <a:spcPct val="107000"/>
                        </a:lnSpc>
                        <a:spcBef>
                          <a:spcPts val="0"/>
                        </a:spcBef>
                        <a:spcAft>
                          <a:spcPts val="0"/>
                        </a:spcAft>
                        <a:tabLst>
                          <a:tab pos="382905" algn="l"/>
                          <a:tab pos="418465" algn="l"/>
                        </a:tabLst>
                      </a:pPr>
                      <a:r>
                        <a:rPr lang="en-US" sz="2400" dirty="0">
                          <a:effectLst/>
                        </a:rPr>
                        <a:t>83</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r">
                        <a:lnSpc>
                          <a:spcPct val="107000"/>
                        </a:lnSpc>
                        <a:spcBef>
                          <a:spcPts val="0"/>
                        </a:spcBef>
                        <a:spcAft>
                          <a:spcPts val="0"/>
                        </a:spcAft>
                        <a:tabLst>
                          <a:tab pos="382905" algn="l"/>
                          <a:tab pos="418465" algn="l"/>
                        </a:tabLst>
                      </a:pPr>
                      <a:r>
                        <a:rPr lang="en-US" sz="2400">
                          <a:effectLst/>
                        </a:rPr>
                        <a:t>77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gn="r">
                        <a:lnSpc>
                          <a:spcPct val="107000"/>
                        </a:lnSpc>
                        <a:spcBef>
                          <a:spcPts val="0"/>
                        </a:spcBef>
                        <a:spcAft>
                          <a:spcPts val="0"/>
                        </a:spcAft>
                        <a:tabLst>
                          <a:tab pos="382905" algn="l"/>
                          <a:tab pos="418465" algn="l"/>
                        </a:tabLst>
                      </a:pP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54332625"/>
                  </a:ext>
                </a:extLst>
              </a:tr>
              <a:tr h="406334">
                <a:tc>
                  <a:txBody>
                    <a:bodyPr/>
                    <a:lstStyle/>
                    <a:p>
                      <a:pPr marL="0" marR="0">
                        <a:lnSpc>
                          <a:spcPct val="107000"/>
                        </a:lnSpc>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marL="0" marR="0">
                        <a:lnSpc>
                          <a:spcPct val="107000"/>
                        </a:lnSpc>
                        <a:spcBef>
                          <a:spcPts val="0"/>
                        </a:spcBef>
                        <a:spcAft>
                          <a:spcPts val="0"/>
                        </a:spcAft>
                      </a:pPr>
                      <a:r>
                        <a:rPr lang="en-US" sz="2400" dirty="0">
                          <a:effectLst/>
                        </a:rPr>
                        <a:t>Event in Medicare only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lgn="r">
                        <a:lnSpc>
                          <a:spcPct val="107000"/>
                        </a:lnSpc>
                        <a:spcBef>
                          <a:spcPts val="0"/>
                        </a:spcBef>
                        <a:spcAft>
                          <a:spcPts val="0"/>
                        </a:spcAft>
                        <a:tabLst>
                          <a:tab pos="382905" algn="l"/>
                          <a:tab pos="418465" algn="l"/>
                        </a:tabLs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r">
                        <a:lnSpc>
                          <a:spcPct val="107000"/>
                        </a:lnSpc>
                        <a:spcBef>
                          <a:spcPts val="0"/>
                        </a:spcBef>
                        <a:spcAft>
                          <a:spcPts val="0"/>
                        </a:spcAft>
                        <a:tabLst>
                          <a:tab pos="382905" algn="l"/>
                          <a:tab pos="418465" algn="l"/>
                        </a:tabLs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gn="r">
                        <a:lnSpc>
                          <a:spcPct val="107000"/>
                        </a:lnSpc>
                        <a:spcBef>
                          <a:spcPts val="0"/>
                        </a:spcBef>
                        <a:spcAft>
                          <a:spcPts val="0"/>
                        </a:spcAft>
                        <a:tabLst>
                          <a:tab pos="382905" algn="l"/>
                          <a:tab pos="418465" algn="l"/>
                        </a:tabLst>
                      </a:pP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84243615"/>
                  </a:ext>
                </a:extLst>
              </a:tr>
              <a:tr h="1145395">
                <a:tc>
                  <a:txBody>
                    <a:bodyPr/>
                    <a:lstStyle/>
                    <a:p>
                      <a:pPr marL="0" marR="0">
                        <a:lnSpc>
                          <a:spcPct val="107000"/>
                        </a:lnSpc>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rPr>
                        <a:t>Event with no corresponding MESA hospital record within 30 days of Medicare event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382905" algn="l"/>
                          <a:tab pos="418465" algn="l"/>
                        </a:tabLst>
                      </a:pPr>
                      <a:r>
                        <a:rPr lang="en-US" sz="2400" dirty="0">
                          <a:effectLst/>
                        </a:rPr>
                        <a:t>41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r">
                        <a:lnSpc>
                          <a:spcPct val="107000"/>
                        </a:lnSpc>
                        <a:spcBef>
                          <a:spcPts val="0"/>
                        </a:spcBef>
                        <a:spcAft>
                          <a:spcPts val="0"/>
                        </a:spcAft>
                        <a:tabLst>
                          <a:tab pos="382905" algn="l"/>
                          <a:tab pos="418465" algn="l"/>
                        </a:tabLst>
                      </a:pPr>
                      <a:r>
                        <a:rPr lang="en-US" sz="2400">
                          <a:effectLst/>
                        </a:rPr>
                        <a:t>39</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gn="r">
                        <a:lnSpc>
                          <a:spcPct val="107000"/>
                        </a:lnSpc>
                        <a:spcBef>
                          <a:spcPts val="0"/>
                        </a:spcBef>
                        <a:spcAft>
                          <a:spcPts val="0"/>
                        </a:spcAft>
                        <a:tabLst>
                          <a:tab pos="382905" algn="l"/>
                          <a:tab pos="418465" algn="l"/>
                        </a:tabLs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369727"/>
                  </a:ext>
                </a:extLst>
              </a:tr>
              <a:tr h="1145395">
                <a:tc>
                  <a:txBody>
                    <a:bodyPr/>
                    <a:lstStyle/>
                    <a:p>
                      <a:pPr marL="0" marR="0">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rPr>
                        <a:t>Event with corresponding MESA hospital record within 30 days of Medicare Event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382905" algn="l"/>
                          <a:tab pos="418465" algn="l"/>
                        </a:tabLst>
                      </a:pPr>
                      <a:r>
                        <a:rPr lang="en-US" sz="2400" dirty="0">
                          <a:effectLst/>
                        </a:rPr>
                        <a:t>10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r">
                        <a:lnSpc>
                          <a:spcPct val="107000"/>
                        </a:lnSpc>
                        <a:spcBef>
                          <a:spcPts val="0"/>
                        </a:spcBef>
                        <a:spcAft>
                          <a:spcPts val="0"/>
                        </a:spcAft>
                        <a:tabLst>
                          <a:tab pos="382905" algn="l"/>
                          <a:tab pos="418465" algn="l"/>
                        </a:tabLst>
                      </a:pPr>
                      <a:r>
                        <a:rPr lang="en-US" sz="2400">
                          <a:effectLst/>
                        </a:rPr>
                        <a:t>10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gn="r">
                        <a:lnSpc>
                          <a:spcPct val="107000"/>
                        </a:lnSpc>
                        <a:spcBef>
                          <a:spcPts val="0"/>
                        </a:spcBef>
                        <a:spcAft>
                          <a:spcPts val="0"/>
                        </a:spcAft>
                        <a:tabLst>
                          <a:tab pos="382905" algn="l"/>
                          <a:tab pos="418465" algn="l"/>
                        </a:tabLs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53392236"/>
                  </a:ext>
                </a:extLst>
              </a:tr>
              <a:tr h="882303">
                <a:tc>
                  <a:txBody>
                    <a:bodyPr/>
                    <a:lstStyle/>
                    <a:p>
                      <a:pPr marL="0" marR="0">
                        <a:lnSpc>
                          <a:spcPct val="107000"/>
                        </a:lnSpc>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Misclassification Rate</a:t>
                      </a:r>
                    </a:p>
                  </a:txBody>
                  <a:tcPr marL="68580" marR="68580" marT="0" marB="0"/>
                </a:tc>
                <a:tc hMerge="1">
                  <a:txBody>
                    <a:bodyPr/>
                    <a:lstStyle/>
                    <a:p>
                      <a:pPr marL="0" marR="0">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tabLst>
                          <a:tab pos="382905" algn="l"/>
                          <a:tab pos="418465" algn="l"/>
                        </a:tabLst>
                      </a:pPr>
                      <a:r>
                        <a:rPr lang="en-US" sz="2400" dirty="0">
                          <a:effectLst/>
                          <a:latin typeface="Calibri" panose="020F0502020204030204" pitchFamily="34" charset="0"/>
                          <a:ea typeface="Calibri" panose="020F0502020204030204" pitchFamily="34" charset="0"/>
                          <a:cs typeface="Times New Roman" panose="02020603050405020304" pitchFamily="18" charset="0"/>
                        </a:rPr>
                        <a:t>10/93 = 11%</a:t>
                      </a:r>
                    </a:p>
                  </a:txBody>
                  <a:tcPr marL="68580" marR="68580" marT="0" marB="0"/>
                </a:tc>
                <a:tc gridSpan="2">
                  <a:txBody>
                    <a:bodyPr/>
                    <a:lstStyle/>
                    <a:p>
                      <a:pPr marL="0" marR="0" algn="ctr">
                        <a:lnSpc>
                          <a:spcPct val="107000"/>
                        </a:lnSpc>
                        <a:spcBef>
                          <a:spcPts val="0"/>
                        </a:spcBef>
                        <a:spcAft>
                          <a:spcPts val="0"/>
                        </a:spcAft>
                        <a:tabLst>
                          <a:tab pos="382905" algn="l"/>
                          <a:tab pos="418465" algn="l"/>
                        </a:tabLst>
                      </a:pPr>
                      <a:r>
                        <a:rPr lang="en-US" sz="2400" dirty="0">
                          <a:effectLst/>
                          <a:latin typeface="Calibri" panose="020F0502020204030204" pitchFamily="34" charset="0"/>
                          <a:ea typeface="Calibri" panose="020F0502020204030204" pitchFamily="34" charset="0"/>
                          <a:cs typeface="Times New Roman" panose="02020603050405020304" pitchFamily="18" charset="0"/>
                        </a:rPr>
                        <a:t>10/87 = 11.5%</a:t>
                      </a:r>
                    </a:p>
                  </a:txBody>
                  <a:tcPr marL="68580" marR="68580" marT="0" marB="0"/>
                </a:tc>
                <a:tc hMerge="1">
                  <a:txBody>
                    <a:bodyPr/>
                    <a:lstStyle/>
                    <a:p>
                      <a:pPr marL="0" marR="0" algn="ctr">
                        <a:lnSpc>
                          <a:spcPct val="107000"/>
                        </a:lnSpc>
                        <a:spcBef>
                          <a:spcPts val="0"/>
                        </a:spcBef>
                        <a:spcAft>
                          <a:spcPts val="0"/>
                        </a:spcAft>
                        <a:tabLst>
                          <a:tab pos="382905" algn="l"/>
                          <a:tab pos="418465" algn="l"/>
                        </a:tabLs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14659670"/>
                  </a:ext>
                </a:extLst>
              </a:tr>
            </a:tbl>
          </a:graphicData>
        </a:graphic>
      </p:graphicFrame>
    </p:spTree>
    <p:extLst>
      <p:ext uri="{BB962C8B-B14F-4D97-AF65-F5344CB8AC3E}">
        <p14:creationId xmlns:p14="http://schemas.microsoft.com/office/powerpoint/2010/main" val="4108652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ADF8247-542E-4EE3-A40C-736C9A5DBA19}"/>
              </a:ext>
            </a:extLst>
          </p:cNvPr>
          <p:cNvGraphicFramePr>
            <a:graphicFrameLocks noGrp="1"/>
          </p:cNvGraphicFramePr>
          <p:nvPr>
            <p:ph idx="1"/>
            <p:extLst>
              <p:ext uri="{D42A27DB-BD31-4B8C-83A1-F6EECF244321}">
                <p14:modId xmlns:p14="http://schemas.microsoft.com/office/powerpoint/2010/main" val="1251493410"/>
              </p:ext>
            </p:extLst>
          </p:nvPr>
        </p:nvGraphicFramePr>
        <p:xfrm>
          <a:off x="647700" y="127347"/>
          <a:ext cx="7848600" cy="6603306"/>
        </p:xfrm>
        <a:graphic>
          <a:graphicData uri="http://schemas.openxmlformats.org/drawingml/2006/table">
            <a:tbl>
              <a:tblPr firstRow="1" bandRow="1">
                <a:tableStyleId>{5C22544A-7EE6-4342-B048-85BDC9FD1C3A}</a:tableStyleId>
              </a:tblPr>
              <a:tblGrid>
                <a:gridCol w="2876506">
                  <a:extLst>
                    <a:ext uri="{9D8B030D-6E8A-4147-A177-3AD203B41FA5}">
                      <a16:colId xmlns:a16="http://schemas.microsoft.com/office/drawing/2014/main" val="1900701793"/>
                    </a:ext>
                  </a:extLst>
                </a:gridCol>
                <a:gridCol w="1976645">
                  <a:extLst>
                    <a:ext uri="{9D8B030D-6E8A-4147-A177-3AD203B41FA5}">
                      <a16:colId xmlns:a16="http://schemas.microsoft.com/office/drawing/2014/main" val="1857899848"/>
                    </a:ext>
                  </a:extLst>
                </a:gridCol>
                <a:gridCol w="2995449">
                  <a:extLst>
                    <a:ext uri="{9D8B030D-6E8A-4147-A177-3AD203B41FA5}">
                      <a16:colId xmlns:a16="http://schemas.microsoft.com/office/drawing/2014/main" val="4253908774"/>
                    </a:ext>
                  </a:extLst>
                </a:gridCol>
              </a:tblGrid>
              <a:tr h="777896">
                <a:tc gridSpan="3">
                  <a:txBody>
                    <a:bodyPr/>
                    <a:lstStyle/>
                    <a:p>
                      <a:pPr marL="0" marR="0">
                        <a:lnSpc>
                          <a:spcPct val="107000"/>
                        </a:lnSpc>
                        <a:spcBef>
                          <a:spcPts val="0"/>
                        </a:spcBef>
                        <a:spcAft>
                          <a:spcPts val="800"/>
                        </a:spcAft>
                      </a:pPr>
                      <a:r>
                        <a:rPr lang="en-US" sz="2400" dirty="0">
                          <a:effectLst/>
                        </a:rPr>
                        <a:t>  Table 2. Rate of MI by Site without and with  Medicare events included (N= 4607)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68951808"/>
                  </a:ext>
                </a:extLst>
              </a:tr>
              <a:tr h="777896">
                <a:tc>
                  <a:txBody>
                    <a:bodyPr/>
                    <a:lstStyle/>
                    <a:p>
                      <a:endParaRPr lang="en-US" sz="2400" dirty="0">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dirty="0">
                          <a:effectLst/>
                        </a:rPr>
                        <a:t>MESA MI Events only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dirty="0">
                          <a:effectLst/>
                        </a:rPr>
                        <a:t>MESA MI Events +  Medicare MI Events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91350766"/>
                  </a:ext>
                </a:extLst>
              </a:tr>
              <a:tr h="777896">
                <a:tc>
                  <a:txBody>
                    <a:bodyPr/>
                    <a:lstStyle/>
                    <a:p>
                      <a:pPr marL="0" marR="0" algn="r">
                        <a:lnSpc>
                          <a:spcPct val="107000"/>
                        </a:lnSpc>
                        <a:spcBef>
                          <a:spcPts val="0"/>
                        </a:spcBef>
                        <a:spcAft>
                          <a:spcPts val="0"/>
                        </a:spcAft>
                      </a:pPr>
                      <a:r>
                        <a:rPr lang="en-US" sz="2400" dirty="0">
                          <a:effectLst/>
                        </a:rPr>
                        <a:t>Wake Forest</a:t>
                      </a:r>
                    </a:p>
                    <a:p>
                      <a:pPr marL="0" marR="0" algn="r">
                        <a:lnSpc>
                          <a:spcPct val="107000"/>
                        </a:lnSpc>
                        <a:spcBef>
                          <a:spcPts val="0"/>
                        </a:spcBef>
                        <a:spcAft>
                          <a:spcPts val="0"/>
                        </a:spcAft>
                      </a:pPr>
                      <a:r>
                        <a:rPr lang="en-US" sz="2400" dirty="0">
                          <a:effectLst/>
                        </a:rPr>
                        <a:t>N=726</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33 (4.6%)</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35 (4.8%)</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47554867"/>
                  </a:ext>
                </a:extLst>
              </a:tr>
              <a:tr h="777896">
                <a:tc>
                  <a:txBody>
                    <a:bodyPr/>
                    <a:lstStyle/>
                    <a:p>
                      <a:pPr marL="0" marR="0" algn="r">
                        <a:lnSpc>
                          <a:spcPct val="107000"/>
                        </a:lnSpc>
                        <a:spcBef>
                          <a:spcPts val="0"/>
                        </a:spcBef>
                        <a:spcAft>
                          <a:spcPts val="0"/>
                        </a:spcAft>
                      </a:pPr>
                      <a:r>
                        <a:rPr lang="en-US" sz="2400" dirty="0">
                          <a:effectLst/>
                        </a:rPr>
                        <a:t>Columbia</a:t>
                      </a:r>
                    </a:p>
                    <a:p>
                      <a:pPr marL="0" marR="0" algn="r">
                        <a:lnSpc>
                          <a:spcPct val="107000"/>
                        </a:lnSpc>
                        <a:spcBef>
                          <a:spcPts val="0"/>
                        </a:spcBef>
                        <a:spcAft>
                          <a:spcPts val="0"/>
                        </a:spcAft>
                      </a:pPr>
                      <a:r>
                        <a:rPr lang="en-US" sz="2400" dirty="0">
                          <a:effectLst/>
                        </a:rPr>
                        <a:t>N=780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28 (3.6%)</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34 (4.4%)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35215579"/>
                  </a:ext>
                </a:extLst>
              </a:tr>
              <a:tr h="777896">
                <a:tc>
                  <a:txBody>
                    <a:bodyPr/>
                    <a:lstStyle/>
                    <a:p>
                      <a:pPr marL="0" marR="0" algn="r">
                        <a:lnSpc>
                          <a:spcPct val="107000"/>
                        </a:lnSpc>
                        <a:spcBef>
                          <a:spcPts val="0"/>
                        </a:spcBef>
                        <a:spcAft>
                          <a:spcPts val="0"/>
                        </a:spcAft>
                      </a:pPr>
                      <a:r>
                        <a:rPr lang="en-US" sz="2400" dirty="0">
                          <a:effectLst/>
                        </a:rPr>
                        <a:t>Johns Hopkins</a:t>
                      </a:r>
                    </a:p>
                    <a:p>
                      <a:pPr marL="0" marR="0" algn="r">
                        <a:lnSpc>
                          <a:spcPct val="107000"/>
                        </a:lnSpc>
                        <a:spcBef>
                          <a:spcPts val="0"/>
                        </a:spcBef>
                        <a:spcAft>
                          <a:spcPts val="0"/>
                        </a:spcAft>
                      </a:pPr>
                      <a:r>
                        <a:rPr lang="en-US" sz="2400" dirty="0">
                          <a:effectLst/>
                        </a:rPr>
                        <a:t>N=739</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20 (2.7%)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31 (4.2%)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70355972"/>
                  </a:ext>
                </a:extLst>
              </a:tr>
              <a:tr h="777896">
                <a:tc>
                  <a:txBody>
                    <a:bodyPr/>
                    <a:lstStyle/>
                    <a:p>
                      <a:pPr marL="0" marR="0" algn="r">
                        <a:lnSpc>
                          <a:spcPct val="107000"/>
                        </a:lnSpc>
                        <a:spcBef>
                          <a:spcPts val="0"/>
                        </a:spcBef>
                        <a:spcAft>
                          <a:spcPts val="0"/>
                        </a:spcAft>
                      </a:pPr>
                      <a:r>
                        <a:rPr lang="en-US" sz="2400">
                          <a:effectLst/>
                        </a:rPr>
                        <a:t>Minnesota</a:t>
                      </a:r>
                    </a:p>
                    <a:p>
                      <a:pPr marL="0" marR="0" algn="r">
                        <a:lnSpc>
                          <a:spcPct val="107000"/>
                        </a:lnSpc>
                        <a:spcBef>
                          <a:spcPts val="0"/>
                        </a:spcBef>
                        <a:spcAft>
                          <a:spcPts val="0"/>
                        </a:spcAft>
                      </a:pPr>
                      <a:r>
                        <a:rPr lang="en-US" sz="2400">
                          <a:effectLst/>
                        </a:rPr>
                        <a:t>N=613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44 (7.2%)</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44 (7.2%)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39082391"/>
                  </a:ext>
                </a:extLst>
              </a:tr>
              <a:tr h="777896">
                <a:tc>
                  <a:txBody>
                    <a:bodyPr/>
                    <a:lstStyle/>
                    <a:p>
                      <a:pPr marL="0" marR="0" algn="r">
                        <a:lnSpc>
                          <a:spcPct val="107000"/>
                        </a:lnSpc>
                        <a:spcBef>
                          <a:spcPts val="0"/>
                        </a:spcBef>
                        <a:spcAft>
                          <a:spcPts val="0"/>
                        </a:spcAft>
                      </a:pPr>
                      <a:r>
                        <a:rPr lang="en-US" sz="2400">
                          <a:effectLst/>
                        </a:rPr>
                        <a:t>Northwestern</a:t>
                      </a:r>
                    </a:p>
                    <a:p>
                      <a:pPr marL="0" marR="0" algn="r">
                        <a:lnSpc>
                          <a:spcPct val="107000"/>
                        </a:lnSpc>
                        <a:spcBef>
                          <a:spcPts val="0"/>
                        </a:spcBef>
                        <a:spcAft>
                          <a:spcPts val="0"/>
                        </a:spcAft>
                      </a:pPr>
                      <a:r>
                        <a:rPr lang="en-US" sz="2400">
                          <a:effectLst/>
                        </a:rPr>
                        <a:t>N=811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25 (3.1%)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36 (4.4%)</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39833304"/>
                  </a:ext>
                </a:extLst>
              </a:tr>
              <a:tr h="777896">
                <a:tc>
                  <a:txBody>
                    <a:bodyPr/>
                    <a:lstStyle/>
                    <a:p>
                      <a:pPr marL="0" marR="0" algn="r">
                        <a:lnSpc>
                          <a:spcPct val="107000"/>
                        </a:lnSpc>
                        <a:spcBef>
                          <a:spcPts val="0"/>
                        </a:spcBef>
                        <a:spcAft>
                          <a:spcPts val="0"/>
                        </a:spcAft>
                      </a:pPr>
                      <a:r>
                        <a:rPr lang="en-US" sz="2400">
                          <a:effectLst/>
                        </a:rPr>
                        <a:t>UCLA</a:t>
                      </a:r>
                    </a:p>
                    <a:p>
                      <a:pPr marL="0" marR="0" algn="r">
                        <a:lnSpc>
                          <a:spcPct val="107000"/>
                        </a:lnSpc>
                        <a:spcBef>
                          <a:spcPts val="0"/>
                        </a:spcBef>
                        <a:spcAft>
                          <a:spcPts val="0"/>
                        </a:spcAft>
                      </a:pPr>
                      <a:r>
                        <a:rPr lang="en-US" sz="2400">
                          <a:effectLst/>
                        </a:rPr>
                        <a:t>N=938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34 (3.6%)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45 (4.8%)</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1311815"/>
                  </a:ext>
                </a:extLst>
              </a:tr>
              <a:tr h="380138">
                <a:tc>
                  <a:txBody>
                    <a:bodyPr/>
                    <a:lstStyle/>
                    <a:p>
                      <a:pPr marL="0" marR="0" algn="r">
                        <a:lnSpc>
                          <a:spcPct val="107000"/>
                        </a:lnSpc>
                        <a:spcBef>
                          <a:spcPts val="0"/>
                        </a:spcBef>
                        <a:spcAft>
                          <a:spcPts val="0"/>
                        </a:spcAft>
                      </a:pPr>
                      <a:r>
                        <a:rPr lang="en-US" sz="2400">
                          <a:effectLst/>
                        </a:rPr>
                        <a:t>chi-sq test p-value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p&lt;0.00005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p=0.13</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90342395"/>
                  </a:ext>
                </a:extLst>
              </a:tr>
            </a:tbl>
          </a:graphicData>
        </a:graphic>
      </p:graphicFrame>
    </p:spTree>
    <p:extLst>
      <p:ext uri="{BB962C8B-B14F-4D97-AF65-F5344CB8AC3E}">
        <p14:creationId xmlns:p14="http://schemas.microsoft.com/office/powerpoint/2010/main" val="878630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59B6C-3854-4A51-B13A-518739E3A3AD}"/>
              </a:ext>
            </a:extLst>
          </p:cNvPr>
          <p:cNvSpPr>
            <a:spLocks noGrp="1"/>
          </p:cNvSpPr>
          <p:nvPr>
            <p:ph type="title"/>
          </p:nvPr>
        </p:nvSpPr>
        <p:spPr/>
        <p:txBody>
          <a:bodyPr/>
          <a:lstStyle/>
          <a:p>
            <a:endParaRPr lang="en-US" dirty="0"/>
          </a:p>
        </p:txBody>
      </p:sp>
      <p:graphicFrame>
        <p:nvGraphicFramePr>
          <p:cNvPr id="4" name="Content Placeholder 3">
            <a:extLst>
              <a:ext uri="{FF2B5EF4-FFF2-40B4-BE49-F238E27FC236}">
                <a16:creationId xmlns:a16="http://schemas.microsoft.com/office/drawing/2014/main" id="{B21AFCB3-C85A-4170-BBC0-AB5FE49B3D15}"/>
              </a:ext>
            </a:extLst>
          </p:cNvPr>
          <p:cNvGraphicFramePr>
            <a:graphicFrameLocks noGrp="1"/>
          </p:cNvGraphicFramePr>
          <p:nvPr>
            <p:ph idx="1"/>
            <p:extLst>
              <p:ext uri="{D42A27DB-BD31-4B8C-83A1-F6EECF244321}">
                <p14:modId xmlns:p14="http://schemas.microsoft.com/office/powerpoint/2010/main" val="1990654725"/>
              </p:ext>
            </p:extLst>
          </p:nvPr>
        </p:nvGraphicFramePr>
        <p:xfrm>
          <a:off x="685800" y="609600"/>
          <a:ext cx="7086600" cy="5638800"/>
        </p:xfrm>
        <a:graphic>
          <a:graphicData uri="http://schemas.openxmlformats.org/drawingml/2006/table">
            <a:tbl>
              <a:tblPr firstRow="1" bandRow="1">
                <a:tableStyleId>{5C22544A-7EE6-4342-B048-85BDC9FD1C3A}</a:tableStyleId>
              </a:tblPr>
              <a:tblGrid>
                <a:gridCol w="2507566">
                  <a:extLst>
                    <a:ext uri="{9D8B030D-6E8A-4147-A177-3AD203B41FA5}">
                      <a16:colId xmlns:a16="http://schemas.microsoft.com/office/drawing/2014/main" val="1518644637"/>
                    </a:ext>
                  </a:extLst>
                </a:gridCol>
                <a:gridCol w="1853418">
                  <a:extLst>
                    <a:ext uri="{9D8B030D-6E8A-4147-A177-3AD203B41FA5}">
                      <a16:colId xmlns:a16="http://schemas.microsoft.com/office/drawing/2014/main" val="1158222281"/>
                    </a:ext>
                  </a:extLst>
                </a:gridCol>
                <a:gridCol w="2725616">
                  <a:extLst>
                    <a:ext uri="{9D8B030D-6E8A-4147-A177-3AD203B41FA5}">
                      <a16:colId xmlns:a16="http://schemas.microsoft.com/office/drawing/2014/main" val="3503395383"/>
                    </a:ext>
                  </a:extLst>
                </a:gridCol>
              </a:tblGrid>
              <a:tr h="1213510">
                <a:tc gridSpan="3">
                  <a:txBody>
                    <a:bodyPr/>
                    <a:lstStyle/>
                    <a:p>
                      <a:pPr marL="0" marR="0">
                        <a:lnSpc>
                          <a:spcPct val="107000"/>
                        </a:lnSpc>
                        <a:spcBef>
                          <a:spcPts val="0"/>
                        </a:spcBef>
                        <a:spcAft>
                          <a:spcPts val="800"/>
                        </a:spcAft>
                      </a:pPr>
                      <a:br>
                        <a:rPr lang="en-US" sz="2400" dirty="0">
                          <a:effectLst/>
                        </a:rPr>
                      </a:br>
                      <a:r>
                        <a:rPr lang="en-US" sz="2400" dirty="0">
                          <a:effectLst/>
                        </a:rPr>
                        <a:t>Table 3. Rate of MI by Race/Ethnicity without and with  Medicare events included (N=4607)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30364885"/>
                  </a:ext>
                </a:extLst>
              </a:tr>
              <a:tr h="1213510">
                <a:tc>
                  <a:txBody>
                    <a:bodyPr/>
                    <a:lstStyle/>
                    <a:p>
                      <a:endParaRPr lang="en-US" sz="240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MESA MI Events only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MESA MI + </a:t>
                      </a:r>
                    </a:p>
                    <a:p>
                      <a:pPr marL="0" marR="0" algn="ctr">
                        <a:lnSpc>
                          <a:spcPct val="107000"/>
                        </a:lnSpc>
                        <a:spcBef>
                          <a:spcPts val="0"/>
                        </a:spcBef>
                        <a:spcAft>
                          <a:spcPts val="0"/>
                        </a:spcAft>
                      </a:pPr>
                      <a:r>
                        <a:rPr lang="en-US" sz="2400" dirty="0">
                          <a:effectLst/>
                        </a:rPr>
                        <a:t> Medicare MI Events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67571281"/>
                  </a:ext>
                </a:extLst>
              </a:tr>
              <a:tr h="802945">
                <a:tc>
                  <a:txBody>
                    <a:bodyPr/>
                    <a:lstStyle/>
                    <a:p>
                      <a:pPr marL="0" marR="0" algn="ctr">
                        <a:lnSpc>
                          <a:spcPct val="107000"/>
                        </a:lnSpc>
                        <a:spcBef>
                          <a:spcPts val="0"/>
                        </a:spcBef>
                        <a:spcAft>
                          <a:spcPts val="0"/>
                        </a:spcAft>
                      </a:pPr>
                      <a:r>
                        <a:rPr lang="en-US" sz="2400">
                          <a:effectLst/>
                        </a:rPr>
                        <a:t>White</a:t>
                      </a:r>
                    </a:p>
                    <a:p>
                      <a:pPr marL="0" marR="0" algn="ctr">
                        <a:lnSpc>
                          <a:spcPct val="107000"/>
                        </a:lnSpc>
                        <a:spcBef>
                          <a:spcPts val="0"/>
                        </a:spcBef>
                        <a:spcAft>
                          <a:spcPts val="0"/>
                        </a:spcAft>
                      </a:pPr>
                      <a:r>
                        <a:rPr lang="en-US" sz="2400">
                          <a:effectLst/>
                        </a:rPr>
                        <a:t>N=1883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86 (4.6%)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96 (5.1%)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84835316"/>
                  </a:ext>
                </a:extLst>
              </a:tr>
              <a:tr h="802945">
                <a:tc>
                  <a:txBody>
                    <a:bodyPr/>
                    <a:lstStyle/>
                    <a:p>
                      <a:pPr marL="0" marR="0" algn="ctr">
                        <a:lnSpc>
                          <a:spcPct val="107000"/>
                        </a:lnSpc>
                        <a:spcBef>
                          <a:spcPts val="0"/>
                        </a:spcBef>
                        <a:spcAft>
                          <a:spcPts val="0"/>
                        </a:spcAft>
                      </a:pPr>
                      <a:r>
                        <a:rPr lang="en-US" sz="2400">
                          <a:effectLst/>
                        </a:rPr>
                        <a:t>Chinese</a:t>
                      </a:r>
                    </a:p>
                    <a:p>
                      <a:pPr marL="0" marR="0" algn="ctr">
                        <a:lnSpc>
                          <a:spcPct val="107000"/>
                        </a:lnSpc>
                        <a:spcBef>
                          <a:spcPts val="0"/>
                        </a:spcBef>
                        <a:spcAft>
                          <a:spcPts val="0"/>
                        </a:spcAft>
                      </a:pPr>
                      <a:r>
                        <a:rPr lang="en-US" sz="2400">
                          <a:effectLst/>
                        </a:rPr>
                        <a:t>N=560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15 (2.7%)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20 (3.6%)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65051506"/>
                  </a:ext>
                </a:extLst>
              </a:tr>
              <a:tr h="802945">
                <a:tc>
                  <a:txBody>
                    <a:bodyPr/>
                    <a:lstStyle/>
                    <a:p>
                      <a:pPr marL="0" marR="0" algn="ctr">
                        <a:lnSpc>
                          <a:spcPct val="107000"/>
                        </a:lnSpc>
                        <a:spcBef>
                          <a:spcPts val="0"/>
                        </a:spcBef>
                        <a:spcAft>
                          <a:spcPts val="0"/>
                        </a:spcAft>
                      </a:pPr>
                      <a:r>
                        <a:rPr lang="en-US" sz="2400">
                          <a:effectLst/>
                        </a:rPr>
                        <a:t>Black</a:t>
                      </a:r>
                    </a:p>
                    <a:p>
                      <a:pPr marL="0" marR="0" algn="ctr">
                        <a:lnSpc>
                          <a:spcPct val="107000"/>
                        </a:lnSpc>
                        <a:spcBef>
                          <a:spcPts val="0"/>
                        </a:spcBef>
                        <a:spcAft>
                          <a:spcPts val="0"/>
                        </a:spcAft>
                      </a:pPr>
                      <a:r>
                        <a:rPr lang="en-US" sz="2400">
                          <a:effectLst/>
                        </a:rPr>
                        <a:t>N=1225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37 (3.0%)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55 (4.5%)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61503345"/>
                  </a:ext>
                </a:extLst>
              </a:tr>
              <a:tr h="802945">
                <a:tc>
                  <a:txBody>
                    <a:bodyPr/>
                    <a:lstStyle/>
                    <a:p>
                      <a:pPr marL="0" marR="0" algn="ctr">
                        <a:lnSpc>
                          <a:spcPct val="107000"/>
                        </a:lnSpc>
                        <a:spcBef>
                          <a:spcPts val="0"/>
                        </a:spcBef>
                        <a:spcAft>
                          <a:spcPts val="0"/>
                        </a:spcAft>
                      </a:pPr>
                      <a:r>
                        <a:rPr lang="en-US" sz="2400">
                          <a:effectLst/>
                        </a:rPr>
                        <a:t>Hispanic</a:t>
                      </a:r>
                    </a:p>
                    <a:p>
                      <a:pPr marL="0" marR="0" algn="ctr">
                        <a:lnSpc>
                          <a:spcPct val="107000"/>
                        </a:lnSpc>
                        <a:spcBef>
                          <a:spcPts val="0"/>
                        </a:spcBef>
                        <a:spcAft>
                          <a:spcPts val="0"/>
                        </a:spcAft>
                      </a:pPr>
                      <a:r>
                        <a:rPr lang="en-US" sz="2400">
                          <a:effectLst/>
                        </a:rPr>
                        <a:t>N=939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46 (4.9%)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54 (5.8%)</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69580815"/>
                  </a:ext>
                </a:extLst>
              </a:tr>
            </a:tbl>
          </a:graphicData>
        </a:graphic>
      </p:graphicFrame>
    </p:spTree>
    <p:extLst>
      <p:ext uri="{BB962C8B-B14F-4D97-AF65-F5344CB8AC3E}">
        <p14:creationId xmlns:p14="http://schemas.microsoft.com/office/powerpoint/2010/main" val="3292256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B8A02-102A-4471-9C16-5A7A616AC9CC}"/>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3B1E554D-7119-4171-BE79-B50A715E2ADA}"/>
              </a:ext>
            </a:extLst>
          </p:cNvPr>
          <p:cNvGraphicFramePr>
            <a:graphicFrameLocks noGrp="1"/>
          </p:cNvGraphicFramePr>
          <p:nvPr>
            <p:ph idx="1"/>
            <p:extLst>
              <p:ext uri="{D42A27DB-BD31-4B8C-83A1-F6EECF244321}">
                <p14:modId xmlns:p14="http://schemas.microsoft.com/office/powerpoint/2010/main" val="2253053682"/>
              </p:ext>
            </p:extLst>
          </p:nvPr>
        </p:nvGraphicFramePr>
        <p:xfrm>
          <a:off x="304800" y="274638"/>
          <a:ext cx="8153400" cy="6496943"/>
        </p:xfrm>
        <a:graphic>
          <a:graphicData uri="http://schemas.openxmlformats.org/drawingml/2006/table">
            <a:tbl>
              <a:tblPr firstRow="1" bandRow="1">
                <a:tableStyleId>{5C22544A-7EE6-4342-B048-85BDC9FD1C3A}</a:tableStyleId>
              </a:tblPr>
              <a:tblGrid>
                <a:gridCol w="3331002">
                  <a:extLst>
                    <a:ext uri="{9D8B030D-6E8A-4147-A177-3AD203B41FA5}">
                      <a16:colId xmlns:a16="http://schemas.microsoft.com/office/drawing/2014/main" val="2243798464"/>
                    </a:ext>
                  </a:extLst>
                </a:gridCol>
                <a:gridCol w="1917133">
                  <a:extLst>
                    <a:ext uri="{9D8B030D-6E8A-4147-A177-3AD203B41FA5}">
                      <a16:colId xmlns:a16="http://schemas.microsoft.com/office/drawing/2014/main" val="102754075"/>
                    </a:ext>
                  </a:extLst>
                </a:gridCol>
                <a:gridCol w="2905265">
                  <a:extLst>
                    <a:ext uri="{9D8B030D-6E8A-4147-A177-3AD203B41FA5}">
                      <a16:colId xmlns:a16="http://schemas.microsoft.com/office/drawing/2014/main" val="1559584810"/>
                    </a:ext>
                  </a:extLst>
                </a:gridCol>
              </a:tblGrid>
              <a:tr h="664275">
                <a:tc gridSpan="3">
                  <a:txBody>
                    <a:bodyPr/>
                    <a:lstStyle/>
                    <a:p>
                      <a:pPr marL="0" marR="0">
                        <a:lnSpc>
                          <a:spcPct val="107000"/>
                        </a:lnSpc>
                        <a:spcBef>
                          <a:spcPts val="0"/>
                        </a:spcBef>
                        <a:spcAft>
                          <a:spcPts val="800"/>
                        </a:spcAft>
                      </a:pPr>
                      <a:r>
                        <a:rPr lang="en-US" sz="2400" dirty="0">
                          <a:effectLst/>
                        </a:rPr>
                        <a:t>  Table 4. Rate of Strokes by Site with out and with Medicare events included (N=4607)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50753412"/>
                  </a:ext>
                </a:extLst>
              </a:tr>
              <a:tr h="664275">
                <a:tc>
                  <a:txBody>
                    <a:bodyPr/>
                    <a:lstStyle/>
                    <a:p>
                      <a:endParaRPr lang="en-US" sz="2400" dirty="0">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dirty="0">
                          <a:effectLst/>
                        </a:rPr>
                        <a:t>MESA Strokes only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2400">
                          <a:effectLst/>
                        </a:rPr>
                        <a:t>MESA + Medicare Strokes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660877"/>
                  </a:ext>
                </a:extLst>
              </a:tr>
              <a:tr h="664275">
                <a:tc>
                  <a:txBody>
                    <a:bodyPr/>
                    <a:lstStyle/>
                    <a:p>
                      <a:pPr marL="0" marR="0" algn="r">
                        <a:lnSpc>
                          <a:spcPct val="107000"/>
                        </a:lnSpc>
                        <a:spcBef>
                          <a:spcPts val="0"/>
                        </a:spcBef>
                        <a:spcAft>
                          <a:spcPts val="0"/>
                        </a:spcAft>
                      </a:pPr>
                      <a:r>
                        <a:rPr lang="en-US" sz="2400" dirty="0">
                          <a:effectLst/>
                        </a:rPr>
                        <a:t>Wake Forest</a:t>
                      </a:r>
                    </a:p>
                    <a:p>
                      <a:pPr marL="0" marR="0" algn="r">
                        <a:lnSpc>
                          <a:spcPct val="107000"/>
                        </a:lnSpc>
                        <a:spcBef>
                          <a:spcPts val="0"/>
                        </a:spcBef>
                        <a:spcAft>
                          <a:spcPts val="0"/>
                        </a:spcAft>
                      </a:pPr>
                      <a:r>
                        <a:rPr lang="en-US" sz="2400" dirty="0">
                          <a:effectLst/>
                        </a:rPr>
                        <a:t>N=726</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30 (4.1%)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33 (4.6%)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01459632"/>
                  </a:ext>
                </a:extLst>
              </a:tr>
              <a:tr h="664275">
                <a:tc>
                  <a:txBody>
                    <a:bodyPr/>
                    <a:lstStyle/>
                    <a:p>
                      <a:pPr marL="0" marR="0" algn="r">
                        <a:lnSpc>
                          <a:spcPct val="107000"/>
                        </a:lnSpc>
                        <a:spcBef>
                          <a:spcPts val="0"/>
                        </a:spcBef>
                        <a:spcAft>
                          <a:spcPts val="0"/>
                        </a:spcAft>
                      </a:pPr>
                      <a:r>
                        <a:rPr lang="en-US" sz="2400">
                          <a:effectLst/>
                        </a:rPr>
                        <a:t>Columbia</a:t>
                      </a:r>
                    </a:p>
                    <a:p>
                      <a:pPr marL="0" marR="0" algn="r">
                        <a:lnSpc>
                          <a:spcPct val="107000"/>
                        </a:lnSpc>
                        <a:spcBef>
                          <a:spcPts val="0"/>
                        </a:spcBef>
                        <a:spcAft>
                          <a:spcPts val="0"/>
                        </a:spcAft>
                      </a:pPr>
                      <a:r>
                        <a:rPr lang="en-US" sz="2400">
                          <a:effectLst/>
                        </a:rPr>
                        <a:t>N=780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22 (2.8%)</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30 (3.9%)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20362182"/>
                  </a:ext>
                </a:extLst>
              </a:tr>
              <a:tr h="664275">
                <a:tc>
                  <a:txBody>
                    <a:bodyPr/>
                    <a:lstStyle/>
                    <a:p>
                      <a:pPr marL="0" marR="0" algn="r">
                        <a:lnSpc>
                          <a:spcPct val="107000"/>
                        </a:lnSpc>
                        <a:spcBef>
                          <a:spcPts val="0"/>
                        </a:spcBef>
                        <a:spcAft>
                          <a:spcPts val="0"/>
                        </a:spcAft>
                      </a:pPr>
                      <a:r>
                        <a:rPr lang="en-US" sz="2400">
                          <a:effectLst/>
                        </a:rPr>
                        <a:t>Johns Hopkins</a:t>
                      </a:r>
                    </a:p>
                    <a:p>
                      <a:pPr marL="0" marR="0" algn="r">
                        <a:lnSpc>
                          <a:spcPct val="107000"/>
                        </a:lnSpc>
                        <a:spcBef>
                          <a:spcPts val="0"/>
                        </a:spcBef>
                        <a:spcAft>
                          <a:spcPts val="0"/>
                        </a:spcAft>
                      </a:pPr>
                      <a:r>
                        <a:rPr lang="en-US" sz="2400">
                          <a:effectLst/>
                        </a:rPr>
                        <a:t>N=739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24 (3.3%)</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34 (4.6%)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01128435"/>
                  </a:ext>
                </a:extLst>
              </a:tr>
              <a:tr h="664275">
                <a:tc>
                  <a:txBody>
                    <a:bodyPr/>
                    <a:lstStyle/>
                    <a:p>
                      <a:pPr marL="0" marR="0" algn="r">
                        <a:lnSpc>
                          <a:spcPct val="107000"/>
                        </a:lnSpc>
                        <a:spcBef>
                          <a:spcPts val="0"/>
                        </a:spcBef>
                        <a:spcAft>
                          <a:spcPts val="0"/>
                        </a:spcAft>
                      </a:pPr>
                      <a:r>
                        <a:rPr lang="en-US" sz="2400">
                          <a:effectLst/>
                        </a:rPr>
                        <a:t>Minnesota</a:t>
                      </a:r>
                    </a:p>
                    <a:p>
                      <a:pPr marL="0" marR="0" algn="r">
                        <a:lnSpc>
                          <a:spcPct val="107000"/>
                        </a:lnSpc>
                        <a:spcBef>
                          <a:spcPts val="0"/>
                        </a:spcBef>
                        <a:spcAft>
                          <a:spcPts val="0"/>
                        </a:spcAft>
                      </a:pPr>
                      <a:r>
                        <a:rPr lang="en-US" sz="2400">
                          <a:effectLst/>
                        </a:rPr>
                        <a:t>N=613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34 (5.6%)</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36 (5.9%)</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44192137"/>
                  </a:ext>
                </a:extLst>
              </a:tr>
              <a:tr h="664275">
                <a:tc>
                  <a:txBody>
                    <a:bodyPr/>
                    <a:lstStyle/>
                    <a:p>
                      <a:pPr marL="0" marR="0" algn="r">
                        <a:lnSpc>
                          <a:spcPct val="107000"/>
                        </a:lnSpc>
                        <a:spcBef>
                          <a:spcPts val="0"/>
                        </a:spcBef>
                        <a:spcAft>
                          <a:spcPts val="0"/>
                        </a:spcAft>
                      </a:pPr>
                      <a:r>
                        <a:rPr lang="en-US" sz="2400">
                          <a:effectLst/>
                        </a:rPr>
                        <a:t>Northwestern</a:t>
                      </a:r>
                    </a:p>
                    <a:p>
                      <a:pPr marL="0" marR="0" algn="r">
                        <a:lnSpc>
                          <a:spcPct val="107000"/>
                        </a:lnSpc>
                        <a:spcBef>
                          <a:spcPts val="0"/>
                        </a:spcBef>
                        <a:spcAft>
                          <a:spcPts val="0"/>
                        </a:spcAft>
                      </a:pPr>
                      <a:r>
                        <a:rPr lang="en-US" sz="2400">
                          <a:effectLst/>
                        </a:rPr>
                        <a:t>N=811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21 (2.6%)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29 (3.6%)</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62375174"/>
                  </a:ext>
                </a:extLst>
              </a:tr>
              <a:tr h="664275">
                <a:tc>
                  <a:txBody>
                    <a:bodyPr/>
                    <a:lstStyle/>
                    <a:p>
                      <a:pPr marL="0" marR="0" algn="r">
                        <a:lnSpc>
                          <a:spcPct val="107000"/>
                        </a:lnSpc>
                        <a:spcBef>
                          <a:spcPts val="0"/>
                        </a:spcBef>
                        <a:spcAft>
                          <a:spcPts val="0"/>
                        </a:spcAft>
                      </a:pPr>
                      <a:r>
                        <a:rPr lang="en-US" sz="2400">
                          <a:effectLst/>
                        </a:rPr>
                        <a:t>UCLA</a:t>
                      </a:r>
                    </a:p>
                    <a:p>
                      <a:pPr marL="0" marR="0" algn="r">
                        <a:lnSpc>
                          <a:spcPct val="107000"/>
                        </a:lnSpc>
                        <a:spcBef>
                          <a:spcPts val="0"/>
                        </a:spcBef>
                        <a:spcAft>
                          <a:spcPts val="0"/>
                        </a:spcAft>
                      </a:pPr>
                      <a:r>
                        <a:rPr lang="en-US" sz="2400">
                          <a:effectLst/>
                        </a:rPr>
                        <a:t>N=938</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27 (2.9%)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35 (3.7%)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15600412"/>
                  </a:ext>
                </a:extLst>
              </a:tr>
              <a:tr h="324598">
                <a:tc>
                  <a:txBody>
                    <a:bodyPr/>
                    <a:lstStyle/>
                    <a:p>
                      <a:pPr marL="0" marR="0" algn="r">
                        <a:lnSpc>
                          <a:spcPct val="107000"/>
                        </a:lnSpc>
                        <a:spcBef>
                          <a:spcPts val="0"/>
                        </a:spcBef>
                        <a:spcAft>
                          <a:spcPts val="0"/>
                        </a:spcAft>
                      </a:pPr>
                      <a:r>
                        <a:rPr lang="en-US" sz="2400">
                          <a:effectLst/>
                        </a:rPr>
                        <a:t>chi-sq test p-value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P=0.02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P=0.29</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42438951"/>
                  </a:ext>
                </a:extLst>
              </a:tr>
            </a:tbl>
          </a:graphicData>
        </a:graphic>
      </p:graphicFrame>
    </p:spTree>
    <p:extLst>
      <p:ext uri="{BB962C8B-B14F-4D97-AF65-F5344CB8AC3E}">
        <p14:creationId xmlns:p14="http://schemas.microsoft.com/office/powerpoint/2010/main" val="3846305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31E69-7E79-431E-A0C6-B0E40B5D6696}"/>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41B78F1F-8F15-4EB1-B90D-ADC4A81D3F6D}"/>
              </a:ext>
            </a:extLst>
          </p:cNvPr>
          <p:cNvGraphicFramePr>
            <a:graphicFrameLocks noGrp="1"/>
          </p:cNvGraphicFramePr>
          <p:nvPr>
            <p:ph idx="1"/>
            <p:extLst>
              <p:ext uri="{D42A27DB-BD31-4B8C-83A1-F6EECF244321}">
                <p14:modId xmlns:p14="http://schemas.microsoft.com/office/powerpoint/2010/main" val="3278251195"/>
              </p:ext>
            </p:extLst>
          </p:nvPr>
        </p:nvGraphicFramePr>
        <p:xfrm>
          <a:off x="609600" y="533400"/>
          <a:ext cx="7543800" cy="6049963"/>
        </p:xfrm>
        <a:graphic>
          <a:graphicData uri="http://schemas.openxmlformats.org/drawingml/2006/table">
            <a:tbl>
              <a:tblPr firstRow="1" bandRow="1">
                <a:tableStyleId>{5C22544A-7EE6-4342-B048-85BDC9FD1C3A}</a:tableStyleId>
              </a:tblPr>
              <a:tblGrid>
                <a:gridCol w="2756516">
                  <a:extLst>
                    <a:ext uri="{9D8B030D-6E8A-4147-A177-3AD203B41FA5}">
                      <a16:colId xmlns:a16="http://schemas.microsoft.com/office/drawing/2014/main" val="2237766116"/>
                    </a:ext>
                  </a:extLst>
                </a:gridCol>
                <a:gridCol w="1910919">
                  <a:extLst>
                    <a:ext uri="{9D8B030D-6E8A-4147-A177-3AD203B41FA5}">
                      <a16:colId xmlns:a16="http://schemas.microsoft.com/office/drawing/2014/main" val="1362629279"/>
                    </a:ext>
                  </a:extLst>
                </a:gridCol>
                <a:gridCol w="2876365">
                  <a:extLst>
                    <a:ext uri="{9D8B030D-6E8A-4147-A177-3AD203B41FA5}">
                      <a16:colId xmlns:a16="http://schemas.microsoft.com/office/drawing/2014/main" val="3017370721"/>
                    </a:ext>
                  </a:extLst>
                </a:gridCol>
              </a:tblGrid>
              <a:tr h="1404238">
                <a:tc gridSpan="3">
                  <a:txBody>
                    <a:bodyPr/>
                    <a:lstStyle/>
                    <a:p>
                      <a:pPr marL="0" marR="0">
                        <a:lnSpc>
                          <a:spcPct val="107000"/>
                        </a:lnSpc>
                        <a:spcBef>
                          <a:spcPts val="0"/>
                        </a:spcBef>
                        <a:spcAft>
                          <a:spcPts val="800"/>
                        </a:spcAft>
                      </a:pPr>
                      <a:br>
                        <a:rPr lang="en-US" sz="2400" dirty="0">
                          <a:effectLst/>
                        </a:rPr>
                      </a:br>
                      <a:r>
                        <a:rPr lang="en-US" sz="2400" dirty="0">
                          <a:effectLst/>
                        </a:rPr>
                        <a:t>Table 5. Rate of Stroke by Race/Ethnicity without and with Medicare events included (N=4607)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05656242"/>
                  </a:ext>
                </a:extLst>
              </a:tr>
              <a:tr h="929145">
                <a:tc>
                  <a:txBody>
                    <a:bodyPr/>
                    <a:lstStyle/>
                    <a:p>
                      <a:endParaRPr lang="en-US" sz="240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MESA Strokes only</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MESA +  Medicare Strokes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81079799"/>
                  </a:ext>
                </a:extLst>
              </a:tr>
              <a:tr h="929145">
                <a:tc>
                  <a:txBody>
                    <a:bodyPr/>
                    <a:lstStyle/>
                    <a:p>
                      <a:pPr marL="0" marR="0" algn="ctr">
                        <a:lnSpc>
                          <a:spcPct val="107000"/>
                        </a:lnSpc>
                        <a:spcBef>
                          <a:spcPts val="0"/>
                        </a:spcBef>
                        <a:spcAft>
                          <a:spcPts val="0"/>
                        </a:spcAft>
                      </a:pPr>
                      <a:r>
                        <a:rPr lang="en-US" sz="2400">
                          <a:effectLst/>
                        </a:rPr>
                        <a:t>White</a:t>
                      </a:r>
                    </a:p>
                    <a:p>
                      <a:pPr marL="0" marR="0" algn="ctr">
                        <a:lnSpc>
                          <a:spcPct val="107000"/>
                        </a:lnSpc>
                        <a:spcBef>
                          <a:spcPts val="0"/>
                        </a:spcBef>
                        <a:spcAft>
                          <a:spcPts val="0"/>
                        </a:spcAft>
                      </a:pPr>
                      <a:r>
                        <a:rPr lang="en-US" sz="2400">
                          <a:effectLst/>
                        </a:rPr>
                        <a:t>N=1883</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69 (3.7%)</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79 (4.2%)</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05410384"/>
                  </a:ext>
                </a:extLst>
              </a:tr>
              <a:tr h="929145">
                <a:tc>
                  <a:txBody>
                    <a:bodyPr/>
                    <a:lstStyle/>
                    <a:p>
                      <a:pPr marL="0" marR="0" algn="ctr">
                        <a:lnSpc>
                          <a:spcPct val="107000"/>
                        </a:lnSpc>
                        <a:spcBef>
                          <a:spcPts val="0"/>
                        </a:spcBef>
                        <a:spcAft>
                          <a:spcPts val="0"/>
                        </a:spcAft>
                      </a:pPr>
                      <a:r>
                        <a:rPr lang="en-US" sz="2400">
                          <a:effectLst/>
                        </a:rPr>
                        <a:t>Chinese</a:t>
                      </a:r>
                    </a:p>
                    <a:p>
                      <a:pPr marL="0" marR="0" algn="ctr">
                        <a:lnSpc>
                          <a:spcPct val="107000"/>
                        </a:lnSpc>
                        <a:spcBef>
                          <a:spcPts val="0"/>
                        </a:spcBef>
                        <a:spcAft>
                          <a:spcPts val="0"/>
                        </a:spcAft>
                      </a:pPr>
                      <a:r>
                        <a:rPr lang="en-US" sz="2400">
                          <a:effectLst/>
                        </a:rPr>
                        <a:t>N=560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9 (1.6%)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16 (2.9%)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05460400"/>
                  </a:ext>
                </a:extLst>
              </a:tr>
              <a:tr h="929145">
                <a:tc>
                  <a:txBody>
                    <a:bodyPr/>
                    <a:lstStyle/>
                    <a:p>
                      <a:pPr marL="0" marR="0" algn="ctr">
                        <a:lnSpc>
                          <a:spcPct val="107000"/>
                        </a:lnSpc>
                        <a:spcBef>
                          <a:spcPts val="0"/>
                        </a:spcBef>
                        <a:spcAft>
                          <a:spcPts val="0"/>
                        </a:spcAft>
                      </a:pPr>
                      <a:r>
                        <a:rPr lang="en-US" sz="2400">
                          <a:effectLst/>
                        </a:rPr>
                        <a:t>Black</a:t>
                      </a:r>
                    </a:p>
                    <a:p>
                      <a:pPr marL="0" marR="0" algn="ctr">
                        <a:lnSpc>
                          <a:spcPct val="107000"/>
                        </a:lnSpc>
                        <a:spcBef>
                          <a:spcPts val="0"/>
                        </a:spcBef>
                        <a:spcAft>
                          <a:spcPts val="0"/>
                        </a:spcAft>
                      </a:pPr>
                      <a:r>
                        <a:rPr lang="en-US" sz="2400">
                          <a:effectLst/>
                        </a:rPr>
                        <a:t>N=1225</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39 (3.2%)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52 (4.2%)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7166049"/>
                  </a:ext>
                </a:extLst>
              </a:tr>
              <a:tr h="929145">
                <a:tc>
                  <a:txBody>
                    <a:bodyPr/>
                    <a:lstStyle/>
                    <a:p>
                      <a:pPr marL="0" marR="0" algn="ctr">
                        <a:lnSpc>
                          <a:spcPct val="107000"/>
                        </a:lnSpc>
                        <a:spcBef>
                          <a:spcPts val="0"/>
                        </a:spcBef>
                        <a:spcAft>
                          <a:spcPts val="0"/>
                        </a:spcAft>
                      </a:pPr>
                      <a:r>
                        <a:rPr lang="en-US" sz="2400">
                          <a:effectLst/>
                        </a:rPr>
                        <a:t>Hispanic</a:t>
                      </a:r>
                    </a:p>
                    <a:p>
                      <a:pPr marL="0" marR="0" algn="ctr">
                        <a:lnSpc>
                          <a:spcPct val="107000"/>
                        </a:lnSpc>
                        <a:spcBef>
                          <a:spcPts val="0"/>
                        </a:spcBef>
                        <a:spcAft>
                          <a:spcPts val="0"/>
                        </a:spcAft>
                      </a:pPr>
                      <a:r>
                        <a:rPr lang="en-US" sz="2400">
                          <a:effectLst/>
                        </a:rPr>
                        <a:t>N=939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a:effectLst/>
                        </a:rPr>
                        <a:t>41 (4.4%)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400" dirty="0">
                          <a:effectLst/>
                        </a:rPr>
                        <a:t>50 (5.3%)</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73664340"/>
                  </a:ext>
                </a:extLst>
              </a:tr>
            </a:tbl>
          </a:graphicData>
        </a:graphic>
      </p:graphicFrame>
    </p:spTree>
    <p:extLst>
      <p:ext uri="{BB962C8B-B14F-4D97-AF65-F5344CB8AC3E}">
        <p14:creationId xmlns:p14="http://schemas.microsoft.com/office/powerpoint/2010/main" val="1324680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5DEBF-255F-4FBC-B9FB-47AB89378DCC}"/>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E8D48B16-970A-4BE6-A7F9-C53197AD99B1}"/>
              </a:ext>
            </a:extLst>
          </p:cNvPr>
          <p:cNvSpPr>
            <a:spLocks noGrp="1"/>
          </p:cNvSpPr>
          <p:nvPr>
            <p:ph idx="1"/>
          </p:nvPr>
        </p:nvSpPr>
        <p:spPr>
          <a:xfrm>
            <a:off x="533400" y="1524001"/>
            <a:ext cx="8305800" cy="5059362"/>
          </a:xfrm>
        </p:spPr>
        <p:txBody>
          <a:bodyPr>
            <a:normAutofit fontScale="55000" lnSpcReduction="20000"/>
          </a:bodyPr>
          <a:lstStyle/>
          <a:p>
            <a:r>
              <a:rPr lang="en-US" sz="4400" dirty="0"/>
              <a:t>Added Medicare MI and stroke events will be included as incident events in the MESA events data file. Medicare atrial fibrillation events are already being used by investigators.  In addition, revascularization events would be added.</a:t>
            </a:r>
          </a:p>
          <a:p>
            <a:r>
              <a:rPr lang="en-US" sz="4400" dirty="0"/>
              <a:t>The above file will be the recommended file to be used in all MESA events papers.</a:t>
            </a:r>
          </a:p>
          <a:p>
            <a:r>
              <a:rPr lang="en-US" sz="4400" dirty="0"/>
              <a:t>Follow-up time will be computed for all participants as the maximum of the MESA follow-up time and the Medicare claims follow-up time (calculated from the maximum date from inpatient and outpatient claims).</a:t>
            </a:r>
          </a:p>
          <a:p>
            <a:r>
              <a:rPr lang="en-US" sz="4400" dirty="0"/>
              <a:t>Where possible the field centers  are encouraged to attempt to get the hospitalization records for participants with Medicare only events. The estimated number of such events is between 12-20 per year for all of the centers combined.</a:t>
            </a:r>
          </a:p>
          <a:p>
            <a:endParaRPr lang="en-US" dirty="0"/>
          </a:p>
        </p:txBody>
      </p:sp>
    </p:spTree>
    <p:extLst>
      <p:ext uri="{BB962C8B-B14F-4D97-AF65-F5344CB8AC3E}">
        <p14:creationId xmlns:p14="http://schemas.microsoft.com/office/powerpoint/2010/main" val="1225491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34CBE-F242-4E80-AA75-4AFFA023B86C}"/>
              </a:ext>
            </a:extLst>
          </p:cNvPr>
          <p:cNvSpPr>
            <a:spLocks noGrp="1"/>
          </p:cNvSpPr>
          <p:nvPr>
            <p:ph type="title"/>
          </p:nvPr>
        </p:nvSpPr>
        <p:spPr/>
        <p:txBody>
          <a:bodyPr/>
          <a:lstStyle/>
          <a:p>
            <a:r>
              <a:rPr lang="en-US" dirty="0"/>
              <a:t>Remarks</a:t>
            </a:r>
          </a:p>
        </p:txBody>
      </p:sp>
      <p:sp>
        <p:nvSpPr>
          <p:cNvPr id="3" name="Content Placeholder 2">
            <a:extLst>
              <a:ext uri="{FF2B5EF4-FFF2-40B4-BE49-F238E27FC236}">
                <a16:creationId xmlns:a16="http://schemas.microsoft.com/office/drawing/2014/main" id="{87252F24-6DC8-4777-9EE9-14FCDE143D37}"/>
              </a:ext>
            </a:extLst>
          </p:cNvPr>
          <p:cNvSpPr>
            <a:spLocks noGrp="1"/>
          </p:cNvSpPr>
          <p:nvPr>
            <p:ph idx="1"/>
          </p:nvPr>
        </p:nvSpPr>
        <p:spPr/>
        <p:txBody>
          <a:bodyPr>
            <a:normAutofit fontScale="70000" lnSpcReduction="20000"/>
          </a:bodyPr>
          <a:lstStyle/>
          <a:p>
            <a:r>
              <a:rPr lang="en-US" dirty="0"/>
              <a:t>If the hospital records for the majority of Medicare added events are obtained then misclassification becomes largely a non-issue. </a:t>
            </a:r>
          </a:p>
          <a:p>
            <a:r>
              <a:rPr lang="en-US" dirty="0"/>
              <a:t>An event file will be available that only includes MESA adjudicated events. </a:t>
            </a:r>
          </a:p>
          <a:p>
            <a:r>
              <a:rPr lang="en-US" dirty="0"/>
              <a:t>We will explore the possibility of adding heart failure, DVT, and diabetes events from Medicare, possibly including outpatient events.</a:t>
            </a:r>
          </a:p>
          <a:p>
            <a:r>
              <a:rPr lang="en-US" dirty="0"/>
              <a:t>My special thanks to the informal committee who helped in the preparation of this proposal.  The other committee members were Aaron Folsom, Nori Allen, and Wendy Post.  Also thanks is due to Jeannie Olson, Susan Heckbert, and Loraine </a:t>
            </a:r>
            <a:r>
              <a:rPr lang="en-US" dirty="0" err="1"/>
              <a:t>Silbee</a:t>
            </a:r>
            <a:r>
              <a:rPr lang="en-US" dirty="0"/>
              <a:t> for their many useful comments and edits to the draft of the formal proposal.</a:t>
            </a:r>
          </a:p>
        </p:txBody>
      </p:sp>
    </p:spTree>
    <p:extLst>
      <p:ext uri="{BB962C8B-B14F-4D97-AF65-F5344CB8AC3E}">
        <p14:creationId xmlns:p14="http://schemas.microsoft.com/office/powerpoint/2010/main" val="510009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62436</TotalTime>
  <Words>804</Words>
  <Application>Microsoft Office PowerPoint</Application>
  <PresentationFormat>On-screen Show (4:3)</PresentationFormat>
  <Paragraphs>171</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Proposal to  Supplement MESA Cardiovascular Events using Medicare Hospitalization Claims Data</vt:lpstr>
      <vt:lpstr>Important Considerations</vt:lpstr>
      <vt:lpstr>PowerPoint Presentation</vt:lpstr>
      <vt:lpstr>PowerPoint Presentation</vt:lpstr>
      <vt:lpstr>PowerPoint Presentation</vt:lpstr>
      <vt:lpstr>PowerPoint Presentation</vt:lpstr>
      <vt:lpstr>PowerPoint Presentation</vt:lpstr>
      <vt:lpstr>Proposal</vt:lpstr>
      <vt:lpstr>Remarks</vt:lpstr>
      <vt:lpstr>Do not contact patient event follow-up</vt:lpstr>
    </vt:vector>
  </TitlesOfParts>
  <Company>University of Washington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Dick Kronmal</dc:creator>
  <cp:lastModifiedBy>Richard A.  Kronmal</cp:lastModifiedBy>
  <cp:revision>38</cp:revision>
  <dcterms:created xsi:type="dcterms:W3CDTF">2013-03-25T22:17:27Z</dcterms:created>
  <dcterms:modified xsi:type="dcterms:W3CDTF">2019-03-25T21:33:25Z</dcterms:modified>
</cp:coreProperties>
</file>