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9" r:id="rId3"/>
    <p:sldId id="291" r:id="rId4"/>
    <p:sldId id="290" r:id="rId5"/>
    <p:sldId id="259" r:id="rId6"/>
    <p:sldId id="262" r:id="rId7"/>
    <p:sldId id="261" r:id="rId8"/>
    <p:sldId id="263" r:id="rId9"/>
    <p:sldId id="264" r:id="rId10"/>
    <p:sldId id="266" r:id="rId11"/>
    <p:sldId id="267" r:id="rId12"/>
    <p:sldId id="268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0" r:id="rId21"/>
    <p:sldId id="282" r:id="rId22"/>
    <p:sldId id="283" r:id="rId23"/>
    <p:sldId id="284" r:id="rId24"/>
    <p:sldId id="287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40"/>
  </p:normalViewPr>
  <p:slideViewPr>
    <p:cSldViewPr snapToGrid="0" snapToObjects="1">
      <p:cViewPr varScale="1">
        <p:scale>
          <a:sx n="99" d="100"/>
          <a:sy n="99" d="100"/>
        </p:scale>
        <p:origin x="19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1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0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5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2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3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1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9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5C2CC-4B11-1646-8B14-1428ED875A03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A31FA-0FA4-364F-BF7F-15FB2DA6E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160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Whole genome sequence analysis of plasma lipids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0" y="3368250"/>
            <a:ext cx="9144000" cy="1655762"/>
          </a:xfrm>
        </p:spPr>
        <p:txBody>
          <a:bodyPr>
            <a:noAutofit/>
          </a:bodyPr>
          <a:lstStyle/>
          <a:p>
            <a:r>
              <a:rPr lang="en-US" dirty="0"/>
              <a:t>Pradeep Natarajan, MD </a:t>
            </a:r>
            <a:r>
              <a:rPr lang="en-US" dirty="0" err="1"/>
              <a:t>MMSc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z="1400" dirty="0"/>
              <a:t>Instructor of Medicine, Harvard Medical School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Director, Preventive Cardiology, Massachusetts General Hospital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Affiliated Scientist, Broad Institute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@</a:t>
            </a:r>
            <a:r>
              <a:rPr lang="en-US" sz="1800" dirty="0" err="1"/>
              <a:t>pnatarajanmd</a:t>
            </a:r>
            <a:endParaRPr lang="en-US" sz="1800" dirty="0"/>
          </a:p>
          <a:p>
            <a:r>
              <a:rPr lang="en-US" sz="1800" dirty="0"/>
              <a:t>March 29, 2018</a:t>
            </a:r>
          </a:p>
          <a:p>
            <a:r>
              <a:rPr lang="en-US" sz="1800" dirty="0"/>
              <a:t>MESA Steering Committee</a:t>
            </a:r>
          </a:p>
          <a:p>
            <a:r>
              <a:rPr lang="en-US" sz="1800" dirty="0"/>
              <a:t>Bethesda, 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34" y="46245"/>
            <a:ext cx="1892731" cy="851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301" y="6005627"/>
            <a:ext cx="769102" cy="897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857" y="6005627"/>
            <a:ext cx="807204" cy="807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936" y="5960458"/>
            <a:ext cx="748115" cy="8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209" y="4312381"/>
            <a:ext cx="385736" cy="2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9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/Volumes/medpop_esp2/pradeep/topmed/results/lipids/meta-analysis/single_variant/plots/amish_fhs_jhs_mesa_finest.meta.tc_ldl_hdl_tg.norm.qqplots_mhplots.lab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8" t="52671" b="25839"/>
          <a:stretch/>
        </p:blipFill>
        <p:spPr bwMode="auto">
          <a:xfrm>
            <a:off x="10818" y="29624"/>
            <a:ext cx="6245124" cy="269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/Volumes/medpop_esp2/pradeep/topmed/results/lipids/meta-analysis/single_variant/plots/amish_fhs_jhs_mesa_finest.meta.tc_ldl_hdl_tg.norm.qqplots_mhplots.lab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0" t="2672" b="75839"/>
          <a:stretch/>
        </p:blipFill>
        <p:spPr bwMode="auto">
          <a:xfrm>
            <a:off x="5935850" y="29624"/>
            <a:ext cx="6256149" cy="269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/Volumes/medpop_esp2/pradeep/topmed/results/lipids/meta-analysis/single_variant/plots/amish_fhs_jhs_mesa_finest.meta.tc_ldl_hdl_tg.norm.qqplots_mhplots.lab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8" t="76246" b="-1"/>
          <a:stretch/>
        </p:blipFill>
        <p:spPr bwMode="auto">
          <a:xfrm>
            <a:off x="0" y="2712208"/>
            <a:ext cx="6245124" cy="297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/Volumes/medpop_esp2/pradeep/topmed/results/lipids/meta-analysis/single_variant/plots/amish_fhs_jhs_mesa_finest.meta.tc_ldl_hdl_tg.norm.qqplots_mhplots.lab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0" t="27573" b="50777"/>
          <a:stretch/>
        </p:blipFill>
        <p:spPr bwMode="auto">
          <a:xfrm>
            <a:off x="5946668" y="2852902"/>
            <a:ext cx="6256149" cy="27105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01298" y="314985"/>
            <a:ext cx="16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HDL cholesterol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297" y="3104607"/>
            <a:ext cx="137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Triglycerides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1517" y="314985"/>
            <a:ext cx="175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cholesterol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1517" y="3104607"/>
            <a:ext cx="16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LDL cholesterol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515257" y="5655330"/>
          <a:ext cx="7573323" cy="1066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14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3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MAF 0.1-0.5%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MAF 0.5-1%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MAF 1-5%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MAF 5-50%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Total cholesterol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109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454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HDL cholesterol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427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LDL cholesterol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538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Triglycerides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504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3763" y="5861363"/>
            <a:ext cx="345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Allele frequency distribution of variants associated with lipids</a:t>
            </a:r>
          </a:p>
        </p:txBody>
      </p:sp>
    </p:spTree>
    <p:extLst>
      <p:ext uri="{BB962C8B-B14F-4D97-AF65-F5344CB8AC3E}">
        <p14:creationId xmlns:p14="http://schemas.microsoft.com/office/powerpoint/2010/main" val="168956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(AF 1%) African American-specific haplotype associated with LDL cholesterol at </a:t>
            </a:r>
            <a:r>
              <a:rPr lang="en-US" i="1" dirty="0"/>
              <a:t>LDLR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2" y="1788459"/>
            <a:ext cx="3657600" cy="4572000"/>
          </a:xfrm>
          <a:prstGeom prst="rect">
            <a:avLst/>
          </a:prstGeom>
        </p:spPr>
      </p:pic>
      <p:pic>
        <p:nvPicPr>
          <p:cNvPr id="5" name="Picture 4" descr="figures/LDLR_region_28variants.r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55" y="2242166"/>
            <a:ext cx="5930265" cy="3664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6521824" y="2501153"/>
            <a:ext cx="309282" cy="605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984219" y="2501153"/>
            <a:ext cx="309282" cy="605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947054" y="2505981"/>
            <a:ext cx="309282" cy="605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1-bp deletion (MAF 2%), previously poorly tagged, associated with HDL cholesterol</a:t>
            </a:r>
          </a:p>
        </p:txBody>
      </p:sp>
      <p:pic>
        <p:nvPicPr>
          <p:cNvPr id="4" name="Picture 3" descr="/Volumes/medpop_esp2/pradeep/topmed/results/lipids/meta-analysis/single_variant/plots/amish_fhs_jhs_mesa_finest.meta.hdl.plgrkt.20170307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6"/>
          <a:stretch/>
        </p:blipFill>
        <p:spPr bwMode="auto">
          <a:xfrm>
            <a:off x="2118238" y="1850752"/>
            <a:ext cx="8195655" cy="47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6293223" y="2138081"/>
            <a:ext cx="268941" cy="4470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5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non-coding RVAS approaches using </a:t>
            </a:r>
            <a:r>
              <a:rPr lang="en-US" i="1" dirty="0"/>
              <a:t>in silico </a:t>
            </a:r>
            <a:r>
              <a:rPr lang="en-US" dirty="0"/>
              <a:t>annotations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264" b="53500"/>
          <a:stretch/>
        </p:blipFill>
        <p:spPr>
          <a:xfrm>
            <a:off x="1441132" y="1503045"/>
            <a:ext cx="9309735" cy="52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9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non-coding RVAS approaches using </a:t>
            </a:r>
            <a:r>
              <a:rPr lang="en-US" i="1" dirty="0"/>
              <a:t>in silico </a:t>
            </a:r>
            <a:r>
              <a:rPr lang="en-US" dirty="0"/>
              <a:t>annotations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3"/>
          <a:stretch/>
        </p:blipFill>
        <p:spPr>
          <a:xfrm>
            <a:off x="2145171" y="1690688"/>
            <a:ext cx="7901658" cy="52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4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26907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Expectation</a:t>
            </a:r>
            <a:br>
              <a:rPr lang="en-US" dirty="0"/>
            </a:br>
            <a:r>
              <a:rPr lang="en-US" sz="3800" i="1" dirty="0"/>
              <a:t>Disruptive </a:t>
            </a:r>
            <a:r>
              <a:rPr lang="en-US" sz="3800" i="1" u="sng" dirty="0"/>
              <a:t>coding</a:t>
            </a:r>
            <a:r>
              <a:rPr lang="en-US" sz="3800" i="1" dirty="0"/>
              <a:t> mutations within Mendelian lipid genes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7212" y="2272554"/>
          <a:ext cx="3443813" cy="30175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Gene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</a:rPr>
                        <a:t>cMAF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effectLst/>
                        </a:rPr>
                        <a:t>P</a:t>
                      </a:r>
                      <a:endParaRPr lang="en-US" sz="2200" b="1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3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LDL cholesterol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LDLR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0.021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3.4x10</a:t>
                      </a:r>
                      <a:r>
                        <a:rPr lang="en-US" sz="2200" kern="1200" baseline="30000" dirty="0">
                          <a:effectLst/>
                        </a:rPr>
                        <a:t>-9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APOB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0.026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2.1x10</a:t>
                      </a:r>
                      <a:r>
                        <a:rPr lang="en-US" sz="2200" kern="1200" baseline="30000">
                          <a:effectLst/>
                        </a:rPr>
                        <a:t>-7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PCSK9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0.025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3.2x10</a:t>
                      </a:r>
                      <a:r>
                        <a:rPr lang="en-US" sz="2200" kern="1200" baseline="30000">
                          <a:effectLst/>
                        </a:rPr>
                        <a:t>-42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LDLRAP1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0.0015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0.38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ABCG5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0.012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0.12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ABCG8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0.033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0.071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APOE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0.019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7.2x10</a:t>
                      </a:r>
                      <a:r>
                        <a:rPr lang="en-US" sz="2200" kern="1200" baseline="30000">
                          <a:effectLst/>
                        </a:rPr>
                        <a:t>-10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15216" y="2272554"/>
          <a:ext cx="3224739" cy="30175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7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Gene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</a:rPr>
                        <a:t>cMAF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effectLst/>
                        </a:rPr>
                        <a:t>P</a:t>
                      </a:r>
                      <a:endParaRPr lang="en-US" sz="2200" b="1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77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HDL cholesterol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APOA1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NA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ABCA1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0.023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1.3x10</a:t>
                      </a:r>
                      <a:r>
                        <a:rPr lang="en-US" sz="2200" kern="1200" baseline="30000">
                          <a:effectLst/>
                        </a:rPr>
                        <a:t>-3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LCAT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0.0026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1.6x10</a:t>
                      </a:r>
                      <a:r>
                        <a:rPr lang="en-US" sz="2200" kern="1200" baseline="30000">
                          <a:effectLst/>
                        </a:rPr>
                        <a:t>-7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CETP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0.0013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7.6x10</a:t>
                      </a:r>
                      <a:r>
                        <a:rPr lang="en-US" sz="2200" kern="1200" baseline="30000">
                          <a:effectLst/>
                        </a:rPr>
                        <a:t>-5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LIPC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0.014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0.16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LIPG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0.0024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0.29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SCARB1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0.0056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3.6x10</a:t>
                      </a:r>
                      <a:r>
                        <a:rPr lang="en-US" sz="2200" kern="1200" baseline="30000">
                          <a:effectLst/>
                        </a:rPr>
                        <a:t>-4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284146" y="2272554"/>
          <a:ext cx="3493788" cy="3352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4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Gene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</a:rPr>
                        <a:t>cMAF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effectLst/>
                        </a:rPr>
                        <a:t>P</a:t>
                      </a:r>
                      <a:endParaRPr lang="en-US" sz="2200" b="1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77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>
                          <a:effectLst/>
                        </a:rPr>
                        <a:t>Triglycerides</a:t>
                      </a:r>
                      <a:endParaRPr lang="en-US" sz="2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LPL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0.0042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7.9x10</a:t>
                      </a:r>
                      <a:r>
                        <a:rPr lang="en-US" sz="2200" kern="1200" baseline="30000" dirty="0">
                          <a:effectLst/>
                        </a:rPr>
                        <a:t>-5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APOC2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NA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APOA5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NA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APOC3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0.0089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1.1x10</a:t>
                      </a:r>
                      <a:r>
                        <a:rPr lang="en-US" sz="2200" kern="1200" baseline="30000">
                          <a:effectLst/>
                        </a:rPr>
                        <a:t>-14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GPIHBP1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NA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LMF1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0.0033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0.29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ANGPTL3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0.0024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0.032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 kern="1200" dirty="0">
                          <a:effectLst/>
                        </a:rPr>
                        <a:t>ANGPTL4</a:t>
                      </a:r>
                      <a:endParaRPr lang="en-US" sz="2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effectLst/>
                        </a:rPr>
                        <a:t>0.0029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>
                          <a:effectLst/>
                        </a:rPr>
                        <a:t>0.026</a:t>
                      </a:r>
                      <a:endParaRPr lang="en-US" sz="2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94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associations for gene-linked rare non-coding variant tests at Mendelian lipid genes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424953" y="1812178"/>
          <a:ext cx="6928359" cy="482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Gene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Coding </a:t>
                      </a:r>
                      <a:r>
                        <a:rPr lang="en-US" b="1" i="1" dirty="0"/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Group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Non-Coding </a:t>
                      </a:r>
                      <a:r>
                        <a:rPr lang="en-US" b="1" i="1" dirty="0"/>
                        <a:t>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dirty="0"/>
                        <a:t>LDL cholesterol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APOE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x 10</a:t>
                      </a:r>
                      <a:r>
                        <a:rPr lang="en-US" baseline="30000" dirty="0"/>
                        <a:t>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 expression, HepG2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x 10</a:t>
                      </a:r>
                      <a:r>
                        <a:rPr lang="en-US" baseline="30000" dirty="0"/>
                        <a:t>-26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LDLR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x 10</a:t>
                      </a:r>
                      <a:r>
                        <a:rPr lang="en-US" baseline="30000" dirty="0"/>
                        <a:t>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TSS</a:t>
                      </a:r>
                      <a:r>
                        <a:rPr lang="en-US" baseline="0" dirty="0"/>
                        <a:t> proximity, HepG2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x 10</a:t>
                      </a:r>
                      <a:r>
                        <a:rPr lang="en-US" baseline="30000" dirty="0"/>
                        <a:t>-10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APOB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x 10</a:t>
                      </a:r>
                      <a:r>
                        <a:rPr lang="en-US" baseline="30000" dirty="0"/>
                        <a:t>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 expression, Adipose nuclei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x 10</a:t>
                      </a:r>
                      <a:r>
                        <a:rPr lang="en-US" baseline="30000" dirty="0"/>
                        <a:t>-5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dirty="0"/>
                        <a:t>HDL cholesterol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CETP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x 10</a:t>
                      </a:r>
                      <a:r>
                        <a:rPr lang="en-US" baseline="30000" dirty="0"/>
                        <a:t>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 expression, Adipose nuclei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x 10</a:t>
                      </a:r>
                      <a:r>
                        <a:rPr lang="en-US" baseline="30000" dirty="0"/>
                        <a:t>-5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SCARB1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baseline="0" dirty="0"/>
                        <a:t> x 10</a:t>
                      </a:r>
                      <a:r>
                        <a:rPr lang="en-US" baseline="30000" dirty="0"/>
                        <a:t>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TSS proximity, HepG2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x 10</a:t>
                      </a:r>
                      <a:r>
                        <a:rPr lang="en-US" baseline="30000" dirty="0"/>
                        <a:t>-3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LIPC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TSS proximity, Adipose nuclei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x 10</a:t>
                      </a:r>
                      <a:r>
                        <a:rPr lang="en-US" baseline="30000" dirty="0"/>
                        <a:t>-3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 dirty="0"/>
                        <a:t>Triglycerides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LPL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x 10</a:t>
                      </a:r>
                      <a:r>
                        <a:rPr lang="en-US" baseline="30000" dirty="0"/>
                        <a:t>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TSS proximity, HepG2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x 10</a:t>
                      </a:r>
                      <a:r>
                        <a:rPr lang="en-US" baseline="30000" dirty="0"/>
                        <a:t>-4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ANGPTL4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TSS proximity, HepG2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x 10</a:t>
                      </a:r>
                      <a:r>
                        <a:rPr lang="en-US" baseline="30000" dirty="0"/>
                        <a:t>-3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APOA5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 expression, Adipose nuclei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3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</a:t>
            </a:r>
            <a:r>
              <a:rPr lang="en-US" i="1" dirty="0"/>
              <a:t>LDLR</a:t>
            </a:r>
            <a:r>
              <a:rPr lang="en-US" dirty="0"/>
              <a:t> RVAS association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1600200"/>
            <a:ext cx="959643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6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WGS association analyses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interpretation of rare non-coding mutations.</a:t>
            </a:r>
          </a:p>
          <a:p>
            <a:endParaRPr lang="en-US" dirty="0"/>
          </a:p>
          <a:p>
            <a:r>
              <a:rPr lang="en-US" dirty="0"/>
              <a:t>Effects of rare non-coding mutations likely weaker than rare coding mutations.</a:t>
            </a:r>
          </a:p>
          <a:p>
            <a:endParaRPr lang="en-US" dirty="0"/>
          </a:p>
          <a:p>
            <a:r>
              <a:rPr lang="en-US" dirty="0"/>
              <a:t>Above two issues will require much larger sample sizes (vs whole exome sequencing) and new methods to detect associations.</a:t>
            </a:r>
          </a:p>
        </p:txBody>
      </p:sp>
    </p:spTree>
    <p:extLst>
      <p:ext uri="{BB962C8B-B14F-4D97-AF65-F5344CB8AC3E}">
        <p14:creationId xmlns:p14="http://schemas.microsoft.com/office/powerpoint/2010/main" val="5471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WGS improve the diagnostic yield of severe hypercholesterolemia?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47" y="1690688"/>
            <a:ext cx="6845838" cy="488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1971" y="5951349"/>
            <a:ext cx="290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Benn M et al. </a:t>
            </a:r>
            <a:r>
              <a:rPr lang="en-US" i="1" dirty="0" err="1"/>
              <a:t>Eur</a:t>
            </a:r>
            <a:r>
              <a:rPr lang="en-US" i="1" dirty="0"/>
              <a:t> Heart J</a:t>
            </a:r>
            <a:r>
              <a:rPr lang="en-US" dirty="0"/>
              <a:t>. 2016</a:t>
            </a:r>
          </a:p>
        </p:txBody>
      </p:sp>
    </p:spTree>
    <p:extLst>
      <p:ext uri="{BB962C8B-B14F-4D97-AF65-F5344CB8AC3E}">
        <p14:creationId xmlns:p14="http://schemas.microsoft.com/office/powerpoint/2010/main" val="116296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CB809-AB0B-3548-AFA8-0570F467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861927"/>
            <a:ext cx="10858500" cy="3667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26425-6BC2-624B-8A1B-651E2DCED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49250"/>
            <a:ext cx="4660900" cy="128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15E8F-0CBF-9746-9320-3ED4CCAC855E}"/>
              </a:ext>
            </a:extLst>
          </p:cNvPr>
          <p:cNvSpPr txBox="1"/>
          <p:nvPr/>
        </p:nvSpPr>
        <p:spPr>
          <a:xfrm>
            <a:off x="6207617" y="6336406"/>
            <a:ext cx="579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www.biorxiv.org</a:t>
            </a:r>
            <a:r>
              <a:rPr lang="en-US" dirty="0"/>
              <a:t>/content/early/2017/11/24/224378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24281-C07C-D443-B1BC-47B003E7D391}"/>
              </a:ext>
            </a:extLst>
          </p:cNvPr>
          <p:cNvSpPr/>
          <p:nvPr/>
        </p:nvSpPr>
        <p:spPr>
          <a:xfrm>
            <a:off x="4456090" y="4507606"/>
            <a:ext cx="1596981" cy="309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0D183-4907-104A-BD8D-45B3EF96E293}"/>
              </a:ext>
            </a:extLst>
          </p:cNvPr>
          <p:cNvSpPr/>
          <p:nvPr/>
        </p:nvSpPr>
        <p:spPr>
          <a:xfrm>
            <a:off x="9038887" y="4211392"/>
            <a:ext cx="1521790" cy="309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820F2-BF4A-4A43-A870-5AEC5E7E5D63}"/>
              </a:ext>
            </a:extLst>
          </p:cNvPr>
          <p:cNvSpPr/>
          <p:nvPr/>
        </p:nvSpPr>
        <p:spPr>
          <a:xfrm>
            <a:off x="4080456" y="3627406"/>
            <a:ext cx="1596981" cy="309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D19F5-8B2D-3E40-9DAF-4478F6B9280F}"/>
              </a:ext>
            </a:extLst>
          </p:cNvPr>
          <p:cNvSpPr/>
          <p:nvPr/>
        </p:nvSpPr>
        <p:spPr>
          <a:xfrm>
            <a:off x="5677437" y="3627405"/>
            <a:ext cx="1766552" cy="309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Simultaneous assessment of:</a:t>
            </a:r>
          </a:p>
          <a:p>
            <a:pPr lvl="1"/>
            <a:r>
              <a:rPr lang="en-US" dirty="0"/>
              <a:t>Monogenic</a:t>
            </a:r>
          </a:p>
          <a:p>
            <a:pPr lvl="1"/>
            <a:r>
              <a:rPr lang="en-US" dirty="0"/>
              <a:t>Polygenic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7" t="63118" r="39601" b="17967"/>
          <a:stretch/>
        </p:blipFill>
        <p:spPr>
          <a:xfrm>
            <a:off x="7222856" y="1124685"/>
            <a:ext cx="4130944" cy="3230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7" t="84569" r="36990" b="3392"/>
          <a:stretch/>
        </p:blipFill>
        <p:spPr>
          <a:xfrm>
            <a:off x="7044624" y="4229331"/>
            <a:ext cx="4910916" cy="20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6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2M SNP polygenic score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43" y="1813303"/>
            <a:ext cx="11311179" cy="3611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2658" y="5920352"/>
            <a:ext cx="434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Vilhjalmsson</a:t>
            </a:r>
            <a:r>
              <a:rPr lang="en-US" dirty="0"/>
              <a:t> BJ et al. </a:t>
            </a:r>
            <a:r>
              <a:rPr lang="en-US" i="1" dirty="0"/>
              <a:t>Am J Hum Genet</a:t>
            </a:r>
            <a:r>
              <a:rPr lang="en-US" dirty="0"/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1508042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of both monogenic and polygenic factors influences diagnostic yield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556256"/>
              </p:ext>
            </p:extLst>
          </p:nvPr>
        </p:nvGraphicFramePr>
        <p:xfrm>
          <a:off x="2146946" y="2415215"/>
          <a:ext cx="7472871" cy="3677920"/>
        </p:xfrm>
        <a:graphic>
          <a:graphicData uri="http://schemas.openxmlformats.org/drawingml/2006/table">
            <a:tbl>
              <a:tblPr/>
              <a:tblGrid>
                <a:gridCol w="2545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High LDL cholesterol: </a:t>
                      </a:r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OR (prevalence)</a:t>
                      </a: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 w="843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3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 w="843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Monogenic carrier</a:t>
                      </a:r>
                      <a:endParaRPr lang="en-US" sz="24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 w="843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Top 5</a:t>
                      </a:r>
                      <a:r>
                        <a:rPr lang="en-US" sz="2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th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percentile of Polygenic score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 w="843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European Ancestry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10.9</a:t>
                      </a:r>
                      <a:endParaRPr lang="mr-IN" sz="3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(1.6%)</a:t>
                      </a:r>
                      <a:endParaRPr lang="mr-IN" sz="34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7.7</a:t>
                      </a:r>
                      <a:endParaRPr lang="mr-IN" sz="3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(19.6%)</a:t>
                      </a:r>
                      <a:endParaRPr lang="mr-IN" sz="34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African Ancestry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7.4</a:t>
                      </a:r>
                      <a:endParaRPr lang="mr-IN" sz="3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(2.8%)</a:t>
                      </a:r>
                      <a:endParaRPr lang="mr-IN" sz="34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3.2</a:t>
                      </a:r>
                      <a:endParaRPr lang="mr-IN" sz="34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3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(9.2%)</a:t>
                      </a:r>
                      <a:endParaRPr lang="mr-IN" sz="34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379237" y="3885843"/>
            <a:ext cx="2057400" cy="210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polygenic scoring be informative for monogenic mutation carriers?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i="1" dirty="0"/>
              <a:t>APOB</a:t>
            </a:r>
            <a:r>
              <a:rPr lang="en-US" dirty="0"/>
              <a:t> p.R3527Q - prevalence 12% in the Amish</a:t>
            </a:r>
          </a:p>
          <a:p>
            <a:pPr marL="0" indent="0" fontAlgn="base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F4568-0073-614D-9F7C-8C287B706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63" y="1825624"/>
            <a:ext cx="4893112" cy="4893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9DDF4-F965-EA49-A245-56ECD8EF8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23" y="1825625"/>
            <a:ext cx="4893112" cy="48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Whole genome sequence analysis captures previously poorly catalogued variation, including variants poorly imputed in European and non-European ethnicities</a:t>
            </a:r>
          </a:p>
          <a:p>
            <a:endParaRPr lang="en-US" dirty="0"/>
          </a:p>
          <a:p>
            <a:r>
              <a:rPr lang="en-US" dirty="0"/>
              <a:t>Methods to improve rare non-coding variant functional prediction and larger samples are required to determine whether rare non-coding variation associates with lipids</a:t>
            </a:r>
          </a:p>
          <a:p>
            <a:endParaRPr lang="en-US" dirty="0"/>
          </a:p>
          <a:p>
            <a:r>
              <a:rPr lang="en-US" dirty="0"/>
              <a:t>Whole genome sequencing may clinically complement plasma lipoprotein measures for cardiovascular disease risk refinement.</a:t>
            </a:r>
          </a:p>
        </p:txBody>
      </p:sp>
    </p:spTree>
    <p:extLst>
      <p:ext uri="{BB962C8B-B14F-4D97-AF65-F5344CB8AC3E}">
        <p14:creationId xmlns:p14="http://schemas.microsoft.com/office/powerpoint/2010/main" val="12952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1314430"/>
            <a:ext cx="286873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MGH/Broad</a:t>
            </a:r>
          </a:p>
          <a:p>
            <a:r>
              <a:rPr lang="en-US" sz="2400" dirty="0"/>
              <a:t>Sekar Kathiresan</a:t>
            </a:r>
          </a:p>
          <a:p>
            <a:r>
              <a:rPr lang="en-US" sz="2400" dirty="0"/>
              <a:t>S. Maryam </a:t>
            </a:r>
            <a:r>
              <a:rPr lang="en-US" sz="2400" dirty="0" err="1"/>
              <a:t>Zekavat</a:t>
            </a:r>
            <a:endParaRPr lang="en-US" sz="2400" dirty="0"/>
          </a:p>
          <a:p>
            <a:r>
              <a:rPr lang="en-US" sz="2400" dirty="0"/>
              <a:t>Mark Chaffin</a:t>
            </a:r>
          </a:p>
          <a:p>
            <a:r>
              <a:rPr lang="en-US" sz="2400" dirty="0"/>
              <a:t>Amit </a:t>
            </a:r>
            <a:r>
              <a:rPr lang="en-US" sz="2400" dirty="0" err="1"/>
              <a:t>Khera</a:t>
            </a:r>
            <a:endParaRPr lang="en-US" sz="2400" dirty="0"/>
          </a:p>
          <a:p>
            <a:r>
              <a:rPr lang="en-US" sz="2400" dirty="0"/>
              <a:t>Andrea </a:t>
            </a:r>
            <a:r>
              <a:rPr lang="en-US" sz="2400" dirty="0" err="1"/>
              <a:t>Ganna</a:t>
            </a:r>
            <a:endParaRPr lang="en-US" sz="2400" dirty="0"/>
          </a:p>
          <a:p>
            <a:r>
              <a:rPr lang="en-US" sz="2400" dirty="0"/>
              <a:t>Jesse </a:t>
            </a:r>
            <a:r>
              <a:rPr lang="en-US" sz="2400" dirty="0" err="1"/>
              <a:t>Engreitz</a:t>
            </a:r>
            <a:endParaRPr lang="en-US" sz="2400" dirty="0"/>
          </a:p>
          <a:p>
            <a:r>
              <a:rPr lang="en-US" sz="2400" dirty="0"/>
              <a:t>Jon Bloom</a:t>
            </a:r>
          </a:p>
          <a:p>
            <a:r>
              <a:rPr lang="en-US" sz="2400" dirty="0"/>
              <a:t>Ben Neale</a:t>
            </a:r>
          </a:p>
          <a:p>
            <a:r>
              <a:rPr lang="en-US" sz="2400" dirty="0"/>
              <a:t>Mark Daly</a:t>
            </a:r>
          </a:p>
          <a:p>
            <a:endParaRPr lang="en-US" sz="2400" dirty="0"/>
          </a:p>
          <a:p>
            <a:r>
              <a:rPr lang="en-US" sz="2400" u="sng" dirty="0" err="1"/>
              <a:t>BostonU</a:t>
            </a:r>
            <a:endParaRPr lang="en-US" sz="2400" u="sng" dirty="0"/>
          </a:p>
          <a:p>
            <a:r>
              <a:rPr lang="en-US" sz="2400" b="1" dirty="0"/>
              <a:t>Gina Peloso</a:t>
            </a:r>
          </a:p>
          <a:p>
            <a:r>
              <a:rPr lang="en-US" sz="2400" dirty="0"/>
              <a:t>L. Adrienne </a:t>
            </a:r>
            <a:r>
              <a:rPr lang="en-US" sz="2400" dirty="0" err="1"/>
              <a:t>Cupples</a:t>
            </a:r>
            <a:endParaRPr lang="en-US" sz="2400" dirty="0"/>
          </a:p>
          <a:p>
            <a:r>
              <a:rPr lang="en-US" sz="2400" dirty="0" err="1"/>
              <a:t>Vasan</a:t>
            </a:r>
            <a:r>
              <a:rPr lang="en-US" sz="2400" dirty="0"/>
              <a:t> Ramachandran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7678" y="1314430"/>
            <a:ext cx="235827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/>
              <a:t>UMich</a:t>
            </a:r>
            <a:endParaRPr lang="en-US" sz="2400" u="sng" dirty="0"/>
          </a:p>
          <a:p>
            <a:r>
              <a:rPr lang="en-US" sz="2400" dirty="0" err="1"/>
              <a:t>Cristen</a:t>
            </a:r>
            <a:r>
              <a:rPr lang="en-US" sz="2400" dirty="0"/>
              <a:t> </a:t>
            </a:r>
            <a:r>
              <a:rPr lang="en-US" sz="2400" dirty="0" err="1"/>
              <a:t>Willer</a:t>
            </a:r>
            <a:endParaRPr lang="en-US" sz="2400" dirty="0"/>
          </a:p>
          <a:p>
            <a:r>
              <a:rPr lang="en-US" sz="2400" dirty="0"/>
              <a:t>Wei Zhao</a:t>
            </a:r>
          </a:p>
          <a:p>
            <a:r>
              <a:rPr lang="en-US" sz="2400" dirty="0"/>
              <a:t>Goncalo </a:t>
            </a:r>
            <a:r>
              <a:rPr lang="en-US" sz="2400" dirty="0" err="1"/>
              <a:t>Abecasis</a:t>
            </a:r>
            <a:endParaRPr lang="en-US" sz="2400" dirty="0"/>
          </a:p>
          <a:p>
            <a:endParaRPr lang="en-US" sz="2400" dirty="0"/>
          </a:p>
          <a:p>
            <a:r>
              <a:rPr lang="en-US" sz="2400" u="sng" dirty="0" err="1"/>
              <a:t>UMaryland</a:t>
            </a:r>
            <a:endParaRPr lang="en-US" sz="2400" u="sng" dirty="0"/>
          </a:p>
          <a:p>
            <a:r>
              <a:rPr lang="en-US" sz="2400" dirty="0"/>
              <a:t>May </a:t>
            </a:r>
            <a:r>
              <a:rPr lang="en-US" sz="2400" dirty="0" err="1"/>
              <a:t>Montasser</a:t>
            </a:r>
            <a:endParaRPr lang="en-US" sz="2400" dirty="0"/>
          </a:p>
          <a:p>
            <a:r>
              <a:rPr lang="en-US" sz="2400" dirty="0"/>
              <a:t>Jeff O’Connell</a:t>
            </a:r>
          </a:p>
          <a:p>
            <a:r>
              <a:rPr lang="en-US" sz="2400" dirty="0"/>
              <a:t>Jim Perry</a:t>
            </a:r>
          </a:p>
          <a:p>
            <a:r>
              <a:rPr lang="en-US" sz="2400" dirty="0"/>
              <a:t>Braxton Mitchell</a:t>
            </a:r>
          </a:p>
          <a:p>
            <a:endParaRPr lang="en-US" sz="2400" dirty="0"/>
          </a:p>
          <a:p>
            <a:r>
              <a:rPr lang="en-US" sz="2400" u="sng" dirty="0"/>
              <a:t>Estonia</a:t>
            </a:r>
          </a:p>
          <a:p>
            <a:r>
              <a:rPr lang="en-US" sz="2400" dirty="0"/>
              <a:t>Maris </a:t>
            </a:r>
            <a:r>
              <a:rPr lang="en-US" sz="2400" dirty="0" err="1"/>
              <a:t>Alver</a:t>
            </a:r>
            <a:endParaRPr lang="en-US" sz="2400" dirty="0"/>
          </a:p>
          <a:p>
            <a:r>
              <a:rPr lang="en-US" sz="2400" dirty="0" err="1"/>
              <a:t>Tonu</a:t>
            </a:r>
            <a:r>
              <a:rPr lang="en-US" sz="2400" dirty="0"/>
              <a:t> </a:t>
            </a:r>
            <a:r>
              <a:rPr lang="en-US" sz="2400" dirty="0" err="1"/>
              <a:t>Esko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688604" y="1314430"/>
            <a:ext cx="256352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Finland</a:t>
            </a:r>
          </a:p>
          <a:p>
            <a:r>
              <a:rPr lang="en-US" sz="2400" dirty="0" err="1"/>
              <a:t>Sanni</a:t>
            </a:r>
            <a:r>
              <a:rPr lang="en-US" sz="2400" dirty="0"/>
              <a:t> </a:t>
            </a:r>
            <a:r>
              <a:rPr lang="en-US" sz="2400" dirty="0" err="1"/>
              <a:t>Ruotsalainen</a:t>
            </a:r>
            <a:endParaRPr lang="en-US" sz="2400" dirty="0"/>
          </a:p>
          <a:p>
            <a:r>
              <a:rPr lang="en-US" sz="2400" dirty="0"/>
              <a:t>Ida </a:t>
            </a:r>
            <a:r>
              <a:rPr lang="en-US" sz="2400" dirty="0" err="1"/>
              <a:t>Surakka</a:t>
            </a:r>
            <a:endParaRPr lang="en-US" sz="2400" dirty="0"/>
          </a:p>
          <a:p>
            <a:r>
              <a:rPr lang="en-US" sz="2400" dirty="0" err="1"/>
              <a:t>Veiko</a:t>
            </a:r>
            <a:r>
              <a:rPr lang="en-US" sz="2400" dirty="0"/>
              <a:t> </a:t>
            </a:r>
            <a:r>
              <a:rPr lang="en-US" sz="2400" dirty="0" err="1"/>
              <a:t>Salomaa</a:t>
            </a:r>
            <a:endParaRPr lang="en-US" sz="2400" dirty="0"/>
          </a:p>
          <a:p>
            <a:r>
              <a:rPr lang="en-US" sz="2400" dirty="0" err="1"/>
              <a:t>Samuli</a:t>
            </a:r>
            <a:r>
              <a:rPr lang="en-US" sz="2400" dirty="0"/>
              <a:t> </a:t>
            </a:r>
            <a:r>
              <a:rPr lang="en-US" sz="2400" dirty="0" err="1"/>
              <a:t>Ripatti</a:t>
            </a:r>
            <a:endParaRPr lang="en-US" sz="2400" dirty="0"/>
          </a:p>
          <a:p>
            <a:endParaRPr lang="en-US" sz="2400" dirty="0"/>
          </a:p>
          <a:p>
            <a:r>
              <a:rPr lang="en-US" sz="2400" u="sng" dirty="0" err="1"/>
              <a:t>UVirginia</a:t>
            </a:r>
            <a:endParaRPr lang="en-US" sz="2400" u="sng" dirty="0"/>
          </a:p>
          <a:p>
            <a:r>
              <a:rPr lang="en-US" sz="2400" dirty="0"/>
              <a:t>Stephen Rich</a:t>
            </a:r>
          </a:p>
          <a:p>
            <a:r>
              <a:rPr lang="en-US" sz="2400" dirty="0"/>
              <a:t>Ani </a:t>
            </a:r>
            <a:r>
              <a:rPr lang="en-US" sz="2400" dirty="0" err="1"/>
              <a:t>Manichaikul</a:t>
            </a:r>
            <a:endParaRPr lang="en-US" sz="2400" dirty="0"/>
          </a:p>
          <a:p>
            <a:endParaRPr lang="en-US" sz="2400" dirty="0"/>
          </a:p>
          <a:p>
            <a:r>
              <a:rPr lang="en-US" sz="2400" u="sng" dirty="0"/>
              <a:t>LA </a:t>
            </a:r>
            <a:r>
              <a:rPr lang="en-US" sz="2400" u="sng" dirty="0" err="1"/>
              <a:t>BioMed</a:t>
            </a:r>
            <a:endParaRPr lang="en-US" sz="2400" u="sng" dirty="0"/>
          </a:p>
          <a:p>
            <a:r>
              <a:rPr lang="en-US" sz="2400" dirty="0"/>
              <a:t>Jerome Rotter</a:t>
            </a:r>
          </a:p>
          <a:p>
            <a:endParaRPr lang="en-US" sz="2400" dirty="0"/>
          </a:p>
          <a:p>
            <a:r>
              <a:rPr lang="en-US" sz="2400" u="sng" dirty="0" err="1"/>
              <a:t>UWashington</a:t>
            </a:r>
            <a:endParaRPr lang="en-US" sz="2400" u="sng" dirty="0"/>
          </a:p>
          <a:p>
            <a:r>
              <a:rPr lang="en-US" sz="2400" dirty="0"/>
              <a:t>W. Craig Johnson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4778" y="1314430"/>
            <a:ext cx="2687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/>
              <a:t>UMississippi</a:t>
            </a:r>
            <a:endParaRPr lang="en-US" sz="2400" u="sng" dirty="0"/>
          </a:p>
          <a:p>
            <a:r>
              <a:rPr lang="en-US" sz="2400" dirty="0"/>
              <a:t>Jim Wilson</a:t>
            </a:r>
          </a:p>
          <a:p>
            <a:r>
              <a:rPr lang="en-US" sz="2400" dirty="0"/>
              <a:t>Adolfo Correa</a:t>
            </a:r>
          </a:p>
          <a:p>
            <a:endParaRPr lang="en-US" sz="2400" dirty="0"/>
          </a:p>
          <a:p>
            <a:r>
              <a:rPr lang="en-US" sz="2400" u="sng" dirty="0"/>
              <a:t>UCLA</a:t>
            </a:r>
          </a:p>
          <a:p>
            <a:r>
              <a:rPr lang="en-US" sz="2400" dirty="0"/>
              <a:t>Jason Ernst</a:t>
            </a:r>
          </a:p>
          <a:p>
            <a:endParaRPr lang="en-US" sz="2400" dirty="0"/>
          </a:p>
          <a:p>
            <a:r>
              <a:rPr lang="en-US" sz="2400" u="sng" dirty="0"/>
              <a:t>MIT</a:t>
            </a:r>
          </a:p>
          <a:p>
            <a:r>
              <a:rPr lang="en-US" sz="2400" dirty="0" err="1"/>
              <a:t>Manolis</a:t>
            </a:r>
            <a:r>
              <a:rPr lang="en-US" sz="2400" dirty="0"/>
              <a:t> </a:t>
            </a:r>
            <a:r>
              <a:rPr lang="en-US" sz="2400" dirty="0" err="1"/>
              <a:t>Kellis</a:t>
            </a:r>
            <a:endParaRPr lang="en-US" sz="2400" dirty="0"/>
          </a:p>
          <a:p>
            <a:endParaRPr lang="en-US" sz="2400" u="sng" dirty="0"/>
          </a:p>
          <a:p>
            <a:r>
              <a:rPr lang="en-US" sz="2400" u="sng" dirty="0"/>
              <a:t>Funding</a:t>
            </a:r>
          </a:p>
          <a:p>
            <a:r>
              <a:rPr lang="en-US" sz="2400" dirty="0"/>
              <a:t>NIH/NHLBI TOPMed</a:t>
            </a:r>
          </a:p>
          <a:p>
            <a:r>
              <a:rPr lang="en-US" sz="2400" dirty="0"/>
              <a:t>NIH/NHLBI K08</a:t>
            </a:r>
          </a:p>
        </p:txBody>
      </p:sp>
    </p:spTree>
    <p:extLst>
      <p:ext uri="{BB962C8B-B14F-4D97-AF65-F5344CB8AC3E}">
        <p14:creationId xmlns:p14="http://schemas.microsoft.com/office/powerpoint/2010/main" val="92485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E3F7E-C18F-0840-91C6-1984EF1C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Hundreds of lipid loci have been discovered in GWAS in hundreds of thousands of individuals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EA31B-88D0-BE48-8436-131434C2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39" y="1845235"/>
            <a:ext cx="8893522" cy="4420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5AE99C-BA2C-C74A-8D63-461750791FBD}"/>
              </a:ext>
            </a:extLst>
          </p:cNvPr>
          <p:cNvSpPr txBox="1"/>
          <p:nvPr/>
        </p:nvSpPr>
        <p:spPr>
          <a:xfrm>
            <a:off x="7208841" y="6482649"/>
            <a:ext cx="498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Peloso</a:t>
            </a:r>
            <a:r>
              <a:rPr lang="en-US" dirty="0"/>
              <a:t> GM, Natarajan P. </a:t>
            </a:r>
            <a:r>
              <a:rPr lang="en-US" i="1" dirty="0" err="1"/>
              <a:t>Curr</a:t>
            </a:r>
            <a:r>
              <a:rPr lang="en-US" i="1" dirty="0"/>
              <a:t> </a:t>
            </a:r>
            <a:r>
              <a:rPr lang="en-US" i="1" dirty="0" err="1"/>
              <a:t>Opin</a:t>
            </a:r>
            <a:r>
              <a:rPr lang="en-US" i="1" dirty="0"/>
              <a:t> Genet Dev</a:t>
            </a:r>
            <a:r>
              <a:rPr lang="en-US" dirty="0"/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273535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02DC-482D-6A4D-BA29-14B2493D2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NHLBI </a:t>
            </a:r>
            <a:r>
              <a:rPr lang="en-US" dirty="0" err="1"/>
              <a:t>TOPMed</a:t>
            </a:r>
            <a:r>
              <a:rPr lang="en-US" dirty="0"/>
              <a:t> (N=137,562)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0643FA-9B74-7440-8A1C-65D5768501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255619"/>
              </p:ext>
            </p:extLst>
          </p:nvPr>
        </p:nvGraphicFramePr>
        <p:xfrm>
          <a:off x="271530" y="1825625"/>
          <a:ext cx="2703488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088">
                  <a:extLst>
                    <a:ext uri="{9D8B030D-6E8A-4147-A177-3AD203B41FA5}">
                      <a16:colId xmlns:a16="http://schemas.microsoft.com/office/drawing/2014/main" val="31282105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1790349"/>
                    </a:ext>
                  </a:extLst>
                </a:gridCol>
              </a:tblGrid>
              <a:tr h="152298">
                <a:tc>
                  <a:txBody>
                    <a:bodyPr/>
                    <a:lstStyle/>
                    <a:p>
                      <a:r>
                        <a:rPr lang="en-US" sz="1400" b="1" dirty="0"/>
                        <a:t>Project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89581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AA CAC </a:t>
                      </a:r>
                      <a:r>
                        <a:rPr lang="en-US" sz="1400" dirty="0"/>
                        <a:t>(Rotter, Taylor)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1,409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41415173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AFGen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Ellinor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2,799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04029260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Africa7K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Tishkoff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3916804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Amish</a:t>
                      </a:r>
                      <a:r>
                        <a:rPr lang="en-US" sz="1400" dirty="0"/>
                        <a:t> (Mitchell)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1986919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ATGC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Burchard</a:t>
                      </a:r>
                      <a:r>
                        <a:rPr lang="en-US" sz="1400" dirty="0"/>
                        <a:t>, Williams)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15,580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88401111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BAGS</a:t>
                      </a:r>
                      <a:r>
                        <a:rPr lang="en-US" sz="1400" dirty="0"/>
                        <a:t> (Barnes)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694256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BioMe</a:t>
                      </a:r>
                      <a:r>
                        <a:rPr lang="en-US" sz="1400" dirty="0"/>
                        <a:t> (Do, Kenny, Loos)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11,413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5125839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Boston-Brazil SCD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Sankaran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497435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CARDIA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Fornage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3,622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8825817"/>
                  </a:ext>
                </a:extLst>
              </a:tr>
              <a:tr h="152298">
                <a:tc>
                  <a:txBody>
                    <a:bodyPr/>
                    <a:lstStyle/>
                    <a:p>
                      <a:r>
                        <a:rPr lang="en-US" sz="1400" b="1" dirty="0"/>
                        <a:t>CFS</a:t>
                      </a:r>
                      <a:r>
                        <a:rPr lang="en-US" sz="1400" dirty="0"/>
                        <a:t> (Redline)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179088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19160C2-2A5A-9648-A746-DEC7D44C30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422523"/>
              </p:ext>
            </p:extLst>
          </p:nvPr>
        </p:nvGraphicFramePr>
        <p:xfrm>
          <a:off x="3270161" y="1825625"/>
          <a:ext cx="2703488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7">
                  <a:extLst>
                    <a:ext uri="{9D8B030D-6E8A-4147-A177-3AD203B41FA5}">
                      <a16:colId xmlns:a16="http://schemas.microsoft.com/office/drawing/2014/main" val="3128210566"/>
                    </a:ext>
                  </a:extLst>
                </a:gridCol>
                <a:gridCol w="822101">
                  <a:extLst>
                    <a:ext uri="{9D8B030D-6E8A-4147-A177-3AD203B41FA5}">
                      <a16:colId xmlns:a16="http://schemas.microsoft.com/office/drawing/2014/main" val="3401790349"/>
                    </a:ext>
                  </a:extLst>
                </a:gridCol>
              </a:tblGrid>
              <a:tr h="152298">
                <a:tc>
                  <a:txBody>
                    <a:bodyPr/>
                    <a:lstStyle/>
                    <a:p>
                      <a:r>
                        <a:rPr lang="en-US" sz="1400" b="1" dirty="0"/>
                        <a:t>Project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89581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CHS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Psaty</a:t>
                      </a:r>
                      <a:r>
                        <a:rPr lang="en-US" sz="1400" dirty="0"/>
                        <a:t>, Tracy)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3,600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71211445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COPD</a:t>
                      </a:r>
                      <a:r>
                        <a:rPr lang="en-US" sz="1400" dirty="0"/>
                        <a:t> (Silverman)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12,785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1986919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CRA/CAMP </a:t>
                      </a:r>
                      <a:r>
                        <a:rPr lang="en-US" sz="1400" dirty="0"/>
                        <a:t>(Weiss)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6,619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88401111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FHS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Cupples</a:t>
                      </a:r>
                      <a:r>
                        <a:rPr lang="en-US" sz="1400" dirty="0"/>
                        <a:t>, Ramachandran)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4,089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6942568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HCHS/SOL </a:t>
                      </a:r>
                      <a:r>
                        <a:rPr lang="en-US" sz="1400" dirty="0"/>
                        <a:t>(Kaplan, North)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5125839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HyperGEN</a:t>
                      </a:r>
                      <a:r>
                        <a:rPr lang="en-US" sz="1400" b="1" dirty="0"/>
                        <a:t>/GENOA </a:t>
                      </a:r>
                      <a:r>
                        <a:rPr lang="en-US" sz="1400" dirty="0"/>
                        <a:t>(Arnett)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3,161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497435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GeneSTAR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dirty="0"/>
                        <a:t>(Mathias)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8825817"/>
                  </a:ext>
                </a:extLst>
              </a:tr>
              <a:tr h="152298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GenSalt</a:t>
                      </a:r>
                      <a:r>
                        <a:rPr lang="en-US" sz="1400" dirty="0"/>
                        <a:t> (He)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1,860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317908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GOLDN</a:t>
                      </a:r>
                      <a:r>
                        <a:rPr lang="en-US" sz="1400" dirty="0"/>
                        <a:t> (Arnett)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87950576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IPF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Fingerlin</a:t>
                      </a:r>
                      <a:r>
                        <a:rPr lang="en-US" sz="1400" dirty="0"/>
                        <a:t>, Schwartz)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503922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CEF59F1-6B6B-C844-9B68-6652EFD86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606340"/>
              </p:ext>
            </p:extLst>
          </p:nvPr>
        </p:nvGraphicFramePr>
        <p:xfrm>
          <a:off x="6276306" y="1825625"/>
          <a:ext cx="2703488" cy="463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3141">
                  <a:extLst>
                    <a:ext uri="{9D8B030D-6E8A-4147-A177-3AD203B41FA5}">
                      <a16:colId xmlns:a16="http://schemas.microsoft.com/office/drawing/2014/main" val="3128210566"/>
                    </a:ext>
                  </a:extLst>
                </a:gridCol>
                <a:gridCol w="840347">
                  <a:extLst>
                    <a:ext uri="{9D8B030D-6E8A-4147-A177-3AD203B41FA5}">
                      <a16:colId xmlns:a16="http://schemas.microsoft.com/office/drawing/2014/main" val="3401790349"/>
                    </a:ext>
                  </a:extLst>
                </a:gridCol>
              </a:tblGrid>
              <a:tr h="152298">
                <a:tc>
                  <a:txBody>
                    <a:bodyPr/>
                    <a:lstStyle/>
                    <a:p>
                      <a:r>
                        <a:rPr lang="en-US" sz="1400" b="1" dirty="0"/>
                        <a:t>Project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89581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JHS</a:t>
                      </a:r>
                      <a:r>
                        <a:rPr lang="en-US" sz="1400" dirty="0"/>
                        <a:t> (Correa, Wilson)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4406497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MESA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 (Rich, Rotter)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4,595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1986919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MLOF</a:t>
                      </a:r>
                      <a:r>
                        <a:rPr lang="en-US" sz="1400" dirty="0"/>
                        <a:t> (Johnsen, </a:t>
                      </a:r>
                      <a:r>
                        <a:rPr lang="en-US" sz="1400" dirty="0" err="1"/>
                        <a:t>Konkle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5,147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88401111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OMG SCD </a:t>
                      </a:r>
                      <a:r>
                        <a:rPr lang="en-US" sz="1400" dirty="0"/>
                        <a:t>(Ashley-Koch, </a:t>
                      </a:r>
                      <a:r>
                        <a:rPr lang="en-US" sz="1400" dirty="0" err="1"/>
                        <a:t>Telen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6942568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PCGC CHD </a:t>
                      </a:r>
                      <a:r>
                        <a:rPr lang="en-US" sz="1400" dirty="0"/>
                        <a:t>(Gelb, Seidman)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3,230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5125839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PGX </a:t>
                      </a:r>
                      <a:r>
                        <a:rPr lang="en-US" sz="1400" dirty="0"/>
                        <a:t>Asthma (</a:t>
                      </a:r>
                      <a:r>
                        <a:rPr lang="en-US" sz="1400" dirty="0" err="1"/>
                        <a:t>Burchard</a:t>
                      </a:r>
                      <a:r>
                        <a:rPr lang="en-US" sz="1400" dirty="0"/>
                        <a:t>, Hernandez)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4974358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PharmHU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Boerwinkle</a:t>
                      </a:r>
                      <a:r>
                        <a:rPr lang="en-US" sz="1400" dirty="0"/>
                        <a:t>, Sheehan)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1,454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8825817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PROMIS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Saleheen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4,200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317908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PUSH SCD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Nekhai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87950576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REDS-III Brazil </a:t>
                      </a:r>
                      <a:r>
                        <a:rPr lang="en-US" sz="1400" dirty="0"/>
                        <a:t>(Custer, Kelly)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2,809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503922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8998F90D-D400-9042-9B59-6BD0A1BA4C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821728"/>
              </p:ext>
            </p:extLst>
          </p:nvPr>
        </p:nvGraphicFramePr>
        <p:xfrm>
          <a:off x="9282451" y="1825625"/>
          <a:ext cx="2703488" cy="399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6258">
                  <a:extLst>
                    <a:ext uri="{9D8B030D-6E8A-4147-A177-3AD203B41FA5}">
                      <a16:colId xmlns:a16="http://schemas.microsoft.com/office/drawing/2014/main" val="3128210566"/>
                    </a:ext>
                  </a:extLst>
                </a:gridCol>
                <a:gridCol w="897230">
                  <a:extLst>
                    <a:ext uri="{9D8B030D-6E8A-4147-A177-3AD203B41FA5}">
                      <a16:colId xmlns:a16="http://schemas.microsoft.com/office/drawing/2014/main" val="3401790349"/>
                    </a:ext>
                  </a:extLst>
                </a:gridCol>
              </a:tblGrid>
              <a:tr h="152298">
                <a:tc>
                  <a:txBody>
                    <a:bodyPr/>
                    <a:lstStyle/>
                    <a:p>
                      <a:r>
                        <a:rPr lang="en-US" sz="1400" b="1" dirty="0"/>
                        <a:t>Project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89581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SAFS</a:t>
                      </a:r>
                      <a:r>
                        <a:rPr lang="en-US" sz="1400" dirty="0"/>
                        <a:t> (Curran, </a:t>
                      </a:r>
                      <a:r>
                        <a:rPr lang="en-US" sz="1400" dirty="0" err="1"/>
                        <a:t>Blangero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1,142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1986919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Sarcoidosis</a:t>
                      </a:r>
                      <a:r>
                        <a:rPr lang="en-US" sz="1400" dirty="0"/>
                        <a:t> (Montgomery)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88401111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SARP</a:t>
                      </a:r>
                      <a:r>
                        <a:rPr lang="en-US" sz="1400" dirty="0"/>
                        <a:t> (Meyers)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1,900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694256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SAS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McGarvey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1,296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5125839"/>
                  </a:ext>
                </a:extLst>
              </a:tr>
              <a:tr h="152298">
                <a:tc>
                  <a:txBody>
                    <a:bodyPr/>
                    <a:lstStyle/>
                    <a:p>
                      <a:r>
                        <a:rPr lang="en-US" sz="1400" b="1" dirty="0"/>
                        <a:t>SIT SCD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497435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THRV</a:t>
                      </a:r>
                      <a:r>
                        <a:rPr lang="en-US" sz="1400" dirty="0"/>
                        <a:t> (Chen, Rao)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2,585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8825817"/>
                  </a:ext>
                </a:extLst>
              </a:tr>
              <a:tr h="152298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TOPCHeF</a:t>
                      </a:r>
                      <a:endParaRPr lang="en-US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3179088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VTE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Boerwinkle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87950576"/>
                  </a:ext>
                </a:extLst>
              </a:tr>
              <a:tr h="365515">
                <a:tc>
                  <a:txBody>
                    <a:bodyPr/>
                    <a:lstStyle/>
                    <a:p>
                      <a:r>
                        <a:rPr lang="en-US" sz="1400" b="1" dirty="0"/>
                        <a:t>walk </a:t>
                      </a:r>
                      <a:r>
                        <a:rPr lang="en-US" sz="1400" b="1" dirty="0" err="1"/>
                        <a:t>PHaSST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dirty="0"/>
                        <a:t>(Gladwin, Zhang)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80503922"/>
                  </a:ext>
                </a:extLst>
              </a:tr>
              <a:tr h="258907">
                <a:tc>
                  <a:txBody>
                    <a:bodyPr/>
                    <a:lstStyle/>
                    <a:p>
                      <a:r>
                        <a:rPr lang="en-US" sz="1400" b="1" dirty="0"/>
                        <a:t>WHI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Kooperberg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11,100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68167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10C1782-8EB0-674F-A15D-8F8A6806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208" y="176609"/>
            <a:ext cx="1892731" cy="8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6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Deep-coverage whole genome sequencing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490984"/>
              </p:ext>
            </p:extLst>
          </p:nvPr>
        </p:nvGraphicFramePr>
        <p:xfrm>
          <a:off x="98760" y="1923163"/>
          <a:ext cx="11980806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4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9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4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2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44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Coding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Non-coding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Structural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Platform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common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low-frequency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rare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common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low-frequency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rare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charset="0"/>
                          <a:ea typeface="Calibri" charset="0"/>
                          <a:cs typeface="Calibri" charset="0"/>
                        </a:rPr>
                        <a:t>GWAS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charset="0"/>
                          <a:ea typeface="Calibri" charset="0"/>
                          <a:cs typeface="Calibri" charset="0"/>
                        </a:rPr>
                        <a:t>GWAS + imputation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charset="0"/>
                          <a:ea typeface="Calibri" charset="0"/>
                          <a:cs typeface="Calibri" charset="0"/>
                        </a:rPr>
                        <a:t>Whole</a:t>
                      </a:r>
                      <a:r>
                        <a:rPr lang="en-US" sz="24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exome</a:t>
                      </a:r>
                      <a:endParaRPr lang="en-US" sz="2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charset="0"/>
                          <a:ea typeface="Calibri" charset="0"/>
                          <a:cs typeface="Calibri" charset="0"/>
                        </a:rPr>
                        <a:t>Whole</a:t>
                      </a:r>
                      <a:r>
                        <a:rPr lang="en-US" sz="24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2400" dirty="0">
                          <a:latin typeface="Calibri" charset="0"/>
                          <a:ea typeface="Calibri" charset="0"/>
                          <a:cs typeface="Calibri" charset="0"/>
                        </a:rPr>
                        <a:t>genome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7609668" y="6240990"/>
            <a:ext cx="4469898" cy="1"/>
          </a:xfrm>
          <a:prstGeom prst="line">
            <a:avLst/>
          </a:prstGeom>
          <a:ln w="28575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74618" y="6267456"/>
            <a:ext cx="26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Newly </a:t>
            </a:r>
            <a:r>
              <a:rPr lang="en-US" b="1"/>
              <a:t>directly genotyped</a:t>
            </a:r>
          </a:p>
        </p:txBody>
      </p:sp>
    </p:spTree>
    <p:extLst>
      <p:ext uri="{BB962C8B-B14F-4D97-AF65-F5344CB8AC3E}">
        <p14:creationId xmlns:p14="http://schemas.microsoft.com/office/powerpoint/2010/main" val="615721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current sample sizes (vs larger GWAS), what is the incremental value of WGS for:</a:t>
            </a:r>
          </a:p>
          <a:p>
            <a:endParaRPr lang="en-US" dirty="0"/>
          </a:p>
          <a:p>
            <a:pPr lvl="1"/>
            <a:r>
              <a:rPr lang="en-US" dirty="0"/>
              <a:t>Locus discovery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Clinical/translational insight</a:t>
            </a:r>
          </a:p>
        </p:txBody>
      </p:sp>
    </p:spTree>
    <p:extLst>
      <p:ext uri="{BB962C8B-B14F-4D97-AF65-F5344CB8AC3E}">
        <p14:creationId xmlns:p14="http://schemas.microsoft.com/office/powerpoint/2010/main" val="193296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WGS samples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6"/>
          <a:stretch/>
        </p:blipFill>
        <p:spPr>
          <a:xfrm>
            <a:off x="457274" y="1965701"/>
            <a:ext cx="11277452" cy="42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1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genome sequence analysis in 16,324 individuals</a:t>
            </a:r>
          </a:p>
        </p:txBody>
      </p:sp>
      <p:pic>
        <p:nvPicPr>
          <p:cNvPr id="4" name="Picture 3" descr="/Volumes/medpop_esp2/pradeep/topmed/QC/plots/topmed.ooa_fhs_jhs_mesa_finest.covg.violin_plots.2017022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4" y="1690688"/>
            <a:ext cx="502920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0329"/>
            <a:ext cx="5249917" cy="52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189M unique variants discovered among 16,324 samples</a:t>
            </a:r>
          </a:p>
        </p:txBody>
      </p:sp>
      <p:pic>
        <p:nvPicPr>
          <p:cNvPr id="4" name="Picture 3" descr="/Volumes/medpop_esp2/pradeep/topmed/QC/plots/topmed.ooa_fhs_jhs_mesa_finest.variant_cou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10439400" cy="417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401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1039</Words>
  <Application>Microsoft Macintosh PowerPoint</Application>
  <PresentationFormat>Widescreen</PresentationFormat>
  <Paragraphs>422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Whole genome sequence analysis of plasma lipids</vt:lpstr>
      <vt:lpstr>PowerPoint Presentation</vt:lpstr>
      <vt:lpstr>Hundreds of lipid loci have been discovered in GWAS in hundreds of thousands of individuals</vt:lpstr>
      <vt:lpstr>NHLBI TOPMed (N=137,562)</vt:lpstr>
      <vt:lpstr>Deep-coverage whole genome sequencing</vt:lpstr>
      <vt:lpstr>Objectives</vt:lpstr>
      <vt:lpstr>WGS samples</vt:lpstr>
      <vt:lpstr>Whole genome sequence analysis in 16,324 individuals</vt:lpstr>
      <vt:lpstr>189M unique variants discovered among 16,324 samples</vt:lpstr>
      <vt:lpstr>PowerPoint Presentation</vt:lpstr>
      <vt:lpstr>Low-frequency (AF 1%) African American-specific haplotype associated with LDL cholesterol at LDLR</vt:lpstr>
      <vt:lpstr>1-bp deletion (MAF 2%), previously poorly tagged, associated with HDL cholesterol</vt:lpstr>
      <vt:lpstr>Four non-coding RVAS approaches using in silico annotations</vt:lpstr>
      <vt:lpstr>Four non-coding RVAS approaches using in silico annotations</vt:lpstr>
      <vt:lpstr>Expectation Disruptive coding mutations within Mendelian lipid genes</vt:lpstr>
      <vt:lpstr>Top associations for gene-linked rare non-coding variant tests at Mendelian lipid genes</vt:lpstr>
      <vt:lpstr>Exploring LDLR RVAS association</vt:lpstr>
      <vt:lpstr>Current WGS association analyses limitations</vt:lpstr>
      <vt:lpstr>Can WGS improve the diagnostic yield of severe hypercholesterolemia?</vt:lpstr>
      <vt:lpstr>Whole genome sequencing</vt:lpstr>
      <vt:lpstr>2M SNP polygenic score</vt:lpstr>
      <vt:lpstr>Knowledge of both monogenic and polygenic factors influences diagnostic yield</vt:lpstr>
      <vt:lpstr>Can polygenic scoring be informative for monogenic mutation carriers?</vt:lpstr>
      <vt:lpstr>Summary</vt:lpstr>
      <vt:lpstr>Acknowledgements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 genome sequence analysis of plasma lipids and lipoprotein(a)</dc:title>
  <dc:creator>Natarajan, Pradeep,M.D.</dc:creator>
  <cp:lastModifiedBy>Natarajan, Pradeep,M.D.</cp:lastModifiedBy>
  <cp:revision>62</cp:revision>
  <dcterms:created xsi:type="dcterms:W3CDTF">2017-10-20T12:47:35Z</dcterms:created>
  <dcterms:modified xsi:type="dcterms:W3CDTF">2018-03-23T15:14:28Z</dcterms:modified>
</cp:coreProperties>
</file>