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73" r:id="rId5"/>
    <p:sldId id="274" r:id="rId6"/>
    <p:sldId id="261" r:id="rId7"/>
    <p:sldId id="262" r:id="rId8"/>
    <p:sldId id="27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084F5F-961E-451C-988E-811938E3AB2A}" v="19" dt="2018-03-28T16:52:41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95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leen williams" userId="535214ec0bbe2a8d" providerId="LiveId" clId="{04084F5F-961E-451C-988E-811938E3AB2A}"/>
    <pc:docChg chg="custSel addSld delSld modSld">
      <pc:chgData name="Kayleen williams" userId="535214ec0bbe2a8d" providerId="LiveId" clId="{04084F5F-961E-451C-988E-811938E3AB2A}" dt="2018-03-28T16:52:41.881" v="23" actId="20577"/>
      <pc:docMkLst>
        <pc:docMk/>
      </pc:docMkLst>
      <pc:sldChg chg="addSp delSp del">
        <pc:chgData name="Kayleen williams" userId="535214ec0bbe2a8d" providerId="LiveId" clId="{04084F5F-961E-451C-988E-811938E3AB2A}" dt="2018-03-28T16:50:51.869" v="22" actId="2696"/>
        <pc:sldMkLst>
          <pc:docMk/>
          <pc:sldMk cId="2911782297" sldId="263"/>
        </pc:sldMkLst>
        <pc:spChg chg="add del">
          <ac:chgData name="Kayleen williams" userId="535214ec0bbe2a8d" providerId="LiveId" clId="{04084F5F-961E-451C-988E-811938E3AB2A}" dt="2018-03-28T16:50:18.612" v="2"/>
          <ac:spMkLst>
            <pc:docMk/>
            <pc:sldMk cId="2911782297" sldId="263"/>
            <ac:spMk id="2" creationId="{87C333B4-DEEA-4A97-A517-CB534043C804}"/>
          </ac:spMkLst>
        </pc:spChg>
        <pc:spChg chg="del">
          <ac:chgData name="Kayleen williams" userId="535214ec0bbe2a8d" providerId="LiveId" clId="{04084F5F-961E-451C-988E-811938E3AB2A}" dt="2018-03-28T16:50:13.909" v="0" actId="478"/>
          <ac:spMkLst>
            <pc:docMk/>
            <pc:sldMk cId="2911782297" sldId="263"/>
            <ac:spMk id="4" creationId="{00000000-0000-0000-0000-000000000000}"/>
          </ac:spMkLst>
        </pc:spChg>
      </pc:sldChg>
      <pc:sldChg chg="modSp">
        <pc:chgData name="Kayleen williams" userId="535214ec0bbe2a8d" providerId="LiveId" clId="{04084F5F-961E-451C-988E-811938E3AB2A}" dt="2018-03-28T16:52:41.881" v="23" actId="20577"/>
        <pc:sldMkLst>
          <pc:docMk/>
          <pc:sldMk cId="148418284" sldId="273"/>
        </pc:sldMkLst>
        <pc:spChg chg="mod">
          <ac:chgData name="Kayleen williams" userId="535214ec0bbe2a8d" providerId="LiveId" clId="{04084F5F-961E-451C-988E-811938E3AB2A}" dt="2018-03-28T16:52:41.881" v="23" actId="20577"/>
          <ac:spMkLst>
            <pc:docMk/>
            <pc:sldMk cId="148418284" sldId="273"/>
            <ac:spMk id="3" creationId="{00000000-0000-0000-0000-000000000000}"/>
          </ac:spMkLst>
        </pc:spChg>
      </pc:sldChg>
      <pc:sldChg chg="modSp add">
        <pc:chgData name="Kayleen williams" userId="535214ec0bbe2a8d" providerId="LiveId" clId="{04084F5F-961E-451C-988E-811938E3AB2A}" dt="2018-03-28T16:50:42.600" v="21" actId="20577"/>
        <pc:sldMkLst>
          <pc:docMk/>
          <pc:sldMk cId="2648840312" sldId="275"/>
        </pc:sldMkLst>
        <pc:spChg chg="mod">
          <ac:chgData name="Kayleen williams" userId="535214ec0bbe2a8d" providerId="LiveId" clId="{04084F5F-961E-451C-988E-811938E3AB2A}" dt="2018-03-28T16:50:42.600" v="21" actId="20577"/>
          <ac:spMkLst>
            <pc:docMk/>
            <pc:sldMk cId="2648840312" sldId="275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DF43F9-EF8D-456D-8864-765A4BF34173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3720AB-AB90-4E82-B03D-32C88606C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6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F3A8-C5D2-6A41-A81F-99A7A72B91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65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F3A8-C5D2-6A41-A81F-99A7A72B91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20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D254-0B2B-F341-BF3C-D955E5610C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30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172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68B36-9FDD-4A7B-8C70-5FB09EA591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37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96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7F9A-E0CA-4F6B-8A27-9172E70CA96D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BBB4-32FD-4A47-8C01-D971C9E9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9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7F9A-E0CA-4F6B-8A27-9172E70CA96D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BBB4-32FD-4A47-8C01-D971C9E9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1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7F9A-E0CA-4F6B-8A27-9172E70CA96D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BBB4-32FD-4A47-8C01-D971C9E9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47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85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7F9A-E0CA-4F6B-8A27-9172E70CA96D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BBB4-32FD-4A47-8C01-D971C9E9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8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7F9A-E0CA-4F6B-8A27-9172E70CA96D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BBB4-32FD-4A47-8C01-D971C9E9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0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7F9A-E0CA-4F6B-8A27-9172E70CA96D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BBB4-32FD-4A47-8C01-D971C9E9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3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7F9A-E0CA-4F6B-8A27-9172E70CA96D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BBB4-32FD-4A47-8C01-D971C9E9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7F9A-E0CA-4F6B-8A27-9172E70CA96D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BBB4-32FD-4A47-8C01-D971C9E9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7F9A-E0CA-4F6B-8A27-9172E70CA96D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BBB4-32FD-4A47-8C01-D971C9E9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1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7F9A-E0CA-4F6B-8A27-9172E70CA96D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BBB4-32FD-4A47-8C01-D971C9E9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4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7F9A-E0CA-4F6B-8A27-9172E70CA96D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BBB4-32FD-4A47-8C01-D971C9E9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8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17F9A-E0CA-4F6B-8A27-9172E70CA96D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8BBB4-32FD-4A47-8C01-D971C9E9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0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4"/>
          <p:cNvSpPr>
            <a:spLocks noGrp="1"/>
          </p:cNvSpPr>
          <p:nvPr>
            <p:ph type="subTitle" idx="1"/>
          </p:nvPr>
        </p:nvSpPr>
        <p:spPr>
          <a:xfrm>
            <a:off x="5029200" y="5080000"/>
            <a:ext cx="3962400" cy="609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600" b="1" dirty="0">
                <a:solidFill>
                  <a:srgbClr val="898989"/>
                </a:solidFill>
                <a:ea typeface="ＭＳ Ｐゴシック" pitchFamily="34" charset="-128"/>
              </a:rPr>
              <a:t>March 29, 2018</a:t>
            </a:r>
          </a:p>
          <a:p>
            <a:pPr algn="l" eaLnBrk="1" hangingPunct="1">
              <a:buFont typeface="Wingdings 3" pitchFamily="18" charset="2"/>
              <a:buNone/>
            </a:pPr>
            <a:r>
              <a:rPr lang="en-US" sz="1600" b="1" dirty="0">
                <a:solidFill>
                  <a:srgbClr val="898989"/>
                </a:solidFill>
                <a:ea typeface="ＭＳ Ｐゴシック" pitchFamily="34" charset="-128"/>
              </a:rPr>
              <a:t>Jerome I. Rotter, MD and Stephen S. Rich, PhD</a:t>
            </a:r>
          </a:p>
        </p:txBody>
      </p:sp>
      <p:pic>
        <p:nvPicPr>
          <p:cNvPr id="3075" name="Picture 7" descr="logocolor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 descr="C:\Documents and Settings\wcraigj\Local Settings\Temporary Internet Files\Content.IE5\MKQQJSMW\MPj03901310000[1].jpg"/>
          <p:cNvPicPr>
            <a:picLocks noChangeAspect="1" noChangeArrowheads="1"/>
          </p:cNvPicPr>
          <p:nvPr/>
        </p:nvPicPr>
        <p:blipFill>
          <a:blip r:embed="rId3">
            <a:lum bright="32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itle 3"/>
          <p:cNvSpPr>
            <a:spLocks noGrp="1"/>
          </p:cNvSpPr>
          <p:nvPr>
            <p:ph type="ctrTitle"/>
          </p:nvPr>
        </p:nvSpPr>
        <p:spPr>
          <a:xfrm>
            <a:off x="1611313" y="1427163"/>
            <a:ext cx="7456487" cy="990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200" b="1" dirty="0">
                <a:ea typeface="ＭＳ Ｐゴシック" pitchFamily="34" charset="-128"/>
              </a:rPr>
              <a:t>MESA Steering Committee</a:t>
            </a:r>
            <a:br>
              <a:rPr lang="en-US" sz="4200" b="1" dirty="0">
                <a:ea typeface="ＭＳ Ｐゴシック" pitchFamily="34" charset="-128"/>
              </a:rPr>
            </a:br>
            <a:r>
              <a:rPr lang="en-US" sz="4200" b="1" dirty="0">
                <a:ea typeface="ＭＳ Ｐゴシック" pitchFamily="34" charset="-128"/>
              </a:rPr>
              <a:t>Genetics Committee Update</a:t>
            </a:r>
          </a:p>
        </p:txBody>
      </p:sp>
    </p:spTree>
    <p:extLst>
      <p:ext uri="{BB962C8B-B14F-4D97-AF65-F5344CB8AC3E}">
        <p14:creationId xmlns:p14="http://schemas.microsoft.com/office/powerpoint/2010/main" val="124017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1571625" cy="1219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164E3-A7DB-4690-B19F-1E080AA7B1DF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 descr="Screen Shot 2016-02-28 at 10.36.4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2756"/>
            <a:ext cx="9144000" cy="4353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913" y="6260068"/>
            <a:ext cx="858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Next </a:t>
            </a:r>
            <a:r>
              <a:rPr lang="en-US" b="1" i="1" dirty="0" err="1"/>
              <a:t>TOPMed</a:t>
            </a:r>
            <a:r>
              <a:rPr lang="en-US" b="1" i="1" dirty="0"/>
              <a:t> data freeze includes ~100,000 genomes, on the way to ~130,000 genomes</a:t>
            </a:r>
          </a:p>
        </p:txBody>
      </p:sp>
    </p:spTree>
    <p:extLst>
      <p:ext uri="{BB962C8B-B14F-4D97-AF65-F5344CB8AC3E}">
        <p14:creationId xmlns:p14="http://schemas.microsoft.com/office/powerpoint/2010/main" val="2740975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2C2C52-1E9F-D94E-AA11-25A1577F2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78" y="1066800"/>
            <a:ext cx="8575322" cy="4495800"/>
          </a:xfrm>
        </p:spPr>
      </p:pic>
    </p:spTree>
    <p:extLst>
      <p:ext uri="{BB962C8B-B14F-4D97-AF65-F5344CB8AC3E}">
        <p14:creationId xmlns:p14="http://schemas.microsoft.com/office/powerpoint/2010/main" val="1307488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60952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/>
              <a:t>Whole genome sequence analysis of plasma lipids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43000" y="3383437"/>
            <a:ext cx="6858000" cy="1241822"/>
          </a:xfrm>
        </p:spPr>
        <p:txBody>
          <a:bodyPr>
            <a:noAutofit/>
          </a:bodyPr>
          <a:lstStyle/>
          <a:p>
            <a:r>
              <a:rPr lang="en-US" dirty="0"/>
              <a:t>Pradeep Natarajan, MD </a:t>
            </a:r>
            <a:r>
              <a:rPr lang="en-US" dirty="0" err="1"/>
              <a:t>MMSc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sz="1050" dirty="0"/>
              <a:t>Instructor of Medicine, Harvard Medical School</a:t>
            </a:r>
          </a:p>
          <a:p>
            <a:pPr>
              <a:spcBef>
                <a:spcPts val="0"/>
              </a:spcBef>
            </a:pPr>
            <a:r>
              <a:rPr lang="en-US" sz="1050" dirty="0"/>
              <a:t>Director, Preventive Cardiology, Massachusetts General Hospital</a:t>
            </a:r>
          </a:p>
          <a:p>
            <a:pPr>
              <a:spcBef>
                <a:spcPts val="0"/>
              </a:spcBef>
            </a:pPr>
            <a:r>
              <a:rPr lang="en-US" sz="1050" dirty="0"/>
              <a:t>Affiliated Scientist, Broad Institute</a:t>
            </a:r>
          </a:p>
          <a:p>
            <a:pPr>
              <a:spcBef>
                <a:spcPts val="0"/>
              </a:spcBef>
            </a:pPr>
            <a:r>
              <a:rPr lang="en-US" sz="1350" dirty="0"/>
              <a:t>@</a:t>
            </a:r>
            <a:r>
              <a:rPr lang="en-US" sz="1350" dirty="0" err="1"/>
              <a:t>pnatarajanmd</a:t>
            </a:r>
            <a:endParaRPr lang="en-US" sz="1350" dirty="0"/>
          </a:p>
          <a:p>
            <a:r>
              <a:rPr lang="en-US" sz="1350" dirty="0"/>
              <a:t>March 29, 2018</a:t>
            </a:r>
          </a:p>
          <a:p>
            <a:r>
              <a:rPr lang="en-US" sz="1350" dirty="0"/>
              <a:t>MESA Steering Committee</a:t>
            </a:r>
          </a:p>
          <a:p>
            <a:r>
              <a:rPr lang="en-US" sz="1350" dirty="0"/>
              <a:t>Bethesda, MA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157" y="205881"/>
            <a:ext cx="1419548" cy="638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476" y="5361470"/>
            <a:ext cx="576827" cy="673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893" y="5361470"/>
            <a:ext cx="605403" cy="605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703" y="5327593"/>
            <a:ext cx="561086" cy="673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0157" y="4196467"/>
            <a:ext cx="289302" cy="21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08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9429" y="1774371"/>
          <a:ext cx="7808686" cy="4365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9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7538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ysClr val="windowText" lastClr="000000"/>
                          </a:solidFill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u="sng" dirty="0">
                          <a:solidFill>
                            <a:sysClr val="windowText" lastClr="000000"/>
                          </a:solidFill>
                        </a:rPr>
                        <a:t>Assigned Scope</a:t>
                      </a:r>
                      <a:r>
                        <a:rPr lang="en-US" sz="2200" b="0" u="sng" baseline="0" dirty="0">
                          <a:solidFill>
                            <a:sysClr val="windowText" lastClr="000000"/>
                          </a:solidFill>
                        </a:rPr>
                        <a:t> of Work</a:t>
                      </a:r>
                      <a:endParaRPr lang="en-US" sz="2200" b="0" u="sng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200" b="0" dirty="0">
                          <a:solidFill>
                            <a:sysClr val="windowText" lastClr="000000"/>
                          </a:solidFill>
                        </a:rPr>
                        <a:t> 3000 RNA-</a:t>
                      </a:r>
                      <a:r>
                        <a:rPr lang="en-US" sz="2200" b="0" dirty="0" err="1">
                          <a:solidFill>
                            <a:sysClr val="windowText" lastClr="000000"/>
                          </a:solidFill>
                        </a:rPr>
                        <a:t>Seq</a:t>
                      </a:r>
                      <a:r>
                        <a:rPr lang="en-US" sz="2200" b="0" dirty="0">
                          <a:solidFill>
                            <a:sysClr val="windowText" lastClr="000000"/>
                          </a:solidFill>
                        </a:rPr>
                        <a:t> – Broad (Gabriel),</a:t>
                      </a:r>
                      <a:r>
                        <a:rPr lang="en-US" sz="2200" b="0" baseline="0" dirty="0">
                          <a:solidFill>
                            <a:sysClr val="windowText" lastClr="000000"/>
                          </a:solidFill>
                        </a:rPr>
                        <a:t> University of Washington (Nickerson)</a:t>
                      </a:r>
                      <a:endParaRPr lang="en-US" sz="22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200" b="0" dirty="0">
                          <a:solidFill>
                            <a:sysClr val="windowText" lastClr="000000"/>
                          </a:solidFill>
                        </a:rPr>
                        <a:t> 2,200 </a:t>
                      </a:r>
                      <a:r>
                        <a:rPr lang="en-US" sz="2200" b="0" dirty="0" err="1">
                          <a:solidFill>
                            <a:sysClr val="windowText" lastClr="000000"/>
                          </a:solidFill>
                        </a:rPr>
                        <a:t>Methylomics</a:t>
                      </a:r>
                      <a:r>
                        <a:rPr lang="en-US" sz="2200" b="0" dirty="0">
                          <a:solidFill>
                            <a:sysClr val="windowText" lastClr="000000"/>
                          </a:solidFill>
                        </a:rPr>
                        <a:t> – Broad (Clish), Beth Israel (</a:t>
                      </a:r>
                      <a:r>
                        <a:rPr lang="en-US" sz="2200" b="0" dirty="0" err="1">
                          <a:solidFill>
                            <a:sysClr val="windowText" lastClr="000000"/>
                          </a:solidFill>
                        </a:rPr>
                        <a:t>Gerszten</a:t>
                      </a:r>
                      <a:r>
                        <a:rPr lang="en-US" sz="2200" b="0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200" b="0" dirty="0">
                          <a:solidFill>
                            <a:sysClr val="windowText" lastClr="000000"/>
                          </a:solidFill>
                        </a:rPr>
                        <a:t> 2,000 Metabolomics – USC (Van den Berg)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7538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ysClr val="windowText" lastClr="000000"/>
                          </a:solidFill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u="sng" dirty="0">
                          <a:solidFill>
                            <a:sysClr val="windowText" lastClr="000000"/>
                          </a:solidFill>
                        </a:rPr>
                        <a:t>Important Methodologic</a:t>
                      </a:r>
                      <a:r>
                        <a:rPr lang="en-US" sz="2200" b="0" u="sng" baseline="0" dirty="0">
                          <a:solidFill>
                            <a:sysClr val="windowText" lastClr="000000"/>
                          </a:solidFill>
                        </a:rPr>
                        <a:t> Questions</a:t>
                      </a:r>
                      <a:endParaRPr lang="en-US" sz="2200" b="0" u="sng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200" b="0" dirty="0">
                          <a:solidFill>
                            <a:sysClr val="windowText" lastClr="000000"/>
                          </a:solidFill>
                        </a:rPr>
                        <a:t> How samples stored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200" b="0" dirty="0">
                          <a:solidFill>
                            <a:sysClr val="windowText" lastClr="000000"/>
                          </a:solidFill>
                        </a:rPr>
                        <a:t> Extraction/preparation methods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200" b="0" dirty="0">
                          <a:solidFill>
                            <a:sysClr val="windowText" lastClr="000000"/>
                          </a:solidFill>
                        </a:rPr>
                        <a:t> Amounts of material needed for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200" b="0" dirty="0">
                          <a:solidFill>
                            <a:sysClr val="windowText" lastClr="000000"/>
                          </a:solidFill>
                        </a:rPr>
                        <a:t>    core assays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095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ysClr val="windowText" lastClr="000000"/>
                          </a:solidFill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u="sng" dirty="0">
                          <a:solidFill>
                            <a:sysClr val="windowText" lastClr="000000"/>
                          </a:solidFill>
                        </a:rPr>
                        <a:t>Value of Multiple</a:t>
                      </a:r>
                      <a:r>
                        <a:rPr lang="en-US" sz="2200" b="0" u="sng" baseline="0" dirty="0">
                          <a:solidFill>
                            <a:sysClr val="windowText" lastClr="000000"/>
                          </a:solidFill>
                        </a:rPr>
                        <a:t> Time Points</a:t>
                      </a:r>
                      <a:endParaRPr lang="en-US" sz="2200" b="0" u="sng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88457" y="348343"/>
            <a:ext cx="47634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/>
              <a:t>TOPMed</a:t>
            </a:r>
            <a:r>
              <a:rPr lang="en-US" sz="4000" b="1" dirty="0"/>
              <a:t> Multi-Omics</a:t>
            </a:r>
          </a:p>
          <a:p>
            <a:pPr algn="ctr"/>
            <a:r>
              <a:rPr lang="en-US" sz="4000" b="1" dirty="0"/>
              <a:t>Pilot</a:t>
            </a:r>
          </a:p>
        </p:txBody>
      </p:sp>
    </p:spTree>
    <p:extLst>
      <p:ext uri="{BB962C8B-B14F-4D97-AF65-F5344CB8AC3E}">
        <p14:creationId xmlns:p14="http://schemas.microsoft.com/office/powerpoint/2010/main" val="2460401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1313" y="180325"/>
            <a:ext cx="6799943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MESA Multi-Omics Pilot, as of 9/30/2016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 Design Diagram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1942" y="5440023"/>
            <a:ext cx="692331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(Same 850 individuals).</a:t>
            </a:r>
          </a:p>
          <a:p>
            <a:pPr>
              <a:spcAft>
                <a:spcPts val="800"/>
              </a:spcAft>
            </a:pPr>
            <a:r>
              <a:rPr lang="en-US" sz="1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(100 Chinese; selected with availability of sample in Exam 5 and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Combio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-Bio.  Note, no Chinese available in Exam 5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epigenomics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study).</a:t>
            </a:r>
          </a:p>
          <a:p>
            <a:pPr>
              <a:spcAft>
                <a:spcPts val="800"/>
              </a:spcAft>
            </a:pPr>
            <a:r>
              <a:rPr lang="en-US" sz="1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(Same individuals within the 950, i.e. ‘a’ plus ‘b’, and select for as many individuals as possible who have events).</a:t>
            </a:r>
          </a:p>
          <a:p>
            <a:pPr>
              <a:spcAft>
                <a:spcPts val="800"/>
              </a:spcAft>
            </a:pPr>
            <a:r>
              <a:rPr lang="en-US" sz="1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(50 additional individuals, the same individuals in Exam 1 and 5, with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Combio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-Bio data).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211942" y="1235007"/>
          <a:ext cx="6571341" cy="3867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1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6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4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41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RNA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Methyl-DNA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Metabolomics (Plasma)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Exam 1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850 </a:t>
                      </a:r>
                      <a:r>
                        <a:rPr lang="en-US" sz="1200" b="1" baseline="30000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100 </a:t>
                      </a:r>
                      <a:r>
                        <a:rPr lang="en-US" sz="12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(cryopreserved=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PBMC’s)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(cryopreserved=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PBMC’s)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850</a:t>
                      </a:r>
                      <a:r>
                        <a:rPr lang="en-US" sz="1200" b="1" baseline="30000" dirty="0">
                          <a:solidFill>
                            <a:srgbClr val="FF0000"/>
                          </a:solidFill>
                          <a:effectLst/>
                        </a:rPr>
                        <a:t> a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100 </a:t>
                      </a:r>
                      <a:r>
                        <a:rPr lang="en-US" sz="12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+100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(whole blood)</a:t>
                      </a:r>
                    </a:p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(whole blood)</a:t>
                      </a: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(OH methyl)</a:t>
                      </a:r>
                      <a:r>
                        <a:rPr lang="en-US" sz="1200" baseline="30000">
                          <a:solidFill>
                            <a:sysClr val="windowText" lastClr="000000"/>
                          </a:solidFill>
                          <a:effectLst/>
                        </a:rPr>
                        <a:t>c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850</a:t>
                      </a:r>
                      <a:r>
                        <a:rPr lang="en-US" sz="1200" b="1" baseline="30000" dirty="0">
                          <a:solidFill>
                            <a:srgbClr val="FF0000"/>
                          </a:solidFill>
                          <a:effectLst/>
                        </a:rPr>
                        <a:t> a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100 </a:t>
                      </a:r>
                      <a:r>
                        <a:rPr lang="en-US" sz="12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50 </a:t>
                      </a:r>
                      <a:r>
                        <a:rPr lang="en-US" sz="12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d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Exam 5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850</a:t>
                      </a:r>
                      <a:r>
                        <a:rPr lang="en-US" sz="1200" b="1" baseline="30000" dirty="0">
                          <a:solidFill>
                            <a:srgbClr val="FF0000"/>
                          </a:solidFill>
                          <a:effectLst/>
                        </a:rPr>
                        <a:t> a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---- </a:t>
                      </a:r>
                      <a:r>
                        <a:rPr lang="en-US" sz="12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500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500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(PBMC’s)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(PBMC’s)</a:t>
                      </a:r>
                    </a:p>
                    <a:p>
                      <a:pPr marL="0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(Monocytes)</a:t>
                      </a:r>
                    </a:p>
                    <a:p>
                      <a:pPr marL="0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(T-cells)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850</a:t>
                      </a:r>
                      <a:r>
                        <a:rPr lang="en-US" sz="1200" b="1" baseline="30000" dirty="0">
                          <a:solidFill>
                            <a:srgbClr val="FF0000"/>
                          </a:solidFill>
                          <a:effectLst/>
                        </a:rPr>
                        <a:t> a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100 </a:t>
                      </a:r>
                      <a:r>
                        <a:rPr lang="en-US" sz="12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+100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34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33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33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(PBMC’s)</a:t>
                      </a:r>
                    </a:p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(whole blood)</a:t>
                      </a:r>
                    </a:p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(OH methyl)</a:t>
                      </a:r>
                      <a:r>
                        <a:rPr lang="en-US" sz="12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c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(PBMC’s)</a:t>
                      </a:r>
                    </a:p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850</a:t>
                      </a:r>
                      <a:r>
                        <a:rPr lang="en-US" sz="1200" b="1" baseline="30000" dirty="0">
                          <a:solidFill>
                            <a:srgbClr val="FF0000"/>
                          </a:solidFill>
                          <a:effectLst/>
                        </a:rPr>
                        <a:t> a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100 </a:t>
                      </a:r>
                      <a:r>
                        <a:rPr lang="en-US" sz="12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300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300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300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50 </a:t>
                      </a:r>
                      <a:r>
                        <a:rPr lang="en-US" sz="12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d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Total Samples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3000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2200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2000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Total Number of Subjects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950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950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1000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009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0197" y="209862"/>
            <a:ext cx="57856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MESA Multi-Omics Project</a:t>
            </a:r>
          </a:p>
          <a:p>
            <a:pPr algn="ctr"/>
            <a:r>
              <a:rPr lang="en-US" sz="2800" b="1" dirty="0"/>
              <a:t>Current Status</a:t>
            </a:r>
          </a:p>
          <a:p>
            <a:pPr algn="ctr"/>
            <a:r>
              <a:rPr lang="en-US" sz="2800" b="1" dirty="0"/>
              <a:t>(as </a:t>
            </a:r>
            <a:r>
              <a:rPr lang="en-US" sz="2800" b="1"/>
              <a:t>of 3/23/2018</a:t>
            </a:r>
            <a:r>
              <a:rPr lang="en-US" sz="2800" b="1" dirty="0"/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8" y="2079053"/>
          <a:ext cx="8259581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118">
                  <a:extLst>
                    <a:ext uri="{9D8B030D-6E8A-4147-A177-3AD203B41FA5}">
                      <a16:colId xmlns:a16="http://schemas.microsoft.com/office/drawing/2014/main" val="52352694"/>
                    </a:ext>
                  </a:extLst>
                </a:gridCol>
                <a:gridCol w="741331">
                  <a:extLst>
                    <a:ext uri="{9D8B030D-6E8A-4147-A177-3AD203B41FA5}">
                      <a16:colId xmlns:a16="http://schemas.microsoft.com/office/drawing/2014/main" val="2947799188"/>
                    </a:ext>
                  </a:extLst>
                </a:gridCol>
                <a:gridCol w="6748132">
                  <a:extLst>
                    <a:ext uri="{9D8B030D-6E8A-4147-A177-3AD203B41FA5}">
                      <a16:colId xmlns:a16="http://schemas.microsoft.com/office/drawing/2014/main" val="1936014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Four datasets available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53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Metabolomics, proteomics,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methylomics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, RNA-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Seq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(counts and sequences)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387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Committees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387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Steering – Convened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by Jerry Rotter, Steve Rich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24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b.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Best Practices/Analysis – Convened by Joe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Mychaleckyj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, Leslie Lange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6577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46 Topic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Specific Working/Working Groups (12 nonclinical; 34 clinical phenotypes)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4076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d.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110 participants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202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020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239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3" name="object 3"/>
          <p:cNvSpPr txBox="1"/>
          <p:nvPr/>
        </p:nvSpPr>
        <p:spPr>
          <a:xfrm>
            <a:off x="1593273" y="3154479"/>
            <a:ext cx="5953414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46"/>
            <a:r>
              <a:rPr sz="3500" spc="55" dirty="0">
                <a:solidFill>
                  <a:srgbClr val="164F86"/>
                </a:solidFill>
                <a:latin typeface="Arial"/>
                <a:cs typeface="Arial"/>
              </a:rPr>
              <a:t>Update on RNA-seq analyses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89727" y="4409699"/>
            <a:ext cx="4962236" cy="104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46" indent="611915"/>
            <a:r>
              <a:rPr sz="2227" spc="9" dirty="0">
                <a:latin typeface="Arial"/>
                <a:cs typeface="Arial"/>
              </a:rPr>
              <a:t>François</a:t>
            </a:r>
            <a:r>
              <a:rPr sz="2227" spc="5" dirty="0">
                <a:latin typeface="Arial"/>
                <a:cs typeface="Arial"/>
              </a:rPr>
              <a:t> </a:t>
            </a:r>
            <a:r>
              <a:rPr sz="2227" spc="18" dirty="0">
                <a:latin typeface="Arial"/>
                <a:cs typeface="Arial"/>
              </a:rPr>
              <a:t>Aguet,</a:t>
            </a:r>
            <a:r>
              <a:rPr sz="2227" spc="5" dirty="0">
                <a:latin typeface="Arial"/>
                <a:cs typeface="Arial"/>
              </a:rPr>
              <a:t> Kristin </a:t>
            </a:r>
            <a:r>
              <a:rPr sz="2227" spc="14" dirty="0">
                <a:latin typeface="Arial"/>
                <a:cs typeface="Arial"/>
              </a:rPr>
              <a:t>A</a:t>
            </a:r>
            <a:r>
              <a:rPr sz="2227" spc="-36" dirty="0">
                <a:latin typeface="Arial"/>
                <a:cs typeface="Arial"/>
              </a:rPr>
              <a:t>r</a:t>
            </a:r>
            <a:r>
              <a:rPr sz="2227" spc="32" dirty="0">
                <a:latin typeface="Arial"/>
                <a:cs typeface="Arial"/>
              </a:rPr>
              <a:t>dlie</a:t>
            </a:r>
            <a:endParaRPr sz="2227" dirty="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2318" dirty="0">
              <a:latin typeface="Times New Roman"/>
              <a:cs typeface="Times New Roman"/>
            </a:endParaRPr>
          </a:p>
          <a:p>
            <a:pPr marL="11546" algn="ctr"/>
            <a:r>
              <a:rPr sz="2227" spc="-50" dirty="0">
                <a:latin typeface="Arial"/>
                <a:cs typeface="Arial"/>
              </a:rPr>
              <a:t>MESA</a:t>
            </a:r>
            <a:r>
              <a:rPr sz="2227" spc="5" dirty="0">
                <a:latin typeface="Arial"/>
                <a:cs typeface="Arial"/>
              </a:rPr>
              <a:t> </a:t>
            </a:r>
            <a:r>
              <a:rPr sz="2227" spc="36" dirty="0">
                <a:latin typeface="Arial"/>
                <a:cs typeface="Arial"/>
              </a:rPr>
              <a:t>Omics</a:t>
            </a:r>
            <a:r>
              <a:rPr sz="2227" spc="5" dirty="0">
                <a:latin typeface="Arial"/>
                <a:cs typeface="Arial"/>
              </a:rPr>
              <a:t> :: </a:t>
            </a:r>
            <a:r>
              <a:rPr sz="2227" spc="9" dirty="0">
                <a:latin typeface="Arial"/>
                <a:cs typeface="Arial"/>
              </a:rPr>
              <a:t>03/2</a:t>
            </a:r>
            <a:r>
              <a:rPr lang="en-US" sz="2227" spc="9" dirty="0">
                <a:latin typeface="Arial"/>
                <a:cs typeface="Arial"/>
              </a:rPr>
              <a:t>9</a:t>
            </a:r>
            <a:r>
              <a:rPr sz="2227" spc="9" dirty="0">
                <a:latin typeface="Arial"/>
                <a:cs typeface="Arial"/>
              </a:rPr>
              <a:t>/2018</a:t>
            </a:r>
            <a:endParaRPr sz="2227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364" y="6096000"/>
            <a:ext cx="2228273" cy="611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6" name="object 6"/>
          <p:cNvSpPr/>
          <p:nvPr/>
        </p:nvSpPr>
        <p:spPr>
          <a:xfrm>
            <a:off x="3232658" y="5784311"/>
            <a:ext cx="1385602" cy="1039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7" name="object 7"/>
          <p:cNvSpPr txBox="1"/>
          <p:nvPr/>
        </p:nvSpPr>
        <p:spPr>
          <a:xfrm>
            <a:off x="3451382" y="5810357"/>
            <a:ext cx="947881" cy="1045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500" spc="-18" dirty="0">
                <a:solidFill>
                  <a:srgbClr val="231F20"/>
                </a:solidFill>
                <a:latin typeface="Rockwell"/>
                <a:cs typeface="Rockwell"/>
              </a:rPr>
              <a:t>NHL</a:t>
            </a:r>
            <a:r>
              <a:rPr sz="1500" spc="-9" dirty="0">
                <a:solidFill>
                  <a:srgbClr val="231F20"/>
                </a:solidFill>
                <a:latin typeface="Rockwell"/>
                <a:cs typeface="Rockwell"/>
              </a:rPr>
              <a:t>BI</a:t>
            </a:r>
            <a:endParaRPr sz="1500">
              <a:latin typeface="Rockwell"/>
              <a:cs typeface="Rockwell"/>
            </a:endParaRPr>
          </a:p>
          <a:p>
            <a:pPr>
              <a:lnSpc>
                <a:spcPct val="100000"/>
              </a:lnSpc>
            </a:pPr>
            <a:endParaRPr sz="145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5">
              <a:latin typeface="Times New Roman"/>
              <a:cs typeface="Times New Roman"/>
            </a:endParaRPr>
          </a:p>
          <a:p>
            <a:pPr algn="ctr">
              <a:spcBef>
                <a:spcPts val="932"/>
              </a:spcBef>
            </a:pPr>
            <a:r>
              <a:rPr sz="1636" b="1" spc="-45" dirty="0">
                <a:solidFill>
                  <a:srgbClr val="231F20"/>
                </a:solidFill>
                <a:latin typeface="Rockwell"/>
                <a:cs typeface="Rockwell"/>
              </a:rPr>
              <a:t>T</a:t>
            </a:r>
            <a:r>
              <a:rPr sz="1636" b="1" dirty="0">
                <a:solidFill>
                  <a:srgbClr val="231F20"/>
                </a:solidFill>
                <a:latin typeface="Rockwell"/>
                <a:cs typeface="Rockwell"/>
              </a:rPr>
              <a:t>O</a:t>
            </a:r>
            <a:r>
              <a:rPr sz="1636" b="1" spc="-5" dirty="0">
                <a:solidFill>
                  <a:srgbClr val="231F20"/>
                </a:solidFill>
                <a:latin typeface="Rockwell"/>
                <a:cs typeface="Rockwell"/>
              </a:rPr>
              <a:t>PMed</a:t>
            </a:r>
            <a:endParaRPr sz="1636">
              <a:latin typeface="Rockwell"/>
              <a:cs typeface="Rockwel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01376" y="5943884"/>
            <a:ext cx="1329323" cy="730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9" name="object 9"/>
          <p:cNvSpPr/>
          <p:nvPr/>
        </p:nvSpPr>
        <p:spPr>
          <a:xfrm>
            <a:off x="7908637" y="5784273"/>
            <a:ext cx="1027545" cy="10390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6"/>
          </a:p>
        </p:txBody>
      </p:sp>
    </p:spTree>
    <p:extLst>
      <p:ext uri="{BB962C8B-B14F-4D97-AF65-F5344CB8AC3E}">
        <p14:creationId xmlns:p14="http://schemas.microsoft.com/office/powerpoint/2010/main" val="183156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/>
              <a:t>MESA Genetics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524000"/>
            <a:ext cx="6248400" cy="4525963"/>
          </a:xfrm>
        </p:spPr>
        <p:txBody>
          <a:bodyPr>
            <a:normAutofit/>
          </a:bodyPr>
          <a:lstStyle/>
          <a:p>
            <a:r>
              <a:rPr lang="en-US" dirty="0"/>
              <a:t>Genetics Datasets Availability</a:t>
            </a:r>
          </a:p>
          <a:p>
            <a:r>
              <a:rPr lang="en-US" dirty="0"/>
              <a:t>Update on Genetics P&amp;P</a:t>
            </a:r>
          </a:p>
          <a:p>
            <a:r>
              <a:rPr lang="en-US" dirty="0"/>
              <a:t>Return of Results</a:t>
            </a:r>
          </a:p>
          <a:p>
            <a:r>
              <a:rPr lang="en-US" dirty="0"/>
              <a:t>Epigenetics</a:t>
            </a:r>
          </a:p>
          <a:p>
            <a:r>
              <a:rPr lang="en-US" dirty="0" err="1"/>
              <a:t>Combi</a:t>
            </a:r>
            <a:r>
              <a:rPr lang="en-US" dirty="0"/>
              <a:t>-Bio</a:t>
            </a:r>
          </a:p>
          <a:p>
            <a:r>
              <a:rPr lang="en-US" dirty="0"/>
              <a:t>NHLBI </a:t>
            </a:r>
            <a:r>
              <a:rPr lang="en-US" dirty="0" err="1"/>
              <a:t>TOPMed</a:t>
            </a:r>
            <a:r>
              <a:rPr lang="en-US" dirty="0"/>
              <a:t> program</a:t>
            </a:r>
          </a:p>
          <a:p>
            <a:pPr marL="0" indent="0">
              <a:buNone/>
            </a:pPr>
            <a:r>
              <a:rPr lang="en-US" dirty="0"/>
              <a:t>	a.  WGS</a:t>
            </a:r>
          </a:p>
          <a:p>
            <a:pPr marL="0" indent="0">
              <a:buNone/>
            </a:pPr>
            <a:r>
              <a:rPr lang="en-US" dirty="0"/>
              <a:t>	b.  Multi-Omics</a:t>
            </a:r>
          </a:p>
        </p:txBody>
      </p:sp>
    </p:spTree>
    <p:extLst>
      <p:ext uri="{BB962C8B-B14F-4D97-AF65-F5344CB8AC3E}">
        <p14:creationId xmlns:p14="http://schemas.microsoft.com/office/powerpoint/2010/main" val="36008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0"/>
            <a:ext cx="8229600" cy="7558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/>
              <a:t>Genetics Datasets Availability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82471"/>
              </p:ext>
            </p:extLst>
          </p:nvPr>
        </p:nvGraphicFramePr>
        <p:xfrm>
          <a:off x="381000" y="685800"/>
          <a:ext cx="822960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8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5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8825">
                <a:tc>
                  <a:txBody>
                    <a:bodyPr/>
                    <a:lstStyle/>
                    <a:p>
                      <a:r>
                        <a:rPr lang="en-US" sz="1600" dirty="0"/>
                        <a:t>Genetic 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Available w/MESA ID from 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Available w/</a:t>
                      </a:r>
                      <a:r>
                        <a:rPr lang="en-US" sz="1600" dirty="0" err="1"/>
                        <a:t>SHARe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ID from 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Available w/</a:t>
                      </a:r>
                      <a:r>
                        <a:rPr lang="en-US" sz="1600" dirty="0" err="1"/>
                        <a:t>SHARe</a:t>
                      </a:r>
                      <a:r>
                        <a:rPr lang="en-US" sz="1600" dirty="0"/>
                        <a:t> ID from </a:t>
                      </a:r>
                      <a:r>
                        <a:rPr lang="en-US" sz="1600" dirty="0" err="1"/>
                        <a:t>dbGaP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95">
                <a:tc>
                  <a:txBody>
                    <a:bodyPr/>
                    <a:lstStyle/>
                    <a:p>
                      <a:r>
                        <a:rPr lang="en-US" sz="1600" dirty="0" err="1"/>
                        <a:t>Affy</a:t>
                      </a:r>
                      <a:r>
                        <a:rPr lang="en-US" sz="1600" dirty="0"/>
                        <a:t> 6.0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95">
                <a:tc>
                  <a:txBody>
                    <a:bodyPr/>
                    <a:lstStyle/>
                    <a:p>
                      <a:r>
                        <a:rPr lang="en-US" sz="1600" dirty="0"/>
                        <a:t>Candidate Gene 1&amp;2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95">
                <a:tc>
                  <a:txBody>
                    <a:bodyPr/>
                    <a:lstStyle/>
                    <a:p>
                      <a:r>
                        <a:rPr lang="en-US" sz="1600" dirty="0" err="1"/>
                        <a:t>CARe</a:t>
                      </a:r>
                      <a:r>
                        <a:rPr lang="en-US" sz="1600" dirty="0"/>
                        <a:t> IBC </a:t>
                      </a:r>
                      <a:r>
                        <a:rPr lang="en-US" sz="1600" dirty="0" err="1"/>
                        <a:t>iSelect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95">
                <a:tc>
                  <a:txBody>
                    <a:bodyPr/>
                    <a:lstStyle/>
                    <a:p>
                      <a:r>
                        <a:rPr lang="en-US" sz="1600" dirty="0"/>
                        <a:t>96 SNP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95">
                <a:tc>
                  <a:txBody>
                    <a:bodyPr/>
                    <a:lstStyle/>
                    <a:p>
                      <a:r>
                        <a:rPr lang="en-US" sz="1600" dirty="0" err="1"/>
                        <a:t>Metabochip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595">
                <a:tc>
                  <a:txBody>
                    <a:bodyPr/>
                    <a:lstStyle/>
                    <a:p>
                      <a:r>
                        <a:rPr lang="en-US" sz="1600" dirty="0" err="1"/>
                        <a:t>Exome</a:t>
                      </a:r>
                      <a:r>
                        <a:rPr lang="en-US" sz="1600" dirty="0"/>
                        <a:t> Chip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95">
                <a:tc>
                  <a:txBody>
                    <a:bodyPr/>
                    <a:lstStyle/>
                    <a:p>
                      <a:r>
                        <a:rPr lang="en-US" sz="1600" dirty="0"/>
                        <a:t>Exome Sequence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95">
                <a:tc>
                  <a:txBody>
                    <a:bodyPr/>
                    <a:lstStyle/>
                    <a:p>
                      <a:r>
                        <a:rPr lang="en-US" sz="1600"/>
                        <a:t>Epigenomics methylation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95">
                <a:tc>
                  <a:txBody>
                    <a:bodyPr/>
                    <a:lstStyle/>
                    <a:p>
                      <a:r>
                        <a:rPr lang="en-US" sz="1600"/>
                        <a:t>Epigenomics expression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595">
                <a:tc>
                  <a:txBody>
                    <a:bodyPr/>
                    <a:lstStyle/>
                    <a:p>
                      <a:r>
                        <a:rPr lang="en-US" sz="1600"/>
                        <a:t>SHARe Principal Components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3595">
                <a:tc>
                  <a:txBody>
                    <a:bodyPr/>
                    <a:lstStyle/>
                    <a:p>
                      <a:r>
                        <a:rPr lang="en-US" sz="1600"/>
                        <a:t>1000 G Imputation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595">
                <a:tc>
                  <a:txBody>
                    <a:bodyPr/>
                    <a:lstStyle/>
                    <a:p>
                      <a:r>
                        <a:rPr lang="en-US" sz="1600" dirty="0" err="1"/>
                        <a:t>Combi</a:t>
                      </a:r>
                      <a:r>
                        <a:rPr lang="en-US" sz="1600" dirty="0"/>
                        <a:t>-Bio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946591"/>
                  </a:ext>
                </a:extLst>
              </a:tr>
              <a:tr h="333595">
                <a:tc>
                  <a:txBody>
                    <a:bodyPr/>
                    <a:lstStyle/>
                    <a:p>
                      <a:r>
                        <a:rPr lang="en-US" sz="1600" dirty="0"/>
                        <a:t>Phenotype Updates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3595">
                <a:tc>
                  <a:txBody>
                    <a:bodyPr/>
                    <a:lstStyle/>
                    <a:p>
                      <a:r>
                        <a:rPr lang="en-US" sz="1600" dirty="0"/>
                        <a:t>Whole Genome Sequence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Completed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45883">
                <a:tc>
                  <a:txBody>
                    <a:bodyPr/>
                    <a:lstStyle/>
                    <a:p>
                      <a:r>
                        <a:rPr lang="en-US" sz="1600" dirty="0" err="1"/>
                        <a:t>TOPMed</a:t>
                      </a:r>
                      <a:r>
                        <a:rPr lang="en-US" sz="1600" dirty="0"/>
                        <a:t> MESA ‘Omics</a:t>
                      </a:r>
                    </a:p>
                    <a:p>
                      <a:r>
                        <a:rPr lang="en-US" sz="1400" dirty="0"/>
                        <a:t>- Methylation, Metabolomics, RNA </a:t>
                      </a:r>
                      <a:r>
                        <a:rPr lang="en-US" sz="1400" dirty="0" err="1"/>
                        <a:t>Seq</a:t>
                      </a:r>
                      <a:endParaRPr lang="en-US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Completed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76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MESA Genetics P&amp;P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Continued outstanding leadership and work</a:t>
            </a:r>
          </a:p>
          <a:p>
            <a:pPr lvl="1"/>
            <a:r>
              <a:rPr lang="en-US" dirty="0"/>
              <a:t>Wendy Post (Chair), </a:t>
            </a:r>
            <a:r>
              <a:rPr lang="en-US" dirty="0" err="1"/>
              <a:t>Xiaohui</a:t>
            </a:r>
            <a:r>
              <a:rPr lang="en-US" dirty="0"/>
              <a:t> Li, Nancy Jenny, Ani Manichaikul, Jim </a:t>
            </a:r>
            <a:r>
              <a:rPr lang="en-US" dirty="0" err="1"/>
              <a:t>Pankow</a:t>
            </a:r>
            <a:r>
              <a:rPr lang="en-US" dirty="0"/>
              <a:t>, Christina </a:t>
            </a:r>
            <a:r>
              <a:rPr lang="en-US" dirty="0" err="1"/>
              <a:t>Wassel</a:t>
            </a:r>
            <a:r>
              <a:rPr lang="en-US" dirty="0"/>
              <a:t>, </a:t>
            </a:r>
            <a:r>
              <a:rPr lang="en-US" dirty="0" err="1"/>
              <a:t>Lekki</a:t>
            </a:r>
            <a:r>
              <a:rPr lang="en-US" dirty="0"/>
              <a:t> Frazier-Wood, Steve Rich (as needed)</a:t>
            </a:r>
          </a:p>
          <a:p>
            <a:pPr lvl="1"/>
            <a:r>
              <a:rPr lang="en-US" dirty="0"/>
              <a:t>Review of MESA-specific and consortia manuscripts (proposals and </a:t>
            </a:r>
            <a:r>
              <a:rPr lang="en-US"/>
              <a:t>pen-drafts)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8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MESA Genetics P&amp;P Summary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56252"/>
          <a:ext cx="8229600" cy="278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0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SHARe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Proposals approved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615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Pen Draft Pending (Proposals approved; pen draft not  yet approved)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Withdrawn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Pen Draft approved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Published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Pen Draft approved; not yet published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457200" y="4244160"/>
          <a:ext cx="8229600" cy="241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0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Pending Pen Draft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Pen Drafts not published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0-3 months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3-6 months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6-9 months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9-12 months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12+ months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62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99" y="87809"/>
            <a:ext cx="7886700" cy="74563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MESA Return of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01363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Aim:  confirm and return actionable IFs to qualified MESA participants</a:t>
            </a:r>
          </a:p>
          <a:p>
            <a:r>
              <a:rPr lang="en-US" sz="2800" dirty="0"/>
              <a:t>Project status: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03910" y="2125338"/>
          <a:ext cx="3474720" cy="427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Completed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3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Protocol drafted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MOP drafted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Field</a:t>
                      </a: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 Center Script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Specific</a:t>
                      </a: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questionnaires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>
                        <a:lnSpc>
                          <a:spcPts val="23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Variant annotation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>
                        <a:lnSpc>
                          <a:spcPts val="23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Secured</a:t>
                      </a: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 testing in CLIA lab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>
                        <a:lnSpc>
                          <a:spcPts val="23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Failed</a:t>
                      </a: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 contact letter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>
                        <a:lnSpc>
                          <a:spcPts val="23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Initial</a:t>
                      </a: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 Decline letter</a:t>
                      </a:r>
                    </a:p>
                    <a:p>
                      <a:pPr marL="0" indent="0">
                        <a:lnSpc>
                          <a:spcPts val="23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Finalized protocol and MOP</a:t>
                      </a:r>
                    </a:p>
                    <a:p>
                      <a:pPr marL="0" indent="0">
                        <a:lnSpc>
                          <a:spcPts val="23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Create genetic contact script</a:t>
                      </a:r>
                    </a:p>
                    <a:p>
                      <a:pPr marL="0" indent="0">
                        <a:lnSpc>
                          <a:spcPts val="23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Develop result letter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861935" y="2451818"/>
            <a:ext cx="304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97049" y="2448394"/>
            <a:ext cx="304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53890" y="2125338"/>
            <a:ext cx="4061460" cy="299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b="1" dirty="0"/>
              <a:t>To Do</a:t>
            </a:r>
          </a:p>
          <a:p>
            <a:pPr marL="285750" indent="-285750">
              <a:lnSpc>
                <a:spcPts val="23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latin typeface="Century Gothic" panose="020B0502020202020204" pitchFamily="34" charset="0"/>
              </a:rPr>
              <a:t>Site specific IRB approvals (done at Hopkins, UCLA; still needed from Northwestern and Wake Forest)</a:t>
            </a:r>
          </a:p>
          <a:p>
            <a:pPr marL="285750" indent="-285750">
              <a:lnSpc>
                <a:spcPts val="2300"/>
              </a:lnSpc>
              <a:buFont typeface="Courier New" panose="02070309020205020404" pitchFamily="49" charset="0"/>
              <a:buChar char="o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ts val="23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latin typeface="Century Gothic" panose="020B0502020202020204" pitchFamily="34" charset="0"/>
              </a:rPr>
              <a:t>Submit approvals to </a:t>
            </a:r>
            <a:r>
              <a:rPr lang="en-US" sz="1600" dirty="0" err="1">
                <a:latin typeface="Century Gothic" panose="020B0502020202020204" pitchFamily="34" charset="0"/>
              </a:rPr>
              <a:t>LABioMed</a:t>
            </a:r>
            <a:r>
              <a:rPr lang="en-US" sz="1600" dirty="0">
                <a:latin typeface="Century Gothic" panose="020B0502020202020204" pitchFamily="34" charset="0"/>
              </a:rPr>
              <a:t> IRB</a:t>
            </a:r>
          </a:p>
          <a:p>
            <a:pPr marL="285750" indent="-285750">
              <a:lnSpc>
                <a:spcPts val="2300"/>
              </a:lnSpc>
              <a:buFont typeface="Courier New" panose="02070309020205020404" pitchFamily="49" charset="0"/>
              <a:buChar char="o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ts val="23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latin typeface="Century Gothic" panose="020B0502020202020204" pitchFamily="34" charset="0"/>
              </a:rPr>
              <a:t>Implement in coordination with field center personnel</a:t>
            </a:r>
            <a:r>
              <a:rPr lang="en-US" sz="1600">
                <a:latin typeface="Century Gothic" panose="020B0502020202020204" pitchFamily="34" charset="0"/>
              </a:rPr>
              <a:t>, site by site</a:t>
            </a:r>
            <a:endParaRPr lang="en-US" sz="1600" dirty="0">
              <a:latin typeface="Century Gothic" panose="020B0502020202020204" pitchFamily="34" charset="0"/>
            </a:endParaRPr>
          </a:p>
          <a:p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89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" y="274638"/>
            <a:ext cx="8991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MESA </a:t>
            </a:r>
            <a:r>
              <a:rPr lang="en-US" sz="3200" b="1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Epigenomics</a:t>
            </a:r>
            <a:r>
              <a:rPr lang="en-US" sz="32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and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Transcriptomics</a:t>
            </a:r>
            <a:r>
              <a:rPr lang="en-US" sz="32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Studies (Mei Liu)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1371600"/>
            <a:ext cx="8839200" cy="5105400"/>
          </a:xfrm>
          <a:prstGeom prst="rect">
            <a:avLst/>
          </a:prstGeom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3200" dirty="0">
                <a:latin typeface="+mn-lt"/>
              </a:rPr>
              <a:t>Data generated at MESA Exam 5: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dirty="0">
                <a:latin typeface="+mn-lt"/>
              </a:rPr>
              <a:t>DNA </a:t>
            </a:r>
            <a:r>
              <a:rPr lang="en-US" dirty="0" err="1">
                <a:latin typeface="+mn-lt"/>
              </a:rPr>
              <a:t>methylomic</a:t>
            </a:r>
            <a:r>
              <a:rPr lang="en-US" dirty="0">
                <a:latin typeface="+mn-lt"/>
              </a:rPr>
              <a:t> and transcriptomic profiling of 1,564 monocytes &amp; 600 T cell samples using Illumina microarray chips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dirty="0">
                <a:latin typeface="+mn-lt"/>
              </a:rPr>
              <a:t>miRNA-</a:t>
            </a:r>
            <a:r>
              <a:rPr lang="en-US" dirty="0" err="1">
                <a:latin typeface="+mn-lt"/>
              </a:rPr>
              <a:t>seq</a:t>
            </a:r>
            <a:r>
              <a:rPr lang="en-US" dirty="0">
                <a:latin typeface="+mn-lt"/>
              </a:rPr>
              <a:t> on a subset of 1213 monocyte samples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dirty="0">
                <a:latin typeface="+mn-lt"/>
              </a:rPr>
              <a:t>mRNA-</a:t>
            </a:r>
            <a:r>
              <a:rPr lang="en-US" dirty="0" err="1">
                <a:latin typeface="+mn-lt"/>
              </a:rPr>
              <a:t>seq</a:t>
            </a:r>
            <a:r>
              <a:rPr lang="en-US" dirty="0">
                <a:latin typeface="+mn-lt"/>
              </a:rPr>
              <a:t> on a subset of 373 monocyte samples</a:t>
            </a:r>
            <a:r>
              <a:rPr lang="en-US" sz="3200" dirty="0">
                <a:latin typeface="+mn-lt"/>
              </a:rPr>
              <a:t>	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3200" dirty="0">
                <a:latin typeface="+mn-lt"/>
              </a:rPr>
              <a:t>Plans for </a:t>
            </a:r>
            <a:r>
              <a:rPr lang="pt-BR" sz="3200" dirty="0">
                <a:latin typeface="+mn-lt"/>
              </a:rPr>
              <a:t>Exam 5 &amp; 6 </a:t>
            </a:r>
            <a:r>
              <a:rPr lang="en-US" sz="3200" dirty="0">
                <a:latin typeface="+mn-lt"/>
              </a:rPr>
              <a:t>: 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dirty="0">
                <a:latin typeface="+mn-lt"/>
              </a:rPr>
              <a:t>DNA </a:t>
            </a:r>
            <a:r>
              <a:rPr lang="en-US" dirty="0" err="1">
                <a:latin typeface="+mn-lt"/>
              </a:rPr>
              <a:t>methylomic</a:t>
            </a:r>
            <a:r>
              <a:rPr lang="en-US" dirty="0">
                <a:latin typeface="+mn-lt"/>
              </a:rPr>
              <a:t> profiling of 1,200 monocyte samples from both exams using sequencing technology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dirty="0">
                <a:latin typeface="+mn-lt"/>
              </a:rPr>
              <a:t>Total RNA-</a:t>
            </a:r>
            <a:r>
              <a:rPr lang="en-US" dirty="0" err="1">
                <a:latin typeface="+mn-lt"/>
              </a:rPr>
              <a:t>seq</a:t>
            </a:r>
            <a:r>
              <a:rPr lang="en-US" dirty="0">
                <a:latin typeface="+mn-lt"/>
              </a:rPr>
              <a:t> of 1,200 monocyte samples from both exams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dirty="0">
                <a:latin typeface="+mn-lt"/>
              </a:rPr>
              <a:t>CHIP-</a:t>
            </a:r>
            <a:r>
              <a:rPr lang="en-US" dirty="0" err="1">
                <a:latin typeface="+mn-lt"/>
              </a:rPr>
              <a:t>seq</a:t>
            </a:r>
            <a:r>
              <a:rPr lang="en-US" dirty="0">
                <a:latin typeface="+mn-lt"/>
              </a:rPr>
              <a:t> and ATAC-</a:t>
            </a:r>
            <a:r>
              <a:rPr lang="en-US" dirty="0" err="1">
                <a:latin typeface="+mn-lt"/>
              </a:rPr>
              <a:t>seq</a:t>
            </a:r>
            <a:r>
              <a:rPr lang="en-US" dirty="0">
                <a:latin typeface="+mn-lt"/>
              </a:rPr>
              <a:t> of 200 mono samples of Exam 6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5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95" y="1240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COMBI-BIO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972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Completed harmonization of the NMR data from all three cohorts (MESA, Rotterdam, Airwave) (N=10,000)</a:t>
            </a:r>
          </a:p>
          <a:p>
            <a:r>
              <a:rPr lang="en-US" sz="2400" dirty="0"/>
              <a:t>Performed metabolome-wide association analyses for all 346 CAD GWAS SNPs</a:t>
            </a:r>
          </a:p>
          <a:p>
            <a:r>
              <a:rPr lang="en-US" sz="2400" dirty="0"/>
              <a:t>Constructed new networks with the aggregated NMR data</a:t>
            </a:r>
          </a:p>
          <a:p>
            <a:r>
              <a:rPr lang="en-US" sz="2400" dirty="0"/>
              <a:t>Continued annotation of NMR metabolites </a:t>
            </a:r>
          </a:p>
          <a:p>
            <a:r>
              <a:rPr lang="en-US" sz="2400" dirty="0"/>
              <a:t>Identified promising portions of the subnetwork for further exploration using fine mapping, informatics and mediation modelling (see figure 1)</a:t>
            </a:r>
          </a:p>
          <a:p>
            <a:r>
              <a:rPr lang="en-US" sz="2400" dirty="0"/>
              <a:t>Developed a novel approach for mass-spec spectral alignment (see figure 2)</a:t>
            </a:r>
          </a:p>
          <a:p>
            <a:r>
              <a:rPr lang="en-US" sz="2400" dirty="0"/>
              <a:t>Started head to head comparison of Imperial College vs Broad metabolomics assays results</a:t>
            </a:r>
          </a:p>
        </p:txBody>
      </p:sp>
    </p:spTree>
    <p:extLst>
      <p:ext uri="{BB962C8B-B14F-4D97-AF65-F5344CB8AC3E}">
        <p14:creationId xmlns:p14="http://schemas.microsoft.com/office/powerpoint/2010/main" val="264884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743" y="1161738"/>
            <a:ext cx="7245894" cy="21938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/>
              <a:t>TOPMed</a:t>
            </a:r>
            <a:endParaRPr lang="en-US" sz="4800" b="1" dirty="0"/>
          </a:p>
          <a:p>
            <a:pPr algn="ctr">
              <a:lnSpc>
                <a:spcPct val="150000"/>
              </a:lnSpc>
            </a:pPr>
            <a:r>
              <a:rPr lang="en-US" sz="4800" b="1" dirty="0"/>
              <a:t>Whole Genome Sequencing</a:t>
            </a:r>
          </a:p>
        </p:txBody>
      </p:sp>
    </p:spTree>
    <p:extLst>
      <p:ext uri="{BB962C8B-B14F-4D97-AF65-F5344CB8AC3E}">
        <p14:creationId xmlns:p14="http://schemas.microsoft.com/office/powerpoint/2010/main" val="4142362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898</Words>
  <Application>Microsoft Office PowerPoint</Application>
  <PresentationFormat>On-screen Show (4:3)</PresentationFormat>
  <Paragraphs>299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Century Gothic</vt:lpstr>
      <vt:lpstr>Courier New</vt:lpstr>
      <vt:lpstr>Rockwell</vt:lpstr>
      <vt:lpstr>Times New Roman</vt:lpstr>
      <vt:lpstr>Wingdings</vt:lpstr>
      <vt:lpstr>Wingdings 3</vt:lpstr>
      <vt:lpstr>Office Theme</vt:lpstr>
      <vt:lpstr>MESA Steering Committee Genetics Committee Update</vt:lpstr>
      <vt:lpstr>MESA Genetics Overview</vt:lpstr>
      <vt:lpstr>Genetics Datasets Availability</vt:lpstr>
      <vt:lpstr>MESA Genetics P&amp;P</vt:lpstr>
      <vt:lpstr>MESA Genetics P&amp;P Summary</vt:lpstr>
      <vt:lpstr>MESA Return of Results</vt:lpstr>
      <vt:lpstr>PowerPoint Presentation</vt:lpstr>
      <vt:lpstr>COMBI-BIO Update</vt:lpstr>
      <vt:lpstr>PowerPoint Presentation</vt:lpstr>
      <vt:lpstr>PowerPoint Presentation</vt:lpstr>
      <vt:lpstr>PowerPoint Presentation</vt:lpstr>
      <vt:lpstr>Whole genome sequence analysis of plasma lipids</vt:lpstr>
      <vt:lpstr>PowerPoint Presentation</vt:lpstr>
      <vt:lpstr>PowerPoint Presentation</vt:lpstr>
      <vt:lpstr>PowerPoint Presentation</vt:lpstr>
      <vt:lpstr>PowerPoint Presentation</vt:lpstr>
    </vt:vector>
  </TitlesOfParts>
  <Company>LA BioMedical Research Institute.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MESA Steering Committee Genetics Committee Update</dc:title>
  <dc:creator>Thorington, Daune</dc:creator>
  <cp:lastModifiedBy>Kayleen williams</cp:lastModifiedBy>
  <cp:revision>5</cp:revision>
  <cp:lastPrinted>2018-03-26T22:18:08Z</cp:lastPrinted>
  <dcterms:created xsi:type="dcterms:W3CDTF">2018-03-26T21:33:21Z</dcterms:created>
  <dcterms:modified xsi:type="dcterms:W3CDTF">2018-03-28T16:52:44Z</dcterms:modified>
</cp:coreProperties>
</file>