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790" r:id="rId2"/>
    <p:sldMasterId id="2147483902" r:id="rId3"/>
  </p:sldMasterIdLst>
  <p:notesMasterIdLst>
    <p:notesMasterId r:id="rId26"/>
  </p:notesMasterIdLst>
  <p:handoutMasterIdLst>
    <p:handoutMasterId r:id="rId27"/>
  </p:handoutMasterIdLst>
  <p:sldIdLst>
    <p:sldId id="258" r:id="rId4"/>
    <p:sldId id="535" r:id="rId5"/>
    <p:sldId id="550" r:id="rId6"/>
    <p:sldId id="533" r:id="rId7"/>
    <p:sldId id="551" r:id="rId8"/>
    <p:sldId id="558" r:id="rId9"/>
    <p:sldId id="262" r:id="rId10"/>
    <p:sldId id="263" r:id="rId11"/>
    <p:sldId id="537" r:id="rId12"/>
    <p:sldId id="538" r:id="rId13"/>
    <p:sldId id="545" r:id="rId14"/>
    <p:sldId id="539" r:id="rId15"/>
    <p:sldId id="543" r:id="rId16"/>
    <p:sldId id="540" r:id="rId17"/>
    <p:sldId id="544" r:id="rId18"/>
    <p:sldId id="547" r:id="rId19"/>
    <p:sldId id="553" r:id="rId20"/>
    <p:sldId id="554" r:id="rId21"/>
    <p:sldId id="546" r:id="rId22"/>
    <p:sldId id="555" r:id="rId23"/>
    <p:sldId id="556" r:id="rId24"/>
    <p:sldId id="5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20C"/>
    <a:srgbClr val="7CB94D"/>
    <a:srgbClr val="77AF43"/>
    <a:srgbClr val="71BD18"/>
    <a:srgbClr val="81D31A"/>
    <a:srgbClr val="001135"/>
    <a:srgbClr val="F2F3F2"/>
    <a:srgbClr val="375C09"/>
    <a:srgbClr val="4E7E12"/>
    <a:srgbClr val="497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 autoAdjust="0"/>
    <p:restoredTop sz="89437" autoAdjust="0"/>
  </p:normalViewPr>
  <p:slideViewPr>
    <p:cSldViewPr>
      <p:cViewPr varScale="1">
        <p:scale>
          <a:sx n="114" d="100"/>
          <a:sy n="114" d="100"/>
        </p:scale>
        <p:origin x="2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users\kmfw\kmfw\kmfw%20Proposals\de%20Boer%20-%20VitD\DSMB\20190314%20DSMB%20Report\Monthly%20Recruitment%20Report%20201903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Cumulative Monthly Enrollment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JHU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cat>
            <c:numRef>
              <c:f>Sheet1!$B$2:$B$26</c:f>
              <c:numCache>
                <c:formatCode>mmm\-yy</c:formatCode>
                <c:ptCount val="2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5</c:v>
                </c:pt>
                <c:pt idx="1">
                  <c:v>15</c:v>
                </c:pt>
                <c:pt idx="2">
                  <c:v>23</c:v>
                </c:pt>
                <c:pt idx="3">
                  <c:v>29</c:v>
                </c:pt>
                <c:pt idx="4">
                  <c:v>35</c:v>
                </c:pt>
                <c:pt idx="5">
                  <c:v>45</c:v>
                </c:pt>
                <c:pt idx="6">
                  <c:v>53</c:v>
                </c:pt>
                <c:pt idx="7">
                  <c:v>69</c:v>
                </c:pt>
                <c:pt idx="8">
                  <c:v>86</c:v>
                </c:pt>
                <c:pt idx="9">
                  <c:v>100</c:v>
                </c:pt>
                <c:pt idx="10">
                  <c:v>109</c:v>
                </c:pt>
                <c:pt idx="11">
                  <c:v>112</c:v>
                </c:pt>
                <c:pt idx="12">
                  <c:v>118</c:v>
                </c:pt>
                <c:pt idx="13">
                  <c:v>121</c:v>
                </c:pt>
                <c:pt idx="14">
                  <c:v>121</c:v>
                </c:pt>
                <c:pt idx="15">
                  <c:v>121</c:v>
                </c:pt>
                <c:pt idx="16">
                  <c:v>121</c:v>
                </c:pt>
                <c:pt idx="17">
                  <c:v>121</c:v>
                </c:pt>
                <c:pt idx="18">
                  <c:v>123</c:v>
                </c:pt>
                <c:pt idx="19">
                  <c:v>125</c:v>
                </c:pt>
                <c:pt idx="20">
                  <c:v>127</c:v>
                </c:pt>
                <c:pt idx="21">
                  <c:v>127</c:v>
                </c:pt>
                <c:pt idx="22">
                  <c:v>127</c:v>
                </c:pt>
                <c:pt idx="23">
                  <c:v>127</c:v>
                </c:pt>
                <c:pt idx="24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8-487F-8D2C-2C60CFD4EFA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NWU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Sheet1!$B$2:$B$26</c:f>
              <c:numCache>
                <c:formatCode>mmm\-yy</c:formatCode>
                <c:ptCount val="2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20</c:v>
                </c:pt>
                <c:pt idx="4">
                  <c:v>35</c:v>
                </c:pt>
                <c:pt idx="5">
                  <c:v>41</c:v>
                </c:pt>
                <c:pt idx="6">
                  <c:v>46</c:v>
                </c:pt>
                <c:pt idx="7">
                  <c:v>58</c:v>
                </c:pt>
                <c:pt idx="8">
                  <c:v>79</c:v>
                </c:pt>
                <c:pt idx="9">
                  <c:v>99</c:v>
                </c:pt>
                <c:pt idx="10">
                  <c:v>109</c:v>
                </c:pt>
                <c:pt idx="11">
                  <c:v>114</c:v>
                </c:pt>
                <c:pt idx="12">
                  <c:v>121</c:v>
                </c:pt>
                <c:pt idx="13">
                  <c:v>126</c:v>
                </c:pt>
                <c:pt idx="14">
                  <c:v>133</c:v>
                </c:pt>
                <c:pt idx="15">
                  <c:v>142</c:v>
                </c:pt>
                <c:pt idx="16">
                  <c:v>152</c:v>
                </c:pt>
                <c:pt idx="17">
                  <c:v>155</c:v>
                </c:pt>
                <c:pt idx="18">
                  <c:v>162</c:v>
                </c:pt>
                <c:pt idx="19">
                  <c:v>164</c:v>
                </c:pt>
                <c:pt idx="20">
                  <c:v>165</c:v>
                </c:pt>
                <c:pt idx="21">
                  <c:v>176</c:v>
                </c:pt>
                <c:pt idx="22">
                  <c:v>176</c:v>
                </c:pt>
                <c:pt idx="23">
                  <c:v>176</c:v>
                </c:pt>
                <c:pt idx="2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8-487F-8D2C-2C60CFD4EFA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COL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numRef>
              <c:f>Sheet1!$B$2:$B$26</c:f>
              <c:numCache>
                <c:formatCode>mmm\-yy</c:formatCode>
                <c:ptCount val="2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17</c:v>
                </c:pt>
                <c:pt idx="4">
                  <c:v>31</c:v>
                </c:pt>
                <c:pt idx="5">
                  <c:v>39</c:v>
                </c:pt>
                <c:pt idx="6">
                  <c:v>46</c:v>
                </c:pt>
                <c:pt idx="7">
                  <c:v>56</c:v>
                </c:pt>
                <c:pt idx="8">
                  <c:v>64</c:v>
                </c:pt>
                <c:pt idx="9">
                  <c:v>80</c:v>
                </c:pt>
                <c:pt idx="10">
                  <c:v>93</c:v>
                </c:pt>
                <c:pt idx="11">
                  <c:v>103</c:v>
                </c:pt>
                <c:pt idx="12">
                  <c:v>108</c:v>
                </c:pt>
                <c:pt idx="13">
                  <c:v>113</c:v>
                </c:pt>
                <c:pt idx="14">
                  <c:v>122</c:v>
                </c:pt>
                <c:pt idx="15">
                  <c:v>130</c:v>
                </c:pt>
                <c:pt idx="16">
                  <c:v>142</c:v>
                </c:pt>
                <c:pt idx="17">
                  <c:v>147</c:v>
                </c:pt>
                <c:pt idx="18">
                  <c:v>153</c:v>
                </c:pt>
                <c:pt idx="19">
                  <c:v>157</c:v>
                </c:pt>
                <c:pt idx="20">
                  <c:v>161</c:v>
                </c:pt>
                <c:pt idx="21">
                  <c:v>175</c:v>
                </c:pt>
                <c:pt idx="22">
                  <c:v>176</c:v>
                </c:pt>
                <c:pt idx="23">
                  <c:v>181</c:v>
                </c:pt>
                <c:pt idx="2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8-487F-8D2C-2C60CFD4EFAA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WFU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numRef>
              <c:f>Sheet1!$B$2:$B$26</c:f>
              <c:numCache>
                <c:formatCode>mmm\-yy</c:formatCode>
                <c:ptCount val="2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Sheet1!$F$2:$F$26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13</c:v>
                </c:pt>
                <c:pt idx="7">
                  <c:v>24</c:v>
                </c:pt>
                <c:pt idx="8">
                  <c:v>31</c:v>
                </c:pt>
                <c:pt idx="9">
                  <c:v>34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41</c:v>
                </c:pt>
                <c:pt idx="14">
                  <c:v>42</c:v>
                </c:pt>
                <c:pt idx="15">
                  <c:v>44</c:v>
                </c:pt>
                <c:pt idx="16">
                  <c:v>50</c:v>
                </c:pt>
                <c:pt idx="17">
                  <c:v>62</c:v>
                </c:pt>
                <c:pt idx="18">
                  <c:v>69</c:v>
                </c:pt>
                <c:pt idx="19">
                  <c:v>73</c:v>
                </c:pt>
                <c:pt idx="20">
                  <c:v>76</c:v>
                </c:pt>
                <c:pt idx="21">
                  <c:v>76</c:v>
                </c:pt>
                <c:pt idx="22">
                  <c:v>76</c:v>
                </c:pt>
                <c:pt idx="23">
                  <c:v>76</c:v>
                </c:pt>
                <c:pt idx="2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B8-487F-8D2C-2C60CFD4EFAA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UCLA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Sheet1!$B$2:$B$26</c:f>
              <c:numCache>
                <c:formatCode>mmm\-yy</c:formatCode>
                <c:ptCount val="2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Sheet1!$G$2:$G$26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</c:v>
                </c:pt>
                <c:pt idx="20">
                  <c:v>30</c:v>
                </c:pt>
                <c:pt idx="21">
                  <c:v>58</c:v>
                </c:pt>
                <c:pt idx="22">
                  <c:v>83</c:v>
                </c:pt>
                <c:pt idx="23">
                  <c:v>100</c:v>
                </c:pt>
                <c:pt idx="2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B8-487F-8D2C-2C60CFD4E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56967"/>
        <c:axId val="1"/>
      </c:barChart>
      <c:catAx>
        <c:axId val="33835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Month of Enrollment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Cumulative Enrollment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8356967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132752349699112"/>
          <c:y val="0.93840750884400315"/>
          <c:w val="0.24296976655185615"/>
          <c:h val="4.347826086956518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0" y="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Avenir Book"/>
              </a:rPr>
              <a:t>HUBIO 530 lecture notes:  Overview and measures of disease frequency </a:t>
            </a:r>
          </a:p>
        </p:txBody>
      </p:sp>
      <p:sp>
        <p:nvSpPr>
          <p:cNvPr id="460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venir Book"/>
            </a:endParaRPr>
          </a:p>
        </p:txBody>
      </p:sp>
      <p:sp>
        <p:nvSpPr>
          <p:cNvPr id="460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61C2D2-385D-214E-9192-B409F491D360}" type="slidenum">
              <a:rPr lang="en-US">
                <a:latin typeface="Avenir Book"/>
              </a:rPr>
              <a:pPr>
                <a:defRPr/>
              </a:pPr>
              <a:t>‹#›</a:t>
            </a:fld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7863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fld id="{63F62664-E520-AA4C-A602-061464861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6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36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7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935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31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8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37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136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742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0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2664-E520-AA4C-A602-0614648613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1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230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513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97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2664-E520-AA4C-A602-0614648613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0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2664-E520-AA4C-A602-0614648613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4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2664-E520-AA4C-A602-0614648613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7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2664-E520-AA4C-A602-0614648613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6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86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54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056CB-B7A0-0840-8DF6-53E0A369BD1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81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D98A-A3E1-574C-A58C-653567F4E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4B1F2-8C41-D447-A225-6495125D2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42976-15B6-7F42-BCA6-504306E49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0291-1166-BB4C-AF6E-50A35F0B41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60167-ADD3-554C-905E-720E59FEB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A9DD-A9FD-0548-ABDB-C0FAA4DF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67807-EF18-1A49-8020-595C2D9912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8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99EE2-71BF-7147-9E83-6E0B4B580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79ACF-3BB0-9345-B00C-DA9E73368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FA0F6-C559-7941-9A5F-915EFA6E8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D30BA-1E9D-854D-BB67-ADC361ABD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9FFDB-54C9-9844-8904-1E5A9204E7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3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37835-732B-CC41-A876-26BF8269B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3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6EE67D-9D18-9B42-B102-B16581F08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/>
          <a:ea typeface="ＭＳ Ｐゴシック" pitchFamily="-65" charset="-128"/>
          <a:cs typeface="Avenir Book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venir Book"/>
          <a:ea typeface="ＭＳ Ｐゴシック" pitchFamily="-65" charset="-128"/>
          <a:cs typeface="Avenir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venir Book"/>
          <a:ea typeface="ＭＳ Ｐゴシック" pitchFamily="-65" charset="-128"/>
          <a:cs typeface="Avenir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venir Book"/>
          <a:ea typeface="ＭＳ Ｐゴシック" pitchFamily="-65" charset="-128"/>
          <a:cs typeface="Avenir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venir Book"/>
          <a:ea typeface="ＭＳ Ｐゴシック" pitchFamily="-65" charset="-128"/>
          <a:cs typeface="Avenir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venir Book"/>
          <a:ea typeface="ＭＳ Ｐゴシック" pitchFamily="-65" charset="-128"/>
          <a:cs typeface="Avenir Book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3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white">
                    <a:tint val="75000"/>
                  </a:prstClr>
                </a:solidFill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white">
                    <a:tint val="75000"/>
                  </a:prstClr>
                </a:solidFill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white">
                    <a:tint val="75000"/>
                  </a:prstClr>
                </a:solidFill>
                <a:latin typeface="Avenir Book"/>
                <a:ea typeface="+mn-ea"/>
                <a:cs typeface="+mn-cs"/>
              </a:defRPr>
            </a:lvl1pPr>
          </a:lstStyle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venir Book"/>
          <a:ea typeface="ＭＳ Ｐゴシック" charset="-128"/>
          <a:cs typeface="Avenir Book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venir Book"/>
          <a:ea typeface="ＭＳ Ｐゴシック" charset="-128"/>
          <a:cs typeface="Avenir Book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venir Book"/>
          <a:ea typeface="ＭＳ Ｐゴシック" charset="-128"/>
          <a:cs typeface="Avenir Book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venir Book"/>
          <a:ea typeface="ＭＳ Ｐゴシック" charset="-128"/>
          <a:cs typeface="Avenir Book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venir Book"/>
          <a:ea typeface="ＭＳ Ｐゴシック" charset="-128"/>
          <a:cs typeface="Avenir Book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Avenir Book"/>
          <a:ea typeface="ＭＳ Ｐゴシック" charset="-128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6EE67D-9D18-9B42-B102-B16581F08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76200"/>
            <a:ext cx="9144000" cy="12192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(INVITE) TRIAL</a:t>
            </a:r>
            <a:br>
              <a:rPr lang="en-US" sz="2000" dirty="0"/>
            </a:br>
            <a:r>
              <a:rPr lang="en-US" sz="2000" dirty="0"/>
              <a:t>MULTI-ETHNIC STUDY OF ATHEROSCLEROSIS</a:t>
            </a:r>
            <a:endParaRPr lang="en-US" sz="2000" b="0" dirty="0">
              <a:effectLst/>
              <a:latin typeface="Avenir Book"/>
              <a:ea typeface="Lucida Sans Unicode" charset="0"/>
              <a:cs typeface="Avenir Book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752600"/>
            <a:ext cx="9144000" cy="3048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defTabSz="9144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Ian de Boer MD MS</a:t>
            </a:r>
          </a:p>
          <a:p>
            <a:pPr algn="ctr" defTabSz="9144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Bryan Kestenbaum MD MS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University of Washington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Division of Nephrology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Kidney Research Institute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Seattle, Washington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5029200"/>
            <a:ext cx="3429000" cy="1676400"/>
          </a:xfrm>
          <a:prstGeom prst="rect">
            <a:avLst/>
          </a:prstGeom>
          <a:solidFill>
            <a:srgbClr val="003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venir Book"/>
            </a:endParaRPr>
          </a:p>
        </p:txBody>
      </p:sp>
      <p:pic>
        <p:nvPicPr>
          <p:cNvPr id="16389" name="Picture 5" descr="KRI-Logo_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181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attle_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5029200"/>
            <a:ext cx="294132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 bwMode="auto">
              <a:xfrm>
                <a:off x="381000" y="1752600"/>
                <a:ext cx="8610600" cy="4953000"/>
              </a:xfrm>
            </p:spPr>
            <p:txBody>
              <a:bodyPr wrap="square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indent="0">
                  <a:lnSpc>
                    <a:spcPct val="130000"/>
                  </a:lnSpc>
                  <a:spcAft>
                    <a:spcPts val="600"/>
                  </a:spcAft>
                  <a:buNone/>
                </a:pPr>
                <a:r>
                  <a:rPr lang="en-US" sz="2000" dirty="0"/>
                  <a:t>Primary outcomes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serum parathyroid hormone (PTH) concentration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sz="2000" dirty="0"/>
                  <a:t>serum 1,25(OH)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D concentration</a:t>
                </a:r>
              </a:p>
              <a:p>
                <a:pPr>
                  <a:lnSpc>
                    <a:spcPct val="13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000" dirty="0"/>
                  <a:t>rine calcium concentration (safety)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 bwMode="auto">
              <a:xfrm>
                <a:off x="381000" y="1752600"/>
                <a:ext cx="8610600" cy="4953000"/>
              </a:xfr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8022850F-CE21-EF45-A45F-5ED945F3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OUTCOMES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803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1000" y="1752600"/>
            <a:ext cx="86106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Attributes that may influence impact of vitamin D treatment on study outcomes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/>
              <a:t>Common and rare polymorphisms in vitamin D metabolism genes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/>
              <a:t>Biomarkers of baseline vitamin D status (24,25-OH</a:t>
            </a:r>
            <a:r>
              <a:rPr lang="en-US" sz="2000" baseline="-25000" dirty="0"/>
              <a:t>2</a:t>
            </a:r>
            <a:r>
              <a:rPr lang="en-US" sz="2000" dirty="0"/>
              <a:t>D)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/>
              <a:t>Clinical characteristics (race, obesity, diabetes)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40062E-9A14-984B-84AF-96151EF3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SUSPECTED MODIFYING FACTORS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0269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1000" y="1828800"/>
            <a:ext cx="86106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27432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Johns Hopkins							Wendy Post, Erin </a:t>
            </a:r>
            <a:r>
              <a:rPr lang="en-US" sz="2000" dirty="0" err="1"/>
              <a:t>Michos</a:t>
            </a:r>
            <a:endParaRPr lang="en-US" sz="2000" dirty="0"/>
          </a:p>
          <a:p>
            <a:pPr marL="0" indent="0" defTabSz="27432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Northwestern							</a:t>
            </a:r>
            <a:r>
              <a:rPr lang="en-US" sz="2000" dirty="0" err="1"/>
              <a:t>Norrina</a:t>
            </a:r>
            <a:r>
              <a:rPr lang="en-US" sz="2000" dirty="0"/>
              <a:t> Allen, Kiang Liu</a:t>
            </a:r>
          </a:p>
          <a:p>
            <a:pPr marL="0" indent="0" defTabSz="27432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Columbia									Steve </a:t>
            </a:r>
            <a:r>
              <a:rPr lang="en-US" sz="2000" dirty="0" err="1"/>
              <a:t>Shea</a:t>
            </a:r>
            <a:endParaRPr lang="en-US" sz="2000" dirty="0"/>
          </a:p>
          <a:p>
            <a:pPr marL="0" indent="0" defTabSz="27432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Wake Forest								Greg Burke</a:t>
            </a:r>
          </a:p>
          <a:p>
            <a:pPr marL="0" indent="0" defTabSz="27432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UCLA										Karol Watson</a:t>
            </a:r>
          </a:p>
          <a:p>
            <a:pPr marL="0" indent="0" defTabSz="27432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/>
              <a:t>Seattle										Kayleen Williams, Craig Johnson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04225A-B392-8543-ACF0-7116B5099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MESA SITE COORDINATION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9600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0156C-373A-A045-9952-F27330CD4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32433"/>
              </p:ext>
            </p:extLst>
          </p:nvPr>
        </p:nvGraphicFramePr>
        <p:xfrm>
          <a:off x="304800" y="1657695"/>
          <a:ext cx="8458200" cy="4819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cs typeface="Lucida Sans Unicode"/>
                        </a:rPr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cs typeface="Lucida Sans Unicode"/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Funding started after exam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182880">
                        <a:lnSpc>
                          <a:spcPct val="12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dirty="0">
                          <a:latin typeface="+mj-lt"/>
                        </a:rPr>
                        <a:t>Re-contact participants who already completed exam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Fewer total MESA participants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Screen MESA Air participants for trial eligibility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9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High prevalence of vitamin D use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000" dirty="0">
                          <a:latin typeface="+mj-lt"/>
                        </a:rPr>
                        <a:t>Add option for vitamin D washout period prior to entry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Slow enrollment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Add fifth MESA field center (UCLA)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F19B633-174E-4E4B-9037-0D910DE3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PITFALLS AND SOLUTIONS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9823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5A0B41-16D1-4672-9904-C63F3C97E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146149"/>
              </p:ext>
            </p:extLst>
          </p:nvPr>
        </p:nvGraphicFramePr>
        <p:xfrm>
          <a:off x="0" y="1295400"/>
          <a:ext cx="9112102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4F8FD3B-3468-2741-92FD-3EC1DBCA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ENROLLMENT OVER 26 MONTHS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9143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43F11-2865-EE44-9494-7417064B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605" y="1676400"/>
            <a:ext cx="830079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2B425-3A35-9C44-82A2-167D30BA4418}"/>
              </a:ext>
            </a:extLst>
          </p:cNvPr>
          <p:cNvSpPr txBox="1"/>
          <p:nvPr/>
        </p:nvSpPr>
        <p:spPr>
          <a:xfrm>
            <a:off x="3276600" y="5540514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Enrolled 666 / 1524 = 44% eligible participants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5BA457-D223-894C-826C-CBBD1F7DA2B9}"/>
              </a:ext>
            </a:extLst>
          </p:cNvPr>
          <p:cNvSpPr/>
          <p:nvPr/>
        </p:nvSpPr>
        <p:spPr>
          <a:xfrm>
            <a:off x="2057400" y="2209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E060E5C-7B38-0A44-BAB9-CF6BE0EE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ENROLLMENT OVER 26 MONTHS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7055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835667F-D520-4A4F-87BC-CD052738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610600" cy="495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8562E3-3F68-C448-ABF4-8F182AF2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96440"/>
            <a:ext cx="6400790" cy="59436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8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666 MESA participants enrolled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35423F-5D56-434F-82E0-B1693BEC7EDA}"/>
              </a:ext>
            </a:extLst>
          </p:cNvPr>
          <p:cNvCxnSpPr>
            <a:cxnSpLocks/>
          </p:cNvCxnSpPr>
          <p:nvPr/>
        </p:nvCxnSpPr>
        <p:spPr>
          <a:xfrm>
            <a:off x="4572000" y="2788920"/>
            <a:ext cx="0" cy="15544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ECAA8439-664D-6E4E-99E6-30968A50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99" y="4572000"/>
            <a:ext cx="2857501" cy="1371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8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590 Completed exam 6A</a:t>
            </a:r>
          </a:p>
          <a:p>
            <a:pPr marL="0" indent="0" algn="ctr" defTabSz="18288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50 Exam 6A pending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2CE9894-960C-B041-8C75-32D651A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76600"/>
            <a:ext cx="2438400" cy="54864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i="1" dirty="0"/>
              <a:t>26 lost to follow-up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D529EB1-AC9D-B240-8B27-C7986E2A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RETENTION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5420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835667F-D520-4A4F-87BC-CD052738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610600" cy="495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AA8439-664D-6E4E-99E6-30968A50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0"/>
            <a:ext cx="5791200" cy="990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8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Data from 573 participants who completed exam 6A</a:t>
            </a:r>
          </a:p>
          <a:p>
            <a:pPr marL="0" indent="0" algn="ctr" defTabSz="18288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Target adherence = 112 pills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876D399-DD4A-294F-80F2-EFA1D6A4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5943600"/>
            <a:ext cx="5410200" cy="75811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i="1" dirty="0"/>
              <a:t>Follow-up visit window is 12-20 weeks.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/>
              <a:t>521 of 573 participants (91%) reported 84-140 pills.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1BF19-615E-49CD-9A18-0700D81B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667000"/>
            <a:ext cx="5943600" cy="323050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3BD9C85-5236-F04E-B2E7-9A09DE103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ADHERENCE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48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30827E5E-86F3-334B-BB87-E430CAE9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362200"/>
            <a:ext cx="8458200" cy="2362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000" dirty="0"/>
              <a:t>481 laboratory assays completed (25-OHD, 1,25-OH2D, 24,25-OH2D, PTH)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000" dirty="0"/>
              <a:t>474 letters sent 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000" dirty="0"/>
              <a:t>Last 6A visit scheduled for May 21, 2019</a:t>
            </a:r>
          </a:p>
          <a:p>
            <a:pPr marL="0" indent="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39A35D8-ABB5-6546-A4DF-876D110D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completed work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310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05E98BCC-4706-6549-834B-718864F94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382000" cy="4191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1.	Describe lessons learned conducting a clinical trial within an 	established observational cohort study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2. 	Determine clinical characteristics associated with individual-level 	response to cholecalciferol treatment (obesity, race, kidney function)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3.	Identify common and rate genomic determinants of the individual-level 	response to cholecalciferol treatment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4. 	Assess novel biomarkers of vitamin D deficiency based on biologic 	response to cholecalciferol treatment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6576E7-37EA-BA4E-A302-F68EBEAA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planned analysis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3986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2CD4E88D-7AC7-7946-A475-3DE0CD9B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8" y="38582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Low vitamin D levels CONSISTENTLY associated with CARDIOVASCULAR disease, FRACTURE, CANCER, &amp; MORTALITY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3468E16-D9E0-4646-833C-B833A1FF2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69407"/>
              </p:ext>
            </p:extLst>
          </p:nvPr>
        </p:nvGraphicFramePr>
        <p:xfrm>
          <a:off x="152400" y="2971800"/>
          <a:ext cx="8839199" cy="349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Follow-up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Adjusted hazard ratio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Incident MI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 years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1.4 (0.9, 2.1)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Incident hip fracture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244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11 years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1.6 (1.1, 2.3)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Incident cancer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 years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1.3 (1.0, 1.7)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-cause 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ortality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1,226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Sans Unicode"/>
                        <a:cs typeface="Lucida Sans Unico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14 years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1.3 (1.1, 1.6)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Lucida Sans Unicode"/>
                        <a:ea typeface="Calibri"/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783C265-28EB-E146-9FBA-28870997B557}"/>
              </a:ext>
            </a:extLst>
          </p:cNvPr>
          <p:cNvSpPr/>
          <p:nvPr/>
        </p:nvSpPr>
        <p:spPr>
          <a:xfrm>
            <a:off x="14468" y="21144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latin typeface="+mj-lt"/>
                <a:cs typeface="Lucida Sans Unicode"/>
              </a:rPr>
              <a:t>Associations of serum 25(OH)D &lt;20 ng/mL in Cardiovascular Health Study </a:t>
            </a:r>
          </a:p>
        </p:txBody>
      </p:sp>
    </p:spTree>
    <p:extLst>
      <p:ext uri="{BB962C8B-B14F-4D97-AF65-F5344CB8AC3E}">
        <p14:creationId xmlns:p14="http://schemas.microsoft.com/office/powerpoint/2010/main" val="3286432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084B389B-7981-7D49-97BF-839F4906F05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135065"/>
            <a:ext cx="3383280" cy="201168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9FACC6-AFAD-1A4D-B9EC-CE5CEF789DA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6" y="2135065"/>
            <a:ext cx="4419384" cy="201168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96B2443-DB30-AF4A-98AC-9BD99868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Vital trial results</a:t>
            </a:r>
          </a:p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a typeface="Lucida Sans Unicode" charset="0"/>
                <a:cs typeface="Avenir Book"/>
              </a:rPr>
              <a:t>January, 2019</a:t>
            </a:r>
          </a:p>
        </p:txBody>
      </p:sp>
    </p:spTree>
    <p:extLst>
      <p:ext uri="{BB962C8B-B14F-4D97-AF65-F5344CB8AC3E}">
        <p14:creationId xmlns:p14="http://schemas.microsoft.com/office/powerpoint/2010/main" val="37585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82556D3-645E-FC4D-A291-59F087209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78" t="7778" r="11111" b="48888"/>
          <a:stretch/>
        </p:blipFill>
        <p:spPr>
          <a:xfrm>
            <a:off x="1219200" y="1600200"/>
            <a:ext cx="6826443" cy="50292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71B80B1-887A-7F4A-AA87-8824425F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Vital trial results</a:t>
            </a:r>
          </a:p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a typeface="Lucida Sans Unicode" charset="0"/>
                <a:cs typeface="Avenir Book"/>
              </a:rPr>
              <a:t>January, 2019</a:t>
            </a:r>
          </a:p>
        </p:txBody>
      </p:sp>
    </p:spTree>
    <p:extLst>
      <p:ext uri="{BB962C8B-B14F-4D97-AF65-F5344CB8AC3E}">
        <p14:creationId xmlns:p14="http://schemas.microsoft.com/office/powerpoint/2010/main" val="123979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9">
            <a:extLst>
              <a:ext uri="{FF2B5EF4-FFF2-40B4-BE49-F238E27FC236}">
                <a16:creationId xmlns:a16="http://schemas.microsoft.com/office/drawing/2014/main" id="{69E66E15-5C19-1A44-AC85-D0D5B5EB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38" y="239268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+mj-lt"/>
                <a:ea typeface="Avenir Book" charset="0"/>
                <a:cs typeface="Avenir Book" charset="0"/>
              </a:rPr>
              <a:t>25(OH)D</a:t>
            </a:r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52E0F02A-4923-0547-AB52-412E80B7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07" y="3037715"/>
            <a:ext cx="1007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CYP27B1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DF5D1E0-DDF4-4944-ACD3-2E80C8F43C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757" y="209612"/>
            <a:ext cx="777243" cy="704788"/>
          </a:xfrm>
          <a:prstGeom prst="rect">
            <a:avLst/>
          </a:prstGeom>
        </p:spPr>
      </p:pic>
      <p:sp>
        <p:nvSpPr>
          <p:cNvPr id="28" name="TextBox 69">
            <a:extLst>
              <a:ext uri="{FF2B5EF4-FFF2-40B4-BE49-F238E27FC236}">
                <a16:creationId xmlns:a16="http://schemas.microsoft.com/office/drawing/2014/main" id="{1A0AAB6C-A0EF-BB4D-AFC7-92FD4727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11" y="810369"/>
            <a:ext cx="2810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7-dehydrocholesterol</a:t>
            </a:r>
          </a:p>
        </p:txBody>
      </p:sp>
      <p:sp>
        <p:nvSpPr>
          <p:cNvPr id="29" name="TextBox 69">
            <a:extLst>
              <a:ext uri="{FF2B5EF4-FFF2-40B4-BE49-F238E27FC236}">
                <a16:creationId xmlns:a16="http://schemas.microsoft.com/office/drawing/2014/main" id="{1936678E-1F5D-8A43-923D-6E8725E4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323" y="652282"/>
            <a:ext cx="175259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Vitamin D3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Cholecalciferol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85C2C0-D6C8-4542-92D2-97174A293536}"/>
              </a:ext>
            </a:extLst>
          </p:cNvPr>
          <p:cNvCxnSpPr/>
          <p:nvPr/>
        </p:nvCxnSpPr>
        <p:spPr>
          <a:xfrm>
            <a:off x="4953000" y="160020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F283340-531C-7B48-8648-23EA329F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869" y="1600200"/>
            <a:ext cx="1136042" cy="6502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0E0663-A781-074E-B06C-A8B750CBE4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0819" y="2819400"/>
            <a:ext cx="765781" cy="930949"/>
          </a:xfrm>
          <a:prstGeom prst="rect">
            <a:avLst/>
          </a:prstGeom>
        </p:spPr>
      </p:pic>
      <p:pic>
        <p:nvPicPr>
          <p:cNvPr id="33" name="Picture 32" descr="A close up of a bottle&#10;&#10;Description automatically generated">
            <a:extLst>
              <a:ext uri="{FF2B5EF4-FFF2-40B4-BE49-F238E27FC236}">
                <a16:creationId xmlns:a16="http://schemas.microsoft.com/office/drawing/2014/main" id="{13A626EC-55E6-DA44-9BF1-1BD7F0CBF2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457200"/>
            <a:ext cx="640080" cy="1005839"/>
          </a:xfrm>
          <a:prstGeom prst="rect">
            <a:avLst/>
          </a:prstGeom>
        </p:spPr>
      </p:pic>
      <p:sp>
        <p:nvSpPr>
          <p:cNvPr id="34" name="Rectangle 96">
            <a:extLst>
              <a:ext uri="{FF2B5EF4-FFF2-40B4-BE49-F238E27FC236}">
                <a16:creationId xmlns:a16="http://schemas.microsoft.com/office/drawing/2014/main" id="{4B50B2D3-1395-A643-B963-57345B2C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07" y="1627770"/>
            <a:ext cx="89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CYP2R1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69F4FF-BDF8-4A45-B43D-1A4D76996952}"/>
              </a:ext>
            </a:extLst>
          </p:cNvPr>
          <p:cNvCxnSpPr>
            <a:cxnSpLocks/>
          </p:cNvCxnSpPr>
          <p:nvPr/>
        </p:nvCxnSpPr>
        <p:spPr>
          <a:xfrm>
            <a:off x="3093720" y="1010424"/>
            <a:ext cx="640080" cy="802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9F3025-58F5-9947-BA07-4F80C5BAFAD1}"/>
              </a:ext>
            </a:extLst>
          </p:cNvPr>
          <p:cNvCxnSpPr>
            <a:cxnSpLocks/>
          </p:cNvCxnSpPr>
          <p:nvPr/>
        </p:nvCxnSpPr>
        <p:spPr>
          <a:xfrm>
            <a:off x="6172200" y="1032166"/>
            <a:ext cx="9144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114312-7C8B-4840-925E-C69D849A1DE9}"/>
              </a:ext>
            </a:extLst>
          </p:cNvPr>
          <p:cNvCxnSpPr>
            <a:cxnSpLocks/>
          </p:cNvCxnSpPr>
          <p:nvPr/>
        </p:nvCxnSpPr>
        <p:spPr>
          <a:xfrm flipH="1">
            <a:off x="2819400" y="3962400"/>
            <a:ext cx="109728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69">
            <a:extLst>
              <a:ext uri="{FF2B5EF4-FFF2-40B4-BE49-F238E27FC236}">
                <a16:creationId xmlns:a16="http://schemas.microsoft.com/office/drawing/2014/main" id="{BB1D676A-DF99-2444-8039-C88FA7E1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21641"/>
            <a:ext cx="1880285" cy="469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24,25(OH)</a:t>
            </a:r>
            <a:r>
              <a:rPr lang="en-US" sz="2000" baseline="-25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2</a:t>
            </a:r>
            <a:r>
              <a:rPr lang="en-US" sz="2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AC9B5-8AD5-D74C-BD1B-417FE71F6D3A}"/>
              </a:ext>
            </a:extLst>
          </p:cNvPr>
          <p:cNvSpPr txBox="1"/>
          <p:nvPr/>
        </p:nvSpPr>
        <p:spPr>
          <a:xfrm>
            <a:off x="4167487" y="3763863"/>
            <a:ext cx="15475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1,25(OH)</a:t>
            </a:r>
            <a:r>
              <a:rPr lang="en-US" sz="2000" baseline="-25000" dirty="0">
                <a:solidFill>
                  <a:srgbClr val="7CB94D"/>
                </a:solidFill>
                <a:latin typeface="+mj-lt"/>
                <a:cs typeface="Avenir Book"/>
              </a:rPr>
              <a:t>2</a:t>
            </a: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36F0A1-4F3F-4D44-8687-9F3A256605A9}"/>
              </a:ext>
            </a:extLst>
          </p:cNvPr>
          <p:cNvCxnSpPr/>
          <p:nvPr/>
        </p:nvCxnSpPr>
        <p:spPr>
          <a:xfrm>
            <a:off x="4953000" y="4267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34A1A26-D16A-D94E-87CF-A53C386BFF2D}"/>
              </a:ext>
            </a:extLst>
          </p:cNvPr>
          <p:cNvSpPr txBox="1"/>
          <p:nvPr/>
        </p:nvSpPr>
        <p:spPr>
          <a:xfrm>
            <a:off x="821844" y="4876800"/>
            <a:ext cx="7560155" cy="169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+mn-lt"/>
                <a:cs typeface="Avenir Book"/>
              </a:rPr>
              <a:t>Low serum 25(OH)D levels consistently associated with cardiovascular disease, cancer, fractures across multiple observational studies.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dirty="0">
                <a:latin typeface="+mn-lt"/>
                <a:cs typeface="Avenir Book"/>
              </a:rPr>
              <a:t>Cholecalciferol supplementation markedly increases serum 25(OH)D levels but does not impact these outcomes.</a:t>
            </a:r>
          </a:p>
        </p:txBody>
      </p:sp>
      <p:sp>
        <p:nvSpPr>
          <p:cNvPr id="42" name="Rectangle 96">
            <a:extLst>
              <a:ext uri="{FF2B5EF4-FFF2-40B4-BE49-F238E27FC236}">
                <a16:creationId xmlns:a16="http://schemas.microsoft.com/office/drawing/2014/main" id="{CFC1B939-486A-7949-A4EE-2F6C78F3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16868"/>
            <a:ext cx="101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CYP24A1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93D6C5-5E8A-2D4F-B2A6-BBD3BA8799D8}"/>
              </a:ext>
            </a:extLst>
          </p:cNvPr>
          <p:cNvCxnSpPr/>
          <p:nvPr/>
        </p:nvCxnSpPr>
        <p:spPr>
          <a:xfrm>
            <a:off x="4953000" y="298704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4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2CD4E88D-7AC7-7946-A475-3DE0CD9B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8" y="38582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ASSOCIATIONS OF 25(OH)D LEVELS WITH CORONARY HEART DISEASE VARIES BY RACE/ETHNICITY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9E04B16-0DCC-7547-B54F-B3B52BEA1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615" t="6666" r="2548" b="34445"/>
          <a:stretch/>
        </p:blipFill>
        <p:spPr>
          <a:xfrm>
            <a:off x="1485900" y="1447800"/>
            <a:ext cx="6134100" cy="5270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E0A6E-2BC7-9748-B781-DC50AB30844D}"/>
              </a:ext>
            </a:extLst>
          </p:cNvPr>
          <p:cNvSpPr txBox="1"/>
          <p:nvPr/>
        </p:nvSpPr>
        <p:spPr>
          <a:xfrm>
            <a:off x="7917365" y="6019800"/>
            <a:ext cx="1005403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800" i="1" dirty="0">
                <a:latin typeface="+mj-lt"/>
              </a:rPr>
              <a:t>MESA</a:t>
            </a:r>
          </a:p>
          <a:p>
            <a:pPr algn="ctr">
              <a:spcAft>
                <a:spcPts val="300"/>
              </a:spcAft>
            </a:pPr>
            <a:r>
              <a:rPr lang="en-US" sz="1800" i="1" dirty="0">
                <a:latin typeface="+mj-lt"/>
              </a:rPr>
              <a:t>N=6,436</a:t>
            </a:r>
          </a:p>
        </p:txBody>
      </p:sp>
    </p:spTree>
    <p:extLst>
      <p:ext uri="{BB962C8B-B14F-4D97-AF65-F5344CB8AC3E}">
        <p14:creationId xmlns:p14="http://schemas.microsoft.com/office/powerpoint/2010/main" val="110644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_50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8618">
            <a:off x="4372084" y="3623601"/>
            <a:ext cx="2402769" cy="955947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383342" cy="1234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1618096" cy="1234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1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1664208" cy="1234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8102" y="5943600"/>
            <a:ext cx="1635442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Immune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294935" y="5943600"/>
            <a:ext cx="1505665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Vascular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78102" y="5943600"/>
            <a:ext cx="1407796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Myocytes</a:t>
            </a:r>
            <a:endParaRPr lang="en-US" sz="2000" dirty="0">
              <a:latin typeface="+mj-lt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312408" y="5943600"/>
            <a:ext cx="1307592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RAAS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1465898" cy="1234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22" descr="hdc_0001_0003_0_img019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1483279" cy="1234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752600" y="5943600"/>
            <a:ext cx="1483279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Glucose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864608" y="5943600"/>
            <a:ext cx="1383792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Parathyroid</a:t>
            </a:r>
          </a:p>
        </p:txBody>
      </p:sp>
      <p:pic>
        <p:nvPicPr>
          <p:cNvPr id="16" name="Picture 6" descr="pth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1388744" cy="1234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Rectangle 16"/>
          <p:cNvSpPr/>
          <p:nvPr/>
        </p:nvSpPr>
        <p:spPr>
          <a:xfrm>
            <a:off x="5203337" y="3108681"/>
            <a:ext cx="838200" cy="381000"/>
          </a:xfrm>
          <a:prstGeom prst="rect">
            <a:avLst/>
          </a:prstGeom>
          <a:solidFill>
            <a:srgbClr val="9A4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5203337" y="3105090"/>
            <a:ext cx="816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VDRE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5400" y="2057400"/>
            <a:ext cx="9906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257800" y="2114490"/>
            <a:ext cx="710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VDR</a:t>
            </a: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5566242" y="2606040"/>
            <a:ext cx="0" cy="36576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sz="20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 flipH="1">
            <a:off x="4042242" y="1676400"/>
            <a:ext cx="2057400" cy="11434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+mj-lt"/>
              <a:ea typeface="ＭＳ Ｐゴシック" pitchFamily="-108" charset="-128"/>
              <a:cs typeface="Lucida Sans Unicod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960" y="1828800"/>
            <a:ext cx="18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7CB94D"/>
                </a:solidFill>
                <a:latin typeface="+mj-lt"/>
                <a:cs typeface="Avenir Book"/>
              </a:rPr>
              <a:t>1,25(OH)</a:t>
            </a:r>
            <a:r>
              <a:rPr lang="en-US" baseline="-25000" dirty="0">
                <a:solidFill>
                  <a:srgbClr val="7CB94D"/>
                </a:solidFill>
                <a:latin typeface="+mj-lt"/>
                <a:cs typeface="Avenir Book"/>
              </a:rPr>
              <a:t>2</a:t>
            </a:r>
            <a:r>
              <a:rPr lang="en-US" dirty="0">
                <a:solidFill>
                  <a:srgbClr val="7CB94D"/>
                </a:solidFill>
                <a:latin typeface="+mj-lt"/>
                <a:cs typeface="Avenir Book"/>
              </a:rPr>
              <a:t>D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CD4E88D-7AC7-7946-A475-3DE0CD9B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ACTIVATED VITAMIN D REGULATES GENETIC PATHWAYS related to CARDIOVASCULAR disease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82F260-0A34-1B4F-AFF5-03EE7E16C962}"/>
              </a:ext>
            </a:extLst>
          </p:cNvPr>
          <p:cNvSpPr/>
          <p:nvPr/>
        </p:nvSpPr>
        <p:spPr>
          <a:xfrm>
            <a:off x="3889842" y="4143375"/>
            <a:ext cx="486585" cy="316230"/>
          </a:xfrm>
          <a:prstGeom prst="rect">
            <a:avLst/>
          </a:prstGeom>
          <a:solidFill>
            <a:srgbClr val="F2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F6250-1EFE-8E43-A930-265CAD2A0055}"/>
              </a:ext>
            </a:extLst>
          </p:cNvPr>
          <p:cNvSpPr txBox="1"/>
          <p:nvPr/>
        </p:nvSpPr>
        <p:spPr>
          <a:xfrm>
            <a:off x="381000" y="1824335"/>
            <a:ext cx="148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venir Book"/>
              </a:rPr>
              <a:t>25(OH)D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328C5D-9455-8946-B99F-3F43A402CE44}"/>
              </a:ext>
            </a:extLst>
          </p:cNvPr>
          <p:cNvCxnSpPr>
            <a:cxnSpLocks/>
          </p:cNvCxnSpPr>
          <p:nvPr/>
        </p:nvCxnSpPr>
        <p:spPr>
          <a:xfrm>
            <a:off x="1931100" y="2047142"/>
            <a:ext cx="497921" cy="802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1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2CD4E88D-7AC7-7946-A475-3DE0CD9B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VITAMIN D METABOLISM OCCURS THROUGH A SERIES OF   well-defined METABOLIC STEPS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  <p:sp>
        <p:nvSpPr>
          <p:cNvPr id="28" name="TextBox 69">
            <a:extLst>
              <a:ext uri="{FF2B5EF4-FFF2-40B4-BE49-F238E27FC236}">
                <a16:creationId xmlns:a16="http://schemas.microsoft.com/office/drawing/2014/main" id="{5AF5EC04-044D-954F-AC8C-C94DAA09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38" y="384048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25(OH)D</a:t>
            </a:r>
          </a:p>
        </p:txBody>
      </p:sp>
      <p:sp>
        <p:nvSpPr>
          <p:cNvPr id="30" name="Rectangle 96">
            <a:extLst>
              <a:ext uri="{FF2B5EF4-FFF2-40B4-BE49-F238E27FC236}">
                <a16:creationId xmlns:a16="http://schemas.microsoft.com/office/drawing/2014/main" id="{65F5B759-D4A5-E140-9C6D-9A2E0EBB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07" y="4485515"/>
            <a:ext cx="1007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CYP27B1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55C3F5-CDEC-E646-9955-A3183510A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581090"/>
            <a:ext cx="861411" cy="781110"/>
          </a:xfrm>
          <a:prstGeom prst="rect">
            <a:avLst/>
          </a:prstGeom>
        </p:spPr>
      </p:pic>
      <p:sp>
        <p:nvSpPr>
          <p:cNvPr id="32" name="TextBox 69">
            <a:extLst>
              <a:ext uri="{FF2B5EF4-FFF2-40B4-BE49-F238E27FC236}">
                <a16:creationId xmlns:a16="http://schemas.microsoft.com/office/drawing/2014/main" id="{ACD28E39-FFC5-0044-B42B-01154C4D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11" y="2258169"/>
            <a:ext cx="2810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7-dehydrocholesterol</a:t>
            </a:r>
          </a:p>
        </p:txBody>
      </p:sp>
      <p:sp>
        <p:nvSpPr>
          <p:cNvPr id="33" name="TextBox 69">
            <a:extLst>
              <a:ext uri="{FF2B5EF4-FFF2-40B4-BE49-F238E27FC236}">
                <a16:creationId xmlns:a16="http://schemas.microsoft.com/office/drawing/2014/main" id="{F106C7B5-F3E4-984B-921D-5C5954C0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323" y="2100082"/>
            <a:ext cx="175259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+mj-lt"/>
                <a:ea typeface="Avenir Book" charset="0"/>
                <a:cs typeface="Avenir Book" charset="0"/>
              </a:rPr>
              <a:t>Vitamin D3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Cholecalciferol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CE5694-A4B8-CD4B-9B07-FF39F3A24148}"/>
              </a:ext>
            </a:extLst>
          </p:cNvPr>
          <p:cNvCxnSpPr/>
          <p:nvPr/>
        </p:nvCxnSpPr>
        <p:spPr>
          <a:xfrm>
            <a:off x="4953000" y="304800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C8C6E4C-728E-A14F-BDD0-17C1DA19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869" y="3048000"/>
            <a:ext cx="1136042" cy="650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31392C-9B98-4448-A263-B7B278C1D9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0819" y="4267200"/>
            <a:ext cx="765781" cy="930949"/>
          </a:xfrm>
          <a:prstGeom prst="rect">
            <a:avLst/>
          </a:prstGeom>
        </p:spPr>
      </p:pic>
      <p:pic>
        <p:nvPicPr>
          <p:cNvPr id="40" name="Picture 39" descr="A close up of a bottle&#10;&#10;Description automatically generated">
            <a:extLst>
              <a:ext uri="{FF2B5EF4-FFF2-40B4-BE49-F238E27FC236}">
                <a16:creationId xmlns:a16="http://schemas.microsoft.com/office/drawing/2014/main" id="{F61ADAB5-FE8F-4941-A467-EF3E165A18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905000"/>
            <a:ext cx="640080" cy="1005839"/>
          </a:xfrm>
          <a:prstGeom prst="rect">
            <a:avLst/>
          </a:prstGeom>
        </p:spPr>
      </p:pic>
      <p:sp>
        <p:nvSpPr>
          <p:cNvPr id="41" name="Rectangle 96">
            <a:extLst>
              <a:ext uri="{FF2B5EF4-FFF2-40B4-BE49-F238E27FC236}">
                <a16:creationId xmlns:a16="http://schemas.microsoft.com/office/drawing/2014/main" id="{B2E6B696-89A4-9A49-B906-5C7B2E63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07" y="3075570"/>
            <a:ext cx="89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CYP2R1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BBA27B-45B1-0643-AC37-E91E5EEE58B4}"/>
              </a:ext>
            </a:extLst>
          </p:cNvPr>
          <p:cNvCxnSpPr>
            <a:cxnSpLocks/>
          </p:cNvCxnSpPr>
          <p:nvPr/>
        </p:nvCxnSpPr>
        <p:spPr>
          <a:xfrm>
            <a:off x="3093720" y="2458224"/>
            <a:ext cx="640080" cy="802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430D3B-F476-D040-8BB9-0F8AAFF81A54}"/>
              </a:ext>
            </a:extLst>
          </p:cNvPr>
          <p:cNvCxnSpPr>
            <a:cxnSpLocks/>
          </p:cNvCxnSpPr>
          <p:nvPr/>
        </p:nvCxnSpPr>
        <p:spPr>
          <a:xfrm>
            <a:off x="6172200" y="2479966"/>
            <a:ext cx="9144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5DBAF5-FC76-B246-AF5D-A84A97FC127E}"/>
              </a:ext>
            </a:extLst>
          </p:cNvPr>
          <p:cNvCxnSpPr>
            <a:cxnSpLocks/>
          </p:cNvCxnSpPr>
          <p:nvPr/>
        </p:nvCxnSpPr>
        <p:spPr>
          <a:xfrm flipH="1">
            <a:off x="2819400" y="5410200"/>
            <a:ext cx="109728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69">
            <a:extLst>
              <a:ext uri="{FF2B5EF4-FFF2-40B4-BE49-F238E27FC236}">
                <a16:creationId xmlns:a16="http://schemas.microsoft.com/office/drawing/2014/main" id="{6AB989F7-7B0C-C34A-A808-0C9AAD37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69441"/>
            <a:ext cx="1880285" cy="469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24,25(OH)</a:t>
            </a:r>
            <a:r>
              <a:rPr lang="en-US" sz="2000" baseline="-25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2</a:t>
            </a:r>
            <a:r>
              <a:rPr lang="en-US" sz="2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9104E9-C0BD-4543-A1DD-338AED1E46B0}"/>
              </a:ext>
            </a:extLst>
          </p:cNvPr>
          <p:cNvSpPr txBox="1"/>
          <p:nvPr/>
        </p:nvSpPr>
        <p:spPr>
          <a:xfrm>
            <a:off x="4167487" y="5211663"/>
            <a:ext cx="15475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1,25(OH)</a:t>
            </a:r>
            <a:r>
              <a:rPr lang="en-US" sz="2000" baseline="-25000" dirty="0">
                <a:solidFill>
                  <a:srgbClr val="7CB94D"/>
                </a:solidFill>
                <a:latin typeface="+mj-lt"/>
                <a:cs typeface="Avenir Book"/>
              </a:rPr>
              <a:t>2</a:t>
            </a: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65B56F-E029-9A41-A3C6-EFA538F5D61A}"/>
              </a:ext>
            </a:extLst>
          </p:cNvPr>
          <p:cNvCxnSpPr/>
          <p:nvPr/>
        </p:nvCxnSpPr>
        <p:spPr>
          <a:xfrm>
            <a:off x="4953000" y="57150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FBB101-38E1-8C44-9CD5-A04C734221C8}"/>
              </a:ext>
            </a:extLst>
          </p:cNvPr>
          <p:cNvSpPr txBox="1"/>
          <p:nvPr/>
        </p:nvSpPr>
        <p:spPr>
          <a:xfrm>
            <a:off x="3962400" y="6229290"/>
            <a:ext cx="18966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Biological effects</a:t>
            </a:r>
          </a:p>
        </p:txBody>
      </p:sp>
      <p:sp>
        <p:nvSpPr>
          <p:cNvPr id="45" name="Rectangle 96">
            <a:extLst>
              <a:ext uri="{FF2B5EF4-FFF2-40B4-BE49-F238E27FC236}">
                <a16:creationId xmlns:a16="http://schemas.microsoft.com/office/drawing/2014/main" id="{BAA67467-38F0-514C-BE1E-F69596A9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964668"/>
            <a:ext cx="101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CYP24A1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678C76-B9F2-BF45-8505-DC587D2CF965}"/>
              </a:ext>
            </a:extLst>
          </p:cNvPr>
          <p:cNvCxnSpPr/>
          <p:nvPr/>
        </p:nvCxnSpPr>
        <p:spPr>
          <a:xfrm>
            <a:off x="4953000" y="443484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6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2CD4E88D-7AC7-7946-A475-3DE0CD9B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LARGE INTER-INDIVIDUAL VARIATION IN RESPONSE TO FIXED DOSE OF CHOLECALCIFEROL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  <p:sp>
        <p:nvSpPr>
          <p:cNvPr id="28" name="TextBox 69">
            <a:extLst>
              <a:ext uri="{FF2B5EF4-FFF2-40B4-BE49-F238E27FC236}">
                <a16:creationId xmlns:a16="http://schemas.microsoft.com/office/drawing/2014/main" id="{5AF5EC04-044D-954F-AC8C-C94DAA09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38" y="3840480"/>
            <a:ext cx="1752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25(OH)D</a:t>
            </a:r>
          </a:p>
        </p:txBody>
      </p:sp>
      <p:sp>
        <p:nvSpPr>
          <p:cNvPr id="30" name="Rectangle 96">
            <a:extLst>
              <a:ext uri="{FF2B5EF4-FFF2-40B4-BE49-F238E27FC236}">
                <a16:creationId xmlns:a16="http://schemas.microsoft.com/office/drawing/2014/main" id="{65F5B759-D4A5-E140-9C6D-9A2E0EBB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07" y="4485515"/>
            <a:ext cx="1007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CYP27B1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55C3F5-CDEC-E646-9955-A3183510A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581090"/>
            <a:ext cx="861411" cy="781110"/>
          </a:xfrm>
          <a:prstGeom prst="rect">
            <a:avLst/>
          </a:prstGeom>
        </p:spPr>
      </p:pic>
      <p:sp>
        <p:nvSpPr>
          <p:cNvPr id="32" name="TextBox 69">
            <a:extLst>
              <a:ext uri="{FF2B5EF4-FFF2-40B4-BE49-F238E27FC236}">
                <a16:creationId xmlns:a16="http://schemas.microsoft.com/office/drawing/2014/main" id="{ACD28E39-FFC5-0044-B42B-01154C4D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11" y="2258169"/>
            <a:ext cx="2810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7-dehydrocholesterol</a:t>
            </a:r>
          </a:p>
        </p:txBody>
      </p:sp>
      <p:sp>
        <p:nvSpPr>
          <p:cNvPr id="33" name="TextBox 69">
            <a:extLst>
              <a:ext uri="{FF2B5EF4-FFF2-40B4-BE49-F238E27FC236}">
                <a16:creationId xmlns:a16="http://schemas.microsoft.com/office/drawing/2014/main" id="{F106C7B5-F3E4-984B-921D-5C5954C0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323" y="2100082"/>
            <a:ext cx="175259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+mj-lt"/>
                <a:ea typeface="Avenir Book" charset="0"/>
                <a:cs typeface="Avenir Book" charset="0"/>
              </a:rPr>
              <a:t>Vitamin D3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+mj-lt"/>
                <a:ea typeface="Avenir Book" charset="0"/>
                <a:cs typeface="Avenir Book" charset="0"/>
              </a:rPr>
              <a:t>Cholecalciferol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CE5694-A4B8-CD4B-9B07-FF39F3A24148}"/>
              </a:ext>
            </a:extLst>
          </p:cNvPr>
          <p:cNvCxnSpPr/>
          <p:nvPr/>
        </p:nvCxnSpPr>
        <p:spPr>
          <a:xfrm>
            <a:off x="4953000" y="304800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C8C6E4C-728E-A14F-BDD0-17C1DA19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869" y="3048000"/>
            <a:ext cx="1136042" cy="650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31392C-9B98-4448-A263-B7B278C1D9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0819" y="4267200"/>
            <a:ext cx="765781" cy="930949"/>
          </a:xfrm>
          <a:prstGeom prst="rect">
            <a:avLst/>
          </a:prstGeom>
        </p:spPr>
      </p:pic>
      <p:pic>
        <p:nvPicPr>
          <p:cNvPr id="40" name="Picture 39" descr="A close up of a bottle&#10;&#10;Description automatically generated">
            <a:extLst>
              <a:ext uri="{FF2B5EF4-FFF2-40B4-BE49-F238E27FC236}">
                <a16:creationId xmlns:a16="http://schemas.microsoft.com/office/drawing/2014/main" id="{F61ADAB5-FE8F-4941-A467-EF3E165A18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3073" y="1524000"/>
            <a:ext cx="1066800" cy="1676398"/>
          </a:xfrm>
          <a:prstGeom prst="rect">
            <a:avLst/>
          </a:prstGeom>
        </p:spPr>
      </p:pic>
      <p:sp>
        <p:nvSpPr>
          <p:cNvPr id="41" name="Rectangle 96">
            <a:extLst>
              <a:ext uri="{FF2B5EF4-FFF2-40B4-BE49-F238E27FC236}">
                <a16:creationId xmlns:a16="http://schemas.microsoft.com/office/drawing/2014/main" id="{B2E6B696-89A4-9A49-B906-5C7B2E63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307" y="3075570"/>
            <a:ext cx="89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CYP2R1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193D1E-ECBF-4E4E-9400-4F0D14897172}"/>
              </a:ext>
            </a:extLst>
          </p:cNvPr>
          <p:cNvCxnSpPr>
            <a:cxnSpLocks/>
          </p:cNvCxnSpPr>
          <p:nvPr/>
        </p:nvCxnSpPr>
        <p:spPr>
          <a:xfrm flipH="1">
            <a:off x="2819400" y="5410200"/>
            <a:ext cx="109728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69">
            <a:extLst>
              <a:ext uri="{FF2B5EF4-FFF2-40B4-BE49-F238E27FC236}">
                <a16:creationId xmlns:a16="http://schemas.microsoft.com/office/drawing/2014/main" id="{510514A8-694C-7B42-892C-C9E5A390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69441"/>
            <a:ext cx="1880285" cy="469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24,25(OH)</a:t>
            </a:r>
            <a:r>
              <a:rPr lang="en-US" sz="2000" baseline="-25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2</a:t>
            </a:r>
            <a:r>
              <a:rPr lang="en-US" sz="2000" dirty="0">
                <a:solidFill>
                  <a:schemeClr val="accent5"/>
                </a:solidFill>
                <a:latin typeface="+mj-lt"/>
                <a:ea typeface="Avenir Book" charset="0"/>
                <a:cs typeface="Avenir Book" charset="0"/>
              </a:rPr>
              <a:t>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BBA27B-45B1-0643-AC37-E91E5EEE58B4}"/>
              </a:ext>
            </a:extLst>
          </p:cNvPr>
          <p:cNvCxnSpPr>
            <a:cxnSpLocks/>
          </p:cNvCxnSpPr>
          <p:nvPr/>
        </p:nvCxnSpPr>
        <p:spPr>
          <a:xfrm>
            <a:off x="3093720" y="2458224"/>
            <a:ext cx="640080" cy="802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430D3B-F476-D040-8BB9-0F8AAFF81A54}"/>
              </a:ext>
            </a:extLst>
          </p:cNvPr>
          <p:cNvCxnSpPr>
            <a:cxnSpLocks/>
          </p:cNvCxnSpPr>
          <p:nvPr/>
        </p:nvCxnSpPr>
        <p:spPr>
          <a:xfrm>
            <a:off x="6172200" y="2479966"/>
            <a:ext cx="9144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4274E1-2C0C-3344-BD2D-949575F154FA}"/>
              </a:ext>
            </a:extLst>
          </p:cNvPr>
          <p:cNvCxnSpPr/>
          <p:nvPr/>
        </p:nvCxnSpPr>
        <p:spPr>
          <a:xfrm>
            <a:off x="4953000" y="443484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DC32464-916D-1049-A93E-307CE75881B8}"/>
              </a:ext>
            </a:extLst>
          </p:cNvPr>
          <p:cNvSpPr txBox="1"/>
          <p:nvPr/>
        </p:nvSpPr>
        <p:spPr>
          <a:xfrm>
            <a:off x="4167487" y="5211663"/>
            <a:ext cx="15475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1,25(OH)</a:t>
            </a:r>
            <a:r>
              <a:rPr lang="en-US" sz="2000" baseline="-25000" dirty="0">
                <a:solidFill>
                  <a:srgbClr val="7CB94D"/>
                </a:solidFill>
                <a:latin typeface="+mj-lt"/>
                <a:cs typeface="Avenir Book"/>
              </a:rPr>
              <a:t>2</a:t>
            </a: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33636D-B07E-4A44-96B5-B9F8A411E9F8}"/>
              </a:ext>
            </a:extLst>
          </p:cNvPr>
          <p:cNvCxnSpPr/>
          <p:nvPr/>
        </p:nvCxnSpPr>
        <p:spPr>
          <a:xfrm>
            <a:off x="4953000" y="57150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1DBCF0-D898-7348-A13B-5FD22E77B6C9}"/>
              </a:ext>
            </a:extLst>
          </p:cNvPr>
          <p:cNvSpPr txBox="1"/>
          <p:nvPr/>
        </p:nvSpPr>
        <p:spPr>
          <a:xfrm>
            <a:off x="3962400" y="6229290"/>
            <a:ext cx="18966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000" dirty="0">
                <a:solidFill>
                  <a:srgbClr val="7CB94D"/>
                </a:solidFill>
                <a:latin typeface="+mj-lt"/>
                <a:cs typeface="Avenir Book"/>
              </a:rPr>
              <a:t>Biological effects</a:t>
            </a:r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603F8BF1-0AA7-AF4C-9368-50765F3FB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964668"/>
            <a:ext cx="101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+mj-lt"/>
                <a:cs typeface="Avenir Book"/>
              </a:rPr>
              <a:t>CYP24A1</a:t>
            </a:r>
          </a:p>
        </p:txBody>
      </p:sp>
    </p:spTree>
    <p:extLst>
      <p:ext uri="{BB962C8B-B14F-4D97-AF65-F5344CB8AC3E}">
        <p14:creationId xmlns:p14="http://schemas.microsoft.com/office/powerpoint/2010/main" val="345845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76200"/>
            <a:ext cx="9144000" cy="12192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AIMS</a:t>
            </a:r>
            <a:endParaRPr lang="en-US" sz="2000" b="0" dirty="0">
              <a:effectLst/>
              <a:latin typeface="Avenir Book"/>
              <a:ea typeface="Lucida Sans Unicode" charset="0"/>
              <a:cs typeface="Avenir Book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1000" y="2057400"/>
            <a:ext cx="8229600" cy="2895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charset="2"/>
              <a:buAutoNum type="arabicPeriod"/>
            </a:pPr>
            <a:r>
              <a:rPr lang="en-US" sz="2000" dirty="0"/>
              <a:t>Identify genetic polymorphisms and clinical characteristics that modify the biological response to cholecalciferol treatment, assessed by changes in serum parathyroid hormone and 1,25-dihydroxyvitamin D concentrations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charset="2"/>
              <a:buAutoNum type="arabicPeriod"/>
            </a:pPr>
            <a:r>
              <a:rPr lang="en-US" sz="2000" dirty="0"/>
              <a:t>Identify improved biomarkers of baseline vitamin D status based on the biologic response to cholecalciferol treatment</a:t>
            </a:r>
            <a:endParaRPr lang="en-US" sz="2000" b="0" dirty="0"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8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1000" y="1828800"/>
            <a:ext cx="86106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dirty="0"/>
              <a:t>16-week interventional trial of cholecalciferol treatment within MESA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Five MESA field centers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Gill Sans" charset="0"/>
              </a:rPr>
              <a:t>Johns Hopkins, Columbia, Northwestern, Wake Forest, UCLA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Exclusion criteria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Current use of &gt;1,000 IU vitamin D daily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History of kidney stones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0" dirty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History of hyperparathyroidism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50ECA4-5141-B943-BF90-503C13AC1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APPROACH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749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1000" y="1981200"/>
            <a:ext cx="8610600" cy="3962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dirty="0"/>
              <a:t>Treatment:  2000 IU cholecalciferol or placebo daily for 16 weeks (3:1 ratio)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dirty="0"/>
              <a:t>Central block randomization at MESA coordinating center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dirty="0"/>
              <a:t>Screening, recruitment, and drug dispensation at MESA field centers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2000" dirty="0"/>
              <a:t>Participants return 16-weeks later for repeat sample collection and pill counts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785998-2D44-5246-BCA7-C1D3CF60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Individual response to vitamin D treatment (INVITE)</a:t>
            </a:r>
            <a:br>
              <a:rPr lang="en-US" sz="2000" dirty="0"/>
            </a:br>
            <a:r>
              <a:rPr lang="en-US" sz="2000" dirty="0"/>
              <a:t>APPROACH</a:t>
            </a:r>
            <a:endParaRPr lang="en-US" sz="2000" dirty="0">
              <a:latin typeface="Avenir Book"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812795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19815</TotalTime>
  <Words>779</Words>
  <Application>Microsoft Macintosh PowerPoint</Application>
  <PresentationFormat>On-screen Show (4:3)</PresentationFormat>
  <Paragraphs>171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Avenir Book</vt:lpstr>
      <vt:lpstr>Calibri</vt:lpstr>
      <vt:lpstr>Cambria Math</vt:lpstr>
      <vt:lpstr>Corbel</vt:lpstr>
      <vt:lpstr>Gill Sans</vt:lpstr>
      <vt:lpstr>Gill Sans MT</vt:lpstr>
      <vt:lpstr>Lucida Sans Unicode</vt:lpstr>
      <vt:lpstr>Times</vt:lpstr>
      <vt:lpstr>Wingdings</vt:lpstr>
      <vt:lpstr>Blank Presentation</vt:lpstr>
      <vt:lpstr>1_Focus</vt:lpstr>
      <vt:lpstr>Parcel</vt:lpstr>
      <vt:lpstr>Individual response to vitamin D (INVITE) TRIAL MULTI-ETHNIC STUDY OF ATHEROSCLEROSIS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response to vitamin D treatment (INVITE) 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HUBIO 530</dc:title>
  <dc:creator>Bryan Kestenbaum</dc:creator>
  <cp:lastModifiedBy>Bryan Kestenbaum</cp:lastModifiedBy>
  <cp:revision>725</cp:revision>
  <cp:lastPrinted>2005-01-13T23:11:27Z</cp:lastPrinted>
  <dcterms:created xsi:type="dcterms:W3CDTF">2010-02-18T20:31:04Z</dcterms:created>
  <dcterms:modified xsi:type="dcterms:W3CDTF">2019-03-27T20:30:34Z</dcterms:modified>
</cp:coreProperties>
</file>