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14"/>
  </p:notesMasterIdLst>
  <p:sldIdLst>
    <p:sldId id="257" r:id="rId4"/>
    <p:sldId id="296" r:id="rId5"/>
    <p:sldId id="346" r:id="rId6"/>
    <p:sldId id="285" r:id="rId7"/>
    <p:sldId id="286" r:id="rId8"/>
    <p:sldId id="344" r:id="rId9"/>
    <p:sldId id="345" r:id="rId10"/>
    <p:sldId id="347" r:id="rId11"/>
    <p:sldId id="348" r:id="rId12"/>
    <p:sldId id="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3" autoAdjust="0"/>
    <p:restoredTop sz="82456" autoAdjust="0"/>
  </p:normalViewPr>
  <p:slideViewPr>
    <p:cSldViewPr snapToGrid="0">
      <p:cViewPr varScale="1">
        <p:scale>
          <a:sx n="54" d="100"/>
          <a:sy n="54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AEBD4-CC46-492E-9B15-AE94748D55B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CF5A-B200-41AF-8714-A0E24FD3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A7085-76E0-42C0-9CC2-45E4FF7EA09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2625"/>
            <a:ext cx="6070600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6"/>
            <a:ext cx="5028161" cy="4099789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of surviving cohort:  92, 89, 87, 76 and 63 percent.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 for Exam 7 will be age 63 plus.</a:t>
            </a: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4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7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9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1CF5A-B200-41AF-8714-A0E24FD3F0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gif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64" y="0"/>
            <a:ext cx="12213167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9331" y="0"/>
            <a:ext cx="12213168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61" y="381000"/>
            <a:ext cx="9099551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04" y="6224522"/>
            <a:ext cx="2525504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006585"/>
            <a:ext cx="924388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64" y="0"/>
            <a:ext cx="12213167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9331" y="0"/>
            <a:ext cx="12213168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63" y="381000"/>
            <a:ext cx="9099551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04" y="6224522"/>
            <a:ext cx="2525504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006589"/>
            <a:ext cx="924388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2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8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2279" y="144472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677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033" y="144472"/>
            <a:ext cx="11059584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3473" y="1357313"/>
            <a:ext cx="10979151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43473" y="5854709"/>
            <a:ext cx="10979151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7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13" y="196347"/>
            <a:ext cx="109728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2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25264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52643"/>
            <a:ext cx="6815667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566177"/>
            <a:ext cx="4011084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468" y="6384925"/>
            <a:ext cx="778933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5769" y="3958755"/>
            <a:ext cx="1117539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99" y="4098036"/>
            <a:ext cx="3200207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64" y="0"/>
            <a:ext cx="12213167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9331" y="0"/>
            <a:ext cx="12213168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78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5063" y="381000"/>
            <a:ext cx="9099551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04" y="6224522"/>
            <a:ext cx="2525504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1" y="6006589"/>
            <a:ext cx="924388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6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8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2279" y="144472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336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3033" y="144472"/>
            <a:ext cx="11059584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3473" y="1357313"/>
            <a:ext cx="10979151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43473" y="5854709"/>
            <a:ext cx="10979151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78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6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50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13" y="196347"/>
            <a:ext cx="109728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83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94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52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25264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52643"/>
            <a:ext cx="6815667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566177"/>
            <a:ext cx="4011084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4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468" y="6384925"/>
            <a:ext cx="778933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5769" y="3958755"/>
            <a:ext cx="1117539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78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99" y="4098036"/>
            <a:ext cx="3200207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6C3E-AE42-47F9-9AD4-33ADE51532B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4EEE-40CC-4EA1-A3D4-4F60640F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52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8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9"/>
            <a:ext cx="1219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9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711200" y="6311900"/>
            <a:ext cx="8348133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62279" y="144472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69" y="6093522"/>
            <a:ext cx="249772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/>
  <p:txStyles>
    <p:titleStyle>
      <a:lvl1pPr algn="l" defTabSz="457178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297" indent="-341297" algn="l" defTabSz="457178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7" algn="l" defTabSz="457178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9" algn="l" defTabSz="457178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52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468" y="6384925"/>
            <a:ext cx="77893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defTabSz="457178"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 defTabSz="457178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9"/>
            <a:ext cx="1219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9"/>
            <a:ext cx="12192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178">
              <a:defRPr/>
            </a:pPr>
            <a:endParaRPr lang="en-US" sz="1800">
              <a:solidFill>
                <a:prstClr val="black"/>
              </a:solidFill>
              <a:ea typeface="ＭＳ Ｐゴシック" pitchFamily="48" charset="-128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711200" y="6311900"/>
            <a:ext cx="8348133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178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562279" y="144472"/>
            <a:ext cx="1105958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69" y="6093522"/>
            <a:ext cx="249772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/>
  <p:txStyles>
    <p:titleStyle>
      <a:lvl1pPr algn="l" defTabSz="457178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297" indent="-341297" algn="l" defTabSz="457178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7" algn="l" defTabSz="457178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9" algn="l" defTabSz="457178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research/funding/general/current-operating-guidelin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grants.nih.gov/sites/default/files/NIHimplementation-ombmemo-20-26.docx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nhlbi.nih.gov/coronaviru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2459045" y="232720"/>
            <a:ext cx="6824663" cy="1822451"/>
          </a:xfrm>
        </p:spPr>
        <p:txBody>
          <a:bodyPr/>
          <a:lstStyle/>
          <a:p>
            <a:r>
              <a:rPr lang="en-US" dirty="0"/>
              <a:t>MESA Project Office Report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9045" y="3271845"/>
            <a:ext cx="7169151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143C"/>
                </a:solidFill>
                <a:cs typeface="Arial" pitchFamily="34" charset="0"/>
              </a:rPr>
              <a:t>Cashell E. Jaquish, Ph.D.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MESA Project Officer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Epidemiology Branch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Cardiovascular Sciences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Heart, Lung, and Blood Institute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1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Steering Committee Webinar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June 29, 2020</a:t>
            </a:r>
          </a:p>
        </p:txBody>
      </p:sp>
    </p:spTree>
    <p:extLst>
      <p:ext uri="{BB962C8B-B14F-4D97-AF65-F5344CB8AC3E}">
        <p14:creationId xmlns:p14="http://schemas.microsoft.com/office/powerpoint/2010/main" val="378931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9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Office</a:t>
            </a:r>
          </a:p>
          <a:p>
            <a:pPr lvl="1"/>
            <a:r>
              <a:rPr lang="en-US" dirty="0"/>
              <a:t>Cashell E. Jaquish, Ph.D. – Project Officer</a:t>
            </a:r>
          </a:p>
          <a:p>
            <a:pPr lvl="1"/>
            <a:r>
              <a:rPr lang="it-IT" dirty="0"/>
              <a:t>Lorraine Silsbee, Pd.D. – Former MESA PO / Consultant</a:t>
            </a:r>
          </a:p>
          <a:p>
            <a:pPr lvl="1"/>
            <a:r>
              <a:rPr lang="en-US" dirty="0"/>
              <a:t>George  Papanicolaou, Ph.D. – Research Geneticist</a:t>
            </a:r>
          </a:p>
          <a:p>
            <a:pPr lvl="1"/>
            <a:r>
              <a:rPr lang="en-US" dirty="0"/>
              <a:t>Colin Wu,  Ph.D. – Biostatistician 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Contracting Office</a:t>
            </a:r>
          </a:p>
          <a:p>
            <a:pPr lvl="1"/>
            <a:r>
              <a:rPr lang="en-US" dirty="0"/>
              <a:t>Cornelius Moore – Contracting Officer</a:t>
            </a:r>
          </a:p>
          <a:p>
            <a:pPr lvl="1"/>
            <a:r>
              <a:rPr lang="en-US" dirty="0"/>
              <a:t>Tahir Seeba – Contracting Specialist</a:t>
            </a:r>
          </a:p>
          <a:p>
            <a:pPr marL="457188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0379"/>
            <a:ext cx="11059583" cy="846137"/>
          </a:xfrm>
        </p:spPr>
        <p:txBody>
          <a:bodyPr/>
          <a:lstStyle/>
          <a:p>
            <a:r>
              <a:rPr lang="en-US" dirty="0"/>
              <a:t>NHLBI MESA Team – Staffing Changes</a:t>
            </a:r>
          </a:p>
        </p:txBody>
      </p:sp>
    </p:spTree>
    <p:extLst>
      <p:ext uri="{BB962C8B-B14F-4D97-AF65-F5344CB8AC3E}">
        <p14:creationId xmlns:p14="http://schemas.microsoft.com/office/powerpoint/2010/main" val="5172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86" y="353758"/>
            <a:ext cx="6492875" cy="83026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itchFamily="34" charset="0"/>
              </a:rPr>
              <a:t>MESA Timeline &amp; Exam 7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1747855" y="2783383"/>
            <a:ext cx="79186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endParaRPr lang="en-US" sz="1600" b="1" kern="0" dirty="0">
              <a:solidFill>
                <a:prstClr val="black"/>
              </a:solidFill>
            </a:endParaRPr>
          </a:p>
          <a:p>
            <a:pPr defTabSz="457189"/>
            <a:r>
              <a:rPr lang="en-US" sz="1400" b="1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1851666" y="2622482"/>
            <a:ext cx="7918673" cy="4478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3071226" y="1614170"/>
            <a:ext cx="1075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endParaRPr lang="en-US" sz="1600" b="1" kern="0" dirty="0">
              <a:solidFill>
                <a:prstClr val="black"/>
              </a:solidFill>
            </a:endParaRP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1746333" y="1480566"/>
            <a:ext cx="801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Baseline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Exam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2000-2002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4442935" y="1712543"/>
            <a:ext cx="1311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3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2004-2005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7171711" y="1734253"/>
            <a:ext cx="1275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5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2010-2011</a:t>
            </a:r>
          </a:p>
        </p:txBody>
      </p:sp>
      <p:sp>
        <p:nvSpPr>
          <p:cNvPr id="292902" name="Line 38"/>
          <p:cNvSpPr>
            <a:spLocks noChangeShapeType="1"/>
          </p:cNvSpPr>
          <p:nvPr/>
        </p:nvSpPr>
        <p:spPr bwMode="auto">
          <a:xfrm>
            <a:off x="3652856" y="2418565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4979301" y="2397056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906" name="Line 42"/>
          <p:cNvSpPr>
            <a:spLocks noChangeShapeType="1"/>
          </p:cNvSpPr>
          <p:nvPr/>
        </p:nvSpPr>
        <p:spPr bwMode="auto">
          <a:xfrm>
            <a:off x="6409535" y="2421977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8446993" y="160813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189"/>
            <a:r>
              <a:rPr lang="en-US" kern="0">
                <a:solidFill>
                  <a:srgbClr val="FFFFFF"/>
                </a:solidFill>
              </a:rPr>
              <a:t>VIII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7809351" y="2418565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446993" y="1727488"/>
            <a:ext cx="1315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6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2016-2018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9069356" y="2418565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085342" y="1692863"/>
            <a:ext cx="1354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 Exam 2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2002-2004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827485" y="1712543"/>
            <a:ext cx="1164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  Exam 4</a:t>
            </a:r>
          </a:p>
          <a:p>
            <a:pPr defTabSz="457189"/>
            <a:r>
              <a:rPr lang="en-US" sz="1600" b="1" kern="0" dirty="0">
                <a:solidFill>
                  <a:prstClr val="black"/>
                </a:solidFill>
              </a:rPr>
              <a:t>2005-2007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6626" y="3114948"/>
            <a:ext cx="108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6,814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6759" y="3103818"/>
            <a:ext cx="109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6,232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39730" y="3109975"/>
            <a:ext cx="107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5,939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04042" y="3103818"/>
            <a:ext cx="102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5,704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71711" y="3150366"/>
            <a:ext cx="102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4,651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48001" y="3103818"/>
            <a:ext cx="111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ysClr val="windowText" lastClr="000000"/>
                </a:solidFill>
              </a:rPr>
              <a:t>N= 3,294</a:t>
            </a:r>
            <a:r>
              <a:rPr lang="en-US" sz="160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7396" y="4061699"/>
            <a:ext cx="899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 participant follow-up </a:t>
            </a:r>
          </a:p>
          <a:p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</a:rPr>
              <a:t>		   		</a:t>
            </a:r>
            <a:endParaRPr lang="en-US" sz="20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algn="ctr"/>
            <a:endParaRPr lang="en-US" sz="24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013779" y="-817260"/>
            <a:ext cx="759837" cy="9084064"/>
          </a:xfrm>
          <a:prstGeom prst="leftBrace">
            <a:avLst>
              <a:gd name="adj1" fmla="val 14176"/>
              <a:gd name="adj2" fmla="val 5049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507280-6781-436F-9A88-61B060D0396B}"/>
              </a:ext>
            </a:extLst>
          </p:cNvPr>
          <p:cNvSpPr txBox="1"/>
          <p:nvPr/>
        </p:nvSpPr>
        <p:spPr>
          <a:xfrm>
            <a:off x="9936216" y="3129212"/>
            <a:ext cx="111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C00000"/>
                </a:solidFill>
              </a:rPr>
              <a:t>N= 3,000</a:t>
            </a:r>
            <a:r>
              <a:rPr lang="en-US" sz="1600" kern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8" name="Line 42">
            <a:extLst>
              <a:ext uri="{FF2B5EF4-FFF2-40B4-BE49-F238E27FC236}">
                <a16:creationId xmlns:a16="http://schemas.microsoft.com/office/drawing/2014/main" id="{47D72E68-239E-4505-BF70-476C1B2E1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1329" y="2484618"/>
            <a:ext cx="0" cy="48838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E81BEF9F-9871-405F-B3AA-9ADE8951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887" y="1692862"/>
            <a:ext cx="1315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189"/>
            <a:r>
              <a:rPr lang="en-US" sz="1600" b="1" kern="0" dirty="0">
                <a:solidFill>
                  <a:srgbClr val="C00000"/>
                </a:solidFill>
              </a:rPr>
              <a:t>  Exam 7</a:t>
            </a:r>
          </a:p>
          <a:p>
            <a:pPr defTabSz="457189"/>
            <a:r>
              <a:rPr lang="en-US" sz="1600" b="1" kern="0" dirty="0">
                <a:solidFill>
                  <a:srgbClr val="C00000"/>
                </a:solidFill>
              </a:rPr>
              <a:t>2021-2023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1DBD4-2332-4F99-8A63-BAC30986ED3D}"/>
              </a:ext>
            </a:extLst>
          </p:cNvPr>
          <p:cNvSpPr txBox="1"/>
          <p:nvPr/>
        </p:nvSpPr>
        <p:spPr>
          <a:xfrm>
            <a:off x="568411" y="4744995"/>
            <a:ext cx="963827" cy="67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5071E2-8F7E-4EA8-A5CF-D9BD5E7AB3CD}"/>
              </a:ext>
            </a:extLst>
          </p:cNvPr>
          <p:cNvCxnSpPr>
            <a:cxnSpLocks/>
          </p:cNvCxnSpPr>
          <p:nvPr/>
        </p:nvCxnSpPr>
        <p:spPr>
          <a:xfrm>
            <a:off x="9783149" y="2655248"/>
            <a:ext cx="918180" cy="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ine 38">
            <a:extLst>
              <a:ext uri="{FF2B5EF4-FFF2-40B4-BE49-F238E27FC236}">
                <a16:creationId xmlns:a16="http://schemas.microsoft.com/office/drawing/2014/main" id="{2567CD80-0D43-4A49-9E94-0E5BD69DD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842" y="2441836"/>
            <a:ext cx="0" cy="450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189"/>
            <a:endParaRPr lang="en-US" kern="0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05FA75-4E0F-473B-AB50-7385E10A345C}"/>
              </a:ext>
            </a:extLst>
          </p:cNvPr>
          <p:cNvCxnSpPr>
            <a:cxnSpLocks/>
          </p:cNvCxnSpPr>
          <p:nvPr/>
        </p:nvCxnSpPr>
        <p:spPr>
          <a:xfrm flipV="1">
            <a:off x="9069356" y="2662718"/>
            <a:ext cx="693481" cy="2082277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A335E72-4C46-4121-8DFE-8EE0146BF600}"/>
              </a:ext>
            </a:extLst>
          </p:cNvPr>
          <p:cNvSpPr txBox="1"/>
          <p:nvPr/>
        </p:nvSpPr>
        <p:spPr>
          <a:xfrm>
            <a:off x="5645977" y="4726217"/>
            <a:ext cx="6021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January 2021 – Begin Exam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 month Exam Prep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 Begins October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462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2275" y="1462151"/>
          <a:ext cx="8229600" cy="238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060">
                <a:tc>
                  <a:txBody>
                    <a:bodyPr/>
                    <a:lstStyle/>
                    <a:p>
                      <a:r>
                        <a:rPr lang="en-US" dirty="0"/>
                        <a:t>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Project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Stage</a:t>
                      </a:r>
                      <a:r>
                        <a:rPr lang="en-US" baseline="0" dirty="0"/>
                        <a:t> Investigators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K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Career </a:t>
                      </a:r>
                      <a:r>
                        <a:rPr lang="en-US" dirty="0" err="1"/>
                        <a:t>Dev’t</a:t>
                      </a:r>
                      <a:r>
                        <a:rPr lang="en-US" dirty="0"/>
                        <a:t>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FY2020 NHLBI Funding Paylines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275" y="4108734"/>
            <a:ext cx="807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*Depending on the availability of funds, the Institute may make funding decisions on competing applications outside of the pay range, through selective pay actions.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788" y="5202210"/>
            <a:ext cx="8070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**Next NHLBI Advisory Council meeting is August 25, 2020.</a:t>
            </a:r>
          </a:p>
        </p:txBody>
      </p:sp>
    </p:spTree>
    <p:extLst>
      <p:ext uri="{BB962C8B-B14F-4D97-AF65-F5344CB8AC3E}">
        <p14:creationId xmlns:p14="http://schemas.microsoft.com/office/powerpoint/2010/main" val="116046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2275" y="1384456"/>
          <a:ext cx="7719921" cy="177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808">
                <a:tc>
                  <a:txBody>
                    <a:bodyPr/>
                    <a:lstStyle/>
                    <a:p>
                      <a:r>
                        <a:rPr lang="en-US" dirty="0"/>
                        <a:t>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Zone of Consideration (priority score)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P01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  <a:r>
                        <a:rPr lang="en-US" baseline="0" dirty="0"/>
                        <a:t> Project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/>
                        <a:t>T32,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NRSA Training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92857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FY2020 NHLBI Funding Paylines – Zones of Consideration*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781" y="4762675"/>
            <a:ext cx="627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http://www.nhlbi.nih.gov/research/funding/general/current-operating-guidelines</a:t>
            </a:r>
            <a:r>
              <a:rPr lang="en-US" sz="1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5781" y="3899398"/>
            <a:ext cx="751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*A zone of consideration is a range of priority scores within which competing applications will be considered for funding.</a:t>
            </a:r>
          </a:p>
        </p:txBody>
      </p:sp>
    </p:spTree>
    <p:extLst>
      <p:ext uri="{BB962C8B-B14F-4D97-AF65-F5344CB8AC3E}">
        <p14:creationId xmlns:p14="http://schemas.microsoft.com/office/powerpoint/2010/main" val="247110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CCB68B-ED13-482F-93C5-8EB13AD7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9" y="42160"/>
            <a:ext cx="11059583" cy="846137"/>
          </a:xfrm>
        </p:spPr>
        <p:txBody>
          <a:bodyPr/>
          <a:lstStyle/>
          <a:p>
            <a:r>
              <a:rPr lang="en-US" sz="2800" dirty="0"/>
              <a:t>NIH COVID-19 Resources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https://www.nih.gov/coronavirus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8FE40-2AB3-4678-AB97-E0A03E6C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31498-E8D5-4AAB-B6E9-F8800E32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97874"/>
            <a:ext cx="10876048" cy="5757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CB7DE7-53E5-4E23-847A-2F212D582C97}"/>
              </a:ext>
            </a:extLst>
          </p:cNvPr>
          <p:cNvSpPr/>
          <p:nvPr/>
        </p:nvSpPr>
        <p:spPr>
          <a:xfrm>
            <a:off x="609600" y="2967335"/>
            <a:ext cx="1000461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NIH Implementation of OMB Memorandum M-20-26 “Extension of Administrative Relief for Recipients and Applicants of Federal Financial Assistance Directly Impacted by the Novel Coronavirus (COVID-19) Due to Loss of Operations”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F2C789-E4CC-4654-8260-CB05ED2D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7805" y="1138879"/>
            <a:ext cx="8654902" cy="48231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A3F8C1-536A-4EDC-9FCA-225C46F7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NHLBI Information and Resources on COVID-19</a:t>
            </a:r>
            <a:br>
              <a:rPr lang="en-US" dirty="0"/>
            </a:br>
            <a:r>
              <a:rPr lang="en-US" dirty="0">
                <a:hlinkClick r:id="rId4"/>
              </a:rPr>
              <a:t>https://www.nhlbi.nih.gov/coronavirus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AEF44DA-7B03-497A-B5A9-8C757F95FFFA}"/>
              </a:ext>
            </a:extLst>
          </p:cNvPr>
          <p:cNvSpPr txBox="1">
            <a:spLocks/>
          </p:cNvSpPr>
          <p:nvPr/>
        </p:nvSpPr>
        <p:spPr>
          <a:xfrm>
            <a:off x="649062" y="2288204"/>
            <a:ext cx="10972800" cy="27858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1297" indent="-341297" algn="l" defTabSz="457178" rtl="0" eaLnBrk="1" latinLnBrk="0" hangingPunct="1">
              <a:spcBef>
                <a:spcPct val="20000"/>
              </a:spcBef>
              <a:buClr>
                <a:srgbClr val="C0143C"/>
              </a:buClr>
              <a:buFont typeface="Wingdings" charset="2"/>
              <a:buChar char="§"/>
              <a:defRPr sz="3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575A5D"/>
              </a:buClr>
              <a:buFont typeface="Wingdings" charset="2"/>
              <a:buChar char="§"/>
              <a:defRPr sz="2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NHLBI’s strategy for research in response to the COVID-19 crisis?</a:t>
            </a:r>
          </a:p>
          <a:p>
            <a:r>
              <a:rPr lang="en-US" dirty="0"/>
              <a:t>What kinds of NHLBI funding opportunities are available for COVID-19 research?</a:t>
            </a:r>
          </a:p>
          <a:p>
            <a:r>
              <a:rPr lang="en-US" dirty="0"/>
              <a:t>Are there other NIH resources for researchers on COVID-19?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6D7F4-7EDC-40EA-9C0A-458947C1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Unanticipated COVID related expenditures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03736-CC83-40D5-8AE7-57E27AEC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17" y="2002902"/>
            <a:ext cx="10972800" cy="331505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Contact your program officer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 general</a:t>
            </a:r>
            <a:r>
              <a:rPr lang="en-US"/>
              <a:t>, we </a:t>
            </a:r>
            <a:r>
              <a:rPr lang="en-US" dirty="0"/>
              <a:t>are not accepting administrative supplement requests for COVID “hardships”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Budget for necessary COVID expenditures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72072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8BB4B-91E4-4139-946F-02F163980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06" y="1446213"/>
            <a:ext cx="339447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F01AE8-7444-40F3-962C-FDAA624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9" y="144472"/>
            <a:ext cx="2557439" cy="846137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6F705-A7C3-4BC7-817A-4685325AB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42" y="1454732"/>
            <a:ext cx="3394472" cy="4525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C43856-419B-4B0D-9B1D-3EF6BC428E1F}"/>
              </a:ext>
            </a:extLst>
          </p:cNvPr>
          <p:cNvSpPr txBox="1"/>
          <p:nvPr/>
        </p:nvSpPr>
        <p:spPr>
          <a:xfrm>
            <a:off x="4787152" y="3119725"/>
            <a:ext cx="2549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Forte" panose="03060902040502070203" pitchFamily="66" charset="0"/>
              </a:rPr>
              <a:t>RELAX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23C45-5CA1-4E7C-B99E-BF3926F1FDF9}"/>
              </a:ext>
            </a:extLst>
          </p:cNvPr>
          <p:cNvSpPr/>
          <p:nvPr/>
        </p:nvSpPr>
        <p:spPr>
          <a:xfrm>
            <a:off x="2691661" y="268057"/>
            <a:ext cx="856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and please take some time to be like Simone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5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502</Words>
  <Application>Microsoft Office PowerPoint</Application>
  <PresentationFormat>Widescreen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Forte</vt:lpstr>
      <vt:lpstr>Lucida Grande</vt:lpstr>
      <vt:lpstr>Wingdings</vt:lpstr>
      <vt:lpstr>Office Theme</vt:lpstr>
      <vt:lpstr>1_Office Theme</vt:lpstr>
      <vt:lpstr>4_Office Theme</vt:lpstr>
      <vt:lpstr>PowerPoint Presentation</vt:lpstr>
      <vt:lpstr>NHLBI MESA Team – Staffing Changes</vt:lpstr>
      <vt:lpstr>MESA Timeline &amp; Exam 7</vt:lpstr>
      <vt:lpstr>FY2020 NHLBI Funding Paylines</vt:lpstr>
      <vt:lpstr>FY2020 NHLBI Funding Paylines – Zones of Consideration*</vt:lpstr>
      <vt:lpstr>NIH COVID-19 Resources https://www.nih.gov/coronavirus</vt:lpstr>
      <vt:lpstr>NHLBI Information and Resources on COVID-19 https://www.nhlbi.nih.gov/coronavirus</vt:lpstr>
      <vt:lpstr>Unanticipated COVID related expenditures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Silsbee, Lorraine (NIH/NHLBI) [E]</dc:creator>
  <cp:lastModifiedBy>Jaquish, Cashell E (NIH/NHLBI) [E]</cp:lastModifiedBy>
  <cp:revision>125</cp:revision>
  <dcterms:created xsi:type="dcterms:W3CDTF">2017-03-31T18:17:58Z</dcterms:created>
  <dcterms:modified xsi:type="dcterms:W3CDTF">2020-06-26T21:03:54Z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