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0"/>
  </p:notesMasterIdLst>
  <p:sldIdLst>
    <p:sldId id="256" r:id="rId2"/>
    <p:sldId id="257" r:id="rId3"/>
    <p:sldId id="258" r:id="rId4"/>
    <p:sldId id="321" r:id="rId5"/>
    <p:sldId id="317" r:id="rId6"/>
    <p:sldId id="345" r:id="rId7"/>
    <p:sldId id="346" r:id="rId8"/>
    <p:sldId id="315" r:id="rId9"/>
    <p:sldId id="348" r:id="rId10"/>
    <p:sldId id="344" r:id="rId11"/>
    <p:sldId id="310" r:id="rId12"/>
    <p:sldId id="298" r:id="rId13"/>
    <p:sldId id="329" r:id="rId14"/>
    <p:sldId id="311" r:id="rId15"/>
    <p:sldId id="299" r:id="rId16"/>
    <p:sldId id="300" r:id="rId17"/>
    <p:sldId id="305" r:id="rId18"/>
    <p:sldId id="306" r:id="rId19"/>
    <p:sldId id="301" r:id="rId20"/>
    <p:sldId id="303" r:id="rId21"/>
    <p:sldId id="313" r:id="rId22"/>
    <p:sldId id="314" r:id="rId23"/>
    <p:sldId id="340" r:id="rId24"/>
    <p:sldId id="343" r:id="rId25"/>
    <p:sldId id="323" r:id="rId26"/>
    <p:sldId id="341" r:id="rId27"/>
    <p:sldId id="347" r:id="rId28"/>
    <p:sldId id="34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19" autoAdjust="0"/>
  </p:normalViewPr>
  <p:slideViewPr>
    <p:cSldViewPr snapToGrid="0" snapToObjects="1">
      <p:cViewPr>
        <p:scale>
          <a:sx n="100" d="100"/>
          <a:sy n="100" d="100"/>
        </p:scale>
        <p:origin x="246"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Jorge:Users:jorge:Downloads:plaque%20by%20AHI%20ba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invertIfNegative val="0"/>
          <c:cat>
            <c:strRef>
              <c:f>Sheet1!$A$2:$A$5</c:f>
              <c:strCache>
                <c:ptCount val="4"/>
                <c:pt idx="0">
                  <c:v>&lt;5</c:v>
                </c:pt>
                <c:pt idx="1">
                  <c:v>5 - &lt;15</c:v>
                </c:pt>
                <c:pt idx="2">
                  <c:v>15 - &lt;30</c:v>
                </c:pt>
                <c:pt idx="3">
                  <c:v>≥30</c:v>
                </c:pt>
              </c:strCache>
            </c:strRef>
          </c:cat>
          <c:val>
            <c:numRef>
              <c:f>Sheet1!$B$2:$B$5</c:f>
              <c:numCache>
                <c:formatCode>General</c:formatCode>
                <c:ptCount val="4"/>
                <c:pt idx="0">
                  <c:v>62.68</c:v>
                </c:pt>
                <c:pt idx="1">
                  <c:v>66.540000000000006</c:v>
                </c:pt>
                <c:pt idx="2">
                  <c:v>70.709999999999994</c:v>
                </c:pt>
                <c:pt idx="3">
                  <c:v>69.66</c:v>
                </c:pt>
              </c:numCache>
            </c:numRef>
          </c:val>
        </c:ser>
        <c:dLbls>
          <c:showLegendKey val="0"/>
          <c:showVal val="0"/>
          <c:showCatName val="0"/>
          <c:showSerName val="0"/>
          <c:showPercent val="0"/>
          <c:showBubbleSize val="0"/>
        </c:dLbls>
        <c:gapWidth val="150"/>
        <c:axId val="123537280"/>
        <c:axId val="123564800"/>
      </c:barChart>
      <c:catAx>
        <c:axId val="123537280"/>
        <c:scaling>
          <c:orientation val="minMax"/>
        </c:scaling>
        <c:delete val="0"/>
        <c:axPos val="b"/>
        <c:title>
          <c:tx>
            <c:rich>
              <a:bodyPr/>
              <a:lstStyle/>
              <a:p>
                <a:pPr>
                  <a:defRPr sz="1800"/>
                </a:pPr>
                <a:r>
                  <a:rPr lang="en-US" sz="1800"/>
                  <a:t>AHI</a:t>
                </a:r>
                <a:r>
                  <a:rPr lang="en-US" sz="1800" baseline="0"/>
                  <a:t> categories</a:t>
                </a:r>
                <a:endParaRPr lang="en-US" sz="1800"/>
              </a:p>
            </c:rich>
          </c:tx>
          <c:layout/>
          <c:overlay val="0"/>
        </c:title>
        <c:majorTickMark val="out"/>
        <c:minorTickMark val="none"/>
        <c:tickLblPos val="nextTo"/>
        <c:txPr>
          <a:bodyPr/>
          <a:lstStyle/>
          <a:p>
            <a:pPr>
              <a:defRPr sz="1600"/>
            </a:pPr>
            <a:endParaRPr lang="en-US"/>
          </a:p>
        </c:txPr>
        <c:crossAx val="123564800"/>
        <c:crosses val="autoZero"/>
        <c:auto val="1"/>
        <c:lblAlgn val="ctr"/>
        <c:lblOffset val="100"/>
        <c:noMultiLvlLbl val="0"/>
      </c:catAx>
      <c:valAx>
        <c:axId val="123564800"/>
        <c:scaling>
          <c:orientation val="minMax"/>
        </c:scaling>
        <c:delete val="0"/>
        <c:axPos val="l"/>
        <c:majorGridlines/>
        <c:title>
          <c:tx>
            <c:rich>
              <a:bodyPr rot="-5400000" vert="horz"/>
              <a:lstStyle/>
              <a:p>
                <a:pPr>
                  <a:defRPr sz="1600"/>
                </a:pPr>
                <a:r>
                  <a:rPr lang="en-US" sz="1600"/>
                  <a:t>% with carotid</a:t>
                </a:r>
                <a:r>
                  <a:rPr lang="en-US" sz="1600" baseline="0"/>
                  <a:t> plaque</a:t>
                </a:r>
                <a:endParaRPr lang="en-US" sz="1600"/>
              </a:p>
            </c:rich>
          </c:tx>
          <c:layout/>
          <c:overlay val="0"/>
        </c:title>
        <c:numFmt formatCode="General" sourceLinked="1"/>
        <c:majorTickMark val="out"/>
        <c:minorTickMark val="none"/>
        <c:tickLblPos val="nextTo"/>
        <c:txPr>
          <a:bodyPr/>
          <a:lstStyle/>
          <a:p>
            <a:pPr>
              <a:defRPr sz="1600"/>
            </a:pPr>
            <a:endParaRPr lang="en-US"/>
          </a:p>
        </c:txPr>
        <c:crossAx val="1235372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9CDC0-090E-C548-9C03-1143957C500C}" type="datetimeFigureOut">
              <a:rPr lang="en-US" smtClean="0"/>
              <a:pPr/>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EE37F-5B82-5640-AD48-E948FE749571}" type="slidenum">
              <a:rPr lang="en-US" smtClean="0"/>
              <a:pPr/>
              <a:t>‹#›</a:t>
            </a:fld>
            <a:endParaRPr lang="en-US"/>
          </a:p>
        </p:txBody>
      </p:sp>
    </p:spTree>
    <p:extLst>
      <p:ext uri="{BB962C8B-B14F-4D97-AF65-F5344CB8AC3E}">
        <p14:creationId xmlns:p14="http://schemas.microsoft.com/office/powerpoint/2010/main" val="2493507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3</a:t>
            </a:fld>
            <a:endParaRPr lang="en-US"/>
          </a:p>
        </p:txBody>
      </p:sp>
    </p:spTree>
    <p:extLst>
      <p:ext uri="{BB962C8B-B14F-4D97-AF65-F5344CB8AC3E}">
        <p14:creationId xmlns:p14="http://schemas.microsoft.com/office/powerpoint/2010/main" val="378256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7EE37F-5B82-5640-AD48-E948FE74957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1" i="0"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19</a:t>
            </a:fld>
            <a:endParaRPr lang="en-US"/>
          </a:p>
        </p:txBody>
      </p:sp>
    </p:spTree>
    <p:extLst>
      <p:ext uri="{BB962C8B-B14F-4D97-AF65-F5344CB8AC3E}">
        <p14:creationId xmlns:p14="http://schemas.microsoft.com/office/powerpoint/2010/main" val="312659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20</a:t>
            </a:fld>
            <a:endParaRPr lang="en-US"/>
          </a:p>
        </p:txBody>
      </p:sp>
    </p:spTree>
    <p:extLst>
      <p:ext uri="{BB962C8B-B14F-4D97-AF65-F5344CB8AC3E}">
        <p14:creationId xmlns:p14="http://schemas.microsoft.com/office/powerpoint/2010/main" val="806646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21</a:t>
            </a:fld>
            <a:endParaRPr lang="en-US"/>
          </a:p>
        </p:txBody>
      </p:sp>
    </p:spTree>
    <p:extLst>
      <p:ext uri="{BB962C8B-B14F-4D97-AF65-F5344CB8AC3E}">
        <p14:creationId xmlns:p14="http://schemas.microsoft.com/office/powerpoint/2010/main" val="345794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22</a:t>
            </a:fld>
            <a:endParaRPr lang="en-US"/>
          </a:p>
        </p:txBody>
      </p:sp>
    </p:spTree>
    <p:extLst>
      <p:ext uri="{BB962C8B-B14F-4D97-AF65-F5344CB8AC3E}">
        <p14:creationId xmlns:p14="http://schemas.microsoft.com/office/powerpoint/2010/main" val="345794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7EE37F-5B82-5640-AD48-E948FE749571}" type="slidenum">
              <a:rPr lang="en-US" smtClean="0"/>
              <a:pPr/>
              <a:t>23</a:t>
            </a:fld>
            <a:endParaRPr lang="en-US"/>
          </a:p>
        </p:txBody>
      </p:sp>
    </p:spTree>
    <p:extLst>
      <p:ext uri="{BB962C8B-B14F-4D97-AF65-F5344CB8AC3E}">
        <p14:creationId xmlns:p14="http://schemas.microsoft.com/office/powerpoint/2010/main" val="128051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24</a:t>
            </a:fld>
            <a:endParaRPr lang="en-US"/>
          </a:p>
        </p:txBody>
      </p:sp>
    </p:spTree>
    <p:extLst>
      <p:ext uri="{BB962C8B-B14F-4D97-AF65-F5344CB8AC3E}">
        <p14:creationId xmlns:p14="http://schemas.microsoft.com/office/powerpoint/2010/main" val="293762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25</a:t>
            </a:fld>
            <a:endParaRPr lang="en-US"/>
          </a:p>
        </p:txBody>
      </p:sp>
    </p:spTree>
    <p:extLst>
      <p:ext uri="{BB962C8B-B14F-4D97-AF65-F5344CB8AC3E}">
        <p14:creationId xmlns:p14="http://schemas.microsoft.com/office/powerpoint/2010/main" val="74234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4</a:t>
            </a:fld>
            <a:endParaRPr lang="en-US"/>
          </a:p>
        </p:txBody>
      </p:sp>
    </p:spTree>
    <p:extLst>
      <p:ext uri="{BB962C8B-B14F-4D97-AF65-F5344CB8AC3E}">
        <p14:creationId xmlns:p14="http://schemas.microsoft.com/office/powerpoint/2010/main" val="9053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C87EE37F-5B82-5640-AD48-E948FE74957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6</a:t>
            </a:fld>
            <a:endParaRPr lang="en-US"/>
          </a:p>
        </p:txBody>
      </p:sp>
    </p:spTree>
    <p:extLst>
      <p:ext uri="{BB962C8B-B14F-4D97-AF65-F5344CB8AC3E}">
        <p14:creationId xmlns:p14="http://schemas.microsoft.com/office/powerpoint/2010/main" val="283077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7EE37F-5B82-5640-AD48-E948FE749571}" type="slidenum">
              <a:rPr lang="en-US" smtClean="0"/>
              <a:pPr/>
              <a:t>7</a:t>
            </a:fld>
            <a:endParaRPr lang="en-US"/>
          </a:p>
        </p:txBody>
      </p:sp>
    </p:spTree>
    <p:extLst>
      <p:ext uri="{BB962C8B-B14F-4D97-AF65-F5344CB8AC3E}">
        <p14:creationId xmlns:p14="http://schemas.microsoft.com/office/powerpoint/2010/main" val="249668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Marin and colleagues studied 264 healthy men, 377 simple snorers, 403 subjects with untreated mild-to-moderate OSA, 235 subjects with untreated severe OSA&lt; and 372 subjects who were treated with CPAP. Participants were followed up at yearly intervals over a mean of 10 years. End points were fatal cardiovascular events (death from MI or stroke) and nonfatal CV events (nonfatal MI, stroke, CABG, and coronary angiography). The risk of fatal (OR 2.9, 95% CI 1.2 to 7.5) and nonfatal CV events (OR 3.2, 95% CI 1.1 to 7.5) was significantly increased in patients with untreated severe OSA compared to healthy subjects. Risk for events in patients with treated OSA was similar to that noted in snorers and those with mild OSA.</a:t>
            </a:r>
            <a:endParaRPr lang="en-US" dirty="0"/>
          </a:p>
        </p:txBody>
      </p:sp>
      <p:sp>
        <p:nvSpPr>
          <p:cNvPr id="4" name="Slide Number Placeholder 3"/>
          <p:cNvSpPr>
            <a:spLocks noGrp="1"/>
          </p:cNvSpPr>
          <p:nvPr>
            <p:ph type="sldNum" sz="quarter" idx="10"/>
          </p:nvPr>
        </p:nvSpPr>
        <p:spPr/>
        <p:txBody>
          <a:bodyPr/>
          <a:lstStyle/>
          <a:p>
            <a:fld id="{C87EE37F-5B82-5640-AD48-E948FE749571}" type="slidenum">
              <a:rPr lang="en-US" smtClean="0"/>
              <a:pPr/>
              <a:t>8</a:t>
            </a:fld>
            <a:endParaRPr lang="en-US"/>
          </a:p>
        </p:txBody>
      </p:sp>
    </p:spTree>
    <p:extLst>
      <p:ext uri="{BB962C8B-B14F-4D97-AF65-F5344CB8AC3E}">
        <p14:creationId xmlns:p14="http://schemas.microsoft.com/office/powerpoint/2010/main" val="349785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In covariate-adjusted Cox proportional hazard models, a significant positive association between ischemic stroke and OAHI was observed in men (p value for linear trend: 0.016)</a:t>
            </a:r>
            <a:r>
              <a:rPr lang="en-US" b="1" baseline="0" dirty="0" smtClean="0">
                <a:latin typeface="Calibri" charset="0"/>
              </a:rPr>
              <a:t> but not in women</a:t>
            </a:r>
            <a:endParaRPr lang="en-US" b="1"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DEC0E1-A17B-4B7B-881D-8705420D60E2}" type="slidenum">
              <a:rPr lang="en-US" altLang="en-US" smtClean="0"/>
              <a:pPr eaLnBrk="1" hangingPunct="1"/>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7EE37F-5B82-5640-AD48-E948FE74957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371724" y="281334"/>
            <a:ext cx="2743200" cy="546100"/>
          </a:xfrm>
          <a:prstGeom prst="rect">
            <a:avLst/>
          </a:prstGeom>
        </p:spPr>
      </p:pic>
      <p:pic>
        <p:nvPicPr>
          <p:cNvPr id="8" name="Picture 1"/>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968646" y="2825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cstate="print"/>
          <a:stretch>
            <a:fillRect/>
          </a:stretch>
        </p:blipFill>
        <p:spPr>
          <a:xfrm>
            <a:off x="5698646" y="230534"/>
            <a:ext cx="1009754" cy="615950"/>
          </a:xfrm>
          <a:prstGeom prst="rect">
            <a:avLst/>
          </a:prstGeom>
        </p:spPr>
      </p:pic>
    </p:spTree>
    <p:extLst>
      <p:ext uri="{BB962C8B-B14F-4D97-AF65-F5344CB8AC3E}">
        <p14:creationId xmlns:p14="http://schemas.microsoft.com/office/powerpoint/2010/main" val="36969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12524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194680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pic>
        <p:nvPicPr>
          <p:cNvPr id="7" name="Picture 6"/>
          <p:cNvPicPr>
            <a:picLocks noChangeAspect="1"/>
          </p:cNvPicPr>
          <p:nvPr userDrawn="1"/>
        </p:nvPicPr>
        <p:blipFill>
          <a:blip r:embed="rId2" cstate="print"/>
          <a:stretch>
            <a:fillRect/>
          </a:stretch>
        </p:blipFill>
        <p:spPr>
          <a:xfrm>
            <a:off x="467453" y="176213"/>
            <a:ext cx="2329722" cy="463787"/>
          </a:xfrm>
          <a:prstGeom prst="rect">
            <a:avLst/>
          </a:prstGeom>
        </p:spPr>
      </p:pic>
      <p:pic>
        <p:nvPicPr>
          <p:cNvPr id="8" name="Picture 1"/>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064375" y="177454"/>
            <a:ext cx="1553148" cy="38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stretch>
            <a:fillRect/>
          </a:stretch>
        </p:blipFill>
        <p:spPr>
          <a:xfrm>
            <a:off x="6019800" y="126469"/>
            <a:ext cx="841854" cy="513531"/>
          </a:xfrm>
          <a:prstGeom prst="rect">
            <a:avLst/>
          </a:prstGeom>
        </p:spPr>
      </p:pic>
    </p:spTree>
    <p:extLst>
      <p:ext uri="{BB962C8B-B14F-4D97-AF65-F5344CB8AC3E}">
        <p14:creationId xmlns:p14="http://schemas.microsoft.com/office/powerpoint/2010/main" val="355457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238345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D290233-0DD1-4A80-BB1E-9ADC3556DBB6}"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334261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D290233-0DD1-4A80-BB1E-9ADC3556DBB6}" type="datetimeFigureOut">
              <a:rPr lang="en-US" smtClean="0"/>
              <a:pPr/>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40963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D290233-0DD1-4A80-BB1E-9ADC3556DBB6}" type="datetimeFigureOut">
              <a:rPr lang="en-US" smtClean="0"/>
              <a:pPr/>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326042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pPr/>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45566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122909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extLst>
      <p:ext uri="{BB962C8B-B14F-4D97-AF65-F5344CB8AC3E}">
        <p14:creationId xmlns:p14="http://schemas.microsoft.com/office/powerpoint/2010/main" val="388277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90233-0DD1-4A80-BB1E-9ADC3556DBB6}" type="datetimeFigureOut">
              <a:rPr lang="en-US" smtClean="0"/>
              <a:pPr/>
              <a:t>2/25/2015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4BAC9-6D41-4691-9299-18EF07EF0177}" type="slidenum">
              <a:rPr lang="en-US" smtClean="0"/>
              <a:pPr/>
              <a:t>‹#›</a:t>
            </a:fld>
            <a:endParaRPr lang="en-US"/>
          </a:p>
        </p:txBody>
      </p:sp>
    </p:spTree>
    <p:extLst>
      <p:ext uri="{BB962C8B-B14F-4D97-AF65-F5344CB8AC3E}">
        <p14:creationId xmlns:p14="http://schemas.microsoft.com/office/powerpoint/2010/main" val="21212317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724" y="1135727"/>
            <a:ext cx="8425722" cy="1783419"/>
          </a:xfrm>
        </p:spPr>
        <p:txBody>
          <a:bodyPr>
            <a:normAutofit fontScale="90000"/>
          </a:bodyPr>
          <a:lstStyle/>
          <a:p>
            <a:r>
              <a:rPr lang="en-US" dirty="0" smtClean="0"/>
              <a:t>Subclinical Atherosclerosis and Sleep Apnea in the Multi-Ethnic Study of Atherosclerosis</a:t>
            </a:r>
            <a:endParaRPr lang="en-US" dirty="0"/>
          </a:p>
        </p:txBody>
      </p:sp>
      <p:sp>
        <p:nvSpPr>
          <p:cNvPr id="3" name="Subtitle 2"/>
          <p:cNvSpPr>
            <a:spLocks noGrp="1"/>
          </p:cNvSpPr>
          <p:nvPr>
            <p:ph type="subTitle" idx="1"/>
          </p:nvPr>
        </p:nvSpPr>
        <p:spPr>
          <a:xfrm>
            <a:off x="696981" y="3437467"/>
            <a:ext cx="8100465" cy="2827865"/>
          </a:xfrm>
        </p:spPr>
        <p:txBody>
          <a:bodyPr>
            <a:normAutofit fontScale="92500" lnSpcReduction="10000"/>
          </a:bodyPr>
          <a:lstStyle/>
          <a:p>
            <a:r>
              <a:rPr lang="en-US" sz="2600" dirty="0" smtClean="0"/>
              <a:t>Ying Zhao, MD FRCPC</a:t>
            </a:r>
          </a:p>
          <a:p>
            <a:r>
              <a:rPr lang="en-US" sz="2600" dirty="0" smtClean="0"/>
              <a:t>Feb 25, 2015</a:t>
            </a:r>
          </a:p>
          <a:p>
            <a:endParaRPr lang="en-US" sz="2400" dirty="0" smtClean="0"/>
          </a:p>
          <a:p>
            <a:r>
              <a:rPr lang="en-US" sz="2400" dirty="0" smtClean="0"/>
              <a:t>Postdoctoral Research Fellow</a:t>
            </a:r>
            <a:endParaRPr lang="en-US" sz="2400" dirty="0"/>
          </a:p>
          <a:p>
            <a:r>
              <a:rPr lang="en-US" sz="2400" dirty="0" smtClean="0"/>
              <a:t>Division of Sleep and Circadian Disorders</a:t>
            </a:r>
          </a:p>
          <a:p>
            <a:r>
              <a:rPr lang="en-US" sz="2400" dirty="0" smtClean="0"/>
              <a:t>Brigham and Women’s Hospital</a:t>
            </a:r>
          </a:p>
          <a:p>
            <a:r>
              <a:rPr lang="en-US" sz="2400" dirty="0" smtClean="0"/>
              <a:t>Harvard Medical School</a:t>
            </a:r>
            <a:endParaRPr lang="en-US" sz="2400" dirty="0"/>
          </a:p>
        </p:txBody>
      </p:sp>
    </p:spTree>
    <p:extLst>
      <p:ext uri="{BB962C8B-B14F-4D97-AF65-F5344CB8AC3E}">
        <p14:creationId xmlns:p14="http://schemas.microsoft.com/office/powerpoint/2010/main" val="169961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z="3200" b="1" smtClean="0"/>
              <a:t>Sleep Apnea and Incident Stroke in Men</a:t>
            </a:r>
          </a:p>
        </p:txBody>
      </p:sp>
      <p:graphicFrame>
        <p:nvGraphicFramePr>
          <p:cNvPr id="3" name="Table 2"/>
          <p:cNvGraphicFramePr>
            <a:graphicFrameLocks noGrp="1"/>
          </p:cNvGraphicFramePr>
          <p:nvPr>
            <p:extLst>
              <p:ext uri="{D42A27DB-BD31-4B8C-83A1-F6EECF244321}">
                <p14:modId xmlns:p14="http://schemas.microsoft.com/office/powerpoint/2010/main" val="3762747813"/>
              </p:ext>
            </p:extLst>
          </p:nvPr>
        </p:nvGraphicFramePr>
        <p:xfrm>
          <a:off x="350838" y="1873250"/>
          <a:ext cx="8445501" cy="3867150"/>
        </p:xfrm>
        <a:graphic>
          <a:graphicData uri="http://schemas.openxmlformats.org/drawingml/2006/table">
            <a:tbl>
              <a:tblPr firstRow="1" bandRow="1">
                <a:tableStyleId>{8EC20E35-A176-4012-BC5E-935CFFF8708E}</a:tableStyleId>
              </a:tblPr>
              <a:tblGrid>
                <a:gridCol w="2618131"/>
                <a:gridCol w="1857031"/>
                <a:gridCol w="2054494"/>
                <a:gridCol w="1915845"/>
              </a:tblGrid>
              <a:tr h="654050">
                <a:tc>
                  <a:txBody>
                    <a:bodyPr/>
                    <a:lstStyle/>
                    <a:p>
                      <a:pPr algn="l">
                        <a:lnSpc>
                          <a:spcPct val="100000"/>
                        </a:lnSpc>
                        <a:spcBef>
                          <a:spcPts val="0"/>
                        </a:spcBef>
                        <a:spcAft>
                          <a:spcPts val="0"/>
                        </a:spcAft>
                      </a:pPr>
                      <a:r>
                        <a:rPr lang="en-US" sz="2000" dirty="0" smtClean="0">
                          <a:solidFill>
                            <a:schemeClr val="tx1"/>
                          </a:solidFill>
                          <a:latin typeface="+mn-lt"/>
                        </a:rPr>
                        <a:t>Covariate</a:t>
                      </a:r>
                      <a:endParaRPr lang="en-US" sz="2000" dirty="0">
                        <a:solidFill>
                          <a:schemeClr val="tx1"/>
                        </a:solidFill>
                        <a:latin typeface="+mn-lt"/>
                      </a:endParaRPr>
                    </a:p>
                  </a:txBody>
                  <a:tcPr marL="91435" marR="91435" marT="45723" marB="45723" anchor="ctr">
                    <a:lnL>
                      <a:noFill/>
                    </a:lnL>
                    <a:lnR>
                      <a:noFill/>
                    </a:lnR>
                    <a:lnT w="25400" cmpd="sng">
                      <a:noFill/>
                    </a:lnT>
                    <a:lnB w="25400" cmpd="sng">
                      <a:noFill/>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Bef>
                          <a:spcPts val="0"/>
                        </a:spcBef>
                        <a:spcAft>
                          <a:spcPts val="0"/>
                        </a:spcAft>
                      </a:pPr>
                      <a:r>
                        <a:rPr lang="en-US" sz="2000" dirty="0" smtClean="0">
                          <a:solidFill>
                            <a:schemeClr val="tx1"/>
                          </a:solidFill>
                          <a:latin typeface="+mn-lt"/>
                        </a:rPr>
                        <a:t>Unadjusted</a:t>
                      </a:r>
                      <a:endParaRPr lang="en-US" sz="2000" dirty="0">
                        <a:solidFill>
                          <a:schemeClr val="tx1"/>
                        </a:solidFill>
                        <a:latin typeface="+mn-lt"/>
                      </a:endParaRPr>
                    </a:p>
                  </a:txBody>
                  <a:tcPr marL="91435" marR="91435" marT="45723" marB="45723" anchor="ctr">
                    <a:lnL>
                      <a:noFill/>
                    </a:lnL>
                    <a:lnR>
                      <a:noFill/>
                    </a:lnR>
                    <a:lnT w="25400" cmpd="sng">
                      <a:noFill/>
                    </a:lnT>
                    <a:lnB w="25400" cmpd="sng">
                      <a:noFill/>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Bef>
                          <a:spcPts val="0"/>
                        </a:spcBef>
                        <a:spcAft>
                          <a:spcPts val="0"/>
                        </a:spcAft>
                      </a:pPr>
                      <a:r>
                        <a:rPr lang="en-US" sz="2000" dirty="0" smtClean="0">
                          <a:solidFill>
                            <a:schemeClr val="tx1"/>
                          </a:solidFill>
                          <a:latin typeface="+mn-lt"/>
                        </a:rPr>
                        <a:t>Age-Adjusted</a:t>
                      </a:r>
                      <a:endParaRPr lang="en-US" sz="2000" dirty="0">
                        <a:solidFill>
                          <a:schemeClr val="tx1"/>
                        </a:solidFill>
                        <a:latin typeface="+mn-lt"/>
                      </a:endParaRPr>
                    </a:p>
                  </a:txBody>
                  <a:tcPr marL="91435" marR="91435" marT="45723" marB="45723" anchor="ctr">
                    <a:lnL>
                      <a:noFill/>
                    </a:lnL>
                    <a:lnR>
                      <a:noFill/>
                    </a:lnR>
                    <a:lnT w="25400" cmpd="sng">
                      <a:noFill/>
                    </a:lnT>
                    <a:lnB w="25400" cmpd="sng">
                      <a:noFill/>
                    </a:lnB>
                    <a:lnTlToBr w="12700" cmpd="sng">
                      <a:noFill/>
                      <a:prstDash val="solid"/>
                    </a:lnTlToBr>
                    <a:lnBlToTr w="12700" cmpd="sng">
                      <a:noFill/>
                      <a:prstDash val="solid"/>
                    </a:lnBlToTr>
                    <a:solidFill>
                      <a:schemeClr val="bg1">
                        <a:lumMod val="75000"/>
                      </a:schemeClr>
                    </a:solidFill>
                  </a:tcPr>
                </a:tc>
                <a:tc>
                  <a:txBody>
                    <a:bodyPr/>
                    <a:lstStyle/>
                    <a:p>
                      <a:pPr algn="ctr">
                        <a:lnSpc>
                          <a:spcPct val="100000"/>
                        </a:lnSpc>
                        <a:spcBef>
                          <a:spcPts val="0"/>
                        </a:spcBef>
                        <a:spcAft>
                          <a:spcPts val="0"/>
                        </a:spcAft>
                      </a:pPr>
                      <a:r>
                        <a:rPr lang="en-US" sz="2000" dirty="0" smtClean="0">
                          <a:solidFill>
                            <a:schemeClr val="tx1"/>
                          </a:solidFill>
                          <a:latin typeface="+mn-lt"/>
                        </a:rPr>
                        <a:t>Fully-Adjusted*</a:t>
                      </a:r>
                      <a:endParaRPr lang="en-US" sz="2000" dirty="0">
                        <a:solidFill>
                          <a:schemeClr val="tx1"/>
                        </a:solidFill>
                        <a:latin typeface="+mn-lt"/>
                      </a:endParaRPr>
                    </a:p>
                  </a:txBody>
                  <a:tcPr marL="91435" marR="91435" marT="45723" marB="45723" anchor="ctr">
                    <a:lnL>
                      <a:noFill/>
                    </a:lnL>
                    <a:lnR>
                      <a:noFill/>
                    </a:lnR>
                    <a:lnT w="25400" cmpd="sng">
                      <a:noFill/>
                    </a:lnT>
                    <a:lnB w="25400" cmpd="sng">
                      <a:noFill/>
                    </a:lnB>
                    <a:lnTlToBr w="12700" cmpd="sng">
                      <a:noFill/>
                      <a:prstDash val="solid"/>
                    </a:lnTlToBr>
                    <a:lnBlToTr w="12700" cmpd="sng">
                      <a:noFill/>
                      <a:prstDash val="solid"/>
                    </a:lnBlToTr>
                    <a:solidFill>
                      <a:schemeClr val="bg1">
                        <a:lumMod val="75000"/>
                      </a:schemeClr>
                    </a:solidFill>
                  </a:tcPr>
                </a:tc>
              </a:tr>
              <a:tr h="482600">
                <a:tc>
                  <a:txBody>
                    <a:bodyPr/>
                    <a:lstStyle/>
                    <a:p>
                      <a:pPr>
                        <a:lnSpc>
                          <a:spcPct val="100000"/>
                        </a:lnSpc>
                        <a:spcBef>
                          <a:spcPts val="0"/>
                        </a:spcBef>
                        <a:spcAft>
                          <a:spcPts val="0"/>
                        </a:spcAft>
                      </a:pPr>
                      <a:r>
                        <a:rPr lang="en-US" sz="2000" b="1" kern="1200" dirty="0" smtClean="0">
                          <a:solidFill>
                            <a:srgbClr val="000000"/>
                          </a:solidFill>
                          <a:latin typeface="+mn-lt"/>
                          <a:ea typeface="+mn-ea"/>
                          <a:cs typeface="Arial" pitchFamily="34" charset="0"/>
                        </a:rPr>
                        <a:t>Quartile of</a:t>
                      </a:r>
                      <a:r>
                        <a:rPr lang="en-US" sz="2000" b="1" kern="1200" baseline="0" dirty="0" smtClean="0">
                          <a:solidFill>
                            <a:srgbClr val="000000"/>
                          </a:solidFill>
                          <a:latin typeface="+mn-lt"/>
                          <a:ea typeface="+mn-ea"/>
                          <a:cs typeface="Arial" pitchFamily="34" charset="0"/>
                        </a:rPr>
                        <a:t> AHI</a:t>
                      </a:r>
                      <a:endParaRPr lang="en-US" sz="2000" b="1" kern="1200" dirty="0">
                        <a:solidFill>
                          <a:srgbClr val="000000"/>
                        </a:solidFill>
                        <a:latin typeface="+mn-lt"/>
                        <a:ea typeface="+mn-ea"/>
                        <a:cs typeface="Arial" pitchFamily="34" charset="0"/>
                      </a:endParaRPr>
                    </a:p>
                  </a:txBody>
                  <a:tcPr marL="91435" marR="91435" marT="45723" marB="45723" anchor="ctr">
                    <a:lnT w="25400" cmpd="sng">
                      <a:noFill/>
                    </a:lnT>
                    <a:solidFill>
                      <a:schemeClr val="bg1">
                        <a:lumMod val="85000"/>
                      </a:schemeClr>
                    </a:solidFill>
                  </a:tcPr>
                </a:tc>
                <a:tc>
                  <a:txBody>
                    <a:bodyPr/>
                    <a:lstStyle/>
                    <a:p>
                      <a:pPr algn="ctr">
                        <a:lnSpc>
                          <a:spcPct val="100000"/>
                        </a:lnSpc>
                        <a:spcBef>
                          <a:spcPts val="0"/>
                        </a:spcBef>
                        <a:spcAft>
                          <a:spcPts val="0"/>
                        </a:spcAft>
                      </a:pPr>
                      <a:endParaRPr lang="en-US" sz="2000" b="1" kern="1200" dirty="0" smtClean="0">
                        <a:solidFill>
                          <a:srgbClr val="000000"/>
                        </a:solidFill>
                        <a:latin typeface="+mn-lt"/>
                        <a:ea typeface="+mn-ea"/>
                        <a:cs typeface="Arial" pitchFamily="34" charset="0"/>
                      </a:endParaRPr>
                    </a:p>
                  </a:txBody>
                  <a:tcPr marL="91435" marR="91435" marT="45723" marB="45723" anchor="ctr">
                    <a:lnT w="25400" cmpd="sng">
                      <a:noFill/>
                    </a:lnT>
                    <a:solidFill>
                      <a:schemeClr val="bg1">
                        <a:lumMod val="85000"/>
                      </a:schemeClr>
                    </a:solidFill>
                  </a:tcPr>
                </a:tc>
                <a:tc>
                  <a:txBody>
                    <a:bodyPr/>
                    <a:lstStyle/>
                    <a:p>
                      <a:pPr algn="ctr">
                        <a:lnSpc>
                          <a:spcPct val="100000"/>
                        </a:lnSpc>
                        <a:spcBef>
                          <a:spcPts val="0"/>
                        </a:spcBef>
                        <a:spcAft>
                          <a:spcPts val="0"/>
                        </a:spcAft>
                      </a:pPr>
                      <a:endParaRPr lang="en-US" sz="2000" b="1" kern="1200" dirty="0" smtClean="0">
                        <a:solidFill>
                          <a:srgbClr val="000000"/>
                        </a:solidFill>
                        <a:latin typeface="+mn-lt"/>
                        <a:ea typeface="+mn-ea"/>
                        <a:cs typeface="Arial" pitchFamily="34" charset="0"/>
                      </a:endParaRPr>
                    </a:p>
                  </a:txBody>
                  <a:tcPr marL="91435" marR="91435" marT="45723" marB="45723" anchor="ctr">
                    <a:lnT w="25400" cmpd="sng">
                      <a:noFill/>
                    </a:lnT>
                    <a:solidFill>
                      <a:schemeClr val="bg1">
                        <a:lumMod val="85000"/>
                      </a:schemeClr>
                    </a:solidFill>
                  </a:tcPr>
                </a:tc>
                <a:tc>
                  <a:txBody>
                    <a:bodyPr/>
                    <a:lstStyle/>
                    <a:p>
                      <a:pPr algn="ctr">
                        <a:lnSpc>
                          <a:spcPct val="100000"/>
                        </a:lnSpc>
                        <a:spcBef>
                          <a:spcPts val="0"/>
                        </a:spcBef>
                        <a:spcAft>
                          <a:spcPts val="0"/>
                        </a:spcAft>
                      </a:pPr>
                      <a:endParaRPr lang="en-US" sz="2000" b="1" kern="1200" dirty="0" smtClean="0">
                        <a:solidFill>
                          <a:srgbClr val="000000"/>
                        </a:solidFill>
                        <a:latin typeface="+mn-lt"/>
                        <a:ea typeface="+mn-ea"/>
                        <a:cs typeface="Arial" pitchFamily="34" charset="0"/>
                      </a:endParaRPr>
                    </a:p>
                  </a:txBody>
                  <a:tcPr marL="91435" marR="91435" marT="45723" marB="45723" anchor="ctr">
                    <a:lnT w="25400" cmpd="sng">
                      <a:noFill/>
                    </a:lnT>
                    <a:solidFill>
                      <a:schemeClr val="bg1">
                        <a:lumMod val="85000"/>
                      </a:schemeClr>
                    </a:solidFill>
                  </a:tcPr>
                </a:tc>
              </a:tr>
              <a:tr h="647700">
                <a:tc>
                  <a:txBody>
                    <a:bodyPr/>
                    <a:lstStyle/>
                    <a:p>
                      <a:pPr>
                        <a:lnSpc>
                          <a:spcPct val="100000"/>
                        </a:lnSpc>
                        <a:spcBef>
                          <a:spcPts val="0"/>
                        </a:spcBef>
                        <a:spcAft>
                          <a:spcPts val="0"/>
                        </a:spcAft>
                        <a:tabLst>
                          <a:tab pos="346075" algn="l"/>
                        </a:tabLst>
                      </a:pPr>
                      <a:r>
                        <a:rPr lang="en-US" sz="2000" b="1" i="0" kern="1200" baseline="0" dirty="0" smtClean="0">
                          <a:solidFill>
                            <a:srgbClr val="000000"/>
                          </a:solidFill>
                          <a:latin typeface="+mn-lt"/>
                          <a:ea typeface="+mn-ea"/>
                          <a:cs typeface="Arial" pitchFamily="34" charset="0"/>
                        </a:rPr>
                        <a:t>IV: </a:t>
                      </a:r>
                      <a:r>
                        <a:rPr lang="en-US" sz="2000" b="1" kern="1200" dirty="0" smtClean="0">
                          <a:solidFill>
                            <a:srgbClr val="000000"/>
                          </a:solidFill>
                          <a:latin typeface="+mn-lt"/>
                          <a:ea typeface="+mn-ea"/>
                          <a:cs typeface="Arial" pitchFamily="34" charset="0"/>
                        </a:rPr>
                        <a:t>19.13 – 164.5</a:t>
                      </a:r>
                    </a:p>
                  </a:txBody>
                  <a:tcPr marL="91435" marR="91435" marT="45723" marB="45723" anchor="ct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3.91 </a:t>
                      </a:r>
                    </a:p>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(1.55</a:t>
                      </a:r>
                      <a:r>
                        <a:rPr lang="en-US" sz="2000" b="1" kern="1200" baseline="0" dirty="0" smtClean="0">
                          <a:solidFill>
                            <a:srgbClr val="000000"/>
                          </a:solidFill>
                          <a:latin typeface="+mn-lt"/>
                          <a:ea typeface="+mn-ea"/>
                          <a:cs typeface="Arial" pitchFamily="34" charset="0"/>
                        </a:rPr>
                        <a:t> – 9.86)</a:t>
                      </a:r>
                      <a:endParaRPr lang="en-US" sz="2000" b="1" kern="1200" dirty="0" smtClean="0">
                        <a:solidFill>
                          <a:srgbClr val="000000"/>
                        </a:solidFill>
                        <a:latin typeface="+mn-lt"/>
                        <a:ea typeface="+mn-ea"/>
                        <a:cs typeface="Arial" pitchFamily="34" charset="0"/>
                      </a:endParaRPr>
                    </a:p>
                  </a:txBody>
                  <a:tcPr marL="91435" marR="91435" marT="45723" marB="45723" anchor="ct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3.05</a:t>
                      </a:r>
                      <a:r>
                        <a:rPr lang="en-US" sz="2000" b="1" kern="1200" baseline="0" dirty="0" smtClean="0">
                          <a:solidFill>
                            <a:srgbClr val="000000"/>
                          </a:solidFill>
                          <a:latin typeface="+mn-lt"/>
                          <a:ea typeface="+mn-ea"/>
                          <a:cs typeface="Arial" pitchFamily="34" charset="0"/>
                        </a:rPr>
                        <a:t> </a:t>
                      </a:r>
                    </a:p>
                    <a:p>
                      <a:pPr algn="ctr">
                        <a:lnSpc>
                          <a:spcPct val="100000"/>
                        </a:lnSpc>
                        <a:spcBef>
                          <a:spcPts val="0"/>
                        </a:spcBef>
                        <a:spcAft>
                          <a:spcPts val="0"/>
                        </a:spcAft>
                      </a:pPr>
                      <a:r>
                        <a:rPr lang="en-US" sz="2000" b="1" kern="1200" baseline="0" dirty="0" smtClean="0">
                          <a:solidFill>
                            <a:srgbClr val="000000"/>
                          </a:solidFill>
                          <a:latin typeface="+mn-lt"/>
                          <a:ea typeface="+mn-ea"/>
                          <a:cs typeface="Arial" pitchFamily="34" charset="0"/>
                        </a:rPr>
                        <a:t>(1.21 – 7.72)</a:t>
                      </a:r>
                      <a:endParaRPr lang="en-US" sz="2000" b="1" kern="1200" dirty="0" smtClean="0">
                        <a:solidFill>
                          <a:srgbClr val="000000"/>
                        </a:solidFill>
                        <a:latin typeface="+mn-lt"/>
                        <a:ea typeface="+mn-ea"/>
                        <a:cs typeface="Arial" pitchFamily="34" charset="0"/>
                      </a:endParaRPr>
                    </a:p>
                  </a:txBody>
                  <a:tcPr marL="91435" marR="91435" marT="45723" marB="45723" anchor="ctr"/>
                </a:tc>
                <a:tc>
                  <a:txBody>
                    <a:bodyPr/>
                    <a:lstStyle/>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2.86 </a:t>
                      </a:r>
                    </a:p>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(1.10 – 7.39)</a:t>
                      </a:r>
                    </a:p>
                  </a:txBody>
                  <a:tcPr marL="68576" marR="68576" marT="0" marB="0" anchor="ctr"/>
                </a:tc>
              </a:tr>
              <a:tr h="645154">
                <a:tc>
                  <a:txBody>
                    <a:bodyPr/>
                    <a:lstStyle/>
                    <a:p>
                      <a:pPr>
                        <a:lnSpc>
                          <a:spcPct val="100000"/>
                        </a:lnSpc>
                        <a:spcBef>
                          <a:spcPts val="0"/>
                        </a:spcBef>
                        <a:spcAft>
                          <a:spcPts val="0"/>
                        </a:spcAft>
                        <a:tabLst>
                          <a:tab pos="346075" algn="l"/>
                        </a:tabLst>
                      </a:pPr>
                      <a:r>
                        <a:rPr lang="en-US" sz="2000" b="1" kern="1200" baseline="0" dirty="0" smtClean="0">
                          <a:solidFill>
                            <a:srgbClr val="000000"/>
                          </a:solidFill>
                          <a:latin typeface="+mn-lt"/>
                          <a:ea typeface="+mn-ea"/>
                          <a:cs typeface="Arial" pitchFamily="34" charset="0"/>
                        </a:rPr>
                        <a:t>III: </a:t>
                      </a:r>
                      <a:r>
                        <a:rPr lang="en-US" sz="2000" b="1" kern="1200" dirty="0" smtClean="0">
                          <a:solidFill>
                            <a:srgbClr val="000000"/>
                          </a:solidFill>
                          <a:latin typeface="+mn-lt"/>
                          <a:ea typeface="+mn-ea"/>
                          <a:cs typeface="Arial" pitchFamily="34" charset="0"/>
                        </a:rPr>
                        <a:t>9.50 – 19.12</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2.35 </a:t>
                      </a:r>
                    </a:p>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(0.89 – 6.20)</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1.97 </a:t>
                      </a:r>
                    </a:p>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(0.74 – 5.21)</a:t>
                      </a:r>
                    </a:p>
                  </a:txBody>
                  <a:tcPr marL="91435" marR="91435" marT="45723" marB="45723" anchor="ctr">
                    <a:noFill/>
                  </a:tcPr>
                </a:tc>
                <a:tc>
                  <a:txBody>
                    <a:bodyPr/>
                    <a:lstStyle/>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1.86 </a:t>
                      </a:r>
                    </a:p>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(0.70 – 4.95)</a:t>
                      </a:r>
                    </a:p>
                  </a:txBody>
                  <a:tcPr marL="68576" marR="68576" marT="0" marB="0" anchor="ctr">
                    <a:noFill/>
                  </a:tcPr>
                </a:tc>
              </a:tr>
              <a:tr h="770590">
                <a:tc>
                  <a:txBody>
                    <a:bodyPr/>
                    <a:lstStyle/>
                    <a:p>
                      <a:pPr>
                        <a:lnSpc>
                          <a:spcPct val="100000"/>
                        </a:lnSpc>
                        <a:spcBef>
                          <a:spcPts val="0"/>
                        </a:spcBef>
                        <a:spcAft>
                          <a:spcPts val="0"/>
                        </a:spcAft>
                        <a:tabLst>
                          <a:tab pos="346075" algn="l"/>
                        </a:tabLst>
                      </a:pPr>
                      <a:r>
                        <a:rPr lang="en-US" sz="2000" b="1" kern="1200" baseline="0" dirty="0" smtClean="0">
                          <a:solidFill>
                            <a:srgbClr val="000000"/>
                          </a:solidFill>
                          <a:latin typeface="+mn-lt"/>
                          <a:ea typeface="+mn-ea"/>
                          <a:cs typeface="Arial" pitchFamily="34" charset="0"/>
                        </a:rPr>
                        <a:t>II: </a:t>
                      </a:r>
                      <a:r>
                        <a:rPr lang="en-US" sz="2000" b="1" kern="1200" dirty="0" smtClean="0">
                          <a:solidFill>
                            <a:srgbClr val="000000"/>
                          </a:solidFill>
                          <a:latin typeface="+mn-lt"/>
                          <a:ea typeface="+mn-ea"/>
                          <a:cs typeface="Arial" pitchFamily="34" charset="0"/>
                        </a:rPr>
                        <a:t>4.05 – 9.49</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1.96 </a:t>
                      </a:r>
                    </a:p>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(0.71 – 5.40)</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1.86 </a:t>
                      </a:r>
                    </a:p>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(0.68 – 5.13)</a:t>
                      </a:r>
                    </a:p>
                  </a:txBody>
                  <a:tcPr marL="91435" marR="91435" marT="45723" marB="45723" anchor="ctr">
                    <a:noFill/>
                  </a:tcPr>
                </a:tc>
                <a:tc>
                  <a:txBody>
                    <a:bodyPr/>
                    <a:lstStyle/>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1.86 </a:t>
                      </a:r>
                    </a:p>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(0.67 – 5.12)</a:t>
                      </a:r>
                    </a:p>
                  </a:txBody>
                  <a:tcPr marL="68576" marR="68576" marT="0" marB="0" anchor="ctr">
                    <a:noFill/>
                  </a:tcPr>
                </a:tc>
              </a:tr>
              <a:tr h="557818">
                <a:tc>
                  <a:txBody>
                    <a:bodyPr/>
                    <a:lstStyle/>
                    <a:p>
                      <a:pPr>
                        <a:lnSpc>
                          <a:spcPct val="100000"/>
                        </a:lnSpc>
                        <a:spcBef>
                          <a:spcPts val="0"/>
                        </a:spcBef>
                        <a:spcAft>
                          <a:spcPts val="0"/>
                        </a:spcAft>
                        <a:tabLst>
                          <a:tab pos="346075" algn="l"/>
                        </a:tabLst>
                      </a:pPr>
                      <a:r>
                        <a:rPr lang="en-US" sz="2000" b="1" kern="1200" baseline="0" dirty="0" smtClean="0">
                          <a:solidFill>
                            <a:srgbClr val="000000"/>
                          </a:solidFill>
                          <a:latin typeface="+mn-lt"/>
                          <a:ea typeface="+mn-ea"/>
                          <a:cs typeface="Arial" pitchFamily="34" charset="0"/>
                        </a:rPr>
                        <a:t>I: </a:t>
                      </a:r>
                      <a:r>
                        <a:rPr lang="en-US" sz="2000" b="1" kern="1200" dirty="0" smtClean="0">
                          <a:solidFill>
                            <a:srgbClr val="000000"/>
                          </a:solidFill>
                          <a:latin typeface="+mn-lt"/>
                          <a:ea typeface="+mn-ea"/>
                          <a:cs typeface="Arial" pitchFamily="34" charset="0"/>
                        </a:rPr>
                        <a:t>0.00 – 4.04</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1.00</a:t>
                      </a:r>
                    </a:p>
                  </a:txBody>
                  <a:tcPr marL="91435" marR="91435" marT="45723" marB="45723" anchor="ctr">
                    <a:noFill/>
                  </a:tcPr>
                </a:tc>
                <a:tc>
                  <a:txBody>
                    <a:bodyPr/>
                    <a:lstStyle/>
                    <a:p>
                      <a:pPr algn="ctr">
                        <a:lnSpc>
                          <a:spcPct val="100000"/>
                        </a:lnSpc>
                        <a:spcBef>
                          <a:spcPts val="0"/>
                        </a:spcBef>
                        <a:spcAft>
                          <a:spcPts val="0"/>
                        </a:spcAft>
                      </a:pPr>
                      <a:r>
                        <a:rPr lang="en-US" sz="2000" b="1" kern="1200" dirty="0" smtClean="0">
                          <a:solidFill>
                            <a:srgbClr val="000000"/>
                          </a:solidFill>
                          <a:latin typeface="+mn-lt"/>
                          <a:ea typeface="+mn-ea"/>
                          <a:cs typeface="Arial" pitchFamily="34" charset="0"/>
                        </a:rPr>
                        <a:t>1.00</a:t>
                      </a:r>
                    </a:p>
                  </a:txBody>
                  <a:tcPr marL="91435" marR="91435" marT="45723" marB="45723" anchor="ctr">
                    <a:noFill/>
                  </a:tcPr>
                </a:tc>
                <a:tc>
                  <a:txBody>
                    <a:bodyPr/>
                    <a:lstStyle/>
                    <a:p>
                      <a:pPr marL="0" marR="0" algn="ctr">
                        <a:lnSpc>
                          <a:spcPct val="100000"/>
                        </a:lnSpc>
                        <a:spcBef>
                          <a:spcPts val="0"/>
                        </a:spcBef>
                        <a:spcAft>
                          <a:spcPts val="0"/>
                        </a:spcAft>
                        <a:tabLst>
                          <a:tab pos="0" algn="r"/>
                        </a:tabLst>
                      </a:pPr>
                      <a:r>
                        <a:rPr lang="en-US" sz="2000" b="1" kern="1200" dirty="0" smtClean="0">
                          <a:solidFill>
                            <a:srgbClr val="000000"/>
                          </a:solidFill>
                          <a:latin typeface="+mn-lt"/>
                          <a:ea typeface="+mn-ea"/>
                          <a:cs typeface="Arial" pitchFamily="34" charset="0"/>
                        </a:rPr>
                        <a:t>1.00</a:t>
                      </a:r>
                    </a:p>
                  </a:txBody>
                  <a:tcPr marL="68576" marR="68576" marT="0" marB="0" anchor="ctr">
                    <a:noFill/>
                  </a:tcPr>
                </a:tc>
              </a:tr>
            </a:tbl>
          </a:graphicData>
        </a:graphic>
      </p:graphicFrame>
      <p:sp>
        <p:nvSpPr>
          <p:cNvPr id="48157" name="Text Box 3"/>
          <p:cNvSpPr txBox="1">
            <a:spLocks noChangeArrowheads="1"/>
          </p:cNvSpPr>
          <p:nvPr/>
        </p:nvSpPr>
        <p:spPr bwMode="auto">
          <a:xfrm>
            <a:off x="427038" y="6451600"/>
            <a:ext cx="874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400" b="1"/>
              <a:t>Redline et al. Am J Respir Crit Care Med Vol 182. pp 269–277, 2010   </a:t>
            </a:r>
          </a:p>
        </p:txBody>
      </p:sp>
      <p:sp>
        <p:nvSpPr>
          <p:cNvPr id="48158" name="TextBox 11"/>
          <p:cNvSpPr txBox="1">
            <a:spLocks noChangeArrowheads="1"/>
          </p:cNvSpPr>
          <p:nvPr/>
        </p:nvSpPr>
        <p:spPr bwMode="auto">
          <a:xfrm>
            <a:off x="363538" y="6113463"/>
            <a:ext cx="8647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t>*Adjusted for age, BMI, smoking status, SBP, blood pressure medications, diabetes, and race</a:t>
            </a:r>
          </a:p>
        </p:txBody>
      </p:sp>
      <p:sp>
        <p:nvSpPr>
          <p:cNvPr id="48159" name="Right Arrow 5"/>
          <p:cNvSpPr>
            <a:spLocks noChangeArrowheads="1"/>
          </p:cNvSpPr>
          <p:nvPr/>
        </p:nvSpPr>
        <p:spPr bwMode="auto">
          <a:xfrm rot="-5400000">
            <a:off x="5626100" y="4051300"/>
            <a:ext cx="2514600" cy="508000"/>
          </a:xfrm>
          <a:prstGeom prst="rightArrow">
            <a:avLst>
              <a:gd name="adj1" fmla="val 50000"/>
              <a:gd name="adj2" fmla="val 50000"/>
            </a:avLst>
          </a:prstGeom>
          <a:solidFill>
            <a:srgbClr val="FF0000"/>
          </a:solidFill>
          <a:ln w="9525" algn="ctr">
            <a:solidFill>
              <a:schemeClr val="tx1"/>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pic>
        <p:nvPicPr>
          <p:cNvPr id="7" name="Snagit_PPT38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8" y="76200"/>
            <a:ext cx="81422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57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msc.sagepub.com/content/16/3/155/F1.large.jpg"/>
          <p:cNvPicPr>
            <a:picLocks noChangeAspect="1" noChangeArrowheads="1"/>
          </p:cNvPicPr>
          <p:nvPr/>
        </p:nvPicPr>
        <p:blipFill>
          <a:blip r:embed="rId3" cstate="print"/>
          <a:srcRect/>
          <a:stretch>
            <a:fillRect/>
          </a:stretch>
        </p:blipFill>
        <p:spPr bwMode="auto">
          <a:xfrm>
            <a:off x="3836693" y="3362204"/>
            <a:ext cx="4929481" cy="3327400"/>
          </a:xfrm>
          <a:prstGeom prst="rect">
            <a:avLst/>
          </a:prstGeom>
          <a:noFill/>
        </p:spPr>
      </p:pic>
      <p:pic>
        <p:nvPicPr>
          <p:cNvPr id="69636" name="Picture 4" descr="http://ww1.prweb.com/prfiles/2011/05/30/8502142/C-IMT.gif"/>
          <p:cNvPicPr>
            <a:picLocks noChangeAspect="1" noChangeArrowheads="1"/>
          </p:cNvPicPr>
          <p:nvPr/>
        </p:nvPicPr>
        <p:blipFill>
          <a:blip r:embed="rId4" cstate="print"/>
          <a:srcRect/>
          <a:stretch>
            <a:fillRect/>
          </a:stretch>
        </p:blipFill>
        <p:spPr bwMode="auto">
          <a:xfrm>
            <a:off x="267992" y="881062"/>
            <a:ext cx="6326100" cy="29416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642938"/>
          </a:xfrm>
        </p:spPr>
        <p:txBody>
          <a:bodyPr>
            <a:normAutofit fontScale="90000"/>
          </a:bodyPr>
          <a:lstStyle/>
          <a:p>
            <a:r>
              <a:rPr lang="en-US" dirty="0" smtClean="0"/>
              <a:t>Carotid IMT and plaque</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 definitions of carotid IMT</a:t>
            </a:r>
          </a:p>
          <a:p>
            <a:pPr lvl="1"/>
            <a:r>
              <a:rPr lang="en-US" sz="2600" dirty="0" smtClean="0"/>
              <a:t>Subjectively as present</a:t>
            </a:r>
          </a:p>
          <a:p>
            <a:pPr lvl="1"/>
            <a:r>
              <a:rPr lang="en-US" sz="2600" dirty="0" smtClean="0"/>
              <a:t>Subjectively as ≥25% diameter narrowing</a:t>
            </a:r>
          </a:p>
          <a:p>
            <a:pPr lvl="1"/>
            <a:r>
              <a:rPr lang="en-US" sz="2600" dirty="0" smtClean="0"/>
              <a:t>Combining a subjective judgment of being present or far wall IMT &gt;1.5 mm in the common carotid artery and ICA</a:t>
            </a:r>
          </a:p>
          <a:p>
            <a:pPr lvl="1"/>
            <a:r>
              <a:rPr lang="en-US" sz="2600" dirty="0" smtClean="0"/>
              <a:t>Continuous IMT value in the internal carotid artery (maximum IMT or the mean of the maximum IMT of 6 images)</a:t>
            </a:r>
          </a:p>
          <a:p>
            <a:pPr lvl="1"/>
            <a:r>
              <a:rPr lang="en-US" sz="2600" dirty="0"/>
              <a:t>Measured as a maximum ICA IMT &gt;1.5 </a:t>
            </a:r>
            <a:r>
              <a:rPr lang="en-US" sz="2600" dirty="0" smtClean="0"/>
              <a:t>mm</a:t>
            </a:r>
            <a:endParaRPr lang="en-US" sz="2600" dirty="0"/>
          </a:p>
        </p:txBody>
      </p:sp>
      <p:sp>
        <p:nvSpPr>
          <p:cNvPr id="4" name="Rectangle 1"/>
          <p:cNvSpPr>
            <a:spLocks noChangeArrowheads="1"/>
          </p:cNvSpPr>
          <p:nvPr/>
        </p:nvSpPr>
        <p:spPr bwMode="auto">
          <a:xfrm>
            <a:off x="6293121" y="6189048"/>
            <a:ext cx="226937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Polak</a:t>
            </a:r>
            <a:r>
              <a:rPr kumimoji="0" lang="en-US"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et al. JAHA 2013</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102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25" y="1266698"/>
            <a:ext cx="8686800" cy="1868879"/>
          </a:xfrm>
        </p:spPr>
        <p:txBody>
          <a:bodyPr>
            <a:noAutofit/>
          </a:bodyPr>
          <a:lstStyle/>
          <a:p>
            <a:r>
              <a:rPr lang="en-US" sz="3200" dirty="0" smtClean="0"/>
              <a:t>Associations between obstructive sleep apnea, snoring, sleep quality and carotid disease</a:t>
            </a:r>
            <a:endParaRPr lang="en-US" sz="3200" dirty="0"/>
          </a:p>
        </p:txBody>
      </p:sp>
      <p:sp>
        <p:nvSpPr>
          <p:cNvPr id="3" name="Content Placeholder 2"/>
          <p:cNvSpPr>
            <a:spLocks noGrp="1"/>
          </p:cNvSpPr>
          <p:nvPr>
            <p:ph idx="1"/>
          </p:nvPr>
        </p:nvSpPr>
        <p:spPr>
          <a:xfrm>
            <a:off x="457200" y="3924300"/>
            <a:ext cx="8229600" cy="2201862"/>
          </a:xfrm>
        </p:spPr>
        <p:txBody>
          <a:bodyPr>
            <a:normAutofit/>
          </a:bodyPr>
          <a:lstStyle/>
          <a:p>
            <a:pPr algn="ctr">
              <a:buNone/>
            </a:pPr>
            <a:r>
              <a:rPr lang="en-US" sz="2800" dirty="0" smtClean="0"/>
              <a:t>Ying Zhao, </a:t>
            </a:r>
            <a:r>
              <a:rPr lang="en-US" sz="2800" dirty="0" err="1" smtClean="0"/>
              <a:t>Sogol</a:t>
            </a:r>
            <a:r>
              <a:rPr lang="en-US" sz="2800" dirty="0" smtClean="0"/>
              <a:t> </a:t>
            </a:r>
            <a:r>
              <a:rPr lang="en-US" sz="2800" dirty="0" err="1" smtClean="0"/>
              <a:t>Javaheri</a:t>
            </a:r>
            <a:r>
              <a:rPr lang="en-US" sz="2800" dirty="0" smtClean="0"/>
              <a:t>, James Stein, Claudia </a:t>
            </a:r>
            <a:r>
              <a:rPr lang="en-US" sz="2800" dirty="0" err="1" smtClean="0"/>
              <a:t>Korcarz</a:t>
            </a:r>
            <a:r>
              <a:rPr lang="en-US" sz="2800" dirty="0" smtClean="0"/>
              <a:t>, Jing Wen, </a:t>
            </a:r>
            <a:r>
              <a:rPr lang="en-US" sz="2800" dirty="0" err="1" smtClean="0"/>
              <a:t>Rui</a:t>
            </a:r>
            <a:r>
              <a:rPr lang="en-US" sz="2800" dirty="0" smtClean="0"/>
              <a:t> Wang, Susan Redline</a:t>
            </a:r>
            <a:endParaRPr lang="en-US" sz="2800" dirty="0"/>
          </a:p>
        </p:txBody>
      </p:sp>
    </p:spTree>
    <p:extLst>
      <p:ext uri="{BB962C8B-B14F-4D97-AF65-F5344CB8AC3E}">
        <p14:creationId xmlns:p14="http://schemas.microsoft.com/office/powerpoint/2010/main" val="34699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229600" cy="769938"/>
          </a:xfrm>
        </p:spPr>
        <p:txBody>
          <a:bodyPr/>
          <a:lstStyle/>
          <a:p>
            <a:r>
              <a:rPr lang="en-US" dirty="0" smtClean="0"/>
              <a:t>Definitions in current study</a:t>
            </a:r>
            <a:endParaRPr lang="en-US" dirty="0"/>
          </a:p>
        </p:txBody>
      </p:sp>
      <p:sp>
        <p:nvSpPr>
          <p:cNvPr id="3" name="Content Placeholder 2"/>
          <p:cNvSpPr>
            <a:spLocks noGrp="1"/>
          </p:cNvSpPr>
          <p:nvPr>
            <p:ph idx="1"/>
          </p:nvPr>
        </p:nvSpPr>
        <p:spPr/>
        <p:txBody>
          <a:bodyPr>
            <a:normAutofit/>
          </a:bodyPr>
          <a:lstStyle/>
          <a:p>
            <a:r>
              <a:rPr lang="en-US" dirty="0" smtClean="0"/>
              <a:t>CCA IMT – calculated mean of the mean left and right mean far wall distal CCA wall thicknesses</a:t>
            </a:r>
          </a:p>
          <a:p>
            <a:r>
              <a:rPr lang="en-US" dirty="0" smtClean="0"/>
              <a:t>Carotid plaque – discrete, focal wall thickening ≥1.5 cm or focal thickening  </a:t>
            </a:r>
            <a:r>
              <a:rPr lang="en-US" dirty="0"/>
              <a:t>≤</a:t>
            </a:r>
            <a:r>
              <a:rPr lang="en-US" dirty="0" smtClean="0"/>
              <a:t>50% greater than the surrounding IMT</a:t>
            </a:r>
          </a:p>
          <a:p>
            <a:pPr lvl="1"/>
            <a:r>
              <a:rPr lang="en-US" dirty="0" smtClean="0"/>
              <a:t>Carotid plaque presence</a:t>
            </a:r>
          </a:p>
          <a:p>
            <a:pPr lvl="1"/>
            <a:r>
              <a:rPr lang="en-US" dirty="0" smtClean="0"/>
              <a:t>Carotid plaque score (0-12)</a:t>
            </a:r>
          </a:p>
          <a:p>
            <a:pPr lvl="1"/>
            <a:endParaRPr lang="en-US" dirty="0"/>
          </a:p>
        </p:txBody>
      </p:sp>
      <p:sp>
        <p:nvSpPr>
          <p:cNvPr id="4" name="TextBox 3"/>
          <p:cNvSpPr txBox="1"/>
          <p:nvPr/>
        </p:nvSpPr>
        <p:spPr>
          <a:xfrm>
            <a:off x="4572000" y="5994400"/>
            <a:ext cx="4233333" cy="646331"/>
          </a:xfrm>
          <a:prstGeom prst="rect">
            <a:avLst/>
          </a:prstGeom>
          <a:noFill/>
        </p:spPr>
        <p:txBody>
          <a:bodyPr wrap="square" rtlCol="0">
            <a:spAutoFit/>
          </a:bodyPr>
          <a:lstStyle/>
          <a:p>
            <a:r>
              <a:rPr lang="en-US" dirty="0" smtClean="0"/>
              <a:t>Stein et al. ASE Consensus Statement 2008</a:t>
            </a:r>
          </a:p>
          <a:p>
            <a:r>
              <a:rPr lang="en-US" dirty="0" smtClean="0"/>
              <a:t>Tattersall et al. Stroke 2014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535" y="760566"/>
            <a:ext cx="7658100" cy="400110"/>
          </a:xfrm>
          <a:prstGeom prst="rect">
            <a:avLst/>
          </a:prstGeom>
        </p:spPr>
        <p:txBody>
          <a:bodyPr wrap="square">
            <a:spAutoFit/>
          </a:bodyPr>
          <a:lstStyle/>
          <a:p>
            <a:r>
              <a:rPr lang="en-US" sz="2000" b="1" dirty="0">
                <a:solidFill>
                  <a:srgbClr val="000000"/>
                </a:solidFill>
                <a:latin typeface="Times New Roman"/>
                <a:ea typeface="Malgun Gothic"/>
                <a:cs typeface="Times New Roman"/>
              </a:rPr>
              <a:t>Table 1. Baseline Characteristics by OSA Severity Category</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606413010"/>
              </p:ext>
            </p:extLst>
          </p:nvPr>
        </p:nvGraphicFramePr>
        <p:xfrm>
          <a:off x="139700" y="1244195"/>
          <a:ext cx="8890000" cy="5415534"/>
        </p:xfrm>
        <a:graphic>
          <a:graphicData uri="http://schemas.openxmlformats.org/drawingml/2006/table">
            <a:tbl>
              <a:tblPr/>
              <a:tblGrid>
                <a:gridCol w="4151277"/>
                <a:gridCol w="1984258"/>
                <a:gridCol w="1566520"/>
                <a:gridCol w="1187945"/>
              </a:tblGrid>
              <a:tr h="106233">
                <a:tc>
                  <a:txBody>
                    <a:bodyPr/>
                    <a:lstStyle/>
                    <a:p>
                      <a:pPr marL="0" marR="0">
                        <a:lnSpc>
                          <a:spcPct val="115000"/>
                        </a:lnSpc>
                        <a:spcBef>
                          <a:spcPts val="0"/>
                        </a:spcBef>
                        <a:spcAft>
                          <a:spcPts val="0"/>
                        </a:spcAft>
                      </a:pPr>
                      <a:endParaRPr lang="en-US" sz="11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Times"/>
                          <a:ea typeface="Cambria"/>
                          <a:cs typeface="Times"/>
                        </a:rPr>
                        <a:t>AHI &lt;</a:t>
                      </a:r>
                      <a:r>
                        <a:rPr lang="en-US" sz="1200" b="1" dirty="0" smtClean="0">
                          <a:latin typeface="Times"/>
                          <a:ea typeface="Cambria"/>
                          <a:cs typeface="Times"/>
                        </a:rPr>
                        <a:t>15 (</a:t>
                      </a:r>
                      <a:r>
                        <a:rPr lang="en-US" sz="1200" b="1" i="1" dirty="0">
                          <a:latin typeface="Times"/>
                          <a:ea typeface="Cambria"/>
                          <a:cs typeface="Times"/>
                        </a:rPr>
                        <a:t>n=1084</a:t>
                      </a:r>
                      <a:r>
                        <a:rPr lang="en-US" sz="1200" b="1" dirty="0">
                          <a:latin typeface="Times"/>
                          <a:ea typeface="Cambria"/>
                          <a:cs typeface="Times"/>
                        </a:rPr>
                        <a:t>)</a:t>
                      </a:r>
                      <a:endParaRPr lang="en-US" sz="12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Times"/>
                          <a:ea typeface="Cambria"/>
                          <a:cs typeface="Times"/>
                        </a:rPr>
                        <a:t>AHI ≥</a:t>
                      </a:r>
                      <a:r>
                        <a:rPr lang="en-US" sz="1200" b="1" dirty="0" smtClean="0">
                          <a:latin typeface="Times"/>
                          <a:ea typeface="Cambria"/>
                          <a:cs typeface="Times"/>
                        </a:rPr>
                        <a:t>15 (</a:t>
                      </a:r>
                      <a:r>
                        <a:rPr lang="en-US" sz="1200" b="1" i="1" dirty="0">
                          <a:latin typeface="Times"/>
                          <a:ea typeface="Cambria"/>
                          <a:cs typeface="Times"/>
                        </a:rPr>
                        <a:t>n=531</a:t>
                      </a:r>
                      <a:r>
                        <a:rPr lang="en-US" sz="1200" b="1" dirty="0">
                          <a:latin typeface="Times"/>
                          <a:ea typeface="Cambria"/>
                          <a:cs typeface="Times"/>
                        </a:rPr>
                        <a:t>)</a:t>
                      </a:r>
                      <a:endParaRPr lang="en-US" sz="12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i="1" dirty="0">
                          <a:latin typeface="Times"/>
                          <a:ea typeface="Cambria"/>
                          <a:cs typeface="Times"/>
                        </a:rPr>
                        <a:t>P </a:t>
                      </a:r>
                      <a:r>
                        <a:rPr lang="en-US" sz="1200" b="1" dirty="0">
                          <a:latin typeface="Times"/>
                          <a:ea typeface="Cambria"/>
                          <a:cs typeface="Times"/>
                        </a:rPr>
                        <a:t>value</a:t>
                      </a:r>
                      <a:endParaRPr lang="en-US" sz="12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3354">
                <a:tc>
                  <a:txBody>
                    <a:bodyPr/>
                    <a:lstStyle/>
                    <a:p>
                      <a:pPr marL="0" marR="0">
                        <a:lnSpc>
                          <a:spcPct val="115000"/>
                        </a:lnSpc>
                        <a:spcBef>
                          <a:spcPts val="0"/>
                        </a:spcBef>
                        <a:spcAft>
                          <a:spcPts val="0"/>
                        </a:spcAft>
                      </a:pPr>
                      <a:r>
                        <a:rPr lang="en-US" sz="1100" b="1" dirty="0">
                          <a:latin typeface="Times"/>
                          <a:ea typeface="Cambria"/>
                          <a:cs typeface="Times"/>
                        </a:rPr>
                        <a:t>Demographics</a:t>
                      </a:r>
                      <a:endParaRPr lang="en-US" sz="11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10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endParaRPr lang="en-US" sz="1100" dirty="0">
                        <a:latin typeface="Times"/>
                        <a:ea typeface="Cambria"/>
                        <a:cs typeface="Times"/>
                      </a:endParaRPr>
                    </a:p>
                  </a:txBody>
                  <a:tcPr marL="34496" marR="34496"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79309">
                <a:tc>
                  <a:txBody>
                    <a:bodyPr/>
                    <a:lstStyle/>
                    <a:p>
                      <a:pPr marL="457200" marR="0">
                        <a:lnSpc>
                          <a:spcPct val="115000"/>
                        </a:lnSpc>
                        <a:spcBef>
                          <a:spcPts val="0"/>
                        </a:spcBef>
                        <a:spcAft>
                          <a:spcPts val="0"/>
                        </a:spcAft>
                      </a:pPr>
                      <a:r>
                        <a:rPr lang="en-US" sz="1100" dirty="0">
                          <a:latin typeface="Times"/>
                          <a:ea typeface="Cambria"/>
                          <a:cs typeface="Times"/>
                        </a:rPr>
                        <a:t>Age, years</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69.4 ± 9.2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69.1 ± 8.9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0.108</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Male gender,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416 (38.4)</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325 (61.2)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&lt;0.0001</a:t>
                      </a:r>
                    </a:p>
                  </a:txBody>
                  <a:tcPr marL="34496" marR="34496" marT="0" marB="0">
                    <a:lnL>
                      <a:noFill/>
                    </a:lnL>
                    <a:lnR>
                      <a:noFill/>
                    </a:lnR>
                    <a:lnT>
                      <a:noFill/>
                    </a:lnT>
                    <a:lnB>
                      <a:noFill/>
                    </a:lnB>
                  </a:tcPr>
                </a:tc>
              </a:tr>
              <a:tr h="104455">
                <a:tc>
                  <a:txBody>
                    <a:bodyPr/>
                    <a:lstStyle/>
                    <a:p>
                      <a:pPr marL="457200" marR="0">
                        <a:lnSpc>
                          <a:spcPct val="115000"/>
                        </a:lnSpc>
                        <a:spcBef>
                          <a:spcPts val="0"/>
                        </a:spcBef>
                        <a:spcAft>
                          <a:spcPts val="0"/>
                        </a:spcAft>
                      </a:pPr>
                      <a:r>
                        <a:rPr lang="en-US" sz="1100" dirty="0">
                          <a:latin typeface="Times"/>
                          <a:ea typeface="Cambria"/>
                          <a:cs typeface="Times"/>
                        </a:rPr>
                        <a:t>Race/ethnicity,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a:ea typeface="Cambria"/>
                        <a:cs typeface="Times"/>
                      </a:endParaRP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97343">
                <a:tc>
                  <a:txBody>
                    <a:bodyPr/>
                    <a:lstStyle/>
                    <a:p>
                      <a:pPr marL="914400" marR="0">
                        <a:lnSpc>
                          <a:spcPct val="115000"/>
                        </a:lnSpc>
                        <a:spcBef>
                          <a:spcPts val="0"/>
                        </a:spcBef>
                        <a:spcAft>
                          <a:spcPts val="0"/>
                        </a:spcAft>
                      </a:pPr>
                      <a:r>
                        <a:rPr lang="en-US" sz="1100" dirty="0">
                          <a:latin typeface="Times"/>
                          <a:ea typeface="Cambria"/>
                          <a:cs typeface="Times"/>
                        </a:rPr>
                        <a:t>White</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403 (37.2)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170 (32.0)</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0.003</a:t>
                      </a:r>
                    </a:p>
                  </a:txBody>
                  <a:tcPr marL="34496" marR="34496" marT="0" marB="0">
                    <a:lnL>
                      <a:noFill/>
                    </a:lnL>
                    <a:lnR>
                      <a:noFill/>
                    </a:lnR>
                    <a:lnT>
                      <a:noFill/>
                    </a:lnT>
                    <a:lnB>
                      <a:noFill/>
                    </a:lnB>
                  </a:tcPr>
                </a:tc>
              </a:tr>
              <a:tr h="69022">
                <a:tc>
                  <a:txBody>
                    <a:bodyPr/>
                    <a:lstStyle/>
                    <a:p>
                      <a:pPr marL="914400" marR="0">
                        <a:lnSpc>
                          <a:spcPct val="115000"/>
                        </a:lnSpc>
                        <a:spcBef>
                          <a:spcPts val="0"/>
                        </a:spcBef>
                        <a:spcAft>
                          <a:spcPts val="0"/>
                        </a:spcAft>
                      </a:pPr>
                      <a:r>
                        <a:rPr lang="en-US" sz="1100" dirty="0">
                          <a:latin typeface="Times"/>
                          <a:ea typeface="Cambria"/>
                          <a:cs typeface="Times"/>
                        </a:rPr>
                        <a:t>Chinese</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126 (11.6)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81 (15.3)</a:t>
                      </a: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91501">
                <a:tc>
                  <a:txBody>
                    <a:bodyPr/>
                    <a:lstStyle/>
                    <a:p>
                      <a:pPr marL="914400" marR="0">
                        <a:lnSpc>
                          <a:spcPct val="115000"/>
                        </a:lnSpc>
                        <a:spcBef>
                          <a:spcPts val="0"/>
                        </a:spcBef>
                        <a:spcAft>
                          <a:spcPts val="0"/>
                        </a:spcAft>
                      </a:pPr>
                      <a:r>
                        <a:rPr lang="en-US" sz="1100" dirty="0">
                          <a:latin typeface="Times"/>
                          <a:ea typeface="Cambria"/>
                          <a:cs typeface="Times"/>
                        </a:rPr>
                        <a:t>Black</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316 (29.2)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131 (24.7)</a:t>
                      </a: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0">
                <a:tc>
                  <a:txBody>
                    <a:bodyPr/>
                    <a:lstStyle/>
                    <a:p>
                      <a:pPr marL="914400" marR="0">
                        <a:lnSpc>
                          <a:spcPct val="115000"/>
                        </a:lnSpc>
                        <a:spcBef>
                          <a:spcPts val="0"/>
                        </a:spcBef>
                        <a:spcAft>
                          <a:spcPts val="0"/>
                        </a:spcAft>
                      </a:pPr>
                      <a:r>
                        <a:rPr lang="en-US" sz="1100" dirty="0">
                          <a:latin typeface="Times"/>
                          <a:ea typeface="Cambria"/>
                          <a:cs typeface="Times"/>
                        </a:rPr>
                        <a:t>Hispanic</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239 (22.1)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149 (28.1)</a:t>
                      </a: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68895">
                <a:tc>
                  <a:txBody>
                    <a:bodyPr/>
                    <a:lstStyle/>
                    <a:p>
                      <a:pPr marL="457200" marR="0">
                        <a:lnSpc>
                          <a:spcPct val="115000"/>
                        </a:lnSpc>
                        <a:spcBef>
                          <a:spcPts val="0"/>
                        </a:spcBef>
                        <a:spcAft>
                          <a:spcPts val="0"/>
                        </a:spcAft>
                      </a:pPr>
                      <a:r>
                        <a:rPr lang="en-US" sz="1100" dirty="0">
                          <a:latin typeface="Times"/>
                          <a:ea typeface="Cambria"/>
                          <a:cs typeface="Times"/>
                        </a:rPr>
                        <a:t>BMI, kg/m</a:t>
                      </a:r>
                      <a:r>
                        <a:rPr lang="en-US" sz="1100" baseline="30000" dirty="0">
                          <a:latin typeface="Times"/>
                          <a:ea typeface="Cambria"/>
                          <a:cs typeface="Times"/>
                        </a:rPr>
                        <a:t>2</a:t>
                      </a: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27.7 ± 5.1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30.5 ± 5.7</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&lt;0.0001</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Waist circumference, cm</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96.9 ± 14.0</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104.1 ± 13.9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&lt;0.0001</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Smoking status, n (%)</a:t>
                      </a:r>
                    </a:p>
                  </a:txBody>
                  <a:tcPr marL="34496" marR="34496" marT="0" marB="0">
                    <a:lnL>
                      <a:noFill/>
                    </a:lnL>
                    <a:lnR>
                      <a:noFill/>
                    </a:lnR>
                    <a:lnT>
                      <a:noFill/>
                    </a:lnT>
                    <a:lnB>
                      <a:noFill/>
                    </a:lnB>
                  </a:tcPr>
                </a:tc>
                <a:tc>
                  <a:txBody>
                    <a:bodyPr/>
                    <a:lstStyle/>
                    <a:p>
                      <a:pPr marL="0" marR="0">
                        <a:lnSpc>
                          <a:spcPct val="115000"/>
                        </a:lnSpc>
                        <a:spcBef>
                          <a:spcPts val="0"/>
                        </a:spcBef>
                        <a:spcAft>
                          <a:spcPts val="0"/>
                        </a:spcAft>
                      </a:pP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nSpc>
                          <a:spcPct val="115000"/>
                        </a:lnSpc>
                        <a:spcBef>
                          <a:spcPts val="0"/>
                        </a:spcBef>
                        <a:spcAft>
                          <a:spcPts val="0"/>
                        </a:spcAft>
                      </a:pPr>
                      <a:endParaRPr lang="en-US" sz="1100">
                        <a:latin typeface="Times"/>
                        <a:ea typeface="Cambria"/>
                        <a:cs typeface="Times"/>
                      </a:endParaRP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58989">
                <a:tc>
                  <a:txBody>
                    <a:bodyPr/>
                    <a:lstStyle/>
                    <a:p>
                      <a:pPr marL="914400" marR="0">
                        <a:lnSpc>
                          <a:spcPct val="115000"/>
                        </a:lnSpc>
                        <a:spcBef>
                          <a:spcPts val="0"/>
                        </a:spcBef>
                        <a:spcAft>
                          <a:spcPts val="0"/>
                        </a:spcAft>
                      </a:pPr>
                      <a:r>
                        <a:rPr lang="en-US" sz="1100">
                          <a:latin typeface="Times"/>
                          <a:ea typeface="Cambria"/>
                          <a:cs typeface="Times"/>
                        </a:rPr>
                        <a:t>Never</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514 (47.6)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245 (46.2)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0.215</a:t>
                      </a:r>
                    </a:p>
                  </a:txBody>
                  <a:tcPr marL="34496" marR="34496" marT="0" marB="0">
                    <a:lnL>
                      <a:noFill/>
                    </a:lnL>
                    <a:lnR>
                      <a:noFill/>
                    </a:lnR>
                    <a:lnT>
                      <a:noFill/>
                    </a:lnT>
                    <a:lnB>
                      <a:noFill/>
                    </a:lnB>
                  </a:tcPr>
                </a:tc>
              </a:tr>
              <a:tr h="102677">
                <a:tc>
                  <a:txBody>
                    <a:bodyPr/>
                    <a:lstStyle/>
                    <a:p>
                      <a:pPr marL="914400" marR="0">
                        <a:lnSpc>
                          <a:spcPct val="115000"/>
                        </a:lnSpc>
                        <a:spcBef>
                          <a:spcPts val="0"/>
                        </a:spcBef>
                        <a:spcAft>
                          <a:spcPts val="0"/>
                        </a:spcAft>
                      </a:pPr>
                      <a:r>
                        <a:rPr lang="en-US" sz="1100" dirty="0">
                          <a:latin typeface="Times"/>
                          <a:ea typeface="Cambria"/>
                          <a:cs typeface="Times"/>
                        </a:rPr>
                        <a:t>Former</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485 (44.7)</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255 (48.2)</a:t>
                      </a: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0">
                <a:tc>
                  <a:txBody>
                    <a:bodyPr/>
                    <a:lstStyle/>
                    <a:p>
                      <a:pPr marL="914400" marR="0">
                        <a:lnSpc>
                          <a:spcPct val="115000"/>
                        </a:lnSpc>
                        <a:spcBef>
                          <a:spcPts val="0"/>
                        </a:spcBef>
                        <a:spcAft>
                          <a:spcPts val="0"/>
                        </a:spcAft>
                      </a:pPr>
                      <a:r>
                        <a:rPr lang="en-US" sz="1100" dirty="0">
                          <a:latin typeface="Times"/>
                          <a:ea typeface="Cambria"/>
                          <a:cs typeface="Times"/>
                        </a:rPr>
                        <a:t>Current</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81 (7.5)</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29 (5.5)</a:t>
                      </a: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Pack-years</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9.6 ± 18.6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9.9 ± 18.2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0.620</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Current alcohol use,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458 (42.4)</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232 (43.9)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0.592</a:t>
                      </a:r>
                    </a:p>
                  </a:txBody>
                  <a:tcPr marL="34496" marR="34496" marT="0" marB="0">
                    <a:lnL>
                      <a:noFill/>
                    </a:lnL>
                    <a:lnR>
                      <a:noFill/>
                    </a:lnR>
                    <a:lnT>
                      <a:noFill/>
                    </a:lnT>
                    <a:lnB>
                      <a:noFill/>
                    </a:lnB>
                  </a:tcPr>
                </a:tc>
              </a:tr>
              <a:tr h="41209">
                <a:tc>
                  <a:txBody>
                    <a:bodyPr/>
                    <a:lstStyle/>
                    <a:p>
                      <a:pPr marL="457200" marR="0">
                        <a:lnSpc>
                          <a:spcPct val="115000"/>
                        </a:lnSpc>
                        <a:spcBef>
                          <a:spcPts val="0"/>
                        </a:spcBef>
                        <a:spcAft>
                          <a:spcPts val="0"/>
                        </a:spcAft>
                      </a:pPr>
                      <a:r>
                        <a:rPr lang="en-US" sz="1100" dirty="0">
                          <a:latin typeface="Times"/>
                          <a:ea typeface="Cambria"/>
                          <a:cs typeface="Times"/>
                        </a:rPr>
                        <a:t>Habitual </a:t>
                      </a:r>
                      <a:r>
                        <a:rPr lang="en-US" sz="1100" dirty="0" smtClean="0">
                          <a:latin typeface="Times"/>
                          <a:ea typeface="Cambria"/>
                          <a:cs typeface="Times"/>
                        </a:rPr>
                        <a:t>snoring, n (%)</a:t>
                      </a: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374 (34.8)</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270 (50.9)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&lt;0.0001</a:t>
                      </a:r>
                    </a:p>
                  </a:txBody>
                  <a:tcPr marL="34496" marR="34496" marT="0" marB="0">
                    <a:lnL>
                      <a:noFill/>
                    </a:lnL>
                    <a:lnR>
                      <a:noFill/>
                    </a:lnR>
                    <a:lnT>
                      <a:noFill/>
                    </a:lnT>
                    <a:lnB>
                      <a:noFill/>
                    </a:lnB>
                  </a:tcPr>
                </a:tc>
              </a:tr>
              <a:tr h="25588">
                <a:tc>
                  <a:txBody>
                    <a:bodyPr/>
                    <a:lstStyle/>
                    <a:p>
                      <a:pPr marL="0" marR="0">
                        <a:lnSpc>
                          <a:spcPct val="115000"/>
                        </a:lnSpc>
                        <a:spcBef>
                          <a:spcPts val="0"/>
                        </a:spcBef>
                        <a:spcAft>
                          <a:spcPts val="0"/>
                        </a:spcAft>
                      </a:pPr>
                      <a:r>
                        <a:rPr lang="en-US" sz="1100" b="1" dirty="0">
                          <a:latin typeface="Times"/>
                          <a:ea typeface="Cambria"/>
                          <a:cs typeface="Times"/>
                        </a:rPr>
                        <a:t>Cardiovascular Risk Factors</a:t>
                      </a: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100" dirty="0">
                        <a:latin typeface="Times"/>
                        <a:ea typeface="Cambria"/>
                        <a:cs typeface="Times"/>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a:ea typeface="Cambria"/>
                        <a:cs typeface="Times"/>
                      </a:endParaRPr>
                    </a:p>
                  </a:txBody>
                  <a:tcPr marL="34496" marR="34496" marT="0" marB="0">
                    <a:lnL>
                      <a:noFill/>
                    </a:lnL>
                    <a:lnR>
                      <a:noFill/>
                    </a:lnR>
                    <a:lnT>
                      <a:noFill/>
                    </a:lnT>
                    <a:lnB>
                      <a:noFill/>
                    </a:lnB>
                  </a:tcPr>
                </a:tc>
                <a:tc>
                  <a:txBody>
                    <a:bodyPr/>
                    <a:lstStyle/>
                    <a:p>
                      <a:endParaRPr lang="en-US" sz="1100">
                        <a:latin typeface="Times"/>
                        <a:cs typeface="Times"/>
                      </a:endParaRP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Diabetes,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153 (14.3)</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111 (20.9)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smtClean="0">
                          <a:latin typeface="Times"/>
                          <a:ea typeface="Cambria"/>
                          <a:cs typeface="Times"/>
                        </a:rPr>
                        <a:t>0.001</a:t>
                      </a:r>
                      <a:endParaRPr lang="en-US" sz="1100" dirty="0">
                        <a:latin typeface="Times"/>
                        <a:ea typeface="Cambria"/>
                        <a:cs typeface="Times"/>
                      </a:endParaRP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a:latin typeface="Times"/>
                          <a:ea typeface="Cambria"/>
                          <a:cs typeface="Times"/>
                        </a:rPr>
                        <a:t>Hypertension,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597 (55.1)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325 (66.2)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0.021</a:t>
                      </a:r>
                    </a:p>
                  </a:txBody>
                  <a:tcPr marL="34496" marR="34496" marT="0" marB="0">
                    <a:lnL>
                      <a:noFill/>
                    </a:lnL>
                    <a:lnR>
                      <a:noFill/>
                    </a:lnR>
                    <a:lnT>
                      <a:noFill/>
                    </a:lnT>
                    <a:lnB>
                      <a:noFill/>
                    </a:lnB>
                  </a:tcPr>
                </a:tc>
              </a:tr>
              <a:tr h="101788">
                <a:tc>
                  <a:txBody>
                    <a:bodyPr/>
                    <a:lstStyle/>
                    <a:p>
                      <a:pPr marL="457200" marR="0">
                        <a:lnSpc>
                          <a:spcPct val="115000"/>
                        </a:lnSpc>
                        <a:spcBef>
                          <a:spcPts val="0"/>
                        </a:spcBef>
                        <a:spcAft>
                          <a:spcPts val="0"/>
                        </a:spcAft>
                      </a:pPr>
                      <a:r>
                        <a:rPr lang="en-US" sz="1100" dirty="0">
                          <a:latin typeface="Times"/>
                          <a:ea typeface="Cambria"/>
                          <a:cs typeface="Times"/>
                        </a:rPr>
                        <a:t>Systolic blood pressure, mmHg</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122.5 ± 20.7</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124.2 ± 19.4</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0.063</a:t>
                      </a:r>
                    </a:p>
                  </a:txBody>
                  <a:tcPr marL="34496" marR="34496" marT="0" marB="0">
                    <a:lnL>
                      <a:noFill/>
                    </a:lnL>
                    <a:lnR>
                      <a:noFill/>
                    </a:lnR>
                    <a:lnT>
                      <a:noFill/>
                    </a:lnT>
                    <a:lnB>
                      <a:noFill/>
                    </a:lnB>
                  </a:tcPr>
                </a:tc>
              </a:tr>
              <a:tr h="81976">
                <a:tc>
                  <a:txBody>
                    <a:bodyPr/>
                    <a:lstStyle/>
                    <a:p>
                      <a:pPr marL="457200" marR="0">
                        <a:lnSpc>
                          <a:spcPct val="115000"/>
                        </a:lnSpc>
                        <a:spcBef>
                          <a:spcPts val="0"/>
                        </a:spcBef>
                        <a:spcAft>
                          <a:spcPts val="0"/>
                        </a:spcAft>
                      </a:pPr>
                      <a:r>
                        <a:rPr lang="en-US" sz="1100" dirty="0">
                          <a:latin typeface="Times"/>
                          <a:ea typeface="Cambria"/>
                          <a:cs typeface="Times"/>
                        </a:rPr>
                        <a:t>Diastolic blood pressure, mmHg</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67.6 ± 9.8</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69.3 ± 9.6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0.002</a:t>
                      </a:r>
                    </a:p>
                  </a:txBody>
                  <a:tcPr marL="34496" marR="34496" marT="0" marB="0">
                    <a:lnL>
                      <a:noFill/>
                    </a:lnL>
                    <a:lnR>
                      <a:noFill/>
                    </a:lnR>
                    <a:lnT>
                      <a:noFill/>
                    </a:lnT>
                    <a:lnB>
                      <a:noFill/>
                    </a:lnB>
                  </a:tcPr>
                </a:tc>
              </a:tr>
              <a:tr h="49464">
                <a:tc>
                  <a:txBody>
                    <a:bodyPr/>
                    <a:lstStyle/>
                    <a:p>
                      <a:pPr marL="457200" marR="0">
                        <a:lnSpc>
                          <a:spcPct val="115000"/>
                        </a:lnSpc>
                        <a:spcBef>
                          <a:spcPts val="0"/>
                        </a:spcBef>
                        <a:spcAft>
                          <a:spcPts val="0"/>
                        </a:spcAft>
                      </a:pPr>
                      <a:r>
                        <a:rPr lang="en-US" sz="1100" dirty="0">
                          <a:latin typeface="Times"/>
                          <a:ea typeface="Cambria"/>
                          <a:cs typeface="Times"/>
                        </a:rPr>
                        <a:t>Serum HDL, mg/dl</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57.9 ± 17.2</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51.5 ± 14.0</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&lt;0.0001</a:t>
                      </a:r>
                    </a:p>
                  </a:txBody>
                  <a:tcPr marL="34496" marR="34496" marT="0" marB="0">
                    <a:lnL>
                      <a:noFill/>
                    </a:lnL>
                    <a:lnR>
                      <a:noFill/>
                    </a:lnR>
                    <a:lnT>
                      <a:noFill/>
                    </a:lnT>
                    <a:lnB>
                      <a:noFill/>
                    </a:lnB>
                  </a:tcPr>
                </a:tc>
              </a:tr>
              <a:tr h="93152">
                <a:tc>
                  <a:txBody>
                    <a:bodyPr/>
                    <a:lstStyle/>
                    <a:p>
                      <a:pPr marL="457200" marR="0">
                        <a:lnSpc>
                          <a:spcPct val="115000"/>
                        </a:lnSpc>
                        <a:spcBef>
                          <a:spcPts val="0"/>
                        </a:spcBef>
                        <a:spcAft>
                          <a:spcPts val="0"/>
                        </a:spcAft>
                      </a:pPr>
                      <a:r>
                        <a:rPr lang="en-US" sz="1100">
                          <a:latin typeface="Times"/>
                          <a:ea typeface="Cambria"/>
                          <a:cs typeface="Times"/>
                        </a:rPr>
                        <a:t>Serum total cholesterol, mg/dl</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186.0 ± 35.7</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179.7 ± 36.9</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0.003</a:t>
                      </a:r>
                    </a:p>
                  </a:txBody>
                  <a:tcPr marL="34496" marR="34496" marT="0" marB="0">
                    <a:lnL>
                      <a:noFill/>
                    </a:lnL>
                    <a:lnR>
                      <a:noFill/>
                    </a:lnR>
                    <a:lnT>
                      <a:noFill/>
                    </a:lnT>
                    <a:lnB>
                      <a:noFill/>
                    </a:lnB>
                  </a:tcPr>
                </a:tc>
              </a:tr>
              <a:tr h="98740">
                <a:tc>
                  <a:txBody>
                    <a:bodyPr/>
                    <a:lstStyle/>
                    <a:p>
                      <a:pPr marL="457200" marR="0">
                        <a:lnSpc>
                          <a:spcPct val="115000"/>
                        </a:lnSpc>
                        <a:spcBef>
                          <a:spcPts val="0"/>
                        </a:spcBef>
                        <a:spcAft>
                          <a:spcPts val="0"/>
                        </a:spcAft>
                      </a:pPr>
                      <a:r>
                        <a:rPr lang="en-US" sz="1100" dirty="0" err="1">
                          <a:latin typeface="Times"/>
                          <a:ea typeface="Cambria"/>
                          <a:cs typeface="Times"/>
                        </a:rPr>
                        <a:t>Statin</a:t>
                      </a:r>
                      <a:r>
                        <a:rPr lang="en-US" sz="1100" dirty="0">
                          <a:latin typeface="Times"/>
                          <a:ea typeface="Cambria"/>
                          <a:cs typeface="Times"/>
                        </a:rPr>
                        <a:t> </a:t>
                      </a:r>
                      <a:r>
                        <a:rPr lang="en-US" sz="1100" dirty="0" smtClean="0">
                          <a:latin typeface="Times"/>
                          <a:ea typeface="Cambria"/>
                          <a:cs typeface="Times"/>
                        </a:rPr>
                        <a:t>use</a:t>
                      </a:r>
                      <a:r>
                        <a:rPr lang="en-US" sz="1100" dirty="0">
                          <a:latin typeface="Times"/>
                          <a:ea typeface="Cambria"/>
                          <a:cs typeface="Times"/>
                        </a:rPr>
                        <a:t>,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370 (34.1)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a:ea typeface="Cambria"/>
                          <a:cs typeface="Times"/>
                        </a:rPr>
                        <a:t>211 (39.7)</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0.031</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dirty="0">
                          <a:latin typeface="Times"/>
                          <a:ea typeface="Cambria"/>
                          <a:cs typeface="Times"/>
                        </a:rPr>
                        <a:t>Hypertensive medication use,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559 (51.6)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314 (59.1)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0.005</a:t>
                      </a:r>
                    </a:p>
                  </a:txBody>
                  <a:tcPr marL="34496" marR="34496" marT="0" marB="0">
                    <a:lnL>
                      <a:noFill/>
                    </a:lnL>
                    <a:lnR>
                      <a:noFill/>
                    </a:lnR>
                    <a:lnT>
                      <a:noFill/>
                    </a:lnT>
                    <a:lnB>
                      <a:noFill/>
                    </a:lnB>
                  </a:tcPr>
                </a:tc>
              </a:tr>
              <a:tr h="0">
                <a:tc>
                  <a:txBody>
                    <a:bodyPr/>
                    <a:lstStyle/>
                    <a:p>
                      <a:pPr marL="457200" marR="0">
                        <a:lnSpc>
                          <a:spcPct val="115000"/>
                        </a:lnSpc>
                        <a:spcBef>
                          <a:spcPts val="0"/>
                        </a:spcBef>
                        <a:spcAft>
                          <a:spcPts val="0"/>
                        </a:spcAft>
                      </a:pPr>
                      <a:r>
                        <a:rPr lang="en-US" sz="1100">
                          <a:latin typeface="Times"/>
                          <a:ea typeface="Cambria"/>
                          <a:cs typeface="Times"/>
                        </a:rPr>
                        <a:t>Lipid-lowering medication use,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391 (36.1)</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221 (41.6)</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a:ea typeface="Cambria"/>
                          <a:cs typeface="Times"/>
                        </a:rPr>
                        <a:t>0.033</a:t>
                      </a:r>
                    </a:p>
                  </a:txBody>
                  <a:tcPr marL="34496" marR="34496" marT="0" marB="0">
                    <a:lnL>
                      <a:noFill/>
                    </a:lnL>
                    <a:lnR>
                      <a:noFill/>
                    </a:lnR>
                    <a:lnT>
                      <a:noFill/>
                    </a:lnT>
                    <a:lnB>
                      <a:noFill/>
                    </a:lnB>
                  </a:tcPr>
                </a:tc>
              </a:tr>
            </a:tbl>
          </a:graphicData>
        </a:graphic>
      </p:graphicFrame>
    </p:spTree>
    <p:extLst>
      <p:ext uri="{BB962C8B-B14F-4D97-AF65-F5344CB8AC3E}">
        <p14:creationId xmlns:p14="http://schemas.microsoft.com/office/powerpoint/2010/main" val="8684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6095617"/>
              </p:ext>
            </p:extLst>
          </p:nvPr>
        </p:nvGraphicFramePr>
        <p:xfrm>
          <a:off x="203201" y="787400"/>
          <a:ext cx="8508999" cy="5462364"/>
        </p:xfrm>
        <a:graphic>
          <a:graphicData uri="http://schemas.openxmlformats.org/drawingml/2006/table">
            <a:tbl>
              <a:tblPr/>
              <a:tblGrid>
                <a:gridCol w="4145692"/>
                <a:gridCol w="1561242"/>
                <a:gridCol w="1194646"/>
                <a:gridCol w="171243"/>
                <a:gridCol w="269867"/>
                <a:gridCol w="59896"/>
                <a:gridCol w="1106413"/>
              </a:tblGrid>
              <a:tr h="114300">
                <a:tc rowSpan="2">
                  <a:txBody>
                    <a:bodyPr/>
                    <a:lstStyle/>
                    <a:p>
                      <a:pPr marL="0" marR="0">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700" b="1" dirty="0">
                          <a:latin typeface="Times New Roman" pitchFamily="18" charset="0"/>
                          <a:ea typeface="Cambria"/>
                          <a:cs typeface="Times New Roman" pitchFamily="18" charset="0"/>
                        </a:rPr>
                        <a:t>Sleep </a:t>
                      </a:r>
                      <a:r>
                        <a:rPr lang="en-US" sz="1700" b="1" dirty="0" smtClean="0">
                          <a:latin typeface="Times New Roman" pitchFamily="18" charset="0"/>
                          <a:ea typeface="Cambria"/>
                          <a:cs typeface="Times New Roman" pitchFamily="18" charset="0"/>
                        </a:rPr>
                        <a:t>Apnea</a:t>
                      </a: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b="1" i="1">
                          <a:latin typeface="Times New Roman" pitchFamily="18" charset="0"/>
                          <a:ea typeface="Cambria"/>
                          <a:cs typeface="Times New Roman" pitchFamily="18" charset="0"/>
                        </a:rPr>
                        <a:t>P </a:t>
                      </a:r>
                      <a:r>
                        <a:rPr lang="en-US" sz="1700" b="1">
                          <a:latin typeface="Times New Roman" pitchFamily="18" charset="0"/>
                          <a:ea typeface="Cambria"/>
                          <a:cs typeface="Times New Roman" pitchFamily="18" charset="0"/>
                        </a:rPr>
                        <a:t>value</a:t>
                      </a:r>
                      <a:endParaRPr lang="en-US" sz="170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r>
              <a:tr h="237363">
                <a:tc vMerge="1">
                  <a:txBody>
                    <a:bodyPr/>
                    <a:lstStyle/>
                    <a:p>
                      <a:endParaRPr lang="en-US"/>
                    </a:p>
                  </a:txBody>
                  <a:tcPr/>
                </a:tc>
                <a:tc>
                  <a:txBody>
                    <a:bodyPr/>
                    <a:lstStyle/>
                    <a:p>
                      <a:pPr marL="0" marR="0" algn="ctr">
                        <a:lnSpc>
                          <a:spcPct val="115000"/>
                        </a:lnSpc>
                        <a:spcBef>
                          <a:spcPts val="0"/>
                        </a:spcBef>
                        <a:spcAft>
                          <a:spcPts val="0"/>
                        </a:spcAft>
                      </a:pPr>
                      <a:r>
                        <a:rPr lang="en-US" sz="1700" b="1" dirty="0">
                          <a:latin typeface="Times New Roman" pitchFamily="18" charset="0"/>
                          <a:ea typeface="Cambria"/>
                          <a:cs typeface="Times New Roman" pitchFamily="18" charset="0"/>
                        </a:rPr>
                        <a:t>AHI &lt;15</a:t>
                      </a: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b="1" dirty="0">
                          <a:latin typeface="Times New Roman" pitchFamily="18" charset="0"/>
                          <a:ea typeface="Cambria"/>
                          <a:cs typeface="Times New Roman" pitchFamily="18" charset="0"/>
                        </a:rPr>
                        <a:t>(</a:t>
                      </a:r>
                      <a:r>
                        <a:rPr lang="en-US" sz="1700" b="1" i="1" dirty="0">
                          <a:latin typeface="Times New Roman" pitchFamily="18" charset="0"/>
                          <a:ea typeface="Cambria"/>
                          <a:cs typeface="Times New Roman" pitchFamily="18" charset="0"/>
                        </a:rPr>
                        <a:t>n=1084</a:t>
                      </a:r>
                      <a:r>
                        <a:rPr lang="en-US" sz="1700" b="1" dirty="0">
                          <a:latin typeface="Times New Roman" pitchFamily="18" charset="0"/>
                          <a:ea typeface="Cambria"/>
                          <a:cs typeface="Times New Roman" pitchFamily="18" charset="0"/>
                        </a:rPr>
                        <a:t>)</a:t>
                      </a: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w="12700" cap="flat" cmpd="sng" algn="ctr">
                      <a:solidFill>
                        <a:schemeClr val="tx1"/>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700" b="1" dirty="0">
                          <a:latin typeface="Times New Roman" pitchFamily="18" charset="0"/>
                          <a:ea typeface="Cambria"/>
                          <a:cs typeface="Times New Roman" pitchFamily="18" charset="0"/>
                        </a:rPr>
                        <a:t>AHI ≥15</a:t>
                      </a: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b="1" dirty="0">
                          <a:latin typeface="Times New Roman" pitchFamily="18" charset="0"/>
                          <a:ea typeface="Cambria"/>
                          <a:cs typeface="Times New Roman" pitchFamily="18" charset="0"/>
                        </a:rPr>
                        <a:t>(</a:t>
                      </a:r>
                      <a:r>
                        <a:rPr lang="en-US" sz="1700" b="1" i="1" dirty="0">
                          <a:latin typeface="Times New Roman" pitchFamily="18" charset="0"/>
                          <a:ea typeface="Cambria"/>
                          <a:cs typeface="Times New Roman" pitchFamily="18" charset="0"/>
                        </a:rPr>
                        <a:t>n=531</a:t>
                      </a:r>
                      <a:r>
                        <a:rPr lang="en-US" sz="1700" b="1" dirty="0">
                          <a:latin typeface="Times New Roman" pitchFamily="18" charset="0"/>
                          <a:ea typeface="Cambria"/>
                          <a:cs typeface="Times New Roman" pitchFamily="18" charset="0"/>
                        </a:rPr>
                        <a:t>)</a:t>
                      </a: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w="12700" cap="flat" cmpd="sng" algn="ctr">
                      <a:solidFill>
                        <a:schemeClr val="tx1"/>
                      </a:solidFill>
                      <a:prstDash val="solid"/>
                      <a:round/>
                      <a:headEnd type="none" w="med" len="med"/>
                      <a:tailEnd type="none" w="med" len="med"/>
                    </a:lnB>
                  </a:tcPr>
                </a:tc>
              </a:tr>
              <a:tr h="295982">
                <a:tc>
                  <a:txBody>
                    <a:bodyPr/>
                    <a:lstStyle/>
                    <a:p>
                      <a:pPr marL="0" marR="0">
                        <a:lnSpc>
                          <a:spcPct val="115000"/>
                        </a:lnSpc>
                        <a:spcBef>
                          <a:spcPts val="0"/>
                        </a:spcBef>
                        <a:spcAft>
                          <a:spcPts val="0"/>
                        </a:spcAft>
                      </a:pPr>
                      <a:r>
                        <a:rPr lang="en-US" sz="1700" b="1" dirty="0">
                          <a:latin typeface="Times New Roman" pitchFamily="18" charset="0"/>
                          <a:ea typeface="Cambria"/>
                          <a:cs typeface="Times New Roman" pitchFamily="18" charset="0"/>
                        </a:rPr>
                        <a:t>Carotid Ultrasound Measures</a:t>
                      </a: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marL="0" marR="0">
                        <a:lnSpc>
                          <a:spcPct val="115000"/>
                        </a:lnSpc>
                        <a:spcBef>
                          <a:spcPts val="0"/>
                        </a:spcBef>
                        <a:spcAft>
                          <a:spcPts val="1000"/>
                        </a:spcAft>
                      </a:pPr>
                      <a:r>
                        <a:rPr lang="en-US" sz="1700" dirty="0">
                          <a:latin typeface="Times New Roman" pitchFamily="18" charset="0"/>
                          <a:ea typeface="Cambria"/>
                          <a:cs typeface="Times New Roman" pitchFamily="18"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r>
              <a:tr h="696761">
                <a:tc>
                  <a:txBody>
                    <a:bodyPr/>
                    <a:lstStyle/>
                    <a:p>
                      <a:pPr marL="457200" marR="0">
                        <a:lnSpc>
                          <a:spcPct val="115000"/>
                        </a:lnSpc>
                        <a:spcBef>
                          <a:spcPts val="0"/>
                        </a:spcBef>
                        <a:spcAft>
                          <a:spcPts val="0"/>
                        </a:spcAft>
                      </a:pPr>
                      <a:r>
                        <a:rPr lang="en-US" sz="1700" dirty="0" smtClean="0">
                          <a:latin typeface="Times New Roman" pitchFamily="18" charset="0"/>
                          <a:ea typeface="Cambria"/>
                          <a:cs typeface="Times New Roman" pitchFamily="18" charset="0"/>
                        </a:rPr>
                        <a:t>Common </a:t>
                      </a:r>
                      <a:r>
                        <a:rPr lang="en-US" sz="1700" dirty="0">
                          <a:latin typeface="Times New Roman" pitchFamily="18" charset="0"/>
                          <a:ea typeface="Cambria"/>
                          <a:cs typeface="Times New Roman" pitchFamily="18" charset="0"/>
                        </a:rPr>
                        <a:t>carotid artery IMT, mm </a:t>
                      </a:r>
                    </a:p>
                    <a:p>
                      <a:pPr marL="914400" marR="0">
                        <a:lnSpc>
                          <a:spcPct val="115000"/>
                        </a:lnSpc>
                        <a:spcBef>
                          <a:spcPts val="0"/>
                        </a:spcBef>
                        <a:spcAft>
                          <a:spcPts val="0"/>
                        </a:spcAft>
                      </a:pPr>
                      <a:r>
                        <a:rPr lang="en-US" sz="1700" dirty="0">
                          <a:latin typeface="Times New Roman" pitchFamily="18" charset="0"/>
                          <a:ea typeface="Times New Roman"/>
                          <a:cs typeface="Times New Roman" pitchFamily="18" charset="0"/>
                        </a:rPr>
                        <a:t>Mean </a:t>
                      </a:r>
                      <a:r>
                        <a:rPr lang="en-US" sz="1700" dirty="0">
                          <a:latin typeface="Times New Roman" pitchFamily="18" charset="0"/>
                          <a:ea typeface="Cambria"/>
                          <a:cs typeface="Times New Roman" pitchFamily="18" charset="0"/>
                        </a:rPr>
                        <a:t>± SD</a:t>
                      </a:r>
                    </a:p>
                    <a:p>
                      <a:pPr marL="914400" marR="0">
                        <a:lnSpc>
                          <a:spcPct val="115000"/>
                        </a:lnSpc>
                        <a:spcBef>
                          <a:spcPts val="0"/>
                        </a:spcBef>
                        <a:spcAft>
                          <a:spcPts val="0"/>
                        </a:spcAft>
                      </a:pPr>
                      <a:r>
                        <a:rPr lang="en-US" sz="1700" dirty="0">
                          <a:latin typeface="Times New Roman" pitchFamily="18" charset="0"/>
                          <a:ea typeface="Cambria"/>
                          <a:cs typeface="Times New Roman" pitchFamily="18" charset="0"/>
                        </a:rPr>
                        <a:t>Median (IQR)</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0.85 ± 0.20</a:t>
                      </a: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0.82 (0.72, 0.95)</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0.88 ± 0.19</a:t>
                      </a: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0.84 (0.74, 0.99)</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0.001</a:t>
                      </a:r>
                    </a:p>
                  </a:txBody>
                  <a:tcPr marL="34496" marR="34496" marT="0" marB="0">
                    <a:lnL>
                      <a:noFill/>
                    </a:lnL>
                    <a:lnR>
                      <a:noFill/>
                    </a:lnR>
                    <a:lnT>
                      <a:noFill/>
                    </a:lnT>
                    <a:lnB>
                      <a:noFill/>
                    </a:lnB>
                  </a:tcPr>
                </a:tc>
              </a:tr>
              <a:tr h="153383">
                <a:tc>
                  <a:txBody>
                    <a:bodyPr/>
                    <a:lstStyle/>
                    <a:p>
                      <a:pPr marL="457200" marR="0">
                        <a:lnSpc>
                          <a:spcPct val="115000"/>
                        </a:lnSpc>
                        <a:spcBef>
                          <a:spcPts val="0"/>
                        </a:spcBef>
                        <a:spcAft>
                          <a:spcPts val="0"/>
                        </a:spcAft>
                      </a:pPr>
                      <a:r>
                        <a:rPr lang="en-US" sz="1700">
                          <a:latin typeface="Times New Roman" pitchFamily="18" charset="0"/>
                          <a:ea typeface="Cambria"/>
                          <a:cs typeface="Times New Roman" pitchFamily="18" charset="0"/>
                        </a:rPr>
                        <a:t>Presence of carotid plaque, n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700 (64.6)</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373 (70.2)</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0.025</a:t>
                      </a:r>
                    </a:p>
                  </a:txBody>
                  <a:tcPr marL="34496" marR="34496" marT="0" marB="0">
                    <a:lnL>
                      <a:noFill/>
                    </a:lnL>
                    <a:lnR>
                      <a:noFill/>
                    </a:lnR>
                    <a:lnT>
                      <a:noFill/>
                    </a:lnT>
                    <a:lnB>
                      <a:noFill/>
                    </a:lnB>
                  </a:tcPr>
                </a:tc>
              </a:tr>
              <a:tr h="632046">
                <a:tc>
                  <a:txBody>
                    <a:bodyPr/>
                    <a:lstStyle/>
                    <a:p>
                      <a:pPr marL="457200" marR="0">
                        <a:lnSpc>
                          <a:spcPct val="115000"/>
                        </a:lnSpc>
                        <a:spcBef>
                          <a:spcPts val="0"/>
                        </a:spcBef>
                        <a:spcAft>
                          <a:spcPts val="0"/>
                        </a:spcAft>
                      </a:pPr>
                      <a:r>
                        <a:rPr lang="en-US" sz="1700" dirty="0">
                          <a:latin typeface="Times New Roman" pitchFamily="18" charset="0"/>
                          <a:ea typeface="Cambria"/>
                          <a:cs typeface="Times New Roman" pitchFamily="18" charset="0"/>
                        </a:rPr>
                        <a:t>Plaque score</a:t>
                      </a:r>
                    </a:p>
                    <a:p>
                      <a:pPr marL="914400" marR="0">
                        <a:lnSpc>
                          <a:spcPct val="115000"/>
                        </a:lnSpc>
                        <a:spcBef>
                          <a:spcPts val="0"/>
                        </a:spcBef>
                        <a:spcAft>
                          <a:spcPts val="0"/>
                        </a:spcAft>
                      </a:pPr>
                      <a:r>
                        <a:rPr lang="en-US" sz="1700" dirty="0">
                          <a:latin typeface="Times New Roman" pitchFamily="18" charset="0"/>
                          <a:ea typeface="Cambria"/>
                          <a:cs typeface="Times New Roman" pitchFamily="18" charset="0"/>
                        </a:rPr>
                        <a:t>Mean ± SD</a:t>
                      </a:r>
                    </a:p>
                    <a:p>
                      <a:pPr marL="914400" marR="0">
                        <a:lnSpc>
                          <a:spcPct val="115000"/>
                        </a:lnSpc>
                        <a:spcBef>
                          <a:spcPts val="0"/>
                        </a:spcBef>
                        <a:spcAft>
                          <a:spcPts val="0"/>
                        </a:spcAft>
                      </a:pPr>
                      <a:r>
                        <a:rPr lang="en-US" sz="1700" dirty="0">
                          <a:latin typeface="Times New Roman" pitchFamily="18" charset="0"/>
                          <a:ea typeface="Cambria"/>
                          <a:cs typeface="Times New Roman" pitchFamily="18" charset="0"/>
                        </a:rPr>
                        <a:t>Median (IQR)</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2.07 ± 2.35</a:t>
                      </a:r>
                    </a:p>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1 (0, 3)</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endParaRPr lang="en-US" sz="170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2.33 ± 2.38</a:t>
                      </a:r>
                    </a:p>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2 (0, 4)</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1700">
                        <a:latin typeface="Times New Roman" pitchFamily="18" charset="0"/>
                        <a:ea typeface="Cambria"/>
                        <a:cs typeface="Times New Roman" pitchFamily="18" charset="0"/>
                      </a:endParaRPr>
                    </a:p>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0.015</a:t>
                      </a:r>
                    </a:p>
                  </a:txBody>
                  <a:tcPr marL="34496" marR="34496" marT="0" marB="0">
                    <a:lnL>
                      <a:noFill/>
                    </a:lnL>
                    <a:lnR>
                      <a:noFill/>
                    </a:lnR>
                    <a:lnT>
                      <a:noFill/>
                    </a:lnT>
                    <a:lnB>
                      <a:noFill/>
                    </a:lnB>
                  </a:tcPr>
                </a:tc>
              </a:tr>
              <a:tr h="41877">
                <a:tc>
                  <a:txBody>
                    <a:bodyPr/>
                    <a:lstStyle/>
                    <a:p>
                      <a:pPr marL="0" marR="0">
                        <a:lnSpc>
                          <a:spcPct val="115000"/>
                        </a:lnSpc>
                        <a:spcBef>
                          <a:spcPts val="0"/>
                        </a:spcBef>
                        <a:spcAft>
                          <a:spcPts val="0"/>
                        </a:spcAft>
                      </a:pPr>
                      <a:r>
                        <a:rPr lang="en-US" sz="1700" b="1">
                          <a:latin typeface="Times New Roman" pitchFamily="18" charset="0"/>
                          <a:ea typeface="Cambria"/>
                          <a:cs typeface="Times New Roman" pitchFamily="18" charset="0"/>
                        </a:rPr>
                        <a:t>Polysomnography Sleep Measures</a:t>
                      </a:r>
                      <a:endParaRPr lang="en-US" sz="1700">
                        <a:latin typeface="Times New Roman" pitchFamily="18" charset="0"/>
                        <a:ea typeface="Cambria"/>
                        <a:cs typeface="Times New Roman" pitchFamily="18" charset="0"/>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endParaRPr lang="en-US" sz="1700">
                        <a:latin typeface="Times New Roman" pitchFamily="18" charset="0"/>
                        <a:ea typeface="Cambria"/>
                        <a:cs typeface="Times New Roman" pitchFamily="18" charset="0"/>
                      </a:endParaRPr>
                    </a:p>
                  </a:txBody>
                  <a:tcPr marL="34496" marR="34496" marT="0" marB="0">
                    <a:lnL>
                      <a:noFill/>
                    </a:lnL>
                    <a:lnR>
                      <a:noFill/>
                    </a:lnR>
                    <a:lnT>
                      <a:noFill/>
                    </a:lnT>
                    <a:lnB>
                      <a:noFill/>
                    </a:lnB>
                  </a:tcPr>
                </a:tc>
                <a:tc gridSpan="3">
                  <a:txBody>
                    <a:bodyPr/>
                    <a:lstStyle/>
                    <a:p>
                      <a:pPr marL="0" marR="0" algn="ctr">
                        <a:lnSpc>
                          <a:spcPct val="115000"/>
                        </a:lnSpc>
                        <a:spcBef>
                          <a:spcPts val="0"/>
                        </a:spcBef>
                        <a:spcAft>
                          <a:spcPts val="0"/>
                        </a:spcAft>
                      </a:pP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endParaRPr lang="en-US" sz="1700">
                        <a:latin typeface="Times New Roman" pitchFamily="18" charset="0"/>
                        <a:ea typeface="Cambria"/>
                        <a:cs typeface="Times New Roman" pitchFamily="18" charset="0"/>
                      </a:endParaRPr>
                    </a:p>
                  </a:txBody>
                  <a:tcPr marL="34496" marR="34496" marT="0" marB="0">
                    <a:lnL>
                      <a:noFill/>
                    </a:lnL>
                    <a:lnR>
                      <a:noFill/>
                    </a:lnR>
                    <a:lnT>
                      <a:noFill/>
                    </a:lnT>
                    <a:lnB>
                      <a:noFill/>
                    </a:lnB>
                  </a:tcPr>
                </a:tc>
              </a:tr>
              <a:tr h="28161">
                <a:tc>
                  <a:txBody>
                    <a:bodyPr/>
                    <a:lstStyle/>
                    <a:p>
                      <a:pPr marL="457200" marR="0">
                        <a:lnSpc>
                          <a:spcPct val="115000"/>
                        </a:lnSpc>
                        <a:spcBef>
                          <a:spcPts val="0"/>
                        </a:spcBef>
                        <a:spcAft>
                          <a:spcPts val="0"/>
                        </a:spcAft>
                      </a:pPr>
                      <a:r>
                        <a:rPr lang="en-US" sz="1700">
                          <a:latin typeface="Times New Roman" pitchFamily="18" charset="0"/>
                          <a:ea typeface="Cambria"/>
                          <a:cs typeface="Times New Roman" pitchFamily="18" charset="0"/>
                        </a:rPr>
                        <a:t>Total sleep time, min</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366.3 ± 80.5</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349.7 ± 83.4</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0.0001</a:t>
                      </a:r>
                    </a:p>
                  </a:txBody>
                  <a:tcPr marL="34496" marR="34496" marT="0" marB="0">
                    <a:lnL>
                      <a:noFill/>
                    </a:lnL>
                    <a:lnR>
                      <a:noFill/>
                    </a:lnR>
                    <a:lnT>
                      <a:noFill/>
                    </a:lnT>
                    <a:lnB>
                      <a:noFill/>
                    </a:lnB>
                  </a:tcPr>
                </a:tc>
              </a:tr>
              <a:tr h="138524">
                <a:tc>
                  <a:txBody>
                    <a:bodyPr/>
                    <a:lstStyle/>
                    <a:p>
                      <a:pPr marL="457200" marR="0">
                        <a:lnSpc>
                          <a:spcPct val="115000"/>
                        </a:lnSpc>
                        <a:spcBef>
                          <a:spcPts val="0"/>
                        </a:spcBef>
                        <a:spcAft>
                          <a:spcPts val="0"/>
                        </a:spcAft>
                      </a:pPr>
                      <a:r>
                        <a:rPr lang="en-US" sz="1700">
                          <a:latin typeface="Times New Roman" pitchFamily="18" charset="0"/>
                          <a:ea typeface="Cambria"/>
                          <a:cs typeface="Times New Roman" pitchFamily="18" charset="0"/>
                        </a:rPr>
                        <a:t>Sleep efficiency, %</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81.3 ± 11.9</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76.6 ± 13.3</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&lt;0.0001</a:t>
                      </a:r>
                    </a:p>
                  </a:txBody>
                  <a:tcPr marL="34496" marR="34496" marT="0" marB="0">
                    <a:lnL>
                      <a:noFill/>
                    </a:lnL>
                    <a:lnR>
                      <a:noFill/>
                    </a:lnR>
                    <a:lnT>
                      <a:noFill/>
                    </a:lnT>
                    <a:lnB>
                      <a:noFill/>
                    </a:lnB>
                  </a:tcPr>
                </a:tc>
              </a:tr>
              <a:tr h="109187">
                <a:tc>
                  <a:txBody>
                    <a:bodyPr/>
                    <a:lstStyle/>
                    <a:p>
                      <a:pPr marL="457200" marR="0">
                        <a:lnSpc>
                          <a:spcPct val="115000"/>
                        </a:lnSpc>
                        <a:spcBef>
                          <a:spcPts val="0"/>
                        </a:spcBef>
                        <a:spcAft>
                          <a:spcPts val="0"/>
                        </a:spcAft>
                      </a:pPr>
                      <a:r>
                        <a:rPr lang="en-US" sz="1700" dirty="0">
                          <a:latin typeface="Times New Roman" pitchFamily="18" charset="0"/>
                          <a:ea typeface="Cambria"/>
                          <a:cs typeface="Times New Roman" pitchFamily="18" charset="0"/>
                        </a:rPr>
                        <a:t>Arousal index</a:t>
                      </a: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18.3 ± 8.7</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29.6 ± 13.9</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&lt;0.0001</a:t>
                      </a:r>
                    </a:p>
                  </a:txBody>
                  <a:tcPr marL="34496" marR="34496" marT="0" marB="0">
                    <a:lnL>
                      <a:noFill/>
                    </a:lnL>
                    <a:lnR>
                      <a:noFill/>
                    </a:lnR>
                    <a:lnT>
                      <a:noFill/>
                    </a:lnT>
                    <a:lnB>
                      <a:noFill/>
                    </a:lnB>
                  </a:tcPr>
                </a:tc>
              </a:tr>
              <a:tr h="397350">
                <a:tc>
                  <a:txBody>
                    <a:bodyPr/>
                    <a:lstStyle/>
                    <a:p>
                      <a:pPr marL="457200" marR="0">
                        <a:lnSpc>
                          <a:spcPct val="115000"/>
                        </a:lnSpc>
                        <a:spcBef>
                          <a:spcPts val="0"/>
                        </a:spcBef>
                        <a:spcAft>
                          <a:spcPts val="0"/>
                        </a:spcAft>
                      </a:pPr>
                      <a:r>
                        <a:rPr lang="en-US" sz="1700" dirty="0" smtClean="0">
                          <a:latin typeface="Times New Roman" pitchFamily="18" charset="0"/>
                          <a:ea typeface="Cambria"/>
                          <a:cs typeface="Times New Roman" pitchFamily="18" charset="0"/>
                        </a:rPr>
                        <a:t>% Sleep </a:t>
                      </a:r>
                      <a:r>
                        <a:rPr lang="en-US" sz="1700" dirty="0">
                          <a:latin typeface="Times New Roman" pitchFamily="18" charset="0"/>
                          <a:ea typeface="Cambria"/>
                          <a:cs typeface="Times New Roman" pitchFamily="18" charset="0"/>
                        </a:rPr>
                        <a:t>time spent in stage 3 and 4 </a:t>
                      </a:r>
                      <a:r>
                        <a:rPr lang="en-US" sz="1700" dirty="0" smtClean="0">
                          <a:latin typeface="Times New Roman" pitchFamily="18" charset="0"/>
                          <a:ea typeface="Cambria"/>
                          <a:cs typeface="Times New Roman" pitchFamily="18" charset="0"/>
                        </a:rPr>
                        <a:t>sleep</a:t>
                      </a: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11.1 ± 9.2</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8.3 ± 8.0</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&lt;0.0001</a:t>
                      </a:r>
                    </a:p>
                  </a:txBody>
                  <a:tcPr marL="34496" marR="34496" marT="0" marB="0">
                    <a:lnL>
                      <a:noFill/>
                    </a:lnL>
                    <a:lnR>
                      <a:noFill/>
                    </a:lnR>
                    <a:lnT>
                      <a:noFill/>
                    </a:lnT>
                    <a:lnB>
                      <a:noFill/>
                    </a:lnB>
                  </a:tcPr>
                </a:tc>
              </a:tr>
              <a:tr h="96719">
                <a:tc>
                  <a:txBody>
                    <a:bodyPr/>
                    <a:lstStyle/>
                    <a:p>
                      <a:pPr marL="457200" marR="0">
                        <a:lnSpc>
                          <a:spcPct val="115000"/>
                        </a:lnSpc>
                        <a:spcBef>
                          <a:spcPts val="0"/>
                        </a:spcBef>
                        <a:spcAft>
                          <a:spcPts val="0"/>
                        </a:spcAft>
                      </a:pPr>
                      <a:r>
                        <a:rPr lang="en-US" sz="1700" dirty="0" smtClean="0">
                          <a:latin typeface="Times New Roman" pitchFamily="18" charset="0"/>
                          <a:ea typeface="Cambria"/>
                          <a:cs typeface="Times New Roman" pitchFamily="18" charset="0"/>
                        </a:rPr>
                        <a:t>% Sleep </a:t>
                      </a:r>
                      <a:r>
                        <a:rPr lang="en-US" sz="1700" dirty="0">
                          <a:latin typeface="Times New Roman" pitchFamily="18" charset="0"/>
                          <a:ea typeface="Cambria"/>
                          <a:cs typeface="Times New Roman" pitchFamily="18" charset="0"/>
                        </a:rPr>
                        <a:t>time spent in </a:t>
                      </a:r>
                      <a:r>
                        <a:rPr lang="en-US" sz="1700" dirty="0" smtClean="0">
                          <a:latin typeface="Times New Roman" pitchFamily="18" charset="0"/>
                          <a:ea typeface="Cambria"/>
                          <a:cs typeface="Times New Roman" pitchFamily="18" charset="0"/>
                        </a:rPr>
                        <a:t>REM</a:t>
                      </a: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a:noFill/>
                    </a:lnB>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18.9 ± 6.3</a:t>
                      </a:r>
                    </a:p>
                  </a:txBody>
                  <a:tcPr marL="34496" marR="34496" marT="0" marB="0">
                    <a:lnL>
                      <a:noFill/>
                    </a:lnL>
                    <a:lnR>
                      <a:noFill/>
                    </a:lnR>
                    <a:lnT>
                      <a:noFill/>
                    </a:lnT>
                    <a:lnB>
                      <a:noFill/>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16.3 ± 7.1</a:t>
                      </a:r>
                    </a:p>
                  </a:txBody>
                  <a:tcPr marL="34496" marR="34496"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&lt;0.0001</a:t>
                      </a:r>
                    </a:p>
                  </a:txBody>
                  <a:tcPr marL="34496" marR="34496" marT="0" marB="0">
                    <a:lnL>
                      <a:noFill/>
                    </a:lnL>
                    <a:lnR>
                      <a:noFill/>
                    </a:lnR>
                    <a:lnT>
                      <a:noFill/>
                    </a:lnT>
                    <a:lnB>
                      <a:noFill/>
                    </a:lnB>
                  </a:tcPr>
                </a:tc>
              </a:tr>
              <a:tr h="100346">
                <a:tc>
                  <a:txBody>
                    <a:bodyPr/>
                    <a:lstStyle/>
                    <a:p>
                      <a:pPr marL="457200" marR="0">
                        <a:lnSpc>
                          <a:spcPct val="115000"/>
                        </a:lnSpc>
                        <a:spcBef>
                          <a:spcPts val="0"/>
                        </a:spcBef>
                        <a:spcAft>
                          <a:spcPts val="0"/>
                        </a:spcAft>
                      </a:pPr>
                      <a:r>
                        <a:rPr lang="en-US" sz="1700" dirty="0" smtClean="0">
                          <a:latin typeface="Times New Roman" pitchFamily="18" charset="0"/>
                          <a:ea typeface="Cambria"/>
                          <a:cs typeface="Times New Roman" pitchFamily="18" charset="0"/>
                        </a:rPr>
                        <a:t>% Sleep </a:t>
                      </a:r>
                      <a:r>
                        <a:rPr lang="en-US" sz="1700" dirty="0">
                          <a:latin typeface="Times New Roman" pitchFamily="18" charset="0"/>
                          <a:ea typeface="Cambria"/>
                          <a:cs typeface="Times New Roman" pitchFamily="18" charset="0"/>
                        </a:rPr>
                        <a:t>time spent with SaO</a:t>
                      </a:r>
                      <a:r>
                        <a:rPr lang="en-US" sz="1700" baseline="-25000" dirty="0">
                          <a:latin typeface="Times New Roman" pitchFamily="18" charset="0"/>
                          <a:ea typeface="Cambria"/>
                          <a:cs typeface="Times New Roman" pitchFamily="18" charset="0"/>
                        </a:rPr>
                        <a:t>2</a:t>
                      </a:r>
                      <a:r>
                        <a:rPr lang="en-US" sz="1700" dirty="0">
                          <a:latin typeface="Times New Roman" pitchFamily="18" charset="0"/>
                          <a:ea typeface="Cambria"/>
                          <a:cs typeface="Times New Roman" pitchFamily="18" charset="0"/>
                        </a:rPr>
                        <a:t> &lt;90</a:t>
                      </a:r>
                      <a:r>
                        <a:rPr lang="en-US" sz="1700" dirty="0" smtClean="0">
                          <a:latin typeface="Times New Roman" pitchFamily="18" charset="0"/>
                          <a:ea typeface="Cambria"/>
                          <a:cs typeface="Times New Roman" pitchFamily="18" charset="0"/>
                        </a:rPr>
                        <a:t>%</a:t>
                      </a:r>
                      <a:endParaRPr lang="en-US" sz="1700" dirty="0">
                        <a:latin typeface="Times New Roman" pitchFamily="18" charset="0"/>
                        <a:ea typeface="Cambria"/>
                        <a:cs typeface="Times New Roman" pitchFamily="18" charset="0"/>
                      </a:endParaRPr>
                    </a:p>
                  </a:txBody>
                  <a:tcPr marL="34496" marR="3449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Times New Roman" pitchFamily="18" charset="0"/>
                          <a:ea typeface="Cambria"/>
                          <a:cs typeface="Times New Roman" pitchFamily="18" charset="0"/>
                        </a:rPr>
                        <a:t>1.6 ± 5.6</a:t>
                      </a:r>
                    </a:p>
                  </a:txBody>
                  <a:tcPr marL="34496" marR="34496" marT="0" marB="0">
                    <a:lnL>
                      <a:noFill/>
                    </a:lnL>
                    <a:lnR>
                      <a:noFill/>
                    </a:lnR>
                    <a:lnT>
                      <a:noFill/>
                    </a:lnT>
                    <a:lnB w="1905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8.1 ± 12.0</a:t>
                      </a:r>
                    </a:p>
                  </a:txBody>
                  <a:tcPr marL="34496" marR="34496"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700" dirty="0">
                          <a:latin typeface="Times New Roman" pitchFamily="18" charset="0"/>
                          <a:ea typeface="Cambria"/>
                          <a:cs typeface="Times New Roman" pitchFamily="18" charset="0"/>
                        </a:rPr>
                        <a:t>&lt;0.0001</a:t>
                      </a:r>
                    </a:p>
                  </a:txBody>
                  <a:tcPr marL="34496" marR="34496"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24475"/>
            <a:ext cx="8229600" cy="342900"/>
          </a:xfrm>
        </p:spPr>
        <p:txBody>
          <a:bodyPr>
            <a:noAutofit/>
          </a:bodyPr>
          <a:lstStyle/>
          <a:p>
            <a:r>
              <a:rPr lang="en-US" sz="2400" b="1" dirty="0" smtClean="0"/>
              <a:t>Table 1B: Baseline characteristics by presence of carotid plaque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8732468"/>
              </p:ext>
            </p:extLst>
          </p:nvPr>
        </p:nvGraphicFramePr>
        <p:xfrm>
          <a:off x="254001" y="1001240"/>
          <a:ext cx="8635998" cy="5772093"/>
        </p:xfrm>
        <a:graphic>
          <a:graphicData uri="http://schemas.openxmlformats.org/drawingml/2006/table">
            <a:tbl>
              <a:tblPr/>
              <a:tblGrid>
                <a:gridCol w="4064763"/>
                <a:gridCol w="1944104"/>
                <a:gridCol w="1584967"/>
                <a:gridCol w="146098"/>
                <a:gridCol w="896066"/>
              </a:tblGrid>
              <a:tr h="214629">
                <a:tc>
                  <a:txBody>
                    <a:bodyPr/>
                    <a:lstStyle/>
                    <a:p>
                      <a:pPr marL="0" marR="0">
                        <a:lnSpc>
                          <a:spcPct val="115000"/>
                        </a:lnSpc>
                        <a:spcBef>
                          <a:spcPts val="0"/>
                        </a:spcBef>
                        <a:spcAft>
                          <a:spcPts val="0"/>
                        </a:spcAft>
                      </a:pPr>
                      <a:endParaRPr lang="en-US" sz="1100" dirty="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Times New Roman"/>
                          <a:ea typeface="Cambria"/>
                          <a:cs typeface="Times New Roman"/>
                        </a:rPr>
                        <a:t>Plaque </a:t>
                      </a:r>
                      <a:r>
                        <a:rPr lang="en-US" sz="1100" b="1" dirty="0" smtClean="0">
                          <a:latin typeface="Times New Roman"/>
                          <a:ea typeface="Cambria"/>
                          <a:cs typeface="Times New Roman"/>
                        </a:rPr>
                        <a:t>Absent(</a:t>
                      </a:r>
                      <a:r>
                        <a:rPr lang="en-US" sz="1100" b="1" i="1" dirty="0" smtClean="0">
                          <a:latin typeface="Times New Roman"/>
                          <a:ea typeface="Cambria"/>
                          <a:cs typeface="Times New Roman"/>
                        </a:rPr>
                        <a:t>n=579</a:t>
                      </a:r>
                      <a:r>
                        <a:rPr lang="en-US" sz="1100" b="1" dirty="0">
                          <a:latin typeface="Times New Roman"/>
                          <a:ea typeface="Cambria"/>
                          <a:cs typeface="Times New Roman"/>
                        </a:rPr>
                        <a:t>)</a:t>
                      </a:r>
                      <a:endParaRPr lang="en-US" sz="1100" dirty="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100" b="1" dirty="0">
                          <a:latin typeface="Times New Roman"/>
                          <a:ea typeface="Cambria"/>
                          <a:cs typeface="Times New Roman"/>
                        </a:rPr>
                        <a:t>Plaque </a:t>
                      </a:r>
                      <a:r>
                        <a:rPr lang="en-US" sz="1100" b="1" dirty="0" smtClean="0">
                          <a:latin typeface="Times New Roman"/>
                          <a:ea typeface="Cambria"/>
                          <a:cs typeface="Times New Roman"/>
                        </a:rPr>
                        <a:t>Present</a:t>
                      </a:r>
                      <a:r>
                        <a:rPr lang="en-US" sz="1100" b="1" baseline="0" dirty="0" smtClean="0">
                          <a:latin typeface="Times New Roman"/>
                          <a:ea typeface="Cambria"/>
                          <a:cs typeface="Times New Roman"/>
                        </a:rPr>
                        <a:t> </a:t>
                      </a:r>
                      <a:r>
                        <a:rPr lang="en-US" sz="1100" b="1" i="1" dirty="0" smtClean="0">
                          <a:latin typeface="Times New Roman"/>
                          <a:ea typeface="Cambria"/>
                          <a:cs typeface="Times New Roman"/>
                        </a:rPr>
                        <a:t>(n=1166</a:t>
                      </a:r>
                      <a:r>
                        <a:rPr lang="en-US" sz="1100" b="1" i="1" dirty="0">
                          <a:latin typeface="Times New Roman"/>
                          <a:ea typeface="Cambria"/>
                          <a:cs typeface="Times New Roman"/>
                        </a:rPr>
                        <a:t>)</a:t>
                      </a:r>
                      <a:endParaRPr lang="en-US" sz="1100" dirty="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20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i="1" dirty="0">
                          <a:latin typeface="Times New Roman"/>
                          <a:ea typeface="Cambria"/>
                          <a:cs typeface="Times New Roman"/>
                        </a:rPr>
                        <a:t>P </a:t>
                      </a:r>
                      <a:r>
                        <a:rPr lang="en-US" sz="1100" b="1" dirty="0">
                          <a:latin typeface="Times New Roman"/>
                          <a:ea typeface="Cambria"/>
                          <a:cs typeface="Times New Roman"/>
                        </a:rPr>
                        <a:t>value</a:t>
                      </a:r>
                      <a:endParaRPr lang="en-US" sz="1100" dirty="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5832">
                <a:tc>
                  <a:txBody>
                    <a:bodyPr/>
                    <a:lstStyle/>
                    <a:p>
                      <a:pPr marL="0" marR="0">
                        <a:lnSpc>
                          <a:spcPct val="115000"/>
                        </a:lnSpc>
                        <a:spcBef>
                          <a:spcPts val="0"/>
                        </a:spcBef>
                        <a:spcAft>
                          <a:spcPts val="0"/>
                        </a:spcAft>
                      </a:pPr>
                      <a:r>
                        <a:rPr lang="en-US" sz="1100" b="1">
                          <a:latin typeface="Times New Roman"/>
                          <a:ea typeface="Cambria"/>
                          <a:cs typeface="Times New Roman"/>
                        </a:rPr>
                        <a:t>Demographics</a:t>
                      </a:r>
                      <a:endParaRPr lang="en-US" sz="1100">
                        <a:latin typeface="Cambria"/>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endParaRPr lang="en-US" sz="1100" dirty="0">
                        <a:latin typeface="Times New Roman"/>
                        <a:ea typeface="Cambria"/>
                        <a:cs typeface="Times New Roman"/>
                      </a:endParaRPr>
                    </a:p>
                  </a:txBody>
                  <a:tcPr marL="42067" marR="42067"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a:latin typeface="Times New Roman"/>
                          <a:ea typeface="Cambria"/>
                          <a:cs typeface="Times New Roman"/>
                        </a:rPr>
                        <a:t>Age, years</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65.5 ± 8.2</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70.5 ± 9.1</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a:latin typeface="Times New Roman"/>
                          <a:ea typeface="Cambria"/>
                          <a:cs typeface="Times New Roman"/>
                        </a:rPr>
                        <a:t>Male gender, n (%)</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254 (43.9)</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552 (47.3)</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0.185</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Race/ethnicity,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a:latin typeface="Times New Roman"/>
                          <a:ea typeface="Cambria"/>
                          <a:cs typeface="Times New Roman"/>
                        </a:rPr>
                        <a:t>White</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New Roman"/>
                          <a:ea typeface="Cambria"/>
                          <a:cs typeface="Times New Roman"/>
                        </a:rPr>
                        <a:t>173 (29.9)</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460 (39.5)</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0.0006</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dirty="0">
                          <a:latin typeface="Times New Roman"/>
                          <a:ea typeface="Cambria"/>
                          <a:cs typeface="Times New Roman"/>
                        </a:rPr>
                        <a:t>Chinese</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87 (15.0)</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133 (11.4)</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a:latin typeface="Times New Roman"/>
                          <a:ea typeface="Cambria"/>
                          <a:cs typeface="Times New Roman"/>
                        </a:rPr>
                        <a:t>Black</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178 (30.7)</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300 (25.7)</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a:latin typeface="Times New Roman"/>
                          <a:ea typeface="Cambria"/>
                          <a:cs typeface="Times New Roman"/>
                        </a:rPr>
                        <a:t>Hispanic</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141 (24.4)</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273 (23.4)</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a:latin typeface="Times New Roman"/>
                          <a:ea typeface="Cambria"/>
                          <a:cs typeface="Times New Roman"/>
                        </a:rPr>
                        <a:t>BMI, kg/m</a:t>
                      </a:r>
                      <a:r>
                        <a:rPr lang="en-US" sz="1100" baseline="30000" dirty="0">
                          <a:latin typeface="Times New Roman"/>
                          <a:ea typeface="Cambria"/>
                          <a:cs typeface="Times New Roman"/>
                        </a:rPr>
                        <a:t>2</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28.7 ± 5.6</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28.6 ± 5.5</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dirty="0">
                          <a:latin typeface="Times New Roman"/>
                          <a:ea typeface="Cambria"/>
                          <a:cs typeface="Times New Roman"/>
                        </a:rPr>
                        <a:t>0.835</a:t>
                      </a:r>
                      <a:endParaRPr lang="en-US" sz="1100" dirty="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a:latin typeface="Times New Roman"/>
                          <a:ea typeface="Cambria"/>
                          <a:cs typeface="Times New Roman"/>
                        </a:rPr>
                        <a:t>Waist circumference, cm</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98.5 ± 14.7</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99.8 ± 14.3</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dirty="0">
                          <a:latin typeface="Times New Roman"/>
                          <a:ea typeface="Cambria"/>
                          <a:cs typeface="Times New Roman"/>
                        </a:rPr>
                        <a:t>0.071</a:t>
                      </a:r>
                      <a:endParaRPr lang="en-US" sz="1100" dirty="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Smoking status,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a:txBody>
                    <a:bodyPr/>
                    <a:lstStyle/>
                    <a:p>
                      <a:pPr marL="0" marR="0">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dirty="0">
                          <a:latin typeface="Times New Roman"/>
                          <a:ea typeface="Cambria"/>
                          <a:cs typeface="Times New Roman"/>
                        </a:rPr>
                        <a:t>Never</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304 (52.6)</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504 (43.4)</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a:latin typeface="Times New Roman"/>
                          <a:ea typeface="Cambria"/>
                          <a:cs typeface="Times New Roman"/>
                        </a:rPr>
                        <a:t>Former</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240 (41.5)</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566 (48.8)</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914400" marR="0">
                        <a:lnSpc>
                          <a:spcPct val="115000"/>
                        </a:lnSpc>
                        <a:spcBef>
                          <a:spcPts val="0"/>
                        </a:spcBef>
                        <a:spcAft>
                          <a:spcPts val="0"/>
                        </a:spcAft>
                      </a:pPr>
                      <a:r>
                        <a:rPr lang="en-US" sz="1100">
                          <a:latin typeface="Times New Roman"/>
                          <a:ea typeface="Cambria"/>
                          <a:cs typeface="Times New Roman"/>
                        </a:rPr>
                        <a:t>Current</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34 (5.9)</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91 (7.8)</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Pack-years</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7.3 ± 15.3</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11.0 ± 19.7</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Current alcohol use,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251 (43.4)</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496 (42.7)</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0.797</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Habitual snoring,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241 (41.6)</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452 (39.2)</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0.350</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0" marR="0">
                        <a:lnSpc>
                          <a:spcPct val="115000"/>
                        </a:lnSpc>
                        <a:spcBef>
                          <a:spcPts val="0"/>
                        </a:spcBef>
                        <a:spcAft>
                          <a:spcPts val="0"/>
                        </a:spcAft>
                      </a:pPr>
                      <a:r>
                        <a:rPr lang="en-US" sz="1100" b="1">
                          <a:latin typeface="Times New Roman"/>
                          <a:ea typeface="Cambria"/>
                          <a:cs typeface="Times New Roman"/>
                        </a:rPr>
                        <a:t>Cardiovascular Risk Factors</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endParaRPr lang="en-US" sz="1100">
                        <a:latin typeface="Times New Roman"/>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Diabetes,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63 (10.9)</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223 (19.3)</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Hypertension,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269 (46.5)</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737 (63.2)</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Systolic blood pressure, mmHg</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119.6 ± 19.5</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125.1 ± 20.8</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a:latin typeface="Times New Roman"/>
                          <a:ea typeface="Cambria"/>
                          <a:cs typeface="Times New Roman"/>
                        </a:rPr>
                        <a:t>Diastolic blood pressure, mmHg</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68.9 ± 9.8</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67.7 ± 9.9</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0.006</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Serum HDL, mg/dl</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56.1 ± 16.1</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dirty="0">
                          <a:latin typeface="Times New Roman"/>
                          <a:ea typeface="Cambria"/>
                          <a:cs typeface="Times New Roman"/>
                        </a:rPr>
                        <a:t>55.4 ± 16.7</a:t>
                      </a:r>
                      <a:endParaRPr lang="en-US" sz="1100" dirty="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0.249</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Serum total cholesterol, mg/dl</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185.3 ± 36.5</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182.7 ± 36.3</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0.153</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dirty="0" err="1">
                          <a:latin typeface="Times New Roman"/>
                          <a:ea typeface="Cambria"/>
                          <a:cs typeface="Times New Roman"/>
                        </a:rPr>
                        <a:t>Statin</a:t>
                      </a:r>
                      <a:r>
                        <a:rPr lang="en-US" sz="1100" dirty="0">
                          <a:latin typeface="Times New Roman"/>
                          <a:ea typeface="Cambria"/>
                          <a:cs typeface="Times New Roman"/>
                        </a:rPr>
                        <a:t> use, n (%)</a:t>
                      </a:r>
                      <a:endParaRPr lang="en-US" sz="1100" dirty="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147 (25.4)</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480 (41.2)</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Hypertensive medication use,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256 (44.2)</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692 (59.4)</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a:latin typeface="Times New Roman"/>
                          <a:ea typeface="Cambria"/>
                          <a:cs typeface="Times New Roman"/>
                        </a:rPr>
                        <a:t>&lt;0.0001</a:t>
                      </a:r>
                      <a:endParaRPr lang="en-US" sz="110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r h="205832">
                <a:tc>
                  <a:txBody>
                    <a:bodyPr/>
                    <a:lstStyle/>
                    <a:p>
                      <a:pPr marL="457200" marR="0">
                        <a:lnSpc>
                          <a:spcPct val="115000"/>
                        </a:lnSpc>
                        <a:spcBef>
                          <a:spcPts val="0"/>
                        </a:spcBef>
                        <a:spcAft>
                          <a:spcPts val="0"/>
                        </a:spcAft>
                      </a:pPr>
                      <a:r>
                        <a:rPr lang="en-US" sz="1100">
                          <a:latin typeface="Times New Roman"/>
                          <a:ea typeface="Cambria"/>
                          <a:cs typeface="Times New Roman"/>
                        </a:rPr>
                        <a:t>Lipid-lowering medication use, n (%)</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158 (27.3)</a:t>
                      </a:r>
                      <a:endParaRPr lang="en-US" sz="1100">
                        <a:latin typeface="Cambria"/>
                        <a:ea typeface="Cambria"/>
                        <a:cs typeface="Times New Roman"/>
                      </a:endParaRPr>
                    </a:p>
                  </a:txBody>
                  <a:tcPr marL="42067" marR="42067" marT="0" marB="0">
                    <a:lnL>
                      <a:noFill/>
                    </a:lnL>
                    <a:lnR>
                      <a:noFill/>
                    </a:lnR>
                    <a:lnT>
                      <a:noFill/>
                    </a:lnT>
                    <a:lnB>
                      <a:noFill/>
                    </a:lnB>
                  </a:tcPr>
                </a:tc>
                <a:tc>
                  <a:txBody>
                    <a:bodyPr/>
                    <a:lstStyle/>
                    <a:p>
                      <a:pPr marL="0" marR="0" algn="ctr">
                        <a:lnSpc>
                          <a:spcPct val="115000"/>
                        </a:lnSpc>
                        <a:spcBef>
                          <a:spcPts val="0"/>
                        </a:spcBef>
                        <a:spcAft>
                          <a:spcPts val="0"/>
                        </a:spcAft>
                      </a:pPr>
                      <a:r>
                        <a:rPr lang="en-US" sz="1100">
                          <a:latin typeface="Times New Roman"/>
                          <a:ea typeface="Cambria"/>
                          <a:cs typeface="Times New Roman"/>
                        </a:rPr>
                        <a:t>502 (43.1)</a:t>
                      </a:r>
                      <a:endParaRPr lang="en-US" sz="1100">
                        <a:latin typeface="Cambria"/>
                        <a:ea typeface="Cambria"/>
                        <a:cs typeface="Times New Roman"/>
                      </a:endParaRPr>
                    </a:p>
                  </a:txBody>
                  <a:tcPr marL="42067" marR="42067" marT="0" marB="0">
                    <a:lnL>
                      <a:noFill/>
                    </a:lnL>
                    <a:lnR>
                      <a:noFill/>
                    </a:lnR>
                    <a:lnT>
                      <a:noFill/>
                    </a:lnT>
                    <a:lnB>
                      <a:noFill/>
                    </a:lnB>
                  </a:tcPr>
                </a:tc>
                <a:tc gridSpan="2">
                  <a:txBody>
                    <a:bodyPr/>
                    <a:lstStyle/>
                    <a:p>
                      <a:pPr marL="0" marR="0" algn="ctr">
                        <a:lnSpc>
                          <a:spcPct val="115000"/>
                        </a:lnSpc>
                        <a:spcBef>
                          <a:spcPts val="0"/>
                        </a:spcBef>
                        <a:spcAft>
                          <a:spcPts val="0"/>
                        </a:spcAft>
                      </a:pPr>
                      <a:r>
                        <a:rPr lang="en-US" sz="1100" dirty="0">
                          <a:latin typeface="Times New Roman"/>
                          <a:ea typeface="Cambria"/>
                          <a:cs typeface="Times New Roman"/>
                        </a:rPr>
                        <a:t>&lt;0.0001</a:t>
                      </a:r>
                      <a:endParaRPr lang="en-US" sz="1100" dirty="0">
                        <a:latin typeface="Cambria"/>
                        <a:ea typeface="Cambria"/>
                        <a:cs typeface="Times New Roman"/>
                      </a:endParaRPr>
                    </a:p>
                  </a:txBody>
                  <a:tcPr marL="42067" marR="42067" marT="0" marB="0">
                    <a:lnL>
                      <a:noFill/>
                    </a:lnL>
                    <a:lnR>
                      <a:noFill/>
                    </a:lnR>
                    <a:lnT>
                      <a:noFill/>
                    </a:lnT>
                    <a:lnB>
                      <a:noFill/>
                    </a:lnB>
                  </a:tcPr>
                </a:tc>
                <a:tc hMerge="1">
                  <a:txBody>
                    <a:bodyPr/>
                    <a:lstStyle/>
                    <a:p>
                      <a:endParaRPr lang="en-US"/>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5130781"/>
              </p:ext>
            </p:extLst>
          </p:nvPr>
        </p:nvGraphicFramePr>
        <p:xfrm>
          <a:off x="114300" y="1754767"/>
          <a:ext cx="8801100" cy="4517960"/>
        </p:xfrm>
        <a:graphic>
          <a:graphicData uri="http://schemas.openxmlformats.org/drawingml/2006/table">
            <a:tbl>
              <a:tblPr/>
              <a:tblGrid>
                <a:gridCol w="4631596"/>
                <a:gridCol w="1605067"/>
                <a:gridCol w="942636"/>
                <a:gridCol w="724053"/>
                <a:gridCol w="897748"/>
              </a:tblGrid>
              <a:tr h="952500">
                <a:tc>
                  <a:txBody>
                    <a:bodyPr/>
                    <a:lstStyle/>
                    <a:p>
                      <a:pPr marL="0" marR="0">
                        <a:lnSpc>
                          <a:spcPct val="115000"/>
                        </a:lnSpc>
                        <a:spcBef>
                          <a:spcPts val="0"/>
                        </a:spcBef>
                        <a:spcAft>
                          <a:spcPts val="0"/>
                        </a:spcAft>
                      </a:pPr>
                      <a:endParaRPr lang="en-US" sz="1800" dirty="0">
                        <a:latin typeface="Cambria"/>
                        <a:ea typeface="Cambria"/>
                        <a:cs typeface="Times New Roman"/>
                      </a:endParaRPr>
                    </a:p>
                  </a:txBody>
                  <a:tcPr marL="45295" marR="45295" marT="0" marB="0">
                    <a:lnL>
                      <a:noFill/>
                    </a:lnL>
                    <a:lnR>
                      <a:noFill/>
                    </a:lnR>
                    <a:lnT w="190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Times New Roman"/>
                          <a:ea typeface="Cambria"/>
                          <a:cs typeface="Times New Roman"/>
                        </a:rPr>
                        <a:t>Plaque Absent</a:t>
                      </a:r>
                      <a:endParaRPr lang="en-US" sz="1800">
                        <a:latin typeface="Cambria"/>
                        <a:ea typeface="Cambria"/>
                        <a:cs typeface="Times New Roman"/>
                      </a:endParaRPr>
                    </a:p>
                    <a:p>
                      <a:pPr marL="0" marR="0" algn="ctr">
                        <a:lnSpc>
                          <a:spcPct val="115000"/>
                        </a:lnSpc>
                        <a:spcBef>
                          <a:spcPts val="0"/>
                        </a:spcBef>
                        <a:spcAft>
                          <a:spcPts val="0"/>
                        </a:spcAft>
                      </a:pPr>
                      <a:r>
                        <a:rPr lang="en-US" sz="1800" b="1">
                          <a:latin typeface="Times New Roman"/>
                          <a:ea typeface="Cambria"/>
                          <a:cs typeface="Times New Roman"/>
                        </a:rPr>
                        <a:t>(</a:t>
                      </a:r>
                      <a:r>
                        <a:rPr lang="en-US" sz="1800" b="1" i="1">
                          <a:latin typeface="Times New Roman"/>
                          <a:ea typeface="Cambria"/>
                          <a:cs typeface="Times New Roman"/>
                        </a:rPr>
                        <a:t>n=579</a:t>
                      </a:r>
                      <a:r>
                        <a:rPr lang="en-US" sz="1800" b="1">
                          <a:latin typeface="Times New Roman"/>
                          <a:ea typeface="Cambria"/>
                          <a:cs typeface="Times New Roman"/>
                        </a:rPr>
                        <a:t>)</a:t>
                      </a:r>
                      <a:endParaRPr lang="en-US" sz="1800">
                        <a:latin typeface="Cambria"/>
                        <a:ea typeface="Cambria"/>
                        <a:cs typeface="Times New Roman"/>
                      </a:endParaRPr>
                    </a:p>
                  </a:txBody>
                  <a:tcPr marL="45295" marR="45295" marT="0" marB="0">
                    <a:lnL>
                      <a:noFill/>
                    </a:lnL>
                    <a:lnR>
                      <a:noFill/>
                    </a:lnR>
                    <a:lnT w="190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latin typeface="Times New Roman"/>
                          <a:ea typeface="Cambria"/>
                          <a:cs typeface="Times New Roman"/>
                        </a:rPr>
                        <a:t>Plaque Present</a:t>
                      </a:r>
                      <a:endParaRPr lang="en-US" sz="1800" dirty="0">
                        <a:latin typeface="Cambria"/>
                        <a:ea typeface="Cambria"/>
                        <a:cs typeface="Times New Roman"/>
                      </a:endParaRPr>
                    </a:p>
                    <a:p>
                      <a:pPr marL="0" marR="0" algn="ctr">
                        <a:lnSpc>
                          <a:spcPct val="115000"/>
                        </a:lnSpc>
                        <a:spcBef>
                          <a:spcPts val="0"/>
                        </a:spcBef>
                        <a:spcAft>
                          <a:spcPts val="0"/>
                        </a:spcAft>
                      </a:pPr>
                      <a:r>
                        <a:rPr lang="en-US" sz="1800" b="1" i="1" dirty="0">
                          <a:latin typeface="Times New Roman"/>
                          <a:ea typeface="Cambria"/>
                          <a:cs typeface="Times New Roman"/>
                        </a:rPr>
                        <a:t>(n=1166)</a:t>
                      </a:r>
                      <a:endParaRPr lang="en-US" sz="1800" dirty="0">
                        <a:latin typeface="Cambria"/>
                        <a:ea typeface="Cambria"/>
                        <a:cs typeface="Times New Roman"/>
                      </a:endParaRPr>
                    </a:p>
                  </a:txBody>
                  <a:tcPr marL="45295" marR="45295" marT="0" marB="0">
                    <a:lnL>
                      <a:noFill/>
                    </a:lnL>
                    <a:lnR>
                      <a:noFill/>
                    </a:lnR>
                    <a:lnT w="190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800" b="1" i="1" dirty="0">
                          <a:latin typeface="Times New Roman"/>
                          <a:ea typeface="Cambria"/>
                          <a:cs typeface="Times New Roman"/>
                        </a:rPr>
                        <a:t>P </a:t>
                      </a:r>
                      <a:r>
                        <a:rPr lang="en-US" sz="1800" b="1" dirty="0">
                          <a:latin typeface="Times New Roman"/>
                          <a:ea typeface="Cambria"/>
                          <a:cs typeface="Times New Roman"/>
                        </a:rPr>
                        <a:t>value</a:t>
                      </a:r>
                      <a:endParaRPr lang="en-US" sz="1800" dirty="0">
                        <a:latin typeface="Cambria"/>
                        <a:ea typeface="Cambria"/>
                        <a:cs typeface="Times New Roman"/>
                      </a:endParaRPr>
                    </a:p>
                  </a:txBody>
                  <a:tcPr marL="45295" marR="45295" marT="0" marB="0">
                    <a:lnL>
                      <a:noFill/>
                    </a:lnL>
                    <a:lnR>
                      <a:noFill/>
                    </a:lnR>
                    <a:lnT w="19050" cap="flat" cmpd="sng" algn="ctr">
                      <a:solidFill>
                        <a:srgbClr val="00000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254000">
                <a:tc>
                  <a:txBody>
                    <a:bodyPr/>
                    <a:lstStyle/>
                    <a:p>
                      <a:pPr marL="0" marR="0">
                        <a:lnSpc>
                          <a:spcPct val="115000"/>
                        </a:lnSpc>
                        <a:spcBef>
                          <a:spcPts val="0"/>
                        </a:spcBef>
                        <a:spcAft>
                          <a:spcPts val="0"/>
                        </a:spcAft>
                      </a:pPr>
                      <a:r>
                        <a:rPr lang="en-US" sz="1800" b="1" dirty="0" smtClean="0">
                          <a:latin typeface="Cambria"/>
                          <a:ea typeface="Cambria"/>
                          <a:cs typeface="Times New Roman"/>
                        </a:rPr>
                        <a:t>Carotid</a:t>
                      </a:r>
                      <a:r>
                        <a:rPr lang="en-US" sz="1800" b="1" baseline="0" dirty="0" smtClean="0">
                          <a:latin typeface="Cambria"/>
                          <a:ea typeface="Cambria"/>
                          <a:cs typeface="Times New Roman"/>
                        </a:rPr>
                        <a:t> Ultrasound Measures</a:t>
                      </a:r>
                      <a:endParaRPr lang="en-US" sz="1800" b="1" dirty="0">
                        <a:latin typeface="Cambria"/>
                        <a:ea typeface="Cambria"/>
                        <a:cs typeface="Times New Roman"/>
                      </a:endParaRPr>
                    </a:p>
                  </a:txBody>
                  <a:tcPr marL="45295" marR="45295" marT="0" marB="0">
                    <a:lnL>
                      <a:noFill/>
                    </a:lnL>
                    <a:lnR>
                      <a:noFill/>
                    </a:lnR>
                    <a:lnT w="28575"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54000">
                <a:tc>
                  <a:txBody>
                    <a:bodyPr/>
                    <a:lstStyle/>
                    <a:p>
                      <a:pPr marL="457200" marR="0" lvl="1">
                        <a:lnSpc>
                          <a:spcPct val="115000"/>
                        </a:lnSpc>
                        <a:spcBef>
                          <a:spcPts val="0"/>
                        </a:spcBef>
                        <a:spcAft>
                          <a:spcPts val="0"/>
                        </a:spcAft>
                      </a:pPr>
                      <a:r>
                        <a:rPr lang="en-US" sz="1800" dirty="0" smtClean="0">
                          <a:latin typeface="Cambria"/>
                          <a:ea typeface="Cambria"/>
                          <a:cs typeface="Times New Roman"/>
                        </a:rPr>
                        <a:t>Common</a:t>
                      </a:r>
                      <a:r>
                        <a:rPr lang="en-US" sz="1800" baseline="0" dirty="0" smtClean="0">
                          <a:latin typeface="Cambria"/>
                          <a:ea typeface="Cambria"/>
                          <a:cs typeface="Times New Roman"/>
                        </a:rPr>
                        <a:t> carotid artery IMT, mm</a:t>
                      </a:r>
                      <a:endParaRPr lang="en-US" sz="1800" dirty="0">
                        <a:latin typeface="Cambria"/>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dirty="0" smtClean="0">
                          <a:latin typeface="Times New Roman"/>
                          <a:ea typeface="Cambria"/>
                          <a:cs typeface="Times New Roman"/>
                        </a:rPr>
                        <a:t>0.80 ± 0.15</a:t>
                      </a:r>
                      <a:endParaRPr lang="en-US" sz="1800" dirty="0" smtClean="0">
                        <a:latin typeface="Cambria"/>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smtClean="0">
                          <a:latin typeface="Times New Roman"/>
                          <a:ea typeface="Cambria"/>
                          <a:cs typeface="Times New Roman"/>
                        </a:rPr>
                        <a:t>0.89 ± 0.21</a:t>
                      </a: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15000"/>
                        </a:lnSpc>
                        <a:spcBef>
                          <a:spcPts val="0"/>
                        </a:spcBef>
                        <a:spcAft>
                          <a:spcPts val="0"/>
                        </a:spcAft>
                      </a:pPr>
                      <a:r>
                        <a:rPr lang="en-US" sz="1800" dirty="0" smtClean="0">
                          <a:latin typeface="Times New Roman"/>
                          <a:ea typeface="Cambria"/>
                          <a:cs typeface="Times New Roman"/>
                        </a:rPr>
                        <a:t>&lt;0.0001</a:t>
                      </a: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54000">
                <a:tc>
                  <a:txBody>
                    <a:bodyPr/>
                    <a:lstStyle/>
                    <a:p>
                      <a:pPr marL="457200" marR="0" lvl="1">
                        <a:lnSpc>
                          <a:spcPct val="115000"/>
                        </a:lnSpc>
                        <a:spcBef>
                          <a:spcPts val="0"/>
                        </a:spcBef>
                        <a:spcAft>
                          <a:spcPts val="0"/>
                        </a:spcAft>
                      </a:pPr>
                      <a:r>
                        <a:rPr lang="en-US" sz="1800" dirty="0" smtClean="0">
                          <a:latin typeface="Cambria"/>
                          <a:ea typeface="Cambria"/>
                          <a:cs typeface="Times New Roman"/>
                        </a:rPr>
                        <a:t>Plaque score (range 0 to 12)</a:t>
                      </a:r>
                      <a:endParaRPr lang="en-US" sz="1800" dirty="0">
                        <a:latin typeface="Cambria"/>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smtClean="0">
                          <a:latin typeface="Times New Roman"/>
                          <a:ea typeface="Cambria"/>
                          <a:cs typeface="Times New Roman"/>
                        </a:rPr>
                        <a:t>0 ± 0</a:t>
                      </a:r>
                      <a:endParaRPr lang="en-US" sz="1800" dirty="0">
                        <a:latin typeface="Times New Roman"/>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smtClean="0">
                          <a:latin typeface="Times New Roman"/>
                          <a:ea typeface="Cambria"/>
                          <a:cs typeface="Times New Roman"/>
                        </a:rPr>
                        <a:t>3.24 ± 2.21</a:t>
                      </a: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15000"/>
                        </a:lnSpc>
                        <a:spcBef>
                          <a:spcPts val="0"/>
                        </a:spcBef>
                        <a:spcAft>
                          <a:spcPts val="0"/>
                        </a:spcAft>
                      </a:pPr>
                      <a:r>
                        <a:rPr lang="en-US" sz="1800" dirty="0" smtClean="0">
                          <a:latin typeface="Times New Roman"/>
                          <a:ea typeface="Cambria"/>
                          <a:cs typeface="Times New Roman"/>
                        </a:rPr>
                        <a:t>&lt;0.0001</a:t>
                      </a: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54000">
                <a:tc>
                  <a:txBody>
                    <a:bodyPr/>
                    <a:lstStyle/>
                    <a:p>
                      <a:pPr marL="0" marR="0">
                        <a:lnSpc>
                          <a:spcPct val="115000"/>
                        </a:lnSpc>
                        <a:spcBef>
                          <a:spcPts val="0"/>
                        </a:spcBef>
                        <a:spcAft>
                          <a:spcPts val="0"/>
                        </a:spcAft>
                      </a:pPr>
                      <a:endParaRPr lang="en-US" sz="1800" dirty="0">
                        <a:latin typeface="Cambria"/>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254000">
                <a:tc>
                  <a:txBody>
                    <a:bodyPr/>
                    <a:lstStyle/>
                    <a:p>
                      <a:pPr marL="0" marR="0">
                        <a:lnSpc>
                          <a:spcPct val="115000"/>
                        </a:lnSpc>
                        <a:spcBef>
                          <a:spcPts val="0"/>
                        </a:spcBef>
                        <a:spcAft>
                          <a:spcPts val="0"/>
                        </a:spcAft>
                      </a:pPr>
                      <a:r>
                        <a:rPr lang="en-US" sz="1800" b="1" dirty="0" err="1">
                          <a:latin typeface="Times New Roman"/>
                          <a:ea typeface="Cambria"/>
                          <a:cs typeface="Times New Roman"/>
                        </a:rPr>
                        <a:t>Polysomnography</a:t>
                      </a:r>
                      <a:r>
                        <a:rPr lang="en-US" sz="1800" b="1" dirty="0">
                          <a:latin typeface="Times New Roman"/>
                          <a:ea typeface="Cambria"/>
                          <a:cs typeface="Times New Roman"/>
                        </a:rPr>
                        <a:t> Sleep Measures</a:t>
                      </a:r>
                      <a:endParaRPr lang="en-US" sz="1800" dirty="0">
                        <a:latin typeface="Cambria"/>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Times New Roman"/>
                        <a:ea typeface="Cambria"/>
                        <a:cs typeface="Times New Roman"/>
                      </a:endParaRPr>
                    </a:p>
                  </a:txBody>
                  <a:tcPr marL="45295" marR="45295" marT="0" marB="0">
                    <a:lnL>
                      <a:noFill/>
                    </a:lnL>
                    <a:lnR>
                      <a:noFill/>
                    </a:lnR>
                    <a:lnT w="19050"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latin typeface="Times New Roman"/>
                        <a:ea typeface="Cambria"/>
                        <a:cs typeface="Times New Roman"/>
                      </a:endParaRPr>
                    </a:p>
                  </a:txBody>
                  <a:tcPr marL="45295" marR="45295" marT="0" marB="0">
                    <a:lnL>
                      <a:noFill/>
                    </a:lnL>
                    <a:lnR>
                      <a:noFill/>
                    </a:lnR>
                    <a:lnT w="28575" cap="flat" cmpd="sng" algn="ctr">
                      <a:noFill/>
                      <a:prstDash val="solid"/>
                      <a:round/>
                      <a:headEnd type="none" w="med" len="med"/>
                      <a:tailEnd type="none" w="med" len="med"/>
                    </a:lnT>
                    <a:lnB>
                      <a:noFill/>
                    </a:lnB>
                  </a:tcPr>
                </a:tc>
              </a:tr>
              <a:tr h="323850">
                <a:tc>
                  <a:txBody>
                    <a:bodyPr/>
                    <a:lstStyle/>
                    <a:p>
                      <a:pPr marL="457200" marR="0">
                        <a:lnSpc>
                          <a:spcPct val="115000"/>
                        </a:lnSpc>
                        <a:spcBef>
                          <a:spcPts val="0"/>
                        </a:spcBef>
                        <a:spcAft>
                          <a:spcPts val="0"/>
                        </a:spcAft>
                      </a:pPr>
                      <a:r>
                        <a:rPr lang="en-US" sz="1800" dirty="0">
                          <a:latin typeface="Times New Roman"/>
                          <a:ea typeface="Cambria"/>
                          <a:cs typeface="Times New Roman"/>
                        </a:rPr>
                        <a:t>Total sleep time, min</a:t>
                      </a:r>
                      <a:endParaRPr lang="en-US" sz="1800" dirty="0">
                        <a:latin typeface="Cambria"/>
                        <a:ea typeface="Cambria"/>
                        <a:cs typeface="Times New Roman"/>
                      </a:endParaRPr>
                    </a:p>
                  </a:txBody>
                  <a:tcPr marL="45295" marR="45295"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Times New Roman"/>
                          <a:ea typeface="Cambria"/>
                          <a:cs typeface="Times New Roman"/>
                        </a:rPr>
                        <a:t>365.1 ± 76.4</a:t>
                      </a:r>
                      <a:endParaRPr lang="en-US" sz="1800">
                        <a:latin typeface="Cambria"/>
                        <a:ea typeface="Cambria"/>
                        <a:cs typeface="Times New Roman"/>
                      </a:endParaRPr>
                    </a:p>
                  </a:txBody>
                  <a:tcPr marL="45295" marR="45295" marT="0" marB="0">
                    <a:lnL>
                      <a:noFill/>
                    </a:lnL>
                    <a:lnR>
                      <a:noFill/>
                    </a:lnR>
                    <a:lnT>
                      <a:noFill/>
                    </a:lnT>
                    <a:lnB>
                      <a:noFill/>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358.7 ± 84.3</a:t>
                      </a:r>
                      <a:endParaRPr lang="en-US" sz="1800">
                        <a:latin typeface="Cambria"/>
                        <a:ea typeface="Cambria"/>
                        <a:cs typeface="Times New Roman"/>
                      </a:endParaRPr>
                    </a:p>
                  </a:txBody>
                  <a:tcPr marL="45295" marR="4529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800">
                          <a:latin typeface="Times New Roman"/>
                          <a:ea typeface="Cambria"/>
                          <a:cs typeface="Times New Roman"/>
                        </a:rPr>
                        <a:t>0.134</a:t>
                      </a:r>
                      <a:endParaRPr lang="en-US" sz="1800">
                        <a:latin typeface="Cambria"/>
                        <a:ea typeface="Cambria"/>
                        <a:cs typeface="Times New Roman"/>
                      </a:endParaRPr>
                    </a:p>
                  </a:txBody>
                  <a:tcPr marL="45295" marR="45295" marT="0" marB="0">
                    <a:lnL>
                      <a:noFill/>
                    </a:lnL>
                    <a:lnR>
                      <a:noFill/>
                    </a:lnR>
                    <a:lnT>
                      <a:noFill/>
                    </a:lnT>
                    <a:lnB>
                      <a:noFill/>
                    </a:lnB>
                  </a:tcPr>
                </a:tc>
              </a:tr>
              <a:tr h="317500">
                <a:tc>
                  <a:txBody>
                    <a:bodyPr/>
                    <a:lstStyle/>
                    <a:p>
                      <a:pPr marL="457200" marR="0">
                        <a:lnSpc>
                          <a:spcPct val="115000"/>
                        </a:lnSpc>
                        <a:spcBef>
                          <a:spcPts val="0"/>
                        </a:spcBef>
                        <a:spcAft>
                          <a:spcPts val="0"/>
                        </a:spcAft>
                      </a:pPr>
                      <a:r>
                        <a:rPr lang="en-US" sz="1800" dirty="0">
                          <a:latin typeface="Times New Roman"/>
                          <a:ea typeface="Cambria"/>
                          <a:cs typeface="Times New Roman"/>
                        </a:rPr>
                        <a:t>Sleep efficiency, %</a:t>
                      </a:r>
                      <a:endParaRPr lang="en-US" sz="1800" dirty="0">
                        <a:latin typeface="Cambria"/>
                        <a:ea typeface="Cambria"/>
                        <a:cs typeface="Times New Roman"/>
                      </a:endParaRPr>
                    </a:p>
                  </a:txBody>
                  <a:tcPr marL="45295" marR="45295"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Times New Roman"/>
                          <a:ea typeface="Cambria"/>
                          <a:cs typeface="Times New Roman"/>
                        </a:rPr>
                        <a:t>81.3 ± 11.9</a:t>
                      </a:r>
                      <a:endParaRPr lang="en-US" sz="1800">
                        <a:latin typeface="Cambria"/>
                        <a:ea typeface="Cambria"/>
                        <a:cs typeface="Times New Roman"/>
                      </a:endParaRPr>
                    </a:p>
                  </a:txBody>
                  <a:tcPr marL="45295" marR="45295" marT="0" marB="0">
                    <a:lnL>
                      <a:noFill/>
                    </a:lnL>
                    <a:lnR>
                      <a:noFill/>
                    </a:lnR>
                    <a:lnT>
                      <a:noFill/>
                    </a:lnT>
                    <a:lnB>
                      <a:noFill/>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78.9 ± 12.9</a:t>
                      </a:r>
                      <a:endParaRPr lang="en-US" sz="1800">
                        <a:latin typeface="Cambria"/>
                        <a:ea typeface="Cambria"/>
                        <a:cs typeface="Times New Roman"/>
                      </a:endParaRPr>
                    </a:p>
                  </a:txBody>
                  <a:tcPr marL="45295" marR="4529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800">
                          <a:latin typeface="Times New Roman"/>
                          <a:ea typeface="Cambria"/>
                          <a:cs typeface="Times New Roman"/>
                        </a:rPr>
                        <a:t>&lt;0.0001</a:t>
                      </a:r>
                      <a:endParaRPr lang="en-US" sz="1800">
                        <a:latin typeface="Cambria"/>
                        <a:ea typeface="Cambria"/>
                        <a:cs typeface="Times New Roman"/>
                      </a:endParaRPr>
                    </a:p>
                  </a:txBody>
                  <a:tcPr marL="45295" marR="45295" marT="0" marB="0">
                    <a:lnL>
                      <a:noFill/>
                    </a:lnL>
                    <a:lnR>
                      <a:noFill/>
                    </a:lnR>
                    <a:lnT>
                      <a:noFill/>
                    </a:lnT>
                    <a:lnB>
                      <a:noFill/>
                    </a:lnB>
                  </a:tcPr>
                </a:tc>
              </a:tr>
              <a:tr h="215900">
                <a:tc>
                  <a:txBody>
                    <a:bodyPr/>
                    <a:lstStyle/>
                    <a:p>
                      <a:pPr marL="457200" marR="0">
                        <a:lnSpc>
                          <a:spcPct val="115000"/>
                        </a:lnSpc>
                        <a:spcBef>
                          <a:spcPts val="0"/>
                        </a:spcBef>
                        <a:spcAft>
                          <a:spcPts val="0"/>
                        </a:spcAft>
                      </a:pPr>
                      <a:r>
                        <a:rPr lang="en-US" sz="1800" dirty="0">
                          <a:latin typeface="Times New Roman"/>
                          <a:ea typeface="Cambria"/>
                          <a:cs typeface="Times New Roman"/>
                        </a:rPr>
                        <a:t>Arousal index</a:t>
                      </a:r>
                      <a:endParaRPr lang="en-US" sz="1800" dirty="0">
                        <a:latin typeface="Cambria"/>
                        <a:ea typeface="Cambria"/>
                        <a:cs typeface="Times New Roman"/>
                      </a:endParaRPr>
                    </a:p>
                  </a:txBody>
                  <a:tcPr marL="45295" marR="45295"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Times New Roman"/>
                          <a:ea typeface="Cambria"/>
                          <a:cs typeface="Times New Roman"/>
                        </a:rPr>
                        <a:t>20.8 ± 11.7</a:t>
                      </a:r>
                      <a:endParaRPr lang="en-US" sz="1800">
                        <a:latin typeface="Cambria"/>
                        <a:ea typeface="Cambria"/>
                        <a:cs typeface="Times New Roman"/>
                      </a:endParaRPr>
                    </a:p>
                  </a:txBody>
                  <a:tcPr marL="45295" marR="45295" marT="0" marB="0">
                    <a:lnL>
                      <a:noFill/>
                    </a:lnL>
                    <a:lnR>
                      <a:noFill/>
                    </a:lnR>
                    <a:lnT>
                      <a:noFill/>
                    </a:lnT>
                    <a:lnB>
                      <a:noFill/>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22.6 ± 12.0</a:t>
                      </a:r>
                      <a:endParaRPr lang="en-US" sz="1800">
                        <a:latin typeface="Cambria"/>
                        <a:ea typeface="Cambria"/>
                        <a:cs typeface="Times New Roman"/>
                      </a:endParaRPr>
                    </a:p>
                  </a:txBody>
                  <a:tcPr marL="45295" marR="4529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800">
                          <a:latin typeface="Times New Roman"/>
                          <a:ea typeface="Cambria"/>
                          <a:cs typeface="Times New Roman"/>
                        </a:rPr>
                        <a:t>0.0008</a:t>
                      </a:r>
                      <a:endParaRPr lang="en-US" sz="1800">
                        <a:latin typeface="Cambria"/>
                        <a:ea typeface="Cambria"/>
                        <a:cs typeface="Times New Roman"/>
                      </a:endParaRPr>
                    </a:p>
                  </a:txBody>
                  <a:tcPr marL="45295" marR="45295" marT="0" marB="0">
                    <a:lnL>
                      <a:noFill/>
                    </a:lnL>
                    <a:lnR>
                      <a:noFill/>
                    </a:lnR>
                    <a:lnT>
                      <a:noFill/>
                    </a:lnT>
                    <a:lnB>
                      <a:noFill/>
                    </a:lnB>
                  </a:tcPr>
                </a:tc>
              </a:tr>
              <a:tr h="256222">
                <a:tc>
                  <a:txBody>
                    <a:bodyPr/>
                    <a:lstStyle/>
                    <a:p>
                      <a:pPr marL="457200" marR="0">
                        <a:lnSpc>
                          <a:spcPct val="115000"/>
                        </a:lnSpc>
                        <a:spcBef>
                          <a:spcPts val="0"/>
                        </a:spcBef>
                        <a:spcAft>
                          <a:spcPts val="0"/>
                        </a:spcAft>
                      </a:pPr>
                      <a:r>
                        <a:rPr lang="en-US" sz="1800" dirty="0" smtClean="0">
                          <a:latin typeface="Times New Roman"/>
                          <a:ea typeface="Cambria"/>
                          <a:cs typeface="Times New Roman"/>
                        </a:rPr>
                        <a:t>% Sleep </a:t>
                      </a:r>
                      <a:r>
                        <a:rPr lang="en-US" sz="1800" dirty="0">
                          <a:latin typeface="Times New Roman"/>
                          <a:ea typeface="Cambria"/>
                          <a:cs typeface="Times New Roman"/>
                        </a:rPr>
                        <a:t>time spent in stage 3 and 4 </a:t>
                      </a:r>
                      <a:r>
                        <a:rPr lang="en-US" sz="1800" dirty="0" smtClean="0">
                          <a:latin typeface="Times New Roman"/>
                          <a:ea typeface="Cambria"/>
                          <a:cs typeface="Times New Roman"/>
                        </a:rPr>
                        <a:t>sleep</a:t>
                      </a:r>
                      <a:endParaRPr lang="en-US" sz="1800" dirty="0">
                        <a:latin typeface="Cambria"/>
                        <a:ea typeface="Cambria"/>
                        <a:cs typeface="Times New Roman"/>
                      </a:endParaRPr>
                    </a:p>
                  </a:txBody>
                  <a:tcPr marL="45295" marR="45295"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Times New Roman"/>
                          <a:ea typeface="Cambria"/>
                          <a:cs typeface="Times New Roman"/>
                        </a:rPr>
                        <a:t>10.4 ± 9.0</a:t>
                      </a:r>
                      <a:endParaRPr lang="en-US" sz="1800">
                        <a:latin typeface="Cambria"/>
                        <a:ea typeface="Cambria"/>
                        <a:cs typeface="Times New Roman"/>
                      </a:endParaRPr>
                    </a:p>
                  </a:txBody>
                  <a:tcPr marL="45295" marR="45295" marT="0" marB="0">
                    <a:lnL>
                      <a:noFill/>
                    </a:lnL>
                    <a:lnR>
                      <a:noFill/>
                    </a:lnR>
                    <a:lnT>
                      <a:noFill/>
                    </a:lnT>
                    <a:lnB>
                      <a:noFill/>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10.1 ± 8.0</a:t>
                      </a:r>
                      <a:endParaRPr lang="en-US" sz="1800">
                        <a:latin typeface="Cambria"/>
                        <a:ea typeface="Cambria"/>
                        <a:cs typeface="Times New Roman"/>
                      </a:endParaRPr>
                    </a:p>
                  </a:txBody>
                  <a:tcPr marL="45295" marR="4529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800">
                          <a:latin typeface="Times New Roman"/>
                          <a:ea typeface="Cambria"/>
                          <a:cs typeface="Times New Roman"/>
                        </a:rPr>
                        <a:t>0.402</a:t>
                      </a:r>
                      <a:endParaRPr lang="en-US" sz="1800">
                        <a:latin typeface="Cambria"/>
                        <a:ea typeface="Cambria"/>
                        <a:cs typeface="Times New Roman"/>
                      </a:endParaRPr>
                    </a:p>
                  </a:txBody>
                  <a:tcPr marL="45295" marR="45295" marT="0" marB="0">
                    <a:lnL>
                      <a:noFill/>
                    </a:lnL>
                    <a:lnR>
                      <a:noFill/>
                    </a:lnR>
                    <a:lnT>
                      <a:noFill/>
                    </a:lnT>
                    <a:lnB>
                      <a:noFill/>
                    </a:lnB>
                  </a:tcPr>
                </a:tc>
              </a:tr>
              <a:tr h="233044">
                <a:tc>
                  <a:txBody>
                    <a:bodyPr/>
                    <a:lstStyle/>
                    <a:p>
                      <a:pPr marL="457200" marR="0">
                        <a:lnSpc>
                          <a:spcPct val="115000"/>
                        </a:lnSpc>
                        <a:spcBef>
                          <a:spcPts val="0"/>
                        </a:spcBef>
                        <a:spcAft>
                          <a:spcPts val="0"/>
                        </a:spcAft>
                      </a:pPr>
                      <a:r>
                        <a:rPr lang="en-US" sz="1800" dirty="0" smtClean="0">
                          <a:latin typeface="Times New Roman"/>
                          <a:ea typeface="Cambria"/>
                          <a:cs typeface="Times New Roman"/>
                        </a:rPr>
                        <a:t>% Sleep </a:t>
                      </a:r>
                      <a:r>
                        <a:rPr lang="en-US" sz="1800" dirty="0">
                          <a:latin typeface="Times New Roman"/>
                          <a:ea typeface="Cambria"/>
                          <a:cs typeface="Times New Roman"/>
                        </a:rPr>
                        <a:t>time spent in </a:t>
                      </a:r>
                      <a:r>
                        <a:rPr lang="en-US" sz="1800" dirty="0" smtClean="0">
                          <a:latin typeface="Times New Roman"/>
                          <a:ea typeface="Cambria"/>
                          <a:cs typeface="Times New Roman"/>
                        </a:rPr>
                        <a:t>REM</a:t>
                      </a:r>
                      <a:endParaRPr lang="en-US" sz="1800" dirty="0">
                        <a:latin typeface="Cambria"/>
                        <a:ea typeface="Cambria"/>
                        <a:cs typeface="Times New Roman"/>
                      </a:endParaRPr>
                    </a:p>
                  </a:txBody>
                  <a:tcPr marL="45295" marR="45295"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Times New Roman"/>
                          <a:ea typeface="Cambria"/>
                          <a:cs typeface="Times New Roman"/>
                        </a:rPr>
                        <a:t>19.0 ± 6.7</a:t>
                      </a:r>
                      <a:endParaRPr lang="en-US" sz="1800">
                        <a:latin typeface="Cambria"/>
                        <a:ea typeface="Cambria"/>
                        <a:cs typeface="Times New Roman"/>
                      </a:endParaRPr>
                    </a:p>
                  </a:txBody>
                  <a:tcPr marL="45295" marR="45295" marT="0" marB="0">
                    <a:lnL>
                      <a:noFill/>
                    </a:lnL>
                    <a:lnR>
                      <a:noFill/>
                    </a:lnR>
                    <a:lnT>
                      <a:noFill/>
                    </a:lnT>
                    <a:lnB>
                      <a:noFill/>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17.6 ± 6.7</a:t>
                      </a:r>
                      <a:endParaRPr lang="en-US" sz="1800">
                        <a:latin typeface="Cambria"/>
                        <a:ea typeface="Cambria"/>
                        <a:cs typeface="Times New Roman"/>
                      </a:endParaRPr>
                    </a:p>
                  </a:txBody>
                  <a:tcPr marL="45295" marR="45295" marT="0" marB="0">
                    <a:lnL>
                      <a:noFill/>
                    </a:lnL>
                    <a:lnR>
                      <a:noFill/>
                    </a:lnR>
                    <a:lnT>
                      <a:noFill/>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1800">
                          <a:latin typeface="Times New Roman"/>
                          <a:ea typeface="Cambria"/>
                          <a:cs typeface="Times New Roman"/>
                        </a:rPr>
                        <a:t>0.0003</a:t>
                      </a:r>
                      <a:endParaRPr lang="en-US" sz="1800">
                        <a:latin typeface="Cambria"/>
                        <a:ea typeface="Cambria"/>
                        <a:cs typeface="Times New Roman"/>
                      </a:endParaRPr>
                    </a:p>
                  </a:txBody>
                  <a:tcPr marL="45295" marR="45295" marT="0" marB="0">
                    <a:lnL>
                      <a:noFill/>
                    </a:lnL>
                    <a:lnR>
                      <a:noFill/>
                    </a:lnR>
                    <a:lnT>
                      <a:noFill/>
                    </a:lnT>
                    <a:lnB>
                      <a:noFill/>
                    </a:lnB>
                  </a:tcPr>
                </a:tc>
              </a:tr>
              <a:tr h="400366">
                <a:tc>
                  <a:txBody>
                    <a:bodyPr/>
                    <a:lstStyle/>
                    <a:p>
                      <a:pPr marL="457200" marR="0">
                        <a:lnSpc>
                          <a:spcPct val="115000"/>
                        </a:lnSpc>
                        <a:spcBef>
                          <a:spcPts val="0"/>
                        </a:spcBef>
                        <a:spcAft>
                          <a:spcPts val="0"/>
                        </a:spcAft>
                      </a:pPr>
                      <a:r>
                        <a:rPr lang="en-US" sz="1800" dirty="0" smtClean="0">
                          <a:latin typeface="Times New Roman"/>
                          <a:ea typeface="Cambria"/>
                          <a:cs typeface="Times New Roman"/>
                        </a:rPr>
                        <a:t>% Sleep </a:t>
                      </a:r>
                      <a:r>
                        <a:rPr lang="en-US" sz="1800" dirty="0">
                          <a:latin typeface="Times New Roman"/>
                          <a:ea typeface="Cambria"/>
                          <a:cs typeface="Times New Roman"/>
                        </a:rPr>
                        <a:t>time spent with SaO</a:t>
                      </a:r>
                      <a:r>
                        <a:rPr lang="en-US" sz="1800" baseline="-25000" dirty="0">
                          <a:latin typeface="Times New Roman"/>
                          <a:ea typeface="Cambria"/>
                          <a:cs typeface="Times New Roman"/>
                        </a:rPr>
                        <a:t>2</a:t>
                      </a:r>
                      <a:r>
                        <a:rPr lang="en-US" sz="1800" dirty="0">
                          <a:latin typeface="Times New Roman"/>
                          <a:ea typeface="Cambria"/>
                          <a:cs typeface="Times New Roman"/>
                        </a:rPr>
                        <a:t> &lt;90</a:t>
                      </a:r>
                      <a:r>
                        <a:rPr lang="en-US" sz="1800" dirty="0" smtClean="0">
                          <a:latin typeface="Times New Roman"/>
                          <a:ea typeface="Cambria"/>
                          <a:cs typeface="Times New Roman"/>
                        </a:rPr>
                        <a:t>%</a:t>
                      </a:r>
                      <a:endParaRPr lang="en-US" sz="1800" dirty="0">
                        <a:latin typeface="Cambria"/>
                        <a:ea typeface="Cambria"/>
                        <a:cs typeface="Times New Roman"/>
                      </a:endParaRPr>
                    </a:p>
                  </a:txBody>
                  <a:tcPr marL="45295" marR="4529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Times New Roman"/>
                          <a:ea typeface="Cambria"/>
                          <a:cs typeface="Times New Roman"/>
                        </a:rPr>
                        <a:t>2.9 ± 6.0</a:t>
                      </a:r>
                      <a:endParaRPr lang="en-US" sz="1800">
                        <a:latin typeface="Cambria"/>
                        <a:ea typeface="Cambria"/>
                        <a:cs typeface="Times New Roman"/>
                      </a:endParaRPr>
                    </a:p>
                  </a:txBody>
                  <a:tcPr marL="45295" marR="45295"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a:latin typeface="Times New Roman"/>
                          <a:ea typeface="Cambria"/>
                          <a:cs typeface="Times New Roman"/>
                        </a:rPr>
                        <a:t>4.1 ± 9.9</a:t>
                      </a:r>
                      <a:endParaRPr lang="en-US" sz="1800">
                        <a:latin typeface="Cambria"/>
                        <a:ea typeface="Cambria"/>
                        <a:cs typeface="Times New Roman"/>
                      </a:endParaRPr>
                    </a:p>
                  </a:txBody>
                  <a:tcPr marL="45295" marR="45295"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800" dirty="0">
                          <a:latin typeface="Times New Roman"/>
                          <a:ea typeface="Cambria"/>
                          <a:cs typeface="Times New Roman"/>
                        </a:rPr>
                        <a:t>0.007</a:t>
                      </a:r>
                      <a:endParaRPr lang="en-US" sz="1800" dirty="0">
                        <a:latin typeface="Cambria"/>
                        <a:ea typeface="Cambria"/>
                        <a:cs typeface="Times New Roman"/>
                      </a:endParaRPr>
                    </a:p>
                  </a:txBody>
                  <a:tcPr marL="45295" marR="45295"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457200" y="967375"/>
            <a:ext cx="8229600" cy="342900"/>
          </a:xfrm>
        </p:spPr>
        <p:txBody>
          <a:bodyPr>
            <a:noAutofit/>
          </a:bodyPr>
          <a:lstStyle/>
          <a:p>
            <a:r>
              <a:rPr lang="en-US" sz="2400" b="1" dirty="0" smtClean="0"/>
              <a:t>Table 1B: Baseline characteristics by presence of carotid plaque</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902"/>
            <a:ext cx="8229600" cy="500062"/>
          </a:xfrm>
        </p:spPr>
        <p:txBody>
          <a:bodyPr>
            <a:noAutofit/>
          </a:bodyPr>
          <a:lstStyle/>
          <a:p>
            <a:r>
              <a:rPr lang="en-US" sz="1800" b="1" dirty="0" smtClean="0"/>
              <a:t>Table 2: Association between measures of sleep disordered breathing, snoring, sleep quality and the presence of carotid plaque</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433994144"/>
              </p:ext>
            </p:extLst>
          </p:nvPr>
        </p:nvGraphicFramePr>
        <p:xfrm>
          <a:off x="292100" y="1570399"/>
          <a:ext cx="8610600" cy="4469130"/>
        </p:xfrm>
        <a:graphic>
          <a:graphicData uri="http://schemas.openxmlformats.org/drawingml/2006/table">
            <a:tbl>
              <a:tblPr/>
              <a:tblGrid>
                <a:gridCol w="3162300"/>
                <a:gridCol w="1540933"/>
                <a:gridCol w="1134534"/>
                <a:gridCol w="1744133"/>
                <a:gridCol w="1028700"/>
              </a:tblGrid>
              <a:tr h="198967">
                <a:tc>
                  <a:txBody>
                    <a:bodyPr/>
                    <a:lstStyle/>
                    <a:p>
                      <a:pPr marL="0" marR="0">
                        <a:lnSpc>
                          <a:spcPct val="115000"/>
                        </a:lnSpc>
                        <a:spcBef>
                          <a:spcPts val="0"/>
                        </a:spcBef>
                        <a:spcAft>
                          <a:spcPts val="0"/>
                        </a:spcAft>
                      </a:pPr>
                      <a:endParaRPr lang="en-US" sz="1500" dirty="0">
                        <a:latin typeface="Cambria"/>
                        <a:ea typeface="Cambria"/>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500" dirty="0">
                          <a:latin typeface="Times New Roman"/>
                          <a:ea typeface="Cambria"/>
                          <a:cs typeface="Times New Roman"/>
                        </a:rPr>
                        <a:t>Model 1†</a:t>
                      </a:r>
                      <a:endParaRPr lang="en-US" sz="1500" dirty="0">
                        <a:latin typeface="Cambria"/>
                        <a:ea typeface="Cambria"/>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500" dirty="0">
                          <a:latin typeface="Times New Roman"/>
                          <a:ea typeface="Cambria"/>
                          <a:cs typeface="Times New Roman"/>
                        </a:rPr>
                        <a:t>Model 2</a:t>
                      </a:r>
                      <a:endParaRPr lang="en-US" sz="1500" dirty="0">
                        <a:latin typeface="Cambria"/>
                        <a:ea typeface="Cambria"/>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137499">
                <a:tc>
                  <a:txBody>
                    <a:bodyPr/>
                    <a:lstStyle/>
                    <a:p>
                      <a:pPr marL="0" marR="0">
                        <a:lnSpc>
                          <a:spcPct val="115000"/>
                        </a:lnSpc>
                        <a:spcBef>
                          <a:spcPts val="0"/>
                        </a:spcBef>
                        <a:spcAft>
                          <a:spcPts val="0"/>
                        </a:spcAft>
                      </a:pPr>
                      <a:endParaRPr lang="en-US" sz="15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Times New Roman"/>
                          <a:cs typeface="Times New Roman"/>
                        </a:rPr>
                        <a:t>OR (95% CI)</a:t>
                      </a:r>
                      <a:endParaRPr lang="en-US" sz="150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Times New Roman"/>
                          <a:cs typeface="Times New Roman"/>
                        </a:rPr>
                        <a:t>p-value</a:t>
                      </a:r>
                      <a:endParaRPr lang="en-US" sz="15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Times New Roman"/>
                          <a:cs typeface="Times New Roman"/>
                        </a:rPr>
                        <a:t>OR (95% CI)</a:t>
                      </a:r>
                      <a:endParaRPr lang="en-US" sz="150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Times New Roman"/>
                          <a:cs typeface="Times New Roman"/>
                        </a:rPr>
                        <a:t>p-value</a:t>
                      </a:r>
                      <a:endParaRPr lang="en-US" sz="15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r h="313097">
                <a:tc>
                  <a:txBody>
                    <a:bodyPr/>
                    <a:lstStyle/>
                    <a:p>
                      <a:pPr marL="0" marR="0">
                        <a:lnSpc>
                          <a:spcPct val="115000"/>
                        </a:lnSpc>
                        <a:spcBef>
                          <a:spcPts val="0"/>
                        </a:spcBef>
                        <a:spcAft>
                          <a:spcPts val="0"/>
                        </a:spcAft>
                      </a:pPr>
                      <a:r>
                        <a:rPr lang="en-US" sz="1500" b="1">
                          <a:latin typeface="Times New Roman"/>
                          <a:ea typeface="Cambria"/>
                          <a:cs typeface="Times New Roman"/>
                        </a:rPr>
                        <a:t>Snoring, Hypoxemia &amp; Sleep Disordered Breathing</a:t>
                      </a:r>
                      <a:endParaRPr lang="en-US" sz="1500">
                        <a:latin typeface="Cambria"/>
                        <a:ea typeface="Cambria"/>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50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50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50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500">
                        <a:latin typeface="Times New Roman"/>
                        <a:ea typeface="Times New Roman"/>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r>
              <a:tr h="161036">
                <a:tc>
                  <a:txBody>
                    <a:bodyPr/>
                    <a:lstStyle/>
                    <a:p>
                      <a:pPr marL="180340" marR="0">
                        <a:lnSpc>
                          <a:spcPct val="115000"/>
                        </a:lnSpc>
                        <a:spcBef>
                          <a:spcPts val="0"/>
                        </a:spcBef>
                        <a:spcAft>
                          <a:spcPts val="0"/>
                        </a:spcAft>
                      </a:pPr>
                      <a:r>
                        <a:rPr lang="en-US" sz="1500" dirty="0">
                          <a:latin typeface="Times New Roman"/>
                          <a:ea typeface="Cambria"/>
                          <a:cs typeface="Times New Roman"/>
                        </a:rPr>
                        <a:t>AHI (≥15</a:t>
                      </a:r>
                      <a:r>
                        <a:rPr lang="en-US" sz="1500" dirty="0">
                          <a:latin typeface="Cambria"/>
                          <a:ea typeface="Cambria"/>
                          <a:cs typeface="Times New Roman"/>
                        </a:rPr>
                        <a:t> </a:t>
                      </a:r>
                      <a:r>
                        <a:rPr lang="en-US" sz="1500" dirty="0">
                          <a:latin typeface="Times New Roman"/>
                          <a:ea typeface="Cambria"/>
                          <a:cs typeface="Times New Roman"/>
                        </a:rPr>
                        <a:t>)</a:t>
                      </a:r>
                      <a:endParaRPr lang="en-US" sz="15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b="1" dirty="0">
                          <a:latin typeface="Times New Roman"/>
                          <a:ea typeface="Cambria"/>
                          <a:cs typeface="Times New Roman"/>
                        </a:rPr>
                        <a:t>1.28 [1.01, 1.63]</a:t>
                      </a:r>
                      <a:endParaRPr lang="en-US" sz="1500" b="1"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b="1" dirty="0">
                          <a:latin typeface="Times New Roman"/>
                          <a:ea typeface="Cambria"/>
                          <a:cs typeface="Times New Roman"/>
                        </a:rPr>
                        <a:t>0.038</a:t>
                      </a:r>
                      <a:endParaRPr lang="en-US" sz="1500" b="1"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1.22 </a:t>
                      </a:r>
                      <a:r>
                        <a:rPr lang="en-US" sz="1500" dirty="0">
                          <a:latin typeface="Times New Roman"/>
                          <a:ea typeface="Cambria"/>
                          <a:cs typeface="Times New Roman"/>
                        </a:rPr>
                        <a:t>[</a:t>
                      </a:r>
                      <a:r>
                        <a:rPr lang="en-US" sz="1500" dirty="0" smtClean="0">
                          <a:latin typeface="Times New Roman"/>
                          <a:ea typeface="Cambria"/>
                          <a:cs typeface="Times New Roman"/>
                        </a:rPr>
                        <a:t>0.95, 1.57]</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0.127</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161036">
                <a:tc>
                  <a:txBody>
                    <a:bodyPr/>
                    <a:lstStyle/>
                    <a:p>
                      <a:pPr marL="180340" marR="0">
                        <a:lnSpc>
                          <a:spcPct val="115000"/>
                        </a:lnSpc>
                        <a:spcBef>
                          <a:spcPts val="0"/>
                        </a:spcBef>
                        <a:spcAft>
                          <a:spcPts val="0"/>
                        </a:spcAft>
                      </a:pPr>
                      <a:r>
                        <a:rPr lang="en-US" sz="1500" dirty="0" smtClean="0">
                          <a:latin typeface="Cambria"/>
                          <a:ea typeface="Cambria"/>
                          <a:cs typeface="Times New Roman"/>
                        </a:rPr>
                        <a:t>AHI (continuously measured)</a:t>
                      </a:r>
                      <a:endParaRPr lang="en-US" sz="15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b="0" dirty="0" smtClean="0">
                          <a:latin typeface="Cambria"/>
                          <a:ea typeface="Cambria"/>
                          <a:cs typeface="Times New Roman"/>
                        </a:rPr>
                        <a:t>1.01</a:t>
                      </a:r>
                      <a:r>
                        <a:rPr lang="en-US" sz="1500" b="0" baseline="0" dirty="0" smtClean="0">
                          <a:latin typeface="Cambria"/>
                          <a:ea typeface="Cambria"/>
                          <a:cs typeface="Times New Roman"/>
                        </a:rPr>
                        <a:t> [1.00, 1.01]</a:t>
                      </a:r>
                      <a:endParaRPr lang="en-US" sz="1500" b="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b="0" dirty="0" smtClean="0">
                          <a:latin typeface="Cambria"/>
                          <a:ea typeface="Cambria"/>
                          <a:cs typeface="Times New Roman"/>
                        </a:rPr>
                        <a:t>0.092</a:t>
                      </a:r>
                      <a:endParaRPr lang="en-US" sz="1500" b="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Cambria"/>
                          <a:ea typeface="Cambria"/>
                          <a:cs typeface="Times New Roman"/>
                        </a:rPr>
                        <a:t>1.00 [100, 1.01]</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Cambria"/>
                          <a:ea typeface="Cambria"/>
                          <a:cs typeface="Times New Roman"/>
                        </a:rPr>
                        <a:t>0.404</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101939">
                <a:tc>
                  <a:txBody>
                    <a:bodyPr/>
                    <a:lstStyle/>
                    <a:p>
                      <a:pPr marL="180340" marR="0">
                        <a:lnSpc>
                          <a:spcPct val="115000"/>
                        </a:lnSpc>
                        <a:spcBef>
                          <a:spcPts val="0"/>
                        </a:spcBef>
                        <a:spcAft>
                          <a:spcPts val="0"/>
                        </a:spcAft>
                      </a:pPr>
                      <a:r>
                        <a:rPr lang="en-US" sz="1500">
                          <a:latin typeface="Times New Roman"/>
                          <a:ea typeface="Cambria"/>
                          <a:cs typeface="Times New Roman"/>
                        </a:rPr>
                        <a:t>Habitual Snoring</a:t>
                      </a:r>
                      <a:endParaRPr lang="en-US" sz="150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mbria"/>
                          <a:cs typeface="Times New Roman"/>
                        </a:rPr>
                        <a:t>1.05 [0.85, 1.31]</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0.638</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0.988 </a:t>
                      </a:r>
                      <a:r>
                        <a:rPr lang="en-US" sz="1500" dirty="0">
                          <a:latin typeface="Times New Roman"/>
                          <a:ea typeface="Cambria"/>
                          <a:cs typeface="Times New Roman"/>
                        </a:rPr>
                        <a:t>[</a:t>
                      </a:r>
                      <a:r>
                        <a:rPr lang="en-US" sz="1500" dirty="0" smtClean="0">
                          <a:latin typeface="Times New Roman"/>
                          <a:ea typeface="Cambria"/>
                          <a:cs typeface="Times New Roman"/>
                        </a:rPr>
                        <a:t>0.79, 1.24]</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0.918</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447210">
                <a:tc>
                  <a:txBody>
                    <a:bodyPr/>
                    <a:lstStyle/>
                    <a:p>
                      <a:pPr marL="180340" marR="0">
                        <a:lnSpc>
                          <a:spcPct val="115000"/>
                        </a:lnSpc>
                        <a:spcBef>
                          <a:spcPts val="0"/>
                        </a:spcBef>
                        <a:spcAft>
                          <a:spcPts val="0"/>
                        </a:spcAft>
                      </a:pPr>
                      <a:r>
                        <a:rPr lang="en-US" sz="1500" dirty="0">
                          <a:latin typeface="Times New Roman"/>
                          <a:ea typeface="Cambria"/>
                          <a:cs typeface="Times New Roman"/>
                        </a:rPr>
                        <a:t>% Sleep time with SaO</a:t>
                      </a:r>
                      <a:r>
                        <a:rPr lang="en-US" sz="1500" baseline="-25000" dirty="0">
                          <a:latin typeface="Times New Roman"/>
                          <a:ea typeface="Cambria"/>
                          <a:cs typeface="Times New Roman"/>
                        </a:rPr>
                        <a:t>2</a:t>
                      </a:r>
                      <a:r>
                        <a:rPr lang="en-US" sz="1500" dirty="0">
                          <a:latin typeface="Times New Roman"/>
                          <a:ea typeface="Cambria"/>
                          <a:cs typeface="Times New Roman"/>
                        </a:rPr>
                        <a:t> &lt;90% (&gt;0.64%)</a:t>
                      </a:r>
                      <a:endParaRPr lang="en-US" sz="15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mbria"/>
                          <a:cs typeface="Times New Roman"/>
                        </a:rPr>
                        <a:t>1.16 [0.93, 1.44]</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a:latin typeface="Times New Roman"/>
                          <a:ea typeface="Cambria"/>
                          <a:cs typeface="Times New Roman"/>
                        </a:rPr>
                        <a:t>0.182</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1.04 </a:t>
                      </a:r>
                      <a:r>
                        <a:rPr lang="en-US" sz="1500" dirty="0">
                          <a:latin typeface="Times New Roman"/>
                          <a:ea typeface="Cambria"/>
                          <a:cs typeface="Times New Roman"/>
                        </a:rPr>
                        <a:t>[</a:t>
                      </a:r>
                      <a:r>
                        <a:rPr lang="en-US" sz="1500" dirty="0" smtClean="0">
                          <a:latin typeface="Times New Roman"/>
                          <a:ea typeface="Cambria"/>
                          <a:cs typeface="Times New Roman"/>
                        </a:rPr>
                        <a:t>0.83, 1.32]</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0.726</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329015">
                <a:tc>
                  <a:txBody>
                    <a:bodyPr/>
                    <a:lstStyle/>
                    <a:p>
                      <a:pPr marL="0" marR="0">
                        <a:lnSpc>
                          <a:spcPct val="115000"/>
                        </a:lnSpc>
                        <a:spcBef>
                          <a:spcPts val="0"/>
                        </a:spcBef>
                        <a:spcAft>
                          <a:spcPts val="0"/>
                        </a:spcAft>
                      </a:pPr>
                      <a:endParaRPr lang="en-US" sz="1500" dirty="0">
                        <a:latin typeface="Cambria"/>
                        <a:ea typeface="Cambria"/>
                        <a:cs typeface="Times New Roman"/>
                      </a:endParaRPr>
                    </a:p>
                    <a:p>
                      <a:pPr marL="0" marR="0">
                        <a:lnSpc>
                          <a:spcPct val="115000"/>
                        </a:lnSpc>
                        <a:spcBef>
                          <a:spcPts val="0"/>
                        </a:spcBef>
                        <a:spcAft>
                          <a:spcPts val="0"/>
                        </a:spcAft>
                      </a:pPr>
                      <a:r>
                        <a:rPr lang="en-US" sz="1500" b="1" dirty="0">
                          <a:latin typeface="Times New Roman"/>
                          <a:ea typeface="Cambria"/>
                          <a:cs typeface="Times New Roman"/>
                        </a:rPr>
                        <a:t>Sleep Quality</a:t>
                      </a:r>
                      <a:endParaRPr lang="en-US" sz="15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endParaRPr lang="en-US" sz="1500" dirty="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50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50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500">
                        <a:latin typeface="Times New Roman"/>
                        <a:ea typeface="Cambria"/>
                        <a:cs typeface="Times New Roman"/>
                      </a:endParaRPr>
                    </a:p>
                  </a:txBody>
                  <a:tcPr marL="68580" marR="68580" marT="0" marB="0" anchor="ctr">
                    <a:lnL>
                      <a:noFill/>
                    </a:lnL>
                    <a:lnR>
                      <a:noFill/>
                    </a:lnR>
                    <a:lnT>
                      <a:noFill/>
                    </a:lnT>
                    <a:lnB>
                      <a:noFill/>
                    </a:lnB>
                    <a:solidFill>
                      <a:srgbClr val="FFFFFF"/>
                    </a:solidFill>
                  </a:tcPr>
                </a:tc>
              </a:tr>
              <a:tr h="293116">
                <a:tc>
                  <a:txBody>
                    <a:bodyPr/>
                    <a:lstStyle/>
                    <a:p>
                      <a:pPr marL="180340" marR="0">
                        <a:lnSpc>
                          <a:spcPct val="115000"/>
                        </a:lnSpc>
                        <a:spcBef>
                          <a:spcPts val="0"/>
                        </a:spcBef>
                        <a:spcAft>
                          <a:spcPts val="0"/>
                        </a:spcAft>
                      </a:pPr>
                      <a:r>
                        <a:rPr lang="en-US" sz="1500" dirty="0">
                          <a:latin typeface="Times New Roman"/>
                          <a:ea typeface="Cambria"/>
                          <a:cs typeface="Times New Roman"/>
                        </a:rPr>
                        <a:t>% Sleep time in stage 3 and 4 sleep (&gt;8.3%)</a:t>
                      </a:r>
                      <a:endParaRPr lang="en-US" sz="1500" dirty="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500">
                          <a:latin typeface="Times New Roman"/>
                          <a:ea typeface="Cambria"/>
                          <a:cs typeface="Times New Roman"/>
                        </a:rPr>
                        <a:t>1.10 [0.88, 1.38]</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a:latin typeface="Times New Roman"/>
                          <a:ea typeface="Cambria"/>
                          <a:cs typeface="Times New Roman"/>
                        </a:rPr>
                        <a:t>0.416</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1.20 </a:t>
                      </a:r>
                      <a:r>
                        <a:rPr lang="en-US" sz="1500" dirty="0">
                          <a:latin typeface="Times New Roman"/>
                          <a:ea typeface="Cambria"/>
                          <a:cs typeface="Times New Roman"/>
                        </a:rPr>
                        <a:t>[</a:t>
                      </a:r>
                      <a:r>
                        <a:rPr lang="en-US" sz="1500" dirty="0" smtClean="0">
                          <a:latin typeface="Times New Roman"/>
                          <a:ea typeface="Cambria"/>
                          <a:cs typeface="Times New Roman"/>
                        </a:rPr>
                        <a:t>0.95, 1.52]</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0.127</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176953">
                <a:tc>
                  <a:txBody>
                    <a:bodyPr/>
                    <a:lstStyle/>
                    <a:p>
                      <a:pPr marL="0" marR="0" indent="180340">
                        <a:lnSpc>
                          <a:spcPct val="115000"/>
                        </a:lnSpc>
                        <a:spcBef>
                          <a:spcPts val="0"/>
                        </a:spcBef>
                        <a:spcAft>
                          <a:spcPts val="0"/>
                        </a:spcAft>
                      </a:pPr>
                      <a:r>
                        <a:rPr lang="en-US" sz="1500">
                          <a:latin typeface="Times New Roman"/>
                          <a:ea typeface="Cambria"/>
                          <a:cs typeface="Times New Roman"/>
                        </a:rPr>
                        <a:t>Arousal index (&gt;19.5)</a:t>
                      </a:r>
                      <a:endParaRPr lang="en-US" sz="150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500" dirty="0">
                          <a:latin typeface="Times New Roman"/>
                          <a:ea typeface="Cambria"/>
                          <a:cs typeface="Times New Roman"/>
                        </a:rPr>
                        <a:t>1.19 [0.96, 1.48]</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a:latin typeface="Times New Roman"/>
                          <a:ea typeface="Cambria"/>
                          <a:cs typeface="Times New Roman"/>
                        </a:rPr>
                        <a:t>0.120</a:t>
                      </a:r>
                      <a:endParaRPr lang="en-US" sz="15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1.24 </a:t>
                      </a:r>
                      <a:r>
                        <a:rPr lang="en-US" sz="1500" dirty="0">
                          <a:latin typeface="Times New Roman"/>
                          <a:ea typeface="Cambria"/>
                          <a:cs typeface="Times New Roman"/>
                        </a:rPr>
                        <a:t>[</a:t>
                      </a:r>
                      <a:r>
                        <a:rPr lang="en-US" sz="1500" dirty="0" smtClean="0">
                          <a:latin typeface="Times New Roman"/>
                          <a:ea typeface="Cambria"/>
                          <a:cs typeface="Times New Roman"/>
                        </a:rPr>
                        <a:t>0.98, 1.55]</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0.068</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456523">
                <a:tc>
                  <a:txBody>
                    <a:bodyPr/>
                    <a:lstStyle/>
                    <a:p>
                      <a:pPr marL="0" marR="0" indent="180340">
                        <a:lnSpc>
                          <a:spcPct val="115000"/>
                        </a:lnSpc>
                        <a:spcBef>
                          <a:spcPts val="0"/>
                        </a:spcBef>
                        <a:spcAft>
                          <a:spcPts val="0"/>
                        </a:spcAft>
                      </a:pPr>
                      <a:r>
                        <a:rPr lang="en-US" sz="1500">
                          <a:latin typeface="Times New Roman"/>
                          <a:ea typeface="Cambria"/>
                          <a:cs typeface="Times New Roman"/>
                        </a:rPr>
                        <a:t>Sleep maintenance efficiency </a:t>
                      </a:r>
                      <a:endParaRPr lang="en-US" sz="1500">
                        <a:latin typeface="Cambria"/>
                        <a:ea typeface="Cambria"/>
                        <a:cs typeface="Times New Roman"/>
                      </a:endParaRPr>
                    </a:p>
                    <a:p>
                      <a:pPr marL="0" marR="0" indent="180340">
                        <a:lnSpc>
                          <a:spcPct val="115000"/>
                        </a:lnSpc>
                        <a:spcBef>
                          <a:spcPts val="0"/>
                        </a:spcBef>
                        <a:spcAft>
                          <a:spcPts val="0"/>
                        </a:spcAft>
                      </a:pPr>
                      <a:r>
                        <a:rPr lang="en-US" sz="1500">
                          <a:latin typeface="Times New Roman"/>
                          <a:ea typeface="Cambria"/>
                          <a:cs typeface="Times New Roman"/>
                        </a:rPr>
                        <a:t>(&gt;82.4%)</a:t>
                      </a:r>
                      <a:endParaRPr lang="en-US" sz="150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500" b="1" dirty="0">
                          <a:latin typeface="Times New Roman"/>
                          <a:ea typeface="Cambria"/>
                          <a:cs typeface="Times New Roman"/>
                        </a:rPr>
                        <a:t>0.79 [0.63, 0.99]</a:t>
                      </a:r>
                      <a:endParaRPr lang="en-US" sz="1500" b="1"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b="1" dirty="0">
                          <a:latin typeface="Times New Roman"/>
                          <a:ea typeface="Cambria"/>
                          <a:cs typeface="Times New Roman"/>
                        </a:rPr>
                        <a:t>0.043</a:t>
                      </a:r>
                      <a:endParaRPr lang="en-US" sz="1500" b="1"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0.83 </a:t>
                      </a:r>
                      <a:r>
                        <a:rPr lang="en-US" sz="1500" dirty="0">
                          <a:latin typeface="Times New Roman"/>
                          <a:ea typeface="Cambria"/>
                          <a:cs typeface="Times New Roman"/>
                        </a:rPr>
                        <a:t>[</a:t>
                      </a:r>
                      <a:r>
                        <a:rPr lang="en-US" sz="1500" dirty="0" smtClean="0">
                          <a:latin typeface="Times New Roman"/>
                          <a:ea typeface="Cambria"/>
                          <a:cs typeface="Times New Roman"/>
                        </a:rPr>
                        <a:t>0.66, 1.05]</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0.120</a:t>
                      </a:r>
                      <a:endParaRPr lang="en-US" sz="15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67395">
                <a:tc>
                  <a:txBody>
                    <a:bodyPr/>
                    <a:lstStyle/>
                    <a:p>
                      <a:pPr marL="0" marR="0" indent="180340">
                        <a:lnSpc>
                          <a:spcPct val="115000"/>
                        </a:lnSpc>
                        <a:spcBef>
                          <a:spcPts val="0"/>
                        </a:spcBef>
                        <a:spcAft>
                          <a:spcPts val="0"/>
                        </a:spcAft>
                      </a:pPr>
                      <a:r>
                        <a:rPr lang="en-US" sz="1500">
                          <a:latin typeface="Times New Roman"/>
                          <a:ea typeface="Cambria"/>
                          <a:cs typeface="Times New Roman"/>
                        </a:rPr>
                        <a:t>Sleep duration (&gt;369 min)</a:t>
                      </a:r>
                      <a:endParaRPr lang="en-US" sz="150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latin typeface="Times New Roman"/>
                          <a:ea typeface="Cambria"/>
                          <a:cs typeface="Times New Roman"/>
                        </a:rPr>
                        <a:t>0.90 [0.73, 1.12]</a:t>
                      </a:r>
                      <a:endParaRPr lang="en-US" sz="150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dirty="0">
                          <a:latin typeface="Times New Roman"/>
                          <a:ea typeface="Cambria"/>
                          <a:cs typeface="Times New Roman"/>
                        </a:rPr>
                        <a:t>0.361</a:t>
                      </a:r>
                      <a:endParaRPr lang="en-US" sz="15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0.95 </a:t>
                      </a:r>
                      <a:r>
                        <a:rPr lang="en-US" sz="1500" dirty="0">
                          <a:latin typeface="Times New Roman"/>
                          <a:ea typeface="Cambria"/>
                          <a:cs typeface="Times New Roman"/>
                        </a:rPr>
                        <a:t>[</a:t>
                      </a:r>
                      <a:r>
                        <a:rPr lang="en-US" sz="1500" dirty="0" smtClean="0">
                          <a:latin typeface="Times New Roman"/>
                          <a:ea typeface="Cambria"/>
                          <a:cs typeface="Times New Roman"/>
                        </a:rPr>
                        <a:t>0.76, 1.20]</a:t>
                      </a:r>
                      <a:endParaRPr lang="en-US" sz="15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500" dirty="0" smtClean="0">
                          <a:latin typeface="Times New Roman"/>
                          <a:ea typeface="Cambria"/>
                          <a:cs typeface="Times New Roman"/>
                        </a:rPr>
                        <a:t>0.680</a:t>
                      </a:r>
                      <a:endParaRPr lang="en-US" sz="15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69635" name="Rectangle 3"/>
          <p:cNvSpPr>
            <a:spLocks noChangeArrowheads="1"/>
          </p:cNvSpPr>
          <p:nvPr/>
        </p:nvSpPr>
        <p:spPr bwMode="auto">
          <a:xfrm>
            <a:off x="292100" y="6069597"/>
            <a:ext cx="8610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Model 1: adjusted for demographic factors (age, race/ethnicity, gender)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Model 2: additionally adjusted for smoking status, pack years, BMI, alcohol use, presence of diabetes</a:t>
            </a:r>
            <a:r>
              <a:rPr lang="en-US" sz="1400" dirty="0" smtClean="0">
                <a:latin typeface="Times New Roman" pitchFamily="18" charset="0"/>
                <a:ea typeface="Cambria" pitchFamily="18" charset="0"/>
                <a:cs typeface="Times New Roman" pitchFamily="18" charset="0"/>
              </a:rPr>
              <a:t>, use of antihypertensive medication, and statin use</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161920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033"/>
            <a:ext cx="8229600" cy="550862"/>
          </a:xfrm>
        </p:spPr>
        <p:txBody>
          <a:bodyPr>
            <a:noAutofit/>
          </a:bodyPr>
          <a:lstStyle/>
          <a:p>
            <a:r>
              <a:rPr lang="en-US" sz="2000" b="1" dirty="0" smtClean="0"/>
              <a:t>Table 3: Association between measures of sleep disordered breathing, snoring, sleep quality and carotid </a:t>
            </a:r>
            <a:r>
              <a:rPr lang="en-US" sz="2000" b="1" dirty="0" err="1" smtClean="0"/>
              <a:t>intima</a:t>
            </a:r>
            <a:r>
              <a:rPr lang="en-US" sz="2000" b="1" dirty="0" smtClean="0"/>
              <a:t>-media thickness (</a:t>
            </a:r>
            <a:r>
              <a:rPr lang="en-US" sz="2000" b="1" dirty="0" err="1" smtClean="0"/>
              <a:t>cIMT</a:t>
            </a:r>
            <a:r>
              <a:rPr lang="en-US" sz="2000" b="1" dirty="0" smtClean="0"/>
              <a: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313871771"/>
              </p:ext>
            </p:extLst>
          </p:nvPr>
        </p:nvGraphicFramePr>
        <p:xfrm>
          <a:off x="196850" y="1384306"/>
          <a:ext cx="8769349" cy="4767072"/>
        </p:xfrm>
        <a:graphic>
          <a:graphicData uri="http://schemas.openxmlformats.org/drawingml/2006/table">
            <a:tbl>
              <a:tblPr/>
              <a:tblGrid>
                <a:gridCol w="2817283"/>
                <a:gridCol w="2404534"/>
                <a:gridCol w="762000"/>
                <a:gridCol w="2032000"/>
                <a:gridCol w="753532"/>
              </a:tblGrid>
              <a:tr h="139697">
                <a:tc>
                  <a:txBody>
                    <a:bodyPr/>
                    <a:lstStyle/>
                    <a:p>
                      <a:pPr marL="0" marR="0">
                        <a:lnSpc>
                          <a:spcPct val="115000"/>
                        </a:lnSpc>
                        <a:spcBef>
                          <a:spcPts val="0"/>
                        </a:spcBef>
                        <a:spcAft>
                          <a:spcPts val="0"/>
                        </a:spcAft>
                      </a:pPr>
                      <a:endParaRPr lang="en-US" sz="1600" dirty="0">
                        <a:latin typeface="Cambria"/>
                        <a:ea typeface="Cambria"/>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600">
                          <a:latin typeface="Times New Roman"/>
                          <a:ea typeface="Cambria"/>
                          <a:cs typeface="Times New Roman"/>
                        </a:rPr>
                        <a:t>Model 1†</a:t>
                      </a:r>
                      <a:endParaRPr lang="en-US" sz="1600">
                        <a:latin typeface="Cambria"/>
                        <a:ea typeface="Cambria"/>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a:latin typeface="Times New Roman"/>
                          <a:ea typeface="Cambria"/>
                          <a:cs typeface="Times New Roman"/>
                        </a:rPr>
                        <a:t>Model 2</a:t>
                      </a:r>
                      <a:endParaRPr lang="en-US" sz="1600">
                        <a:latin typeface="Cambria"/>
                        <a:ea typeface="Cambria"/>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195577">
                <a:tc>
                  <a:txBody>
                    <a:bodyPr/>
                    <a:lstStyle/>
                    <a:p>
                      <a:pPr marL="0" marR="0">
                        <a:lnSpc>
                          <a:spcPct val="115000"/>
                        </a:lnSpc>
                        <a:spcBef>
                          <a:spcPts val="0"/>
                        </a:spcBef>
                        <a:spcAft>
                          <a:spcPts val="0"/>
                        </a:spcAft>
                      </a:pPr>
                      <a:endParaRPr lang="en-US" sz="16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Times New Roman"/>
                          <a:cs typeface="Times New Roman"/>
                        </a:rPr>
                        <a:t>β (95% CI)</a:t>
                      </a:r>
                      <a:endParaRPr lang="en-US" sz="160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Times New Roman"/>
                          <a:cs typeface="Times New Roman"/>
                        </a:rPr>
                        <a:t>p-value</a:t>
                      </a:r>
                      <a:endParaRPr lang="en-US" sz="16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Times New Roman"/>
                          <a:cs typeface="Times New Roman"/>
                        </a:rPr>
                        <a:t>β (95% CI)</a:t>
                      </a:r>
                      <a:endParaRPr lang="en-US" sz="160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Times New Roman"/>
                          <a:ea typeface="Times New Roman"/>
                          <a:cs typeface="Times New Roman"/>
                        </a:rPr>
                        <a:t>p-value</a:t>
                      </a:r>
                      <a:endParaRPr lang="en-US" sz="1600">
                        <a:latin typeface="Cambria"/>
                        <a:ea typeface="Cambria"/>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r h="290062">
                <a:tc>
                  <a:txBody>
                    <a:bodyPr/>
                    <a:lstStyle/>
                    <a:p>
                      <a:pPr marL="0" marR="0">
                        <a:lnSpc>
                          <a:spcPct val="115000"/>
                        </a:lnSpc>
                        <a:spcBef>
                          <a:spcPts val="0"/>
                        </a:spcBef>
                        <a:spcAft>
                          <a:spcPts val="0"/>
                        </a:spcAft>
                      </a:pPr>
                      <a:r>
                        <a:rPr lang="en-US" sz="1600" b="1">
                          <a:latin typeface="Times New Roman"/>
                          <a:ea typeface="Cambria"/>
                          <a:cs typeface="Times New Roman"/>
                        </a:rPr>
                        <a:t>Snoring, Hypoxemia &amp; Sleep Disordered Breathing</a:t>
                      </a:r>
                      <a:endParaRPr lang="en-US" sz="1600">
                        <a:latin typeface="Cambria"/>
                        <a:ea typeface="Cambria"/>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600" dirty="0">
                        <a:latin typeface="Times New Roman"/>
                        <a:ea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600" dirty="0">
                        <a:latin typeface="Times New Roman"/>
                        <a:ea typeface="Times New Roman"/>
                        <a:cs typeface="Times New Roman"/>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600">
                        <a:latin typeface="Times New Roman"/>
                        <a:ea typeface="Times New Roman"/>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r>
              <a:tr h="265687">
                <a:tc>
                  <a:txBody>
                    <a:bodyPr/>
                    <a:lstStyle/>
                    <a:p>
                      <a:pPr marL="180340" marR="0">
                        <a:lnSpc>
                          <a:spcPct val="115000"/>
                        </a:lnSpc>
                        <a:spcBef>
                          <a:spcPts val="0"/>
                        </a:spcBef>
                        <a:spcAft>
                          <a:spcPts val="0"/>
                        </a:spcAft>
                      </a:pPr>
                      <a:r>
                        <a:rPr lang="en-US" sz="1600" dirty="0">
                          <a:latin typeface="Times New Roman"/>
                          <a:ea typeface="Cambria"/>
                          <a:cs typeface="Times New Roman"/>
                        </a:rPr>
                        <a:t>AHI (≥15)</a:t>
                      </a:r>
                      <a:endParaRPr lang="en-US" sz="16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0.013 [-0.007, 0.032]</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a:latin typeface="Times New Roman"/>
                          <a:ea typeface="Cambria"/>
                          <a:cs typeface="Times New Roman"/>
                        </a:rPr>
                        <a:t>0.193</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0.002 </a:t>
                      </a:r>
                      <a:r>
                        <a:rPr lang="en-US" sz="1600" dirty="0">
                          <a:latin typeface="Times New Roman"/>
                          <a:ea typeface="Cambria"/>
                          <a:cs typeface="Times New Roman"/>
                        </a:rPr>
                        <a:t>[-</a:t>
                      </a:r>
                      <a:r>
                        <a:rPr lang="en-US" sz="1600" dirty="0" smtClean="0">
                          <a:latin typeface="Times New Roman"/>
                          <a:ea typeface="Cambria"/>
                          <a:cs typeface="Times New Roman"/>
                        </a:rPr>
                        <a:t>0.018, 0.022]</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0.869</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210814">
                <a:tc>
                  <a:txBody>
                    <a:bodyPr/>
                    <a:lstStyle/>
                    <a:p>
                      <a:pPr marL="180340" marR="0" indent="0" algn="l" defTabSz="457200" rtl="0" eaLnBrk="1" fontAlgn="auto" latinLnBrk="0" hangingPunct="1">
                        <a:lnSpc>
                          <a:spcPct val="115000"/>
                        </a:lnSpc>
                        <a:spcBef>
                          <a:spcPts val="0"/>
                        </a:spcBef>
                        <a:spcAft>
                          <a:spcPts val="0"/>
                        </a:spcAft>
                        <a:buClrTx/>
                        <a:buSzTx/>
                        <a:buFontTx/>
                        <a:buNone/>
                        <a:tabLst/>
                        <a:defRPr/>
                      </a:pPr>
                      <a:r>
                        <a:rPr lang="en-US" sz="1600" dirty="0" smtClean="0">
                          <a:latin typeface="Cambria"/>
                          <a:ea typeface="Cambria"/>
                          <a:cs typeface="Times New Roman"/>
                        </a:rPr>
                        <a:t>AHI (continuously measured)</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dirty="0" smtClean="0">
                          <a:latin typeface="Cambria"/>
                          <a:ea typeface="Cambria"/>
                          <a:cs typeface="Times New Roman"/>
                        </a:rPr>
                        <a:t>0.0003 [-0.00005,</a:t>
                      </a:r>
                      <a:r>
                        <a:rPr lang="en-US" sz="1600" baseline="0" dirty="0" smtClean="0">
                          <a:latin typeface="Cambria"/>
                          <a:ea typeface="Cambria"/>
                          <a:cs typeface="Times New Roman"/>
                        </a:rPr>
                        <a:t> 0.001]</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Cambria"/>
                          <a:ea typeface="Cambria"/>
                          <a:cs typeface="Times New Roman"/>
                        </a:rPr>
                        <a:t>0.075</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Cambria"/>
                          <a:ea typeface="Cambria"/>
                          <a:cs typeface="Times New Roman"/>
                        </a:rPr>
                        <a:t>0.0002 [-0.0004, 0.0008]</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Cambria"/>
                          <a:ea typeface="Cambria"/>
                          <a:cs typeface="Times New Roman"/>
                        </a:rPr>
                        <a:t>0.487</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107182">
                <a:tc>
                  <a:txBody>
                    <a:bodyPr/>
                    <a:lstStyle/>
                    <a:p>
                      <a:pPr marL="180340" marR="0">
                        <a:lnSpc>
                          <a:spcPct val="115000"/>
                        </a:lnSpc>
                        <a:spcBef>
                          <a:spcPts val="0"/>
                        </a:spcBef>
                        <a:spcAft>
                          <a:spcPts val="0"/>
                        </a:spcAft>
                      </a:pPr>
                      <a:r>
                        <a:rPr lang="en-US" sz="1600">
                          <a:latin typeface="Times New Roman"/>
                          <a:ea typeface="Cambria"/>
                          <a:cs typeface="Times New Roman"/>
                        </a:rPr>
                        <a:t>Habitual Snoring</a:t>
                      </a:r>
                      <a:endParaRPr lang="en-US" sz="160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mbria"/>
                          <a:cs typeface="Times New Roman"/>
                        </a:rPr>
                        <a:t>0.001 [-0.017, 0.019]</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a:latin typeface="Times New Roman"/>
                          <a:ea typeface="Cambria"/>
                          <a:cs typeface="Times New Roman"/>
                        </a:rPr>
                        <a:t>0.900</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a:t>
                      </a:r>
                      <a:r>
                        <a:rPr lang="en-US" sz="1600" dirty="0" smtClean="0">
                          <a:latin typeface="Times New Roman"/>
                          <a:ea typeface="Cambria"/>
                          <a:cs typeface="Times New Roman"/>
                        </a:rPr>
                        <a:t>0.004 </a:t>
                      </a:r>
                      <a:r>
                        <a:rPr lang="en-US" sz="1600" dirty="0">
                          <a:latin typeface="Times New Roman"/>
                          <a:ea typeface="Cambria"/>
                          <a:cs typeface="Times New Roman"/>
                        </a:rPr>
                        <a:t>[-</a:t>
                      </a:r>
                      <a:r>
                        <a:rPr lang="en-US" sz="1600" dirty="0" smtClean="0">
                          <a:latin typeface="Times New Roman"/>
                          <a:ea typeface="Cambria"/>
                          <a:cs typeface="Times New Roman"/>
                        </a:rPr>
                        <a:t>0.022, 0.014]</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0.663</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283966">
                <a:tc>
                  <a:txBody>
                    <a:bodyPr/>
                    <a:lstStyle/>
                    <a:p>
                      <a:pPr marL="180340" marR="0">
                        <a:lnSpc>
                          <a:spcPct val="115000"/>
                        </a:lnSpc>
                        <a:spcBef>
                          <a:spcPts val="0"/>
                        </a:spcBef>
                        <a:spcAft>
                          <a:spcPts val="0"/>
                        </a:spcAft>
                      </a:pPr>
                      <a:r>
                        <a:rPr lang="en-US" sz="1600">
                          <a:latin typeface="Times New Roman"/>
                          <a:ea typeface="Cambria"/>
                          <a:cs typeface="Times New Roman"/>
                        </a:rPr>
                        <a:t>% Sleep time with SaO</a:t>
                      </a:r>
                      <a:r>
                        <a:rPr lang="en-US" sz="1600" baseline="-25000">
                          <a:latin typeface="Times New Roman"/>
                          <a:ea typeface="Cambria"/>
                          <a:cs typeface="Times New Roman"/>
                        </a:rPr>
                        <a:t>2</a:t>
                      </a:r>
                      <a:r>
                        <a:rPr lang="en-US" sz="1600">
                          <a:latin typeface="Times New Roman"/>
                          <a:ea typeface="Cambria"/>
                          <a:cs typeface="Times New Roman"/>
                        </a:rPr>
                        <a:t> &lt;90% (&gt;0.64%)</a:t>
                      </a:r>
                      <a:endParaRPr lang="en-US" sz="160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mbria"/>
                          <a:cs typeface="Times New Roman"/>
                        </a:rPr>
                        <a:t>0.023 [0.005, 0.041]</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a:latin typeface="Times New Roman"/>
                          <a:ea typeface="Cambria"/>
                          <a:cs typeface="Times New Roman"/>
                        </a:rPr>
                        <a:t>0.011</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0.014 </a:t>
                      </a:r>
                      <a:r>
                        <a:rPr lang="en-US" sz="1600" dirty="0">
                          <a:latin typeface="Times New Roman"/>
                          <a:ea typeface="Cambria"/>
                          <a:cs typeface="Times New Roman"/>
                        </a:rPr>
                        <a:t>[-</a:t>
                      </a:r>
                      <a:r>
                        <a:rPr lang="en-US" sz="1600" dirty="0" smtClean="0">
                          <a:latin typeface="Times New Roman"/>
                          <a:ea typeface="Cambria"/>
                          <a:cs typeface="Times New Roman"/>
                        </a:rPr>
                        <a:t>0.005, 0.032]</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0.155</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112601">
                <a:tc>
                  <a:txBody>
                    <a:bodyPr/>
                    <a:lstStyle/>
                    <a:p>
                      <a:pPr marL="0" marR="0">
                        <a:lnSpc>
                          <a:spcPct val="115000"/>
                        </a:lnSpc>
                        <a:spcBef>
                          <a:spcPts val="0"/>
                        </a:spcBef>
                        <a:spcAft>
                          <a:spcPts val="0"/>
                        </a:spcAft>
                      </a:pPr>
                      <a:r>
                        <a:rPr lang="en-US" sz="1600" b="1" dirty="0" smtClean="0">
                          <a:latin typeface="Times New Roman"/>
                          <a:ea typeface="Cambria"/>
                          <a:cs typeface="Times New Roman"/>
                        </a:rPr>
                        <a:t>Sleep </a:t>
                      </a:r>
                      <a:r>
                        <a:rPr lang="en-US" sz="1600" b="1" dirty="0">
                          <a:latin typeface="Times New Roman"/>
                          <a:ea typeface="Cambria"/>
                          <a:cs typeface="Times New Roman"/>
                        </a:rPr>
                        <a:t>Quality</a:t>
                      </a:r>
                      <a:endParaRPr lang="en-US" sz="1600" dirty="0">
                        <a:latin typeface="Cambria"/>
                        <a:ea typeface="Cambria"/>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endParaRPr lang="en-US" sz="1600" dirty="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60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600">
                        <a:latin typeface="Times New Roman"/>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endParaRPr lang="en-US" sz="1600">
                        <a:latin typeface="Times New Roman"/>
                        <a:ea typeface="Cambria"/>
                        <a:cs typeface="Times New Roman"/>
                      </a:endParaRPr>
                    </a:p>
                  </a:txBody>
                  <a:tcPr marL="68580" marR="68580" marT="0" marB="0" anchor="ctr">
                    <a:lnL>
                      <a:noFill/>
                    </a:lnL>
                    <a:lnR>
                      <a:noFill/>
                    </a:lnR>
                    <a:lnT>
                      <a:noFill/>
                    </a:lnT>
                    <a:lnB>
                      <a:noFill/>
                    </a:lnB>
                    <a:solidFill>
                      <a:srgbClr val="FFFFFF"/>
                    </a:solidFill>
                  </a:tcPr>
                </a:tc>
              </a:tr>
              <a:tr h="374051">
                <a:tc>
                  <a:txBody>
                    <a:bodyPr/>
                    <a:lstStyle/>
                    <a:p>
                      <a:pPr marL="180340" marR="0">
                        <a:lnSpc>
                          <a:spcPct val="115000"/>
                        </a:lnSpc>
                        <a:spcBef>
                          <a:spcPts val="0"/>
                        </a:spcBef>
                        <a:spcAft>
                          <a:spcPts val="0"/>
                        </a:spcAft>
                      </a:pPr>
                      <a:r>
                        <a:rPr lang="en-US" sz="1600">
                          <a:latin typeface="Times New Roman"/>
                          <a:ea typeface="Cambria"/>
                          <a:cs typeface="Times New Roman"/>
                        </a:rPr>
                        <a:t>% Sleep time in stage 3 and 4 sleep (8.3 %)</a:t>
                      </a:r>
                      <a:endParaRPr lang="en-US" sz="160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mbria"/>
                          <a:cs typeface="Times New Roman"/>
                        </a:rPr>
                        <a:t>-0.016 [-0.034, 0.003]</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0.108</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a:t>
                      </a:r>
                      <a:r>
                        <a:rPr lang="en-US" sz="1600" dirty="0" smtClean="0">
                          <a:latin typeface="Times New Roman"/>
                          <a:ea typeface="Cambria"/>
                          <a:cs typeface="Times New Roman"/>
                        </a:rPr>
                        <a:t>0.011 </a:t>
                      </a:r>
                      <a:r>
                        <a:rPr lang="en-US" sz="1600" dirty="0">
                          <a:latin typeface="Times New Roman"/>
                          <a:ea typeface="Cambria"/>
                          <a:cs typeface="Times New Roman"/>
                        </a:rPr>
                        <a:t>[-</a:t>
                      </a:r>
                      <a:r>
                        <a:rPr lang="en-US" sz="1600" dirty="0" smtClean="0">
                          <a:latin typeface="Times New Roman"/>
                          <a:ea typeface="Cambria"/>
                          <a:cs typeface="Times New Roman"/>
                        </a:rPr>
                        <a:t>0.030, 0.007]</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0.233</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265687">
                <a:tc>
                  <a:txBody>
                    <a:bodyPr/>
                    <a:lstStyle/>
                    <a:p>
                      <a:pPr marL="0" marR="0" indent="180340">
                        <a:lnSpc>
                          <a:spcPct val="115000"/>
                        </a:lnSpc>
                        <a:spcBef>
                          <a:spcPts val="0"/>
                        </a:spcBef>
                        <a:spcAft>
                          <a:spcPts val="0"/>
                        </a:spcAft>
                      </a:pPr>
                      <a:r>
                        <a:rPr lang="en-US" sz="1600">
                          <a:latin typeface="Times New Roman"/>
                          <a:ea typeface="Cambria"/>
                          <a:cs typeface="Times New Roman"/>
                        </a:rPr>
                        <a:t>Arousal index (&gt;19.5)</a:t>
                      </a:r>
                      <a:endParaRPr lang="en-US" sz="160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mbria"/>
                          <a:cs typeface="Times New Roman"/>
                        </a:rPr>
                        <a:t>0.003 [-0.015, 0.021]</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a:latin typeface="Times New Roman"/>
                          <a:ea typeface="Cambria"/>
                          <a:cs typeface="Times New Roman"/>
                        </a:rPr>
                        <a:t>0.734</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0.006 </a:t>
                      </a:r>
                      <a:r>
                        <a:rPr lang="en-US" sz="1600" dirty="0">
                          <a:latin typeface="Times New Roman"/>
                          <a:ea typeface="Cambria"/>
                          <a:cs typeface="Times New Roman"/>
                        </a:rPr>
                        <a:t>[-</a:t>
                      </a:r>
                      <a:r>
                        <a:rPr lang="en-US" sz="1600" dirty="0" smtClean="0">
                          <a:latin typeface="Times New Roman"/>
                          <a:ea typeface="Cambria"/>
                          <a:cs typeface="Times New Roman"/>
                        </a:rPr>
                        <a:t>0.012, 0.024]</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0.508</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311737">
                <a:tc>
                  <a:txBody>
                    <a:bodyPr/>
                    <a:lstStyle/>
                    <a:p>
                      <a:pPr marL="0" marR="0" indent="180340">
                        <a:lnSpc>
                          <a:spcPct val="115000"/>
                        </a:lnSpc>
                        <a:spcBef>
                          <a:spcPts val="0"/>
                        </a:spcBef>
                        <a:spcAft>
                          <a:spcPts val="0"/>
                        </a:spcAft>
                      </a:pPr>
                      <a:r>
                        <a:rPr lang="en-US" sz="1600">
                          <a:latin typeface="Times New Roman"/>
                          <a:ea typeface="Cambria"/>
                          <a:cs typeface="Times New Roman"/>
                        </a:rPr>
                        <a:t>Sleep maintenance efficiency </a:t>
                      </a:r>
                      <a:endParaRPr lang="en-US" sz="1600">
                        <a:latin typeface="Cambria"/>
                        <a:ea typeface="Cambria"/>
                        <a:cs typeface="Times New Roman"/>
                      </a:endParaRPr>
                    </a:p>
                    <a:p>
                      <a:pPr marL="0" marR="0" indent="180340">
                        <a:lnSpc>
                          <a:spcPct val="115000"/>
                        </a:lnSpc>
                        <a:spcBef>
                          <a:spcPts val="0"/>
                        </a:spcBef>
                        <a:spcAft>
                          <a:spcPts val="0"/>
                        </a:spcAft>
                      </a:pPr>
                      <a:r>
                        <a:rPr lang="en-US" sz="1600">
                          <a:latin typeface="Times New Roman"/>
                          <a:ea typeface="Cambria"/>
                          <a:cs typeface="Times New Roman"/>
                        </a:rPr>
                        <a:t>(&gt;82.4%)</a:t>
                      </a:r>
                      <a:endParaRPr lang="en-US" sz="1600">
                        <a:latin typeface="Cambria"/>
                        <a:ea typeface="Cambria"/>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latin typeface="Times New Roman"/>
                          <a:ea typeface="Cambria"/>
                          <a:cs typeface="Times New Roman"/>
                        </a:rPr>
                        <a:t>-0.013 [-0.032, 0.005]</a:t>
                      </a:r>
                      <a:endParaRPr lang="en-US" sz="160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0.166</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a:t>
                      </a:r>
                      <a:r>
                        <a:rPr lang="en-US" sz="1600" dirty="0" smtClean="0">
                          <a:latin typeface="Times New Roman"/>
                          <a:ea typeface="Cambria"/>
                          <a:cs typeface="Times New Roman"/>
                        </a:rPr>
                        <a:t>0.005 </a:t>
                      </a:r>
                      <a:r>
                        <a:rPr lang="en-US" sz="1600" dirty="0">
                          <a:latin typeface="Times New Roman"/>
                          <a:ea typeface="Cambria"/>
                          <a:cs typeface="Times New Roman"/>
                        </a:rPr>
                        <a:t>[-</a:t>
                      </a:r>
                      <a:r>
                        <a:rPr lang="en-US" sz="1600" dirty="0" smtClean="0">
                          <a:latin typeface="Times New Roman"/>
                          <a:ea typeface="Cambria"/>
                          <a:cs typeface="Times New Roman"/>
                        </a:rPr>
                        <a:t>0.024, 0.013]</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0.589</a:t>
                      </a:r>
                      <a:endParaRPr lang="en-US" sz="1600" dirty="0">
                        <a:latin typeface="Cambria"/>
                        <a:ea typeface="Cambria"/>
                        <a:cs typeface="Times New Roman"/>
                      </a:endParaRPr>
                    </a:p>
                  </a:txBody>
                  <a:tcPr marL="68580" marR="68580" marT="0" marB="0" anchor="ctr">
                    <a:lnL>
                      <a:noFill/>
                    </a:lnL>
                    <a:lnR>
                      <a:noFill/>
                    </a:lnR>
                    <a:lnT>
                      <a:noFill/>
                    </a:lnT>
                    <a:lnB>
                      <a:noFill/>
                    </a:lnB>
                    <a:solidFill>
                      <a:srgbClr val="FFFFFF"/>
                    </a:solidFill>
                  </a:tcPr>
                </a:tc>
              </a:tr>
              <a:tr h="265687">
                <a:tc>
                  <a:txBody>
                    <a:bodyPr/>
                    <a:lstStyle/>
                    <a:p>
                      <a:pPr marL="0" marR="0" indent="180340">
                        <a:lnSpc>
                          <a:spcPct val="115000"/>
                        </a:lnSpc>
                        <a:spcBef>
                          <a:spcPts val="0"/>
                        </a:spcBef>
                        <a:spcAft>
                          <a:spcPts val="0"/>
                        </a:spcAft>
                      </a:pPr>
                      <a:r>
                        <a:rPr lang="en-US" sz="1600" dirty="0">
                          <a:latin typeface="Times New Roman"/>
                          <a:ea typeface="Cambria"/>
                          <a:cs typeface="Times New Roman"/>
                        </a:rPr>
                        <a:t>Sleep Duration (&gt;369 min)</a:t>
                      </a:r>
                      <a:endParaRPr lang="en-US" sz="1600" dirty="0">
                        <a:latin typeface="Cambria"/>
                        <a:ea typeface="Cambria"/>
                        <a:cs typeface="Times New Roman"/>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-0.018 [-0.037, -0.0001]</a:t>
                      </a:r>
                      <a:endParaRPr lang="en-US" sz="16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a:latin typeface="Times New Roman"/>
                          <a:ea typeface="Cambria"/>
                          <a:cs typeface="Times New Roman"/>
                        </a:rPr>
                        <a:t>0.049</a:t>
                      </a:r>
                      <a:endParaRPr lang="en-US" sz="160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a:latin typeface="Times New Roman"/>
                          <a:ea typeface="Cambria"/>
                          <a:cs typeface="Times New Roman"/>
                        </a:rPr>
                        <a:t>-</a:t>
                      </a:r>
                      <a:r>
                        <a:rPr lang="en-US" sz="1600" dirty="0" smtClean="0">
                          <a:latin typeface="Times New Roman"/>
                          <a:ea typeface="Cambria"/>
                          <a:cs typeface="Times New Roman"/>
                        </a:rPr>
                        <a:t>0.013 </a:t>
                      </a:r>
                      <a:r>
                        <a:rPr lang="en-US" sz="1600" dirty="0">
                          <a:latin typeface="Times New Roman"/>
                          <a:ea typeface="Cambria"/>
                          <a:cs typeface="Times New Roman"/>
                        </a:rPr>
                        <a:t>[-</a:t>
                      </a:r>
                      <a:r>
                        <a:rPr lang="en-US" sz="1600" dirty="0" smtClean="0">
                          <a:latin typeface="Times New Roman"/>
                          <a:ea typeface="Cambria"/>
                          <a:cs typeface="Times New Roman"/>
                        </a:rPr>
                        <a:t>0.031, 0.005]</a:t>
                      </a:r>
                      <a:endParaRPr lang="en-US" sz="16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dirty="0" smtClean="0">
                          <a:latin typeface="Times New Roman"/>
                          <a:ea typeface="Cambria"/>
                          <a:cs typeface="Times New Roman"/>
                        </a:rPr>
                        <a:t>0.168</a:t>
                      </a:r>
                      <a:endParaRPr lang="en-US" sz="1600" dirty="0">
                        <a:latin typeface="Cambria"/>
                        <a:ea typeface="Cambria"/>
                        <a:cs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3"/>
          <p:cNvSpPr>
            <a:spLocks noChangeArrowheads="1"/>
          </p:cNvSpPr>
          <p:nvPr/>
        </p:nvSpPr>
        <p:spPr bwMode="auto">
          <a:xfrm>
            <a:off x="169331" y="6109819"/>
            <a:ext cx="880533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500" dirty="0">
                <a:latin typeface="Cambria"/>
                <a:ea typeface="Cambria" pitchFamily="18" charset="0"/>
                <a:cs typeface="Times New Roman" pitchFamily="18" charset="0"/>
              </a:rPr>
              <a:t>†</a:t>
            </a:r>
            <a:r>
              <a:rPr lang="en-US" sz="1500" dirty="0">
                <a:latin typeface="Times New Roman" pitchFamily="18" charset="0"/>
                <a:ea typeface="Cambria" pitchFamily="18" charset="0"/>
                <a:cs typeface="Times New Roman" pitchFamily="18" charset="0"/>
              </a:rPr>
              <a:t>Model 1: adjusted for demographic factors (age, race/ethnicity, gender)</a:t>
            </a:r>
          </a:p>
          <a:p>
            <a:pPr lvl="0" eaLnBrk="0" fontAlgn="base" hangingPunct="0">
              <a:spcBef>
                <a:spcPct val="0"/>
              </a:spcBef>
              <a:spcAft>
                <a:spcPct val="0"/>
              </a:spcAft>
            </a:pPr>
            <a:r>
              <a:rPr lang="en-US" sz="1500" dirty="0">
                <a:latin typeface="Times New Roman" pitchFamily="18" charset="0"/>
                <a:ea typeface="Cambria" pitchFamily="18" charset="0"/>
                <a:cs typeface="Times New Roman" pitchFamily="18" charset="0"/>
              </a:rPr>
              <a:t>Model 2: additionally adjusted for smoking status, pack years, BMI, alcohol use, presence of diabetes, use of antihypertensive medication, and statin </a:t>
            </a:r>
            <a:r>
              <a:rPr lang="en-US" sz="1500" dirty="0" smtClean="0">
                <a:latin typeface="Times New Roman" pitchFamily="18" charset="0"/>
                <a:ea typeface="Cambria" pitchFamily="18" charset="0"/>
                <a:cs typeface="Times New Roman" pitchFamily="18" charset="0"/>
              </a:rPr>
              <a:t>use</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66"/>
            <a:ext cx="8229600" cy="999067"/>
          </a:xfrm>
        </p:spPr>
        <p:txBody>
          <a:bodyPr>
            <a:noAutofit/>
          </a:bodyPr>
          <a:lstStyle/>
          <a:p>
            <a:r>
              <a:rPr lang="en-US" sz="2800" dirty="0" smtClean="0"/>
              <a:t>Table 4: Association between AHI (≥15) and presence of carotid plaque</a:t>
            </a:r>
            <a:endParaRPr lang="en-US" sz="2800" dirty="0"/>
          </a:p>
        </p:txBody>
      </p:sp>
      <p:sp>
        <p:nvSpPr>
          <p:cNvPr id="6" name="TextBox 5"/>
          <p:cNvSpPr txBox="1"/>
          <p:nvPr/>
        </p:nvSpPr>
        <p:spPr>
          <a:xfrm>
            <a:off x="457200" y="5384795"/>
            <a:ext cx="8229600" cy="1015663"/>
          </a:xfrm>
          <a:prstGeom prst="rect">
            <a:avLst/>
          </a:prstGeom>
          <a:noFill/>
        </p:spPr>
        <p:txBody>
          <a:bodyPr wrap="square" rtlCol="0">
            <a:spAutoFit/>
          </a:bodyPr>
          <a:lstStyle/>
          <a:p>
            <a:r>
              <a:rPr lang="en-US" sz="2000" dirty="0" smtClean="0"/>
              <a:t>Adjusted for age, gender, race/ethnicity, BMI, alcohol use, smoking status, pack years, presence of hypertension, diabetes, and statin use, and an interaction term between age and AHI</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939292631"/>
              </p:ext>
            </p:extLst>
          </p:nvPr>
        </p:nvGraphicFramePr>
        <p:xfrm>
          <a:off x="342900" y="2126825"/>
          <a:ext cx="8229600" cy="2140375"/>
        </p:xfrm>
        <a:graphic>
          <a:graphicData uri="http://schemas.openxmlformats.org/drawingml/2006/table">
            <a:tbl>
              <a:tblPr firstRow="1" bandRow="1">
                <a:tableStyleId>{69CF1AB2-1976-4502-BF36-3FF5EA218861}</a:tableStyleId>
              </a:tblPr>
              <a:tblGrid>
                <a:gridCol w="2057400"/>
                <a:gridCol w="2057400"/>
                <a:gridCol w="2057400"/>
                <a:gridCol w="2057400"/>
              </a:tblGrid>
              <a:tr h="738295">
                <a:tc>
                  <a:txBody>
                    <a:bodyPr/>
                    <a:lstStyle/>
                    <a:p>
                      <a:endParaRPr lang="en-US" sz="2000" dirty="0"/>
                    </a:p>
                  </a:txBody>
                  <a:tcPr/>
                </a:tc>
                <a:tc>
                  <a:txBody>
                    <a:bodyPr/>
                    <a:lstStyle/>
                    <a:p>
                      <a:r>
                        <a:rPr lang="en-US" sz="2000" dirty="0" smtClean="0"/>
                        <a:t>OR (95% CI)</a:t>
                      </a:r>
                      <a:endParaRPr lang="en-US" sz="2000" dirty="0"/>
                    </a:p>
                  </a:txBody>
                  <a:tcPr/>
                </a:tc>
                <a:tc>
                  <a:txBody>
                    <a:bodyPr/>
                    <a:lstStyle/>
                    <a:p>
                      <a:r>
                        <a:rPr lang="en-US" sz="2000" dirty="0" smtClean="0"/>
                        <a:t>P-value</a:t>
                      </a:r>
                      <a:endParaRPr lang="en-US" sz="2000" dirty="0"/>
                    </a:p>
                  </a:txBody>
                  <a:tcPr/>
                </a:tc>
                <a:tc rowSpan="3">
                  <a:txBody>
                    <a:bodyPr/>
                    <a:lstStyle/>
                    <a:p>
                      <a:r>
                        <a:rPr lang="en-US" sz="2000" dirty="0" smtClean="0"/>
                        <a:t>P-interaction</a:t>
                      </a:r>
                    </a:p>
                    <a:p>
                      <a:endParaRPr lang="en-US" sz="2000" dirty="0" smtClean="0"/>
                    </a:p>
                    <a:p>
                      <a:endParaRPr lang="en-US" sz="2000" dirty="0" smtClean="0"/>
                    </a:p>
                    <a:p>
                      <a:r>
                        <a:rPr lang="en-US" sz="2000" b="0" dirty="0" smtClean="0"/>
                        <a:t>0.057</a:t>
                      </a:r>
                    </a:p>
                  </a:txBody>
                  <a:tcPr/>
                </a:tc>
              </a:tr>
              <a:tr h="491067">
                <a:tc>
                  <a:txBody>
                    <a:bodyPr/>
                    <a:lstStyle/>
                    <a:p>
                      <a:r>
                        <a:rPr lang="en-US" sz="2000" dirty="0" smtClean="0"/>
                        <a:t>Age &lt;68</a:t>
                      </a:r>
                    </a:p>
                    <a:p>
                      <a:r>
                        <a:rPr lang="en-US" sz="2000" dirty="0" smtClean="0"/>
                        <a:t>N=787</a:t>
                      </a:r>
                      <a:endParaRPr lang="en-US" sz="2000" dirty="0"/>
                    </a:p>
                  </a:txBody>
                  <a:tcPr/>
                </a:tc>
                <a:tc>
                  <a:txBody>
                    <a:bodyPr/>
                    <a:lstStyle/>
                    <a:p>
                      <a:r>
                        <a:rPr lang="en-US" sz="2000" dirty="0" smtClean="0"/>
                        <a:t>1.51 (1.08, 2.11)</a:t>
                      </a:r>
                      <a:endParaRPr lang="en-US" sz="2000" dirty="0"/>
                    </a:p>
                  </a:txBody>
                  <a:tcPr/>
                </a:tc>
                <a:tc>
                  <a:txBody>
                    <a:bodyPr/>
                    <a:lstStyle/>
                    <a:p>
                      <a:r>
                        <a:rPr lang="en-US" sz="2000" dirty="0" smtClean="0"/>
                        <a:t>0.017</a:t>
                      </a:r>
                      <a:endParaRPr lang="en-US" sz="2000" dirty="0"/>
                    </a:p>
                  </a:txBody>
                  <a:tcPr/>
                </a:tc>
                <a:tc vMerge="1">
                  <a:txBody>
                    <a:bodyPr/>
                    <a:lstStyle/>
                    <a:p>
                      <a:endParaRPr lang="en-US" dirty="0"/>
                    </a:p>
                  </a:txBody>
                  <a:tcPr/>
                </a:tc>
              </a:tr>
              <a:tr h="491067">
                <a:tc>
                  <a:txBody>
                    <a:bodyPr/>
                    <a:lstStyle/>
                    <a:p>
                      <a:r>
                        <a:rPr lang="en-US" sz="2000" dirty="0" smtClean="0"/>
                        <a:t>Age ≥68</a:t>
                      </a:r>
                    </a:p>
                    <a:p>
                      <a:r>
                        <a:rPr lang="en-US" sz="2000" dirty="0" smtClean="0"/>
                        <a:t>N=828</a:t>
                      </a:r>
                      <a:endParaRPr lang="en-US" sz="2000" dirty="0"/>
                    </a:p>
                  </a:txBody>
                  <a:tcPr/>
                </a:tc>
                <a:tc>
                  <a:txBody>
                    <a:bodyPr/>
                    <a:lstStyle/>
                    <a:p>
                      <a:r>
                        <a:rPr lang="en-US" sz="2000" dirty="0" smtClean="0"/>
                        <a:t>0.95 (-0.41, 1.36)</a:t>
                      </a:r>
                      <a:endParaRPr lang="en-US" sz="2000" dirty="0"/>
                    </a:p>
                  </a:txBody>
                  <a:tcPr/>
                </a:tc>
                <a:tc>
                  <a:txBody>
                    <a:bodyPr/>
                    <a:lstStyle/>
                    <a:p>
                      <a:r>
                        <a:rPr lang="en-US" sz="2000" dirty="0" smtClean="0"/>
                        <a:t>0.774</a:t>
                      </a:r>
                      <a:endParaRPr lang="en-US" sz="2000" dirty="0"/>
                    </a:p>
                  </a:txBody>
                  <a:tcPr/>
                </a:tc>
                <a:tc vMerge="1">
                  <a:txBody>
                    <a:bodyPr/>
                    <a:lstStyle/>
                    <a:p>
                      <a:endParaRPr lang="en-US" dirty="0"/>
                    </a:p>
                  </a:txBody>
                  <a:tcPr/>
                </a:tc>
              </a:tr>
            </a:tbl>
          </a:graphicData>
        </a:graphic>
      </p:graphicFrame>
      <p:sp>
        <p:nvSpPr>
          <p:cNvPr id="3" name="TextBox 2"/>
          <p:cNvSpPr txBox="1"/>
          <p:nvPr/>
        </p:nvSpPr>
        <p:spPr>
          <a:xfrm>
            <a:off x="457200" y="4453467"/>
            <a:ext cx="7844367" cy="707886"/>
          </a:xfrm>
          <a:prstGeom prst="rect">
            <a:avLst/>
          </a:prstGeom>
          <a:noFill/>
        </p:spPr>
        <p:txBody>
          <a:bodyPr wrap="square" rtlCol="0">
            <a:spAutoFit/>
          </a:bodyPr>
          <a:lstStyle/>
          <a:p>
            <a:r>
              <a:rPr lang="en-US" sz="2000" dirty="0" smtClean="0"/>
              <a:t>*Similar age interaction was found when using AHI as a continuous variable (p-interaction 0.045)</a:t>
            </a:r>
            <a:endParaRPr lang="en-US" sz="2000" dirty="0"/>
          </a:p>
        </p:txBody>
      </p:sp>
    </p:spTree>
    <p:extLst>
      <p:ext uri="{BB962C8B-B14F-4D97-AF65-F5344CB8AC3E}">
        <p14:creationId xmlns:p14="http://schemas.microsoft.com/office/powerpoint/2010/main" val="195845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066"/>
            <a:ext cx="8229600" cy="982134"/>
          </a:xfrm>
        </p:spPr>
        <p:txBody>
          <a:bodyPr>
            <a:noAutofit/>
          </a:bodyPr>
          <a:lstStyle/>
          <a:p>
            <a:r>
              <a:rPr lang="en-US" sz="3200" dirty="0" smtClean="0"/>
              <a:t>Table 4: Association between AHI (≥15) and mean CCA-IMT</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372042973"/>
              </p:ext>
            </p:extLst>
          </p:nvPr>
        </p:nvGraphicFramePr>
        <p:xfrm>
          <a:off x="457200" y="1920238"/>
          <a:ext cx="8229600" cy="2140375"/>
        </p:xfrm>
        <a:graphic>
          <a:graphicData uri="http://schemas.openxmlformats.org/drawingml/2006/table">
            <a:tbl>
              <a:tblPr firstRow="1" bandRow="1">
                <a:tableStyleId>{69CF1AB2-1976-4502-BF36-3FF5EA218861}</a:tableStyleId>
              </a:tblPr>
              <a:tblGrid>
                <a:gridCol w="1790700"/>
                <a:gridCol w="2705100"/>
                <a:gridCol w="1676400"/>
                <a:gridCol w="2057400"/>
              </a:tblGrid>
              <a:tr h="738295">
                <a:tc>
                  <a:txBody>
                    <a:bodyPr/>
                    <a:lstStyle/>
                    <a:p>
                      <a:endParaRPr lang="en-US" sz="2000" dirty="0"/>
                    </a:p>
                  </a:txBody>
                  <a:tcPr/>
                </a:tc>
                <a:tc>
                  <a:txBody>
                    <a:bodyPr/>
                    <a:lstStyle/>
                    <a:p>
                      <a:r>
                        <a:rPr lang="en-US" sz="2000" dirty="0" smtClean="0"/>
                        <a:t>β (95% CI)</a:t>
                      </a:r>
                      <a:endParaRPr lang="en-US" sz="2000" dirty="0"/>
                    </a:p>
                  </a:txBody>
                  <a:tcPr/>
                </a:tc>
                <a:tc>
                  <a:txBody>
                    <a:bodyPr/>
                    <a:lstStyle/>
                    <a:p>
                      <a:r>
                        <a:rPr lang="en-US" sz="2000" dirty="0" smtClean="0"/>
                        <a:t>P-value</a:t>
                      </a:r>
                      <a:endParaRPr lang="en-US" sz="2000" dirty="0"/>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P-interaction</a:t>
                      </a:r>
                    </a:p>
                    <a:p>
                      <a:endParaRPr lang="en-US" sz="2000" dirty="0" smtClean="0"/>
                    </a:p>
                    <a:p>
                      <a:endParaRPr lang="en-US" sz="2000" dirty="0" smtClean="0"/>
                    </a:p>
                    <a:p>
                      <a:r>
                        <a:rPr lang="en-US" sz="2000" b="0" dirty="0" smtClean="0"/>
                        <a:t>0.043</a:t>
                      </a:r>
                      <a:endParaRPr lang="en-US" sz="2000" b="0" dirty="0"/>
                    </a:p>
                  </a:txBody>
                  <a:tcPr/>
                </a:tc>
              </a:tr>
              <a:tr h="491067">
                <a:tc>
                  <a:txBody>
                    <a:bodyPr/>
                    <a:lstStyle/>
                    <a:p>
                      <a:r>
                        <a:rPr lang="en-US" sz="2000" dirty="0" smtClean="0"/>
                        <a:t>Age &lt;68</a:t>
                      </a:r>
                    </a:p>
                    <a:p>
                      <a:r>
                        <a:rPr lang="en-US" sz="2000" dirty="0" smtClean="0"/>
                        <a:t>N=787</a:t>
                      </a:r>
                      <a:endParaRPr lang="en-US" sz="2000" dirty="0"/>
                    </a:p>
                  </a:txBody>
                  <a:tcPr/>
                </a:tc>
                <a:tc>
                  <a:txBody>
                    <a:bodyPr/>
                    <a:lstStyle/>
                    <a:p>
                      <a:r>
                        <a:rPr lang="en-US" sz="2000" dirty="0" smtClean="0"/>
                        <a:t>0.022</a:t>
                      </a:r>
                      <a:r>
                        <a:rPr lang="en-US" sz="2000" baseline="0" dirty="0" smtClean="0"/>
                        <a:t> (-0.006, 0.051)</a:t>
                      </a:r>
                      <a:endParaRPr lang="en-US" sz="2000" dirty="0"/>
                    </a:p>
                  </a:txBody>
                  <a:tcPr/>
                </a:tc>
                <a:tc>
                  <a:txBody>
                    <a:bodyPr/>
                    <a:lstStyle/>
                    <a:p>
                      <a:r>
                        <a:rPr lang="en-US" sz="2000" dirty="0" smtClean="0"/>
                        <a:t>0.121</a:t>
                      </a:r>
                      <a:endParaRPr lang="en-US" sz="2000" dirty="0"/>
                    </a:p>
                  </a:txBody>
                  <a:tcPr/>
                </a:tc>
                <a:tc vMerge="1">
                  <a:txBody>
                    <a:bodyPr/>
                    <a:lstStyle/>
                    <a:p>
                      <a:endParaRPr lang="en-US" dirty="0"/>
                    </a:p>
                  </a:txBody>
                  <a:tcPr/>
                </a:tc>
              </a:tr>
              <a:tr h="491067">
                <a:tc>
                  <a:txBody>
                    <a:bodyPr/>
                    <a:lstStyle/>
                    <a:p>
                      <a:r>
                        <a:rPr lang="en-US" sz="2000" dirty="0" smtClean="0"/>
                        <a:t>Age ≥68</a:t>
                      </a:r>
                    </a:p>
                    <a:p>
                      <a:r>
                        <a:rPr lang="en-US" sz="2000" dirty="0" smtClean="0"/>
                        <a:t>N=828</a:t>
                      </a:r>
                      <a:endParaRPr lang="en-US" sz="2000" dirty="0"/>
                    </a:p>
                  </a:txBody>
                  <a:tcPr/>
                </a:tc>
                <a:tc>
                  <a:txBody>
                    <a:bodyPr/>
                    <a:lstStyle/>
                    <a:p>
                      <a:r>
                        <a:rPr lang="en-US" sz="2000" dirty="0" smtClean="0"/>
                        <a:t>-0.017 (-0.043, 0.010)</a:t>
                      </a:r>
                      <a:endParaRPr lang="en-US" sz="2000" dirty="0"/>
                    </a:p>
                  </a:txBody>
                  <a:tcPr/>
                </a:tc>
                <a:tc>
                  <a:txBody>
                    <a:bodyPr/>
                    <a:lstStyle/>
                    <a:p>
                      <a:r>
                        <a:rPr lang="en-US" sz="2000" dirty="0" smtClean="0"/>
                        <a:t>0.224</a:t>
                      </a:r>
                      <a:endParaRPr lang="en-US" sz="2000" dirty="0"/>
                    </a:p>
                  </a:txBody>
                  <a:tcPr/>
                </a:tc>
                <a:tc vMerge="1">
                  <a:txBody>
                    <a:bodyPr/>
                    <a:lstStyle/>
                    <a:p>
                      <a:endParaRPr lang="en-US" dirty="0"/>
                    </a:p>
                  </a:txBody>
                  <a:tcPr/>
                </a:tc>
              </a:tr>
            </a:tbl>
          </a:graphicData>
        </a:graphic>
      </p:graphicFrame>
      <p:sp>
        <p:nvSpPr>
          <p:cNvPr id="6" name="TextBox 5"/>
          <p:cNvSpPr txBox="1"/>
          <p:nvPr/>
        </p:nvSpPr>
        <p:spPr>
          <a:xfrm>
            <a:off x="457200" y="4758262"/>
            <a:ext cx="8229600" cy="1015663"/>
          </a:xfrm>
          <a:prstGeom prst="rect">
            <a:avLst/>
          </a:prstGeom>
          <a:noFill/>
        </p:spPr>
        <p:txBody>
          <a:bodyPr wrap="square" rtlCol="0">
            <a:spAutoFit/>
          </a:bodyPr>
          <a:lstStyle/>
          <a:p>
            <a:r>
              <a:rPr lang="en-US" sz="2000" dirty="0" smtClean="0"/>
              <a:t>Adjusted for age, gender, race/ethnicity, BMI, alcohol use, smoking status, pack years, presence of hypertension, diabetes, and statin use, and an interaction term between age and AHI</a:t>
            </a:r>
            <a:endParaRPr lang="en-US" sz="2000" dirty="0"/>
          </a:p>
        </p:txBody>
      </p:sp>
    </p:spTree>
    <p:extLst>
      <p:ext uri="{BB962C8B-B14F-4D97-AF65-F5344CB8AC3E}">
        <p14:creationId xmlns:p14="http://schemas.microsoft.com/office/powerpoint/2010/main" val="395369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sp>
        <p:nvSpPr>
          <p:cNvPr id="3" name="Content Placeholder 2"/>
          <p:cNvSpPr>
            <a:spLocks noGrp="1"/>
          </p:cNvSpPr>
          <p:nvPr>
            <p:ph idx="1"/>
          </p:nvPr>
        </p:nvSpPr>
        <p:spPr/>
        <p:txBody>
          <a:bodyPr>
            <a:normAutofit fontScale="92500"/>
          </a:bodyPr>
          <a:lstStyle/>
          <a:p>
            <a:r>
              <a:rPr lang="en-US" sz="2800" dirty="0" err="1" smtClean="0"/>
              <a:t>Lutsey</a:t>
            </a:r>
            <a:r>
              <a:rPr lang="en-US" sz="2800" dirty="0" smtClean="0"/>
              <a:t> et al.</a:t>
            </a:r>
          </a:p>
          <a:p>
            <a:pPr lvl="1"/>
            <a:r>
              <a:rPr lang="en-US" sz="2400" dirty="0"/>
              <a:t>The association between severe OSA and CAC&gt;0 was slightly stronger among younger participants than older </a:t>
            </a:r>
            <a:r>
              <a:rPr lang="en-US" sz="2400" dirty="0" smtClean="0"/>
              <a:t>participants</a:t>
            </a:r>
          </a:p>
          <a:p>
            <a:pPr lvl="2"/>
            <a:r>
              <a:rPr lang="en-US" sz="2000" dirty="0" smtClean="0"/>
              <a:t>PR </a:t>
            </a:r>
            <a:r>
              <a:rPr lang="en-US" sz="2000" dirty="0"/>
              <a:t>(95% CI) </a:t>
            </a:r>
            <a:r>
              <a:rPr lang="en-US" sz="2000" dirty="0" smtClean="0"/>
              <a:t>≤67 </a:t>
            </a:r>
            <a:r>
              <a:rPr lang="en-US" sz="2000" dirty="0"/>
              <a:t>years </a:t>
            </a:r>
            <a:r>
              <a:rPr lang="en-US" sz="2000" dirty="0" smtClean="0"/>
              <a:t>1.22 </a:t>
            </a:r>
            <a:r>
              <a:rPr lang="en-US" sz="2000" dirty="0"/>
              <a:t>(1.03, 1.45) </a:t>
            </a:r>
            <a:r>
              <a:rPr lang="en-US" sz="2000" dirty="0" smtClean="0"/>
              <a:t>and &gt;</a:t>
            </a:r>
            <a:r>
              <a:rPr lang="en-US" sz="2000" dirty="0"/>
              <a:t>67 </a:t>
            </a:r>
            <a:r>
              <a:rPr lang="en-US" sz="2000" dirty="0" smtClean="0"/>
              <a:t>years 1.16 </a:t>
            </a:r>
            <a:r>
              <a:rPr lang="en-US" sz="2000" dirty="0"/>
              <a:t>(1.04, 1.28</a:t>
            </a:r>
            <a:r>
              <a:rPr lang="en-US" sz="2000" dirty="0" smtClean="0"/>
              <a:t>), </a:t>
            </a:r>
            <a:r>
              <a:rPr lang="en-US" sz="2000" dirty="0"/>
              <a:t>p-interaction &lt;</a:t>
            </a:r>
            <a:r>
              <a:rPr lang="en-US" sz="2000" dirty="0" smtClean="0"/>
              <a:t>0.01</a:t>
            </a:r>
          </a:p>
          <a:p>
            <a:pPr lvl="1"/>
            <a:r>
              <a:rPr lang="en-US" sz="2400" dirty="0" smtClean="0"/>
              <a:t>Associations did not vary by sex or race/ethnicity</a:t>
            </a:r>
          </a:p>
          <a:p>
            <a:r>
              <a:rPr lang="en-US" sz="2800" dirty="0" err="1" smtClean="0"/>
              <a:t>Javaheri</a:t>
            </a:r>
            <a:r>
              <a:rPr lang="en-US" sz="2800" dirty="0" smtClean="0"/>
              <a:t> et al.</a:t>
            </a:r>
          </a:p>
          <a:p>
            <a:pPr lvl="1"/>
            <a:r>
              <a:rPr lang="en-US" sz="2400" dirty="0" smtClean="0"/>
              <a:t>LV mass and mass/volume were significantly increased with increasing AHI category for </a:t>
            </a:r>
            <a:r>
              <a:rPr lang="en-US" sz="2400" dirty="0"/>
              <a:t>subjects </a:t>
            </a:r>
            <a:r>
              <a:rPr lang="en-US" sz="2400" dirty="0" smtClean="0"/>
              <a:t>≤65 years</a:t>
            </a:r>
          </a:p>
          <a:p>
            <a:pPr lvl="2"/>
            <a:r>
              <a:rPr lang="en-US" sz="2000" dirty="0"/>
              <a:t>(β=1.84 ± 0.47 </a:t>
            </a:r>
            <a:r>
              <a:rPr lang="en-US" sz="2000" dirty="0" err="1"/>
              <a:t>gm</a:t>
            </a:r>
            <a:r>
              <a:rPr lang="en-US" sz="2000" dirty="0"/>
              <a:t>/m, p=0.0001 and β=0.02 ± 0.007 </a:t>
            </a:r>
            <a:r>
              <a:rPr lang="en-US" sz="2000" dirty="0" err="1"/>
              <a:t>gm</a:t>
            </a:r>
            <a:r>
              <a:rPr lang="en-US" sz="2000" dirty="0"/>
              <a:t>/mL, p=0.025, respectively) </a:t>
            </a:r>
            <a:endParaRPr lang="en-US" sz="2000" dirty="0" smtClean="0"/>
          </a:p>
          <a:p>
            <a:pPr lvl="1"/>
            <a:r>
              <a:rPr lang="en-US" sz="2200" dirty="0" smtClean="0"/>
              <a:t>Associations slightly (not significantly) stronger in Whites and Chinese</a:t>
            </a:r>
            <a:endParaRPr lang="en-US" dirty="0" smtClean="0"/>
          </a:p>
          <a:p>
            <a:pPr lvl="1"/>
            <a:endParaRPr lang="en-US" sz="2400" dirty="0"/>
          </a:p>
        </p:txBody>
      </p:sp>
    </p:spTree>
    <p:extLst>
      <p:ext uri="{BB962C8B-B14F-4D97-AF65-F5344CB8AC3E}">
        <p14:creationId xmlns:p14="http://schemas.microsoft.com/office/powerpoint/2010/main" val="1278881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Compared to SHHS</a:t>
            </a:r>
            <a:endParaRPr lang="en-US" dirty="0"/>
          </a:p>
        </p:txBody>
      </p:sp>
      <p:sp>
        <p:nvSpPr>
          <p:cNvPr id="4" name="TextBox 3"/>
          <p:cNvSpPr txBox="1"/>
          <p:nvPr/>
        </p:nvSpPr>
        <p:spPr>
          <a:xfrm>
            <a:off x="4470400" y="6126163"/>
            <a:ext cx="3979333" cy="369332"/>
          </a:xfrm>
          <a:prstGeom prst="rect">
            <a:avLst/>
          </a:prstGeom>
          <a:noFill/>
        </p:spPr>
        <p:txBody>
          <a:bodyPr wrap="square" rtlCol="0">
            <a:spAutoFit/>
          </a:bodyPr>
          <a:lstStyle/>
          <a:p>
            <a:r>
              <a:rPr lang="en-US" dirty="0" err="1" smtClean="0"/>
              <a:t>Wattanakit</a:t>
            </a:r>
            <a:r>
              <a:rPr lang="en-US" dirty="0" smtClean="0"/>
              <a:t> et al. Atherosclerosis 2008</a:t>
            </a:r>
            <a:endParaRPr lang="en-US" dirty="0"/>
          </a:p>
        </p:txBody>
      </p:sp>
      <p:pic>
        <p:nvPicPr>
          <p:cNvPr id="5" name="Picture 4"/>
          <p:cNvPicPr>
            <a:picLocks noChangeAspect="1"/>
          </p:cNvPicPr>
          <p:nvPr/>
        </p:nvPicPr>
        <p:blipFill rotWithShape="1">
          <a:blip r:embed="rId3"/>
          <a:srcRect r="1296"/>
          <a:stretch/>
        </p:blipFill>
        <p:spPr>
          <a:xfrm>
            <a:off x="33866" y="1181100"/>
            <a:ext cx="9025467" cy="4476750"/>
          </a:xfrm>
          <a:prstGeom prst="rect">
            <a:avLst/>
          </a:prstGeom>
        </p:spPr>
      </p:pic>
      <p:sp>
        <p:nvSpPr>
          <p:cNvPr id="6" name="TextBox 5"/>
          <p:cNvSpPr txBox="1"/>
          <p:nvPr/>
        </p:nvSpPr>
        <p:spPr>
          <a:xfrm>
            <a:off x="8043333" y="3606800"/>
            <a:ext cx="880534" cy="369332"/>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68325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8229600" cy="757238"/>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3000" dirty="0" smtClean="0"/>
              <a:t>Sleep apnea (≥15) is significantly associated with the presence of carotid plaque in younger participants</a:t>
            </a:r>
          </a:p>
          <a:p>
            <a:r>
              <a:rPr lang="en-US" sz="3000" dirty="0" smtClean="0"/>
              <a:t>There is also significant age interaction in the association between sleep apnea and </a:t>
            </a:r>
            <a:r>
              <a:rPr lang="en-US" sz="3000" dirty="0" err="1" smtClean="0"/>
              <a:t>cIMT</a:t>
            </a:r>
            <a:endParaRPr lang="en-US" sz="3000" dirty="0" smtClean="0"/>
          </a:p>
          <a:p>
            <a:r>
              <a:rPr lang="en-US" sz="2800" dirty="0"/>
              <a:t>There appears to be a signal between arousal index and the presence of carotid plaque</a:t>
            </a:r>
          </a:p>
          <a:p>
            <a:r>
              <a:rPr lang="en-US" sz="2800" dirty="0"/>
              <a:t>No significant predictors of </a:t>
            </a:r>
            <a:r>
              <a:rPr lang="en-US" sz="2800" dirty="0" err="1"/>
              <a:t>cIMT</a:t>
            </a:r>
            <a:r>
              <a:rPr lang="en-US" sz="2800" dirty="0"/>
              <a:t> was </a:t>
            </a:r>
            <a:r>
              <a:rPr lang="en-US" sz="2800" dirty="0" smtClean="0"/>
              <a:t>found in the final model</a:t>
            </a:r>
            <a:endParaRPr lang="en-US" sz="3000" dirty="0" smtClean="0"/>
          </a:p>
          <a:p>
            <a:endParaRPr lang="en-US" sz="3000" dirty="0" smtClean="0"/>
          </a:p>
        </p:txBody>
      </p:sp>
    </p:spTree>
    <p:extLst>
      <p:ext uri="{BB962C8B-B14F-4D97-AF65-F5344CB8AC3E}">
        <p14:creationId xmlns:p14="http://schemas.microsoft.com/office/powerpoint/2010/main" val="214715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Modeling of AHI and other sleep measures as continuous variables</a:t>
            </a:r>
          </a:p>
          <a:p>
            <a:r>
              <a:rPr lang="en-US" dirty="0" smtClean="0"/>
              <a:t>Analyses comparing the highest AHI quartile with the lower quartiles</a:t>
            </a:r>
          </a:p>
        </p:txBody>
      </p:sp>
    </p:spTree>
    <p:extLst>
      <p:ext uri="{BB962C8B-B14F-4D97-AF65-F5344CB8AC3E}">
        <p14:creationId xmlns:p14="http://schemas.microsoft.com/office/powerpoint/2010/main" val="335823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164"/>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2099733"/>
            <a:ext cx="8229600" cy="4026430"/>
          </a:xfrm>
        </p:spPr>
        <p:txBody>
          <a:bodyPr/>
          <a:lstStyle/>
          <a:p>
            <a:r>
              <a:rPr lang="en-US" dirty="0" smtClean="0"/>
              <a:t>Susan Redline, </a:t>
            </a:r>
            <a:r>
              <a:rPr lang="en-US" dirty="0" err="1" smtClean="0"/>
              <a:t>Rui</a:t>
            </a:r>
            <a:r>
              <a:rPr lang="en-US" dirty="0" smtClean="0"/>
              <a:t> Wang, James Stein, Claudia </a:t>
            </a:r>
            <a:r>
              <a:rPr lang="en-US" dirty="0" err="1" smtClean="0"/>
              <a:t>Korcarz</a:t>
            </a:r>
            <a:r>
              <a:rPr lang="en-US" dirty="0" smtClean="0"/>
              <a:t>, </a:t>
            </a:r>
            <a:r>
              <a:rPr lang="en-US" dirty="0" err="1" smtClean="0"/>
              <a:t>Sogol</a:t>
            </a:r>
            <a:r>
              <a:rPr lang="en-US" dirty="0" smtClean="0"/>
              <a:t> </a:t>
            </a:r>
            <a:r>
              <a:rPr lang="en-US" dirty="0" err="1" smtClean="0"/>
              <a:t>Javaheri</a:t>
            </a:r>
            <a:r>
              <a:rPr lang="en-US" dirty="0"/>
              <a:t>, Jing Wen</a:t>
            </a:r>
            <a:endParaRPr lang="en-US" dirty="0" smtClean="0"/>
          </a:p>
        </p:txBody>
      </p:sp>
    </p:spTree>
    <p:extLst>
      <p:ext uri="{BB962C8B-B14F-4D97-AF65-F5344CB8AC3E}">
        <p14:creationId xmlns:p14="http://schemas.microsoft.com/office/powerpoint/2010/main" val="317417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867" y="5856025"/>
            <a:ext cx="7010400" cy="379148"/>
          </a:xfrm>
        </p:spPr>
        <p:txBody>
          <a:bodyPr>
            <a:noAutofit/>
          </a:bodyPr>
          <a:lstStyle/>
          <a:p>
            <a:pPr marL="0" indent="0">
              <a:buNone/>
            </a:pPr>
            <a:r>
              <a:rPr lang="en-US" sz="2000" dirty="0" smtClean="0"/>
              <a:t>N= 552			 532				   297			 234</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3501641462"/>
              </p:ext>
            </p:extLst>
          </p:nvPr>
        </p:nvGraphicFramePr>
        <p:xfrm>
          <a:off x="510910" y="1039284"/>
          <a:ext cx="8175890" cy="4955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15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743450"/>
          </a:xfrm>
        </p:spPr>
        <p:txBody>
          <a:bodyPr>
            <a:normAutofit/>
          </a:bodyPr>
          <a:lstStyle/>
          <a:p>
            <a:r>
              <a:rPr lang="en-US" dirty="0" err="1" smtClean="0"/>
              <a:t>Pathophysiologic</a:t>
            </a:r>
            <a:r>
              <a:rPr lang="en-US" dirty="0" smtClean="0"/>
              <a:t> mechanisms associating sleep apnea with carotid disease</a:t>
            </a:r>
          </a:p>
          <a:p>
            <a:r>
              <a:rPr lang="en-US" dirty="0" smtClean="0"/>
              <a:t>Association between sleep apnea and carotid disease in MESA</a:t>
            </a:r>
          </a:p>
          <a:p>
            <a:r>
              <a:rPr lang="en-US" dirty="0" smtClean="0"/>
              <a:t>Future directions</a:t>
            </a:r>
            <a:endParaRPr lang="en-US" dirty="0"/>
          </a:p>
        </p:txBody>
      </p:sp>
    </p:spTree>
    <p:extLst>
      <p:ext uri="{BB962C8B-B14F-4D97-AF65-F5344CB8AC3E}">
        <p14:creationId xmlns:p14="http://schemas.microsoft.com/office/powerpoint/2010/main" val="8684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4000" dirty="0" smtClean="0">
                <a:latin typeface="Calibri" charset="0"/>
              </a:rPr>
              <a:t>Stroke Risk </a:t>
            </a:r>
            <a:r>
              <a:rPr lang="en-US" sz="4000" dirty="0">
                <a:latin typeface="Calibri" charset="0"/>
              </a:rPr>
              <a:t>Factors</a:t>
            </a:r>
          </a:p>
        </p:txBody>
      </p:sp>
      <p:sp>
        <p:nvSpPr>
          <p:cNvPr id="3" name="Content Placeholder 2"/>
          <p:cNvSpPr>
            <a:spLocks noGrp="1"/>
          </p:cNvSpPr>
          <p:nvPr>
            <p:ph idx="1"/>
          </p:nvPr>
        </p:nvSpPr>
        <p:spPr>
          <a:xfrm>
            <a:off x="457200" y="1600200"/>
            <a:ext cx="8458200" cy="4525963"/>
          </a:xfrm>
        </p:spPr>
        <p:txBody>
          <a:bodyPr/>
          <a:lstStyle/>
          <a:p>
            <a:r>
              <a:rPr lang="en-US" dirty="0">
                <a:latin typeface="Calibri" charset="0"/>
              </a:rPr>
              <a:t>Age, </a:t>
            </a:r>
            <a:r>
              <a:rPr lang="en-US" dirty="0" smtClean="0">
                <a:latin typeface="Calibri" charset="0"/>
              </a:rPr>
              <a:t>gender</a:t>
            </a:r>
            <a:r>
              <a:rPr lang="en-US" dirty="0">
                <a:latin typeface="Calibri" charset="0"/>
              </a:rPr>
              <a:t>, </a:t>
            </a:r>
            <a:r>
              <a:rPr lang="en-US" dirty="0" smtClean="0">
                <a:latin typeface="Calibri" charset="0"/>
              </a:rPr>
              <a:t>race</a:t>
            </a:r>
            <a:endParaRPr lang="en-US" dirty="0">
              <a:latin typeface="Calibri" charset="0"/>
            </a:endParaRPr>
          </a:p>
          <a:p>
            <a:r>
              <a:rPr lang="en-US" dirty="0" smtClean="0">
                <a:latin typeface="Calibri" charset="0"/>
              </a:rPr>
              <a:t>HTN, </a:t>
            </a:r>
            <a:r>
              <a:rPr lang="en-US" dirty="0">
                <a:latin typeface="Calibri" charset="0"/>
              </a:rPr>
              <a:t>A Fib, LVH, </a:t>
            </a:r>
            <a:r>
              <a:rPr lang="en-US" dirty="0" smtClean="0">
                <a:latin typeface="Calibri" charset="0"/>
              </a:rPr>
              <a:t>valve </a:t>
            </a:r>
            <a:r>
              <a:rPr lang="en-US" dirty="0">
                <a:latin typeface="Calibri" charset="0"/>
              </a:rPr>
              <a:t>disease</a:t>
            </a:r>
          </a:p>
          <a:p>
            <a:r>
              <a:rPr lang="en-US" dirty="0">
                <a:latin typeface="Calibri" charset="0"/>
              </a:rPr>
              <a:t>Diabetes, </a:t>
            </a:r>
            <a:r>
              <a:rPr lang="en-US" dirty="0" smtClean="0">
                <a:latin typeface="Calibri" charset="0"/>
              </a:rPr>
              <a:t>dyslipidemia</a:t>
            </a:r>
            <a:r>
              <a:rPr lang="en-US" dirty="0">
                <a:latin typeface="Calibri" charset="0"/>
              </a:rPr>
              <a:t>, </a:t>
            </a:r>
            <a:r>
              <a:rPr lang="en-US" dirty="0" smtClean="0">
                <a:latin typeface="Calibri" charset="0"/>
              </a:rPr>
              <a:t>carotid atherosclerosis </a:t>
            </a:r>
            <a:endParaRPr lang="en-US" dirty="0">
              <a:latin typeface="Calibri" charset="0"/>
            </a:endParaRPr>
          </a:p>
          <a:p>
            <a:r>
              <a:rPr lang="en-US" dirty="0">
                <a:latin typeface="Calibri" charset="0"/>
              </a:rPr>
              <a:t>Smoking, </a:t>
            </a:r>
            <a:r>
              <a:rPr lang="en-US" dirty="0" smtClean="0">
                <a:latin typeface="Calibri" charset="0"/>
              </a:rPr>
              <a:t>alcohol</a:t>
            </a:r>
            <a:endParaRPr lang="en-US" dirty="0">
              <a:latin typeface="Calibri" charset="0"/>
            </a:endParaRPr>
          </a:p>
          <a:p>
            <a:endParaRPr lang="en-US" dirty="0">
              <a:latin typeface="Calibri" charset="0"/>
            </a:endParaRPr>
          </a:p>
          <a:p>
            <a:r>
              <a:rPr lang="en-US" b="1" i="1" dirty="0">
                <a:solidFill>
                  <a:srgbClr val="C00000"/>
                </a:solidFill>
                <a:latin typeface="Calibri" charset="0"/>
              </a:rPr>
              <a:t>Sleep </a:t>
            </a:r>
            <a:r>
              <a:rPr lang="en-US" b="1" i="1" dirty="0" smtClean="0">
                <a:solidFill>
                  <a:srgbClr val="C00000"/>
                </a:solidFill>
                <a:latin typeface="Calibri" charset="0"/>
              </a:rPr>
              <a:t>disordered breathing</a:t>
            </a:r>
            <a:endParaRPr lang="en-US" b="1" i="1" dirty="0">
              <a:solidFill>
                <a:srgbClr val="C00000"/>
              </a:solidFill>
              <a:latin typeface="Calibri" charset="0"/>
            </a:endParaRPr>
          </a:p>
          <a:p>
            <a:pPr lvl="1"/>
            <a:r>
              <a:rPr lang="en-US" b="1" i="1" dirty="0">
                <a:solidFill>
                  <a:srgbClr val="C00000"/>
                </a:solidFill>
                <a:latin typeface="Calibri" charset="0"/>
              </a:rPr>
              <a:t>35 to </a:t>
            </a:r>
            <a:r>
              <a:rPr lang="en-US" b="1" i="1" dirty="0" smtClean="0">
                <a:solidFill>
                  <a:srgbClr val="C00000"/>
                </a:solidFill>
                <a:latin typeface="Calibri" charset="0"/>
              </a:rPr>
              <a:t>45% </a:t>
            </a:r>
            <a:r>
              <a:rPr lang="en-US" b="1" i="1" dirty="0">
                <a:solidFill>
                  <a:srgbClr val="C00000"/>
                </a:solidFill>
                <a:latin typeface="Calibri" charset="0"/>
              </a:rPr>
              <a:t>of patients with CVD</a:t>
            </a:r>
          </a:p>
        </p:txBody>
      </p:sp>
    </p:spTree>
    <p:extLst>
      <p:ext uri="{BB962C8B-B14F-4D97-AF65-F5344CB8AC3E}">
        <p14:creationId xmlns:p14="http://schemas.microsoft.com/office/powerpoint/2010/main" val="32686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7625" y="2917825"/>
            <a:ext cx="1638300" cy="339196"/>
          </a:xfrm>
          <a:prstGeom prst="rect">
            <a:avLst/>
          </a:prstGeom>
          <a:noFill/>
          <a:ln w="50800">
            <a:solidFill>
              <a:schemeClr val="tx1"/>
            </a:solidFill>
            <a:miter lim="800000"/>
            <a:headEnd/>
            <a:tailEnd/>
          </a:ln>
        </p:spPr>
        <p:txBody>
          <a:bodyPr wrap="square" lIns="92075" tIns="46038" rIns="92075" bIns="46038">
            <a:spAutoFit/>
          </a:bodyPr>
          <a:lstStyle/>
          <a:p>
            <a:pPr algn="ctr">
              <a:spcBef>
                <a:spcPct val="50000"/>
              </a:spcBef>
            </a:pPr>
            <a:r>
              <a:rPr lang="en-US" sz="1600" b="1" dirty="0" smtClean="0">
                <a:latin typeface="Arial Black" pitchFamily="34" charset="0"/>
              </a:rPr>
              <a:t>Sleep-Apnea</a:t>
            </a:r>
            <a:endParaRPr lang="en-US" sz="1600" b="1" dirty="0">
              <a:solidFill>
                <a:srgbClr val="FFFFFF"/>
              </a:solidFill>
              <a:latin typeface="Arial Black" pitchFamily="34" charset="0"/>
            </a:endParaRPr>
          </a:p>
        </p:txBody>
      </p:sp>
      <p:sp>
        <p:nvSpPr>
          <p:cNvPr id="9219" name="Text Box 3"/>
          <p:cNvSpPr txBox="1">
            <a:spLocks noChangeArrowheads="1"/>
          </p:cNvSpPr>
          <p:nvPr/>
        </p:nvSpPr>
        <p:spPr bwMode="auto">
          <a:xfrm>
            <a:off x="2466975" y="685800"/>
            <a:ext cx="1981200" cy="6047809"/>
          </a:xfrm>
          <a:prstGeom prst="rect">
            <a:avLst/>
          </a:prstGeom>
          <a:noFill/>
          <a:ln w="15875">
            <a:solidFill>
              <a:schemeClr val="tx1"/>
            </a:solidFill>
            <a:miter lim="800000"/>
            <a:headEnd/>
            <a:tailEnd/>
          </a:ln>
        </p:spPr>
        <p:txBody>
          <a:bodyPr>
            <a:spAutoFit/>
          </a:bodyPr>
          <a:lstStyle/>
          <a:p>
            <a:pPr>
              <a:spcBef>
                <a:spcPct val="50000"/>
              </a:spcBef>
            </a:pPr>
            <a:r>
              <a:rPr lang="en-US" b="1" dirty="0"/>
              <a:t>Chronic Intermittent Hypoxia</a:t>
            </a:r>
          </a:p>
          <a:p>
            <a:pPr>
              <a:spcBef>
                <a:spcPct val="50000"/>
              </a:spcBef>
            </a:pPr>
            <a:r>
              <a:rPr lang="en-US" b="1" dirty="0" err="1"/>
              <a:t>Ventilatory</a:t>
            </a:r>
            <a:r>
              <a:rPr lang="en-US" b="1" dirty="0"/>
              <a:t> Overshoot </a:t>
            </a:r>
            <a:r>
              <a:rPr lang="en-US" b="1" dirty="0" err="1"/>
              <a:t>Hyperoxia</a:t>
            </a:r>
            <a:endParaRPr lang="en-US" b="1" dirty="0"/>
          </a:p>
          <a:p>
            <a:pPr>
              <a:spcBef>
                <a:spcPct val="50000"/>
              </a:spcBef>
            </a:pPr>
            <a:r>
              <a:rPr lang="en-US" b="1" dirty="0"/>
              <a:t>Increased Sympathetic Nervous System Activity</a:t>
            </a:r>
          </a:p>
          <a:p>
            <a:pPr>
              <a:spcBef>
                <a:spcPct val="50000"/>
              </a:spcBef>
            </a:pPr>
            <a:r>
              <a:rPr lang="en-US" b="1" dirty="0" err="1"/>
              <a:t>Intrathoracic</a:t>
            </a:r>
            <a:r>
              <a:rPr lang="en-US" b="1" dirty="0"/>
              <a:t> Pressure Swings</a:t>
            </a:r>
          </a:p>
          <a:p>
            <a:pPr>
              <a:spcBef>
                <a:spcPct val="50000"/>
              </a:spcBef>
            </a:pPr>
            <a:r>
              <a:rPr lang="en-US" b="1" dirty="0" err="1"/>
              <a:t>Hypercapnia</a:t>
            </a:r>
            <a:endParaRPr lang="en-US" b="1" dirty="0"/>
          </a:p>
          <a:p>
            <a:pPr>
              <a:spcBef>
                <a:spcPct val="50000"/>
              </a:spcBef>
            </a:pPr>
            <a:r>
              <a:rPr lang="en-US" b="1" dirty="0"/>
              <a:t>Increased Arousals</a:t>
            </a:r>
          </a:p>
          <a:p>
            <a:pPr>
              <a:spcBef>
                <a:spcPct val="50000"/>
              </a:spcBef>
            </a:pPr>
            <a:r>
              <a:rPr lang="en-US" b="1" dirty="0"/>
              <a:t>Reduced Sleep  </a:t>
            </a:r>
            <a:r>
              <a:rPr lang="en-US" b="1" dirty="0" smtClean="0"/>
              <a:t>Duration</a:t>
            </a:r>
          </a:p>
          <a:p>
            <a:pPr>
              <a:spcBef>
                <a:spcPct val="50000"/>
              </a:spcBef>
            </a:pPr>
            <a:r>
              <a:rPr lang="en-US" b="1" dirty="0" smtClean="0"/>
              <a:t>Abnormal HRV and increased HR</a:t>
            </a:r>
            <a:endParaRPr lang="en-US" b="1" dirty="0"/>
          </a:p>
        </p:txBody>
      </p:sp>
      <p:sp>
        <p:nvSpPr>
          <p:cNvPr id="9220" name="AutoShape 4"/>
          <p:cNvSpPr>
            <a:spLocks noChangeArrowheads="1"/>
          </p:cNvSpPr>
          <p:nvPr/>
        </p:nvSpPr>
        <p:spPr bwMode="auto">
          <a:xfrm>
            <a:off x="4295775" y="2695575"/>
            <a:ext cx="381000" cy="381000"/>
          </a:xfrm>
          <a:prstGeom prst="rightArrow">
            <a:avLst>
              <a:gd name="adj1" fmla="val 50000"/>
              <a:gd name="adj2" fmla="val 25000"/>
            </a:avLst>
          </a:prstGeom>
          <a:solidFill>
            <a:schemeClr val="accent1"/>
          </a:solidFill>
          <a:ln w="25400">
            <a:solidFill>
              <a:schemeClr val="tx1"/>
            </a:solidFill>
            <a:miter lim="800000"/>
            <a:headEnd/>
            <a:tailEnd/>
          </a:ln>
        </p:spPr>
        <p:txBody>
          <a:bodyPr wrap="none" anchor="ctr"/>
          <a:lstStyle/>
          <a:p>
            <a:endParaRPr lang="en-US"/>
          </a:p>
        </p:txBody>
      </p:sp>
      <p:sp>
        <p:nvSpPr>
          <p:cNvPr id="9221" name="Text Box 5"/>
          <p:cNvSpPr txBox="1">
            <a:spLocks noChangeArrowheads="1"/>
          </p:cNvSpPr>
          <p:nvPr/>
        </p:nvSpPr>
        <p:spPr bwMode="auto">
          <a:xfrm>
            <a:off x="4676775" y="772194"/>
            <a:ext cx="1904999" cy="4524315"/>
          </a:xfrm>
          <a:prstGeom prst="rect">
            <a:avLst/>
          </a:prstGeom>
          <a:noFill/>
          <a:ln w="15875">
            <a:solidFill>
              <a:schemeClr val="tx1"/>
            </a:solidFill>
            <a:miter lim="800000"/>
            <a:headEnd/>
            <a:tailEnd/>
          </a:ln>
        </p:spPr>
        <p:txBody>
          <a:bodyPr wrap="square">
            <a:spAutoFit/>
          </a:bodyPr>
          <a:lstStyle/>
          <a:p>
            <a:pPr>
              <a:spcBef>
                <a:spcPct val="50000"/>
              </a:spcBef>
            </a:pPr>
            <a:r>
              <a:rPr lang="en-US" b="1" dirty="0"/>
              <a:t>Increased Inflammation</a:t>
            </a:r>
          </a:p>
          <a:p>
            <a:pPr>
              <a:spcBef>
                <a:spcPct val="50000"/>
              </a:spcBef>
            </a:pPr>
            <a:r>
              <a:rPr lang="en-US" b="1" dirty="0"/>
              <a:t>Increased Oxidative Stress</a:t>
            </a:r>
          </a:p>
          <a:p>
            <a:pPr>
              <a:spcBef>
                <a:spcPct val="50000"/>
              </a:spcBef>
            </a:pPr>
            <a:r>
              <a:rPr lang="en-US" b="1" dirty="0"/>
              <a:t>Metabolic </a:t>
            </a:r>
            <a:r>
              <a:rPr lang="en-US" b="1" dirty="0" smtClean="0"/>
              <a:t>Dysfunction</a:t>
            </a:r>
            <a:endParaRPr lang="en-US" b="1" dirty="0"/>
          </a:p>
          <a:p>
            <a:pPr>
              <a:spcBef>
                <a:spcPct val="50000"/>
              </a:spcBef>
            </a:pPr>
            <a:r>
              <a:rPr lang="en-US" b="1" dirty="0"/>
              <a:t>Insulin Resistance</a:t>
            </a:r>
          </a:p>
          <a:p>
            <a:pPr>
              <a:spcBef>
                <a:spcPct val="50000"/>
              </a:spcBef>
            </a:pPr>
            <a:r>
              <a:rPr lang="en-US" b="1" dirty="0"/>
              <a:t>Hyper-</a:t>
            </a:r>
            <a:r>
              <a:rPr lang="en-US" b="1" dirty="0" err="1"/>
              <a:t>coaguability</a:t>
            </a:r>
            <a:endParaRPr lang="en-US" b="1" dirty="0"/>
          </a:p>
          <a:p>
            <a:pPr>
              <a:spcBef>
                <a:spcPct val="50000"/>
              </a:spcBef>
            </a:pPr>
            <a:r>
              <a:rPr lang="en-US" b="1" dirty="0"/>
              <a:t>Endothelial Dysfunction</a:t>
            </a:r>
          </a:p>
          <a:p>
            <a:pPr>
              <a:spcBef>
                <a:spcPct val="50000"/>
              </a:spcBef>
            </a:pPr>
            <a:r>
              <a:rPr lang="en-US" b="1" dirty="0"/>
              <a:t>Autonomic </a:t>
            </a:r>
            <a:r>
              <a:rPr lang="en-US" b="1" dirty="0" smtClean="0"/>
              <a:t>Dysfunction</a:t>
            </a:r>
          </a:p>
        </p:txBody>
      </p:sp>
      <p:sp>
        <p:nvSpPr>
          <p:cNvPr id="9222" name="AutoShape 6"/>
          <p:cNvSpPr>
            <a:spLocks noChangeArrowheads="1"/>
          </p:cNvSpPr>
          <p:nvPr/>
        </p:nvSpPr>
        <p:spPr bwMode="auto">
          <a:xfrm>
            <a:off x="6477000" y="2695575"/>
            <a:ext cx="381000" cy="304800"/>
          </a:xfrm>
          <a:prstGeom prst="rightArrow">
            <a:avLst>
              <a:gd name="adj1" fmla="val 50000"/>
              <a:gd name="adj2" fmla="val 25000"/>
            </a:avLst>
          </a:prstGeom>
          <a:solidFill>
            <a:schemeClr val="accent1"/>
          </a:solidFill>
          <a:ln w="31750">
            <a:solidFill>
              <a:schemeClr val="tx1"/>
            </a:solidFill>
            <a:miter lim="800000"/>
            <a:headEnd/>
            <a:tailEnd/>
          </a:ln>
        </p:spPr>
        <p:txBody>
          <a:bodyPr wrap="none" anchor="ctr"/>
          <a:lstStyle/>
          <a:p>
            <a:endParaRPr lang="en-US"/>
          </a:p>
        </p:txBody>
      </p:sp>
      <p:sp>
        <p:nvSpPr>
          <p:cNvPr id="9223" name="Text Box 7"/>
          <p:cNvSpPr txBox="1">
            <a:spLocks noChangeArrowheads="1"/>
          </p:cNvSpPr>
          <p:nvPr/>
        </p:nvSpPr>
        <p:spPr bwMode="auto">
          <a:xfrm>
            <a:off x="6858000" y="1143000"/>
            <a:ext cx="2133600" cy="3323987"/>
          </a:xfrm>
          <a:prstGeom prst="rect">
            <a:avLst/>
          </a:prstGeom>
          <a:noFill/>
          <a:ln w="15875">
            <a:solidFill>
              <a:schemeClr val="tx1"/>
            </a:solidFill>
            <a:miter lim="800000"/>
            <a:headEnd/>
            <a:tailEnd/>
          </a:ln>
        </p:spPr>
        <p:txBody>
          <a:bodyPr>
            <a:spAutoFit/>
          </a:bodyPr>
          <a:lstStyle/>
          <a:p>
            <a:pPr>
              <a:spcBef>
                <a:spcPct val="50000"/>
              </a:spcBef>
            </a:pPr>
            <a:r>
              <a:rPr lang="en-US" b="1" dirty="0"/>
              <a:t>Systemic Hypertension</a:t>
            </a:r>
          </a:p>
          <a:p>
            <a:pPr>
              <a:spcBef>
                <a:spcPct val="50000"/>
              </a:spcBef>
            </a:pPr>
            <a:r>
              <a:rPr lang="en-US" b="1" dirty="0"/>
              <a:t>Atherosclerosis</a:t>
            </a:r>
          </a:p>
          <a:p>
            <a:pPr>
              <a:spcBef>
                <a:spcPct val="50000"/>
              </a:spcBef>
            </a:pPr>
            <a:r>
              <a:rPr lang="en-US" b="1" dirty="0"/>
              <a:t>Diastolic Dysfunction</a:t>
            </a:r>
          </a:p>
          <a:p>
            <a:pPr>
              <a:spcBef>
                <a:spcPct val="50000"/>
              </a:spcBef>
            </a:pPr>
            <a:r>
              <a:rPr lang="en-US" b="1" dirty="0"/>
              <a:t>Congestive Heart Failure</a:t>
            </a:r>
          </a:p>
          <a:p>
            <a:pPr>
              <a:spcBef>
                <a:spcPct val="50000"/>
              </a:spcBef>
            </a:pPr>
            <a:r>
              <a:rPr lang="en-US" b="1" dirty="0" smtClean="0"/>
              <a:t>Cardiac arrhythmias</a:t>
            </a:r>
          </a:p>
          <a:p>
            <a:pPr>
              <a:spcBef>
                <a:spcPct val="50000"/>
              </a:spcBef>
            </a:pPr>
            <a:r>
              <a:rPr lang="en-US" b="1" dirty="0" smtClean="0"/>
              <a:t>Stroke</a:t>
            </a:r>
            <a:endParaRPr lang="en-US" b="1" dirty="0"/>
          </a:p>
        </p:txBody>
      </p:sp>
      <p:sp>
        <p:nvSpPr>
          <p:cNvPr id="9224" name="Line 8"/>
          <p:cNvSpPr>
            <a:spLocks noChangeShapeType="1"/>
          </p:cNvSpPr>
          <p:nvPr/>
        </p:nvSpPr>
        <p:spPr bwMode="auto">
          <a:xfrm flipV="1">
            <a:off x="1828800" y="1981200"/>
            <a:ext cx="609600" cy="990600"/>
          </a:xfrm>
          <a:prstGeom prst="line">
            <a:avLst/>
          </a:prstGeom>
          <a:noFill/>
          <a:ln w="9525">
            <a:solidFill>
              <a:schemeClr val="tx1"/>
            </a:solidFill>
            <a:round/>
            <a:headEnd/>
            <a:tailEnd type="triangle" w="med" len="med"/>
          </a:ln>
        </p:spPr>
        <p:txBody>
          <a:bodyPr/>
          <a:lstStyle/>
          <a:p>
            <a:endParaRPr lang="en-US"/>
          </a:p>
        </p:txBody>
      </p:sp>
      <p:sp>
        <p:nvSpPr>
          <p:cNvPr id="9225" name="Line 9"/>
          <p:cNvSpPr>
            <a:spLocks noChangeShapeType="1"/>
          </p:cNvSpPr>
          <p:nvPr/>
        </p:nvSpPr>
        <p:spPr bwMode="auto">
          <a:xfrm flipV="1">
            <a:off x="1828800" y="2362200"/>
            <a:ext cx="685800" cy="609600"/>
          </a:xfrm>
          <a:prstGeom prst="line">
            <a:avLst/>
          </a:prstGeom>
          <a:noFill/>
          <a:ln w="9525">
            <a:solidFill>
              <a:schemeClr val="tx1"/>
            </a:solidFill>
            <a:round/>
            <a:headEnd/>
            <a:tailEnd type="triangle" w="med" len="med"/>
          </a:ln>
        </p:spPr>
        <p:txBody>
          <a:bodyPr/>
          <a:lstStyle/>
          <a:p>
            <a:endParaRPr lang="en-US"/>
          </a:p>
        </p:txBody>
      </p:sp>
      <p:sp>
        <p:nvSpPr>
          <p:cNvPr id="9226" name="Line 10"/>
          <p:cNvSpPr>
            <a:spLocks noChangeShapeType="1"/>
          </p:cNvSpPr>
          <p:nvPr/>
        </p:nvSpPr>
        <p:spPr bwMode="auto">
          <a:xfrm flipV="1">
            <a:off x="1828800" y="2819400"/>
            <a:ext cx="685800" cy="152400"/>
          </a:xfrm>
          <a:prstGeom prst="line">
            <a:avLst/>
          </a:prstGeom>
          <a:noFill/>
          <a:ln w="9525">
            <a:solidFill>
              <a:schemeClr val="tx1"/>
            </a:solidFill>
            <a:round/>
            <a:headEnd/>
            <a:tailEnd type="triangle" w="med" len="med"/>
          </a:ln>
        </p:spPr>
        <p:txBody>
          <a:bodyPr/>
          <a:lstStyle/>
          <a:p>
            <a:endParaRPr lang="en-US"/>
          </a:p>
        </p:txBody>
      </p:sp>
      <p:sp>
        <p:nvSpPr>
          <p:cNvPr id="9227" name="Line 11"/>
          <p:cNvSpPr>
            <a:spLocks noChangeShapeType="1"/>
          </p:cNvSpPr>
          <p:nvPr/>
        </p:nvSpPr>
        <p:spPr bwMode="auto">
          <a:xfrm>
            <a:off x="1828800" y="3124200"/>
            <a:ext cx="609600" cy="1371600"/>
          </a:xfrm>
          <a:prstGeom prst="line">
            <a:avLst/>
          </a:prstGeom>
          <a:noFill/>
          <a:ln w="9525">
            <a:solidFill>
              <a:schemeClr val="tx1"/>
            </a:solidFill>
            <a:round/>
            <a:headEnd/>
            <a:tailEnd type="triangle" w="med" len="med"/>
          </a:ln>
        </p:spPr>
        <p:txBody>
          <a:bodyPr/>
          <a:lstStyle/>
          <a:p>
            <a:endParaRPr lang="en-US"/>
          </a:p>
        </p:txBody>
      </p:sp>
      <p:sp>
        <p:nvSpPr>
          <p:cNvPr id="9228" name="Line 12"/>
          <p:cNvSpPr>
            <a:spLocks noChangeShapeType="1"/>
          </p:cNvSpPr>
          <p:nvPr/>
        </p:nvSpPr>
        <p:spPr bwMode="auto">
          <a:xfrm>
            <a:off x="1828800" y="3124200"/>
            <a:ext cx="609600" cy="1066800"/>
          </a:xfrm>
          <a:prstGeom prst="line">
            <a:avLst/>
          </a:prstGeom>
          <a:noFill/>
          <a:ln w="9525">
            <a:solidFill>
              <a:schemeClr val="tx1"/>
            </a:solidFill>
            <a:round/>
            <a:headEnd/>
            <a:tailEnd type="triangle" w="med" len="med"/>
          </a:ln>
        </p:spPr>
        <p:txBody>
          <a:bodyPr/>
          <a:lstStyle/>
          <a:p>
            <a:endParaRPr lang="en-US"/>
          </a:p>
        </p:txBody>
      </p:sp>
      <p:sp>
        <p:nvSpPr>
          <p:cNvPr id="9229" name="Line 13"/>
          <p:cNvSpPr>
            <a:spLocks noChangeShapeType="1"/>
          </p:cNvSpPr>
          <p:nvPr/>
        </p:nvSpPr>
        <p:spPr bwMode="auto">
          <a:xfrm>
            <a:off x="1828800" y="3124200"/>
            <a:ext cx="685800" cy="533400"/>
          </a:xfrm>
          <a:prstGeom prst="line">
            <a:avLst/>
          </a:prstGeom>
          <a:noFill/>
          <a:ln w="9525">
            <a:solidFill>
              <a:schemeClr val="tx1"/>
            </a:solidFill>
            <a:round/>
            <a:headEnd/>
            <a:tailEnd type="triangle" w="med" len="med"/>
          </a:ln>
        </p:spPr>
        <p:txBody>
          <a:bodyPr/>
          <a:lstStyle/>
          <a:p>
            <a:endParaRPr lang="en-US"/>
          </a:p>
        </p:txBody>
      </p:sp>
      <p:sp>
        <p:nvSpPr>
          <p:cNvPr id="9230" name="Line 14"/>
          <p:cNvSpPr>
            <a:spLocks noChangeShapeType="1"/>
          </p:cNvSpPr>
          <p:nvPr/>
        </p:nvSpPr>
        <p:spPr bwMode="auto">
          <a:xfrm>
            <a:off x="1828800" y="3124200"/>
            <a:ext cx="609600" cy="152400"/>
          </a:xfrm>
          <a:prstGeom prst="line">
            <a:avLst/>
          </a:prstGeom>
          <a:noFill/>
          <a:ln w="9525">
            <a:solidFill>
              <a:schemeClr val="tx1"/>
            </a:solidFill>
            <a:round/>
            <a:headEnd/>
            <a:tailEnd type="triangle" w="med" len="med"/>
          </a:ln>
        </p:spPr>
        <p:txBody>
          <a:bodyPr/>
          <a:lstStyle/>
          <a:p>
            <a:endParaRPr lang="en-US"/>
          </a:p>
        </p:txBody>
      </p:sp>
      <p:sp>
        <p:nvSpPr>
          <p:cNvPr id="9231" name="AutoShape 15"/>
          <p:cNvSpPr>
            <a:spLocks noChangeArrowheads="1"/>
          </p:cNvSpPr>
          <p:nvPr/>
        </p:nvSpPr>
        <p:spPr bwMode="auto">
          <a:xfrm>
            <a:off x="1676400" y="2895600"/>
            <a:ext cx="381000" cy="304800"/>
          </a:xfrm>
          <a:prstGeom prst="diamond">
            <a:avLst/>
          </a:prstGeom>
          <a:solidFill>
            <a:schemeClr val="tx2"/>
          </a:solidFill>
          <a:ln w="9525">
            <a:solidFill>
              <a:schemeClr val="tx1"/>
            </a:solidFill>
            <a:miter lim="800000"/>
            <a:headEnd/>
            <a:tailEnd/>
          </a:ln>
        </p:spPr>
        <p:txBody>
          <a:bodyPr wrap="none" anchor="ctr"/>
          <a:lstStyle/>
          <a:p>
            <a:endParaRPr lang="en-US"/>
          </a:p>
        </p:txBody>
      </p:sp>
      <p:sp>
        <p:nvSpPr>
          <p:cNvPr id="9232" name="Text Box 16"/>
          <p:cNvSpPr txBox="1">
            <a:spLocks noChangeArrowheads="1"/>
          </p:cNvSpPr>
          <p:nvPr/>
        </p:nvSpPr>
        <p:spPr bwMode="auto">
          <a:xfrm>
            <a:off x="2438400" y="47625"/>
            <a:ext cx="2009775" cy="641350"/>
          </a:xfrm>
          <a:prstGeom prst="rect">
            <a:avLst/>
          </a:prstGeom>
          <a:noFill/>
          <a:ln w="9525">
            <a:noFill/>
            <a:miter lim="800000"/>
            <a:headEnd/>
            <a:tailEnd/>
          </a:ln>
        </p:spPr>
        <p:txBody>
          <a:bodyPr wrap="square">
            <a:spAutoFit/>
          </a:bodyPr>
          <a:lstStyle/>
          <a:p>
            <a:pPr algn="ctr">
              <a:spcBef>
                <a:spcPct val="50000"/>
              </a:spcBef>
            </a:pPr>
            <a:r>
              <a:rPr lang="en-US" b="1" dirty="0">
                <a:solidFill>
                  <a:schemeClr val="tx2"/>
                </a:solidFill>
              </a:rPr>
              <a:t>PHYSIOLOGIC PERTURBATIONS</a:t>
            </a:r>
          </a:p>
        </p:txBody>
      </p:sp>
      <p:sp>
        <p:nvSpPr>
          <p:cNvPr id="9233" name="Text Box 17"/>
          <p:cNvSpPr txBox="1">
            <a:spLocks noChangeArrowheads="1"/>
          </p:cNvSpPr>
          <p:nvPr/>
        </p:nvSpPr>
        <p:spPr bwMode="auto">
          <a:xfrm>
            <a:off x="4676775" y="134143"/>
            <a:ext cx="1905000" cy="646113"/>
          </a:xfrm>
          <a:prstGeom prst="rect">
            <a:avLst/>
          </a:prstGeom>
          <a:noFill/>
          <a:ln w="9525">
            <a:noFill/>
            <a:miter lim="800000"/>
            <a:headEnd/>
            <a:tailEnd/>
          </a:ln>
        </p:spPr>
        <p:txBody>
          <a:bodyPr>
            <a:spAutoFit/>
          </a:bodyPr>
          <a:lstStyle/>
          <a:p>
            <a:pPr algn="ctr">
              <a:spcBef>
                <a:spcPct val="50000"/>
              </a:spcBef>
            </a:pPr>
            <a:r>
              <a:rPr lang="en-US" b="1" dirty="0">
                <a:solidFill>
                  <a:schemeClr val="tx2"/>
                </a:solidFill>
              </a:rPr>
              <a:t>INTERMEDIATE MECHANISMS</a:t>
            </a:r>
          </a:p>
        </p:txBody>
      </p:sp>
      <p:sp>
        <p:nvSpPr>
          <p:cNvPr id="9234" name="Text Box 18"/>
          <p:cNvSpPr txBox="1">
            <a:spLocks noChangeArrowheads="1"/>
          </p:cNvSpPr>
          <p:nvPr/>
        </p:nvSpPr>
        <p:spPr bwMode="auto">
          <a:xfrm>
            <a:off x="6934200" y="457200"/>
            <a:ext cx="1981200" cy="641350"/>
          </a:xfrm>
          <a:prstGeom prst="rect">
            <a:avLst/>
          </a:prstGeom>
          <a:noFill/>
          <a:ln w="9525">
            <a:noFill/>
            <a:miter lim="800000"/>
            <a:headEnd/>
            <a:tailEnd/>
          </a:ln>
        </p:spPr>
        <p:txBody>
          <a:bodyPr>
            <a:spAutoFit/>
          </a:bodyPr>
          <a:lstStyle/>
          <a:p>
            <a:pPr algn="ctr">
              <a:spcBef>
                <a:spcPct val="50000"/>
              </a:spcBef>
            </a:pPr>
            <a:r>
              <a:rPr lang="en-US" b="1">
                <a:solidFill>
                  <a:schemeClr val="tx2"/>
                </a:solidFill>
              </a:rPr>
              <a:t>CLINICAL OUTCOMES</a:t>
            </a:r>
          </a:p>
        </p:txBody>
      </p:sp>
      <p:sp>
        <p:nvSpPr>
          <p:cNvPr id="9235" name="Text Box 19"/>
          <p:cNvSpPr txBox="1">
            <a:spLocks noChangeArrowheads="1"/>
          </p:cNvSpPr>
          <p:nvPr/>
        </p:nvSpPr>
        <p:spPr bwMode="auto">
          <a:xfrm>
            <a:off x="5266267" y="6483350"/>
            <a:ext cx="3725333"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Tahoma" pitchFamily="34" charset="0"/>
              </a:rPr>
              <a:t>Mehra</a:t>
            </a:r>
            <a:r>
              <a:rPr lang="en-US" sz="1600" dirty="0" smtClean="0">
                <a:latin typeface="Tahoma" pitchFamily="34" charset="0"/>
              </a:rPr>
              <a:t> et al. </a:t>
            </a:r>
            <a:r>
              <a:rPr lang="en-US" sz="1600" dirty="0" err="1" smtClean="0">
                <a:latin typeface="Tahoma" pitchFamily="34" charset="0"/>
              </a:rPr>
              <a:t>Curr</a:t>
            </a:r>
            <a:r>
              <a:rPr lang="en-US" sz="1600" dirty="0" smtClean="0">
                <a:latin typeface="Tahoma" pitchFamily="34" charset="0"/>
              </a:rPr>
              <a:t> </a:t>
            </a:r>
            <a:r>
              <a:rPr lang="en-US" sz="1600" dirty="0" err="1">
                <a:latin typeface="Tahoma" pitchFamily="34" charset="0"/>
              </a:rPr>
              <a:t>Resp</a:t>
            </a:r>
            <a:r>
              <a:rPr lang="en-US" sz="1600" dirty="0">
                <a:latin typeface="Tahoma" pitchFamily="34" charset="0"/>
              </a:rPr>
              <a:t> Med Rev 2007</a:t>
            </a:r>
          </a:p>
        </p:txBody>
      </p:sp>
      <p:pic>
        <p:nvPicPr>
          <p:cNvPr id="9236" name="Picture 20" descr="sleep_apnea"/>
          <p:cNvPicPr>
            <a:picLocks noChangeAspect="1" noChangeArrowheads="1"/>
          </p:cNvPicPr>
          <p:nvPr/>
        </p:nvPicPr>
        <p:blipFill>
          <a:blip r:embed="rId3" cstate="print"/>
          <a:srcRect/>
          <a:stretch>
            <a:fillRect/>
          </a:stretch>
        </p:blipFill>
        <p:spPr bwMode="auto">
          <a:xfrm>
            <a:off x="228600" y="38100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96" t="-377" r="570"/>
          <a:stretch/>
        </p:blipFill>
        <p:spPr>
          <a:xfrm>
            <a:off x="381000" y="733425"/>
            <a:ext cx="8272798" cy="5146675"/>
          </a:xfrm>
        </p:spPr>
      </p:pic>
      <p:sp>
        <p:nvSpPr>
          <p:cNvPr id="6" name="TextBox 5"/>
          <p:cNvSpPr txBox="1"/>
          <p:nvPr/>
        </p:nvSpPr>
        <p:spPr>
          <a:xfrm>
            <a:off x="5418667" y="6316534"/>
            <a:ext cx="3268133" cy="369332"/>
          </a:xfrm>
          <a:prstGeom prst="rect">
            <a:avLst/>
          </a:prstGeom>
          <a:noFill/>
        </p:spPr>
        <p:txBody>
          <a:bodyPr wrap="square" rtlCol="0">
            <a:spAutoFit/>
          </a:bodyPr>
          <a:lstStyle/>
          <a:p>
            <a:r>
              <a:rPr lang="en-US" dirty="0" smtClean="0"/>
              <a:t>Lorenz et al. Circulation 2007</a:t>
            </a:r>
            <a:endParaRPr lang="en-US" dirty="0"/>
          </a:p>
        </p:txBody>
      </p:sp>
    </p:spTree>
    <p:extLst>
      <p:ext uri="{BB962C8B-B14F-4D97-AF65-F5344CB8AC3E}">
        <p14:creationId xmlns:p14="http://schemas.microsoft.com/office/powerpoint/2010/main" val="345176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cIMT</a:t>
            </a:r>
            <a:r>
              <a:rPr lang="en-US" sz="3200" b="1" dirty="0" smtClean="0"/>
              <a:t> in cardiovascular risk prediction</a:t>
            </a:r>
            <a:endParaRPr lang="en-US" sz="3200" b="1" dirty="0"/>
          </a:p>
        </p:txBody>
      </p:sp>
      <p:sp>
        <p:nvSpPr>
          <p:cNvPr id="5" name="TextBox 4"/>
          <p:cNvSpPr txBox="1"/>
          <p:nvPr/>
        </p:nvSpPr>
        <p:spPr>
          <a:xfrm>
            <a:off x="5418667" y="6316534"/>
            <a:ext cx="3268133" cy="369332"/>
          </a:xfrm>
          <a:prstGeom prst="rect">
            <a:avLst/>
          </a:prstGeom>
          <a:noFill/>
        </p:spPr>
        <p:txBody>
          <a:bodyPr wrap="square" rtlCol="0">
            <a:spAutoFit/>
          </a:bodyPr>
          <a:lstStyle/>
          <a:p>
            <a:r>
              <a:rPr lang="en-US" dirty="0" err="1" smtClean="0"/>
              <a:t>Polak</a:t>
            </a:r>
            <a:r>
              <a:rPr lang="en-US" dirty="0" smtClean="0"/>
              <a:t> et al. Stroke 2011</a:t>
            </a:r>
            <a:endParaRPr lang="en-US" dirty="0"/>
          </a:p>
        </p:txBody>
      </p:sp>
      <p:pic>
        <p:nvPicPr>
          <p:cNvPr id="6" name="Content Placeholder 5"/>
          <p:cNvPicPr>
            <a:picLocks noGrp="1" noChangeAspect="1"/>
          </p:cNvPicPr>
          <p:nvPr>
            <p:ph idx="1"/>
          </p:nvPr>
        </p:nvPicPr>
        <p:blipFill rotWithShape="1">
          <a:blip r:embed="rId3"/>
          <a:srcRect l="4348" r="1287"/>
          <a:stretch/>
        </p:blipFill>
        <p:spPr>
          <a:xfrm>
            <a:off x="1202266" y="1210734"/>
            <a:ext cx="7010401" cy="5064185"/>
          </a:xfrm>
        </p:spPr>
      </p:pic>
    </p:spTree>
    <p:extLst>
      <p:ext uri="{BB962C8B-B14F-4D97-AF65-F5344CB8AC3E}">
        <p14:creationId xmlns:p14="http://schemas.microsoft.com/office/powerpoint/2010/main" val="90217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srcRect l="3374" t="-521" r="2171" b="746"/>
          <a:stretch/>
        </p:blipFill>
        <p:spPr>
          <a:xfrm>
            <a:off x="1960037" y="953580"/>
            <a:ext cx="4517497" cy="5857845"/>
          </a:xfrm>
          <a:prstGeom prst="rect">
            <a:avLst/>
          </a:prstGeom>
          <a:noFill/>
          <a:ln>
            <a:noFill/>
          </a:ln>
        </p:spPr>
      </p:pic>
      <p:sp>
        <p:nvSpPr>
          <p:cNvPr id="5" name="TextBox 4"/>
          <p:cNvSpPr txBox="1"/>
          <p:nvPr/>
        </p:nvSpPr>
        <p:spPr>
          <a:xfrm>
            <a:off x="6773333" y="6165094"/>
            <a:ext cx="2218267" cy="646331"/>
          </a:xfrm>
          <a:prstGeom prst="rect">
            <a:avLst/>
          </a:prstGeom>
          <a:noFill/>
        </p:spPr>
        <p:txBody>
          <a:bodyPr wrap="square" rtlCol="0">
            <a:spAutoFit/>
          </a:bodyPr>
          <a:lstStyle/>
          <a:p>
            <a:r>
              <a:rPr lang="en-US" dirty="0" smtClean="0"/>
              <a:t>Marin et al. Lancet 2005;365:1046.</a:t>
            </a:r>
            <a:endParaRPr lang="en-US" dirty="0"/>
          </a:p>
        </p:txBody>
      </p:sp>
      <p:sp>
        <p:nvSpPr>
          <p:cNvPr id="6" name="TextBox 5"/>
          <p:cNvSpPr txBox="1"/>
          <p:nvPr/>
        </p:nvSpPr>
        <p:spPr>
          <a:xfrm>
            <a:off x="238125" y="600045"/>
            <a:ext cx="7410450" cy="400110"/>
          </a:xfrm>
          <a:prstGeom prst="rect">
            <a:avLst/>
          </a:prstGeom>
          <a:noFill/>
        </p:spPr>
        <p:txBody>
          <a:bodyPr wrap="square" rtlCol="0">
            <a:spAutoFit/>
          </a:bodyPr>
          <a:lstStyle/>
          <a:p>
            <a:r>
              <a:rPr lang="en-US" sz="2000" b="1" dirty="0" smtClean="0"/>
              <a:t>Sleep Apnea and Cardiovascular Disease</a:t>
            </a:r>
            <a:endParaRPr lang="en-US" sz="2000" b="1" dirty="0"/>
          </a:p>
        </p:txBody>
      </p:sp>
    </p:spTree>
    <p:extLst>
      <p:ext uri="{BB962C8B-B14F-4D97-AF65-F5344CB8AC3E}">
        <p14:creationId xmlns:p14="http://schemas.microsoft.com/office/powerpoint/2010/main" val="63947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143000" y="304800"/>
            <a:ext cx="6908800" cy="1447800"/>
          </a:xfrm>
        </p:spPr>
        <p:txBody>
          <a:bodyPr>
            <a:normAutofit fontScale="90000"/>
          </a:bodyPr>
          <a:lstStyle/>
          <a:p>
            <a:r>
              <a:rPr lang="en-US" sz="4000" b="1" dirty="0">
                <a:solidFill>
                  <a:srgbClr val="000000"/>
                </a:solidFill>
                <a:latin typeface="Calibri" charset="0"/>
              </a:rPr>
              <a:t>Sleep Heart Health Study </a:t>
            </a:r>
            <a:br>
              <a:rPr lang="en-US" sz="4000" b="1" dirty="0">
                <a:solidFill>
                  <a:srgbClr val="000000"/>
                </a:solidFill>
                <a:latin typeface="Calibri" charset="0"/>
              </a:rPr>
            </a:br>
            <a:r>
              <a:rPr lang="en-US" sz="2400" b="1" dirty="0">
                <a:solidFill>
                  <a:srgbClr val="000000"/>
                </a:solidFill>
                <a:latin typeface="Calibri" charset="0"/>
              </a:rPr>
              <a:t>Hazard Curves for Stroke By Gender </a:t>
            </a:r>
            <a:r>
              <a:rPr lang="en-US" sz="2000" b="1" dirty="0">
                <a:solidFill>
                  <a:srgbClr val="000000"/>
                </a:solidFill>
                <a:latin typeface="Calibri" charset="0"/>
              </a:rPr>
              <a:t/>
            </a:r>
            <a:br>
              <a:rPr lang="en-US" sz="2000" b="1" dirty="0">
                <a:solidFill>
                  <a:srgbClr val="000000"/>
                </a:solidFill>
                <a:latin typeface="Calibri" charset="0"/>
              </a:rPr>
            </a:br>
            <a:r>
              <a:rPr lang="en-US" sz="2000" b="1" dirty="0">
                <a:solidFill>
                  <a:srgbClr val="000000"/>
                </a:solidFill>
                <a:latin typeface="Calibri" charset="0"/>
              </a:rPr>
              <a:t>N= 5,422; 8 year follow up</a:t>
            </a:r>
            <a:br>
              <a:rPr lang="en-US" sz="2000" b="1" dirty="0">
                <a:solidFill>
                  <a:srgbClr val="000000"/>
                </a:solidFill>
                <a:latin typeface="Calibri" charset="0"/>
              </a:rPr>
            </a:br>
            <a:r>
              <a:rPr lang="en-US" sz="2000" b="1" dirty="0">
                <a:solidFill>
                  <a:srgbClr val="000000"/>
                </a:solidFill>
                <a:latin typeface="Calibri" charset="0"/>
              </a:rPr>
              <a:t>Ischemic Strokes: Males-85; Females-108 </a:t>
            </a:r>
          </a:p>
        </p:txBody>
      </p:sp>
      <p:pic>
        <p:nvPicPr>
          <p:cNvPr id="2560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590800"/>
            <a:ext cx="41910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2590800"/>
            <a:ext cx="42672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5" name="Text Box 9"/>
          <p:cNvSpPr txBox="1">
            <a:spLocks noChangeArrowheads="1"/>
          </p:cNvSpPr>
          <p:nvPr/>
        </p:nvSpPr>
        <p:spPr bwMode="auto">
          <a:xfrm>
            <a:off x="1600200" y="1828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MEN</a:t>
            </a:r>
          </a:p>
        </p:txBody>
      </p:sp>
      <p:sp>
        <p:nvSpPr>
          <p:cNvPr id="25606" name="Text Box 10"/>
          <p:cNvSpPr txBox="1">
            <a:spLocks noChangeArrowheads="1"/>
          </p:cNvSpPr>
          <p:nvPr/>
        </p:nvSpPr>
        <p:spPr bwMode="auto">
          <a:xfrm>
            <a:off x="6096000" y="1905000"/>
            <a:ext cx="143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WOMEN</a:t>
            </a:r>
          </a:p>
        </p:txBody>
      </p:sp>
      <p:sp>
        <p:nvSpPr>
          <p:cNvPr id="25607" name="TextBox 1"/>
          <p:cNvSpPr txBox="1">
            <a:spLocks noChangeArrowheads="1"/>
          </p:cNvSpPr>
          <p:nvPr/>
        </p:nvSpPr>
        <p:spPr bwMode="auto">
          <a:xfrm>
            <a:off x="5486400" y="6470650"/>
            <a:ext cx="27963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dirty="0" smtClean="0"/>
              <a:t>Redline et al. </a:t>
            </a:r>
            <a:r>
              <a:rPr lang="en-US" sz="1600" dirty="0"/>
              <a:t>AJRCCM 2010</a:t>
            </a:r>
          </a:p>
        </p:txBody>
      </p:sp>
    </p:spTree>
    <p:extLst>
      <p:ext uri="{BB962C8B-B14F-4D97-AF65-F5344CB8AC3E}">
        <p14:creationId xmlns:p14="http://schemas.microsoft.com/office/powerpoint/2010/main" val="216924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4103</TotalTime>
  <Words>2558</Words>
  <Application>Microsoft Office PowerPoint</Application>
  <PresentationFormat>On-screen Show (4:3)</PresentationFormat>
  <Paragraphs>578</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Subclinical Atherosclerosis and Sleep Apnea in the Multi-Ethnic Study of Atherosclerosis</vt:lpstr>
      <vt:lpstr>Disclosures</vt:lpstr>
      <vt:lpstr>Outline</vt:lpstr>
      <vt:lpstr>Stroke Risk Factors</vt:lpstr>
      <vt:lpstr>PowerPoint Presentation</vt:lpstr>
      <vt:lpstr>PowerPoint Presentation</vt:lpstr>
      <vt:lpstr>cIMT in cardiovascular risk prediction</vt:lpstr>
      <vt:lpstr>PowerPoint Presentation</vt:lpstr>
      <vt:lpstr>Sleep Heart Health Study  Hazard Curves for Stroke By Gender  N= 5,422; 8 year follow up Ischemic Strokes: Males-85; Females-108 </vt:lpstr>
      <vt:lpstr>Sleep Apnea and Incident Stroke in Men</vt:lpstr>
      <vt:lpstr>PowerPoint Presentation</vt:lpstr>
      <vt:lpstr>Carotid IMT and plaque</vt:lpstr>
      <vt:lpstr>Associations between obstructive sleep apnea, snoring, sleep quality and carotid disease</vt:lpstr>
      <vt:lpstr>Definitions in current study</vt:lpstr>
      <vt:lpstr>PowerPoint Presentation</vt:lpstr>
      <vt:lpstr>PowerPoint Presentation</vt:lpstr>
      <vt:lpstr>Table 1B: Baseline characteristics by presence of carotid plaque</vt:lpstr>
      <vt:lpstr>Table 1B: Baseline characteristics by presence of carotid plaque</vt:lpstr>
      <vt:lpstr>Table 2: Association between measures of sleep disordered breathing, snoring, sleep quality and the presence of carotid plaque</vt:lpstr>
      <vt:lpstr>Table 3: Association between measures of sleep disordered breathing, snoring, sleep quality and carotid intima-media thickness (cIMT)</vt:lpstr>
      <vt:lpstr>Table 4: Association between AHI (≥15) and presence of carotid plaque</vt:lpstr>
      <vt:lpstr>Table 4: Association between AHI (≥15) and mean CCA-IMT</vt:lpstr>
      <vt:lpstr>Compare and Contrast</vt:lpstr>
      <vt:lpstr>Compared to SHHS</vt:lpstr>
      <vt:lpstr>Summary</vt:lpstr>
      <vt:lpstr>Future Directions</vt:lpstr>
      <vt:lpstr>Acknowledgements</vt:lpstr>
      <vt:lpstr>PowerPoint Presentation</vt:lpstr>
    </vt:vector>
  </TitlesOfParts>
  <Company>University of Western Ontario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Subclinical Atherosclerosis and Sleep Apnea in MESA</dc:title>
  <dc:creator>Y Z</dc:creator>
  <cp:lastModifiedBy>me</cp:lastModifiedBy>
  <cp:revision>381</cp:revision>
  <dcterms:created xsi:type="dcterms:W3CDTF">2015-02-09T00:03:31Z</dcterms:created>
  <dcterms:modified xsi:type="dcterms:W3CDTF">2015-02-25T17:30:38Z</dcterms:modified>
</cp:coreProperties>
</file>