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6">
  <p:sldMasterIdLst>
    <p:sldMasterId id="2147483648" r:id="rId1"/>
  </p:sldMasterIdLst>
  <p:notesMasterIdLst>
    <p:notesMasterId r:id="rId12"/>
  </p:notesMasterIdLst>
  <p:sldIdLst>
    <p:sldId id="263" r:id="rId2"/>
    <p:sldId id="264" r:id="rId3"/>
    <p:sldId id="277" r:id="rId4"/>
    <p:sldId id="278" r:id="rId5"/>
    <p:sldId id="287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99" d="100"/>
          <a:sy n="99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does not include Genetics or Air</a:t>
            </a:r>
            <a:r>
              <a:rPr lang="en-US" baseline="0" dirty="0" smtClean="0"/>
              <a:t> Publications  (as they are not reviewed by our committee).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0414B.B76A6420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US" b="1" dirty="0" smtClean="0"/>
              <a:t>MESA P&amp;P REPORT</a:t>
            </a:r>
            <a:br>
              <a:rPr lang="en-US" b="1" dirty="0" smtClean="0"/>
            </a:br>
            <a:r>
              <a:rPr lang="en-US" b="1" dirty="0" smtClean="0"/>
              <a:t>SC Meeting 2/25/15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/>
              <a:t>Steve Shea</a:t>
            </a:r>
          </a:p>
          <a:p>
            <a:pPr algn="ctr">
              <a:buFontTx/>
              <a:buNone/>
            </a:pPr>
            <a:r>
              <a:rPr lang="en-US" b="1" dirty="0" smtClean="0"/>
              <a:t>Moyses Szklo</a:t>
            </a:r>
          </a:p>
          <a:p>
            <a:pPr algn="ctr">
              <a:buFontTx/>
              <a:buNone/>
            </a:pPr>
            <a:r>
              <a:rPr lang="en-US" b="1" dirty="0" smtClean="0"/>
              <a:t>Robyn McClelland</a:t>
            </a:r>
          </a:p>
        </p:txBody>
      </p:sp>
    </p:spTree>
    <p:extLst>
      <p:ext uri="{BB962C8B-B14F-4D97-AF65-F5344CB8AC3E}">
        <p14:creationId xmlns:p14="http://schemas.microsoft.com/office/powerpoint/2010/main" val="202395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752600"/>
            <a:ext cx="7342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 ratio = Abstracts (N=1047)/Publications (N= 735) = 1.42</a:t>
            </a:r>
          </a:p>
          <a:p>
            <a:endParaRPr lang="en-US" dirty="0"/>
          </a:p>
          <a:p>
            <a:r>
              <a:rPr lang="en-US" dirty="0" smtClean="0"/>
              <a:t>BS/H </a:t>
            </a:r>
            <a:r>
              <a:rPr lang="en-US" dirty="0" smtClean="0"/>
              <a:t>ratio = </a:t>
            </a:r>
            <a:r>
              <a:rPr lang="en-US" dirty="0" smtClean="0"/>
              <a:t>1.42/64 = 0.022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3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4416"/>
            <a:ext cx="8583175" cy="6139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54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23" y="452802"/>
            <a:ext cx="8276996" cy="510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4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4598"/>
            <a:ext cx="7620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254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 descr="cid:image002.png@01D0414B.B76A642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73" y="0"/>
            <a:ext cx="8686800" cy="635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200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6553200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Slide courtesy of Robyn McClelland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9830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Approved Paper Proposals (n=1348)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85619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1/26/2015                                                                   </a:t>
            </a:r>
            <a:r>
              <a:rPr lang="en-US" sz="1200" b="1" dirty="0" smtClean="0"/>
              <a:t>Slide </a:t>
            </a:r>
            <a:r>
              <a:rPr lang="en-US" sz="1200" b="1" dirty="0"/>
              <a:t>courtesy of Robyn McClelland</a:t>
            </a:r>
            <a:endParaRPr lang="en-US" sz="12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58779"/>
            <a:ext cx="6934200" cy="507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4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(n=735)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8042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1/26/2015                                                             </a:t>
            </a:r>
            <a:r>
              <a:rPr lang="en-US" sz="1200" b="1" dirty="0" smtClean="0"/>
              <a:t>Slide </a:t>
            </a:r>
            <a:r>
              <a:rPr lang="en-US" sz="1200" b="1" dirty="0"/>
              <a:t>courtesy of Robyn McClelland</a:t>
            </a:r>
            <a:endParaRPr lang="en-US" sz="1200" b="1" i="1" dirty="0"/>
          </a:p>
          <a:p>
            <a:endParaRPr lang="en-US" sz="1200" b="1" i="1" dirty="0"/>
          </a:p>
          <a:p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086600" cy="5184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69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(n=1047)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7956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1/26/2015                                                            </a:t>
            </a:r>
            <a:r>
              <a:rPr lang="en-US" sz="1200" b="1" dirty="0" smtClean="0"/>
              <a:t>Slide </a:t>
            </a:r>
            <a:r>
              <a:rPr lang="en-US" sz="1200" b="1" dirty="0"/>
              <a:t>courtesy of Robyn McClelland</a:t>
            </a:r>
            <a:endParaRPr lang="en-US" sz="1200" b="1" i="1" dirty="0"/>
          </a:p>
          <a:p>
            <a:endParaRPr lang="en-US" sz="1200" b="1" i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63" y="1295400"/>
            <a:ext cx="6781800" cy="496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392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 smtClean="0"/>
              <a:t>Citations by Year (with Multi-Ethnic Study of Atherosclerosis in “topic”—Web of Science search)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62000" y="5380672"/>
            <a:ext cx="678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Sum of times cited:   17424 (up from </a:t>
            </a:r>
            <a:r>
              <a:rPr lang="en-US" dirty="0"/>
              <a:t>15307 </a:t>
            </a:r>
            <a:r>
              <a:rPr lang="en-US" dirty="0" smtClean="0"/>
              <a:t>last Fall)</a:t>
            </a:r>
          </a:p>
          <a:p>
            <a:r>
              <a:rPr lang="en-US" dirty="0" smtClean="0"/>
              <a:t>Without self citation:  14810  (up from </a:t>
            </a:r>
            <a:r>
              <a:rPr lang="en-US" dirty="0"/>
              <a:t>12967 </a:t>
            </a:r>
            <a:r>
              <a:rPr lang="en-US" dirty="0" smtClean="0"/>
              <a:t>last Fall)</a:t>
            </a:r>
          </a:p>
          <a:p>
            <a:r>
              <a:rPr lang="en-US" dirty="0" smtClean="0"/>
              <a:t>Average citations per article:  16.25   (up from </a:t>
            </a:r>
            <a:r>
              <a:rPr lang="en-US" dirty="0"/>
              <a:t>15.25 </a:t>
            </a:r>
            <a:r>
              <a:rPr lang="en-US" dirty="0" smtClean="0"/>
              <a:t>last Fall)  	</a:t>
            </a:r>
          </a:p>
          <a:p>
            <a:r>
              <a:rPr lang="en-US" dirty="0" smtClean="0"/>
              <a:t>h-index: 64   (up from 58 last Fall)</a:t>
            </a:r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en-US" altLang="en-US" sz="15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3" name="Picture 2" descr="http://charts.webofknowledge.com/ChartServer/draw?SessionID=4EbmoZqfuXYPX8mgx6x&amp;Product=UA&amp;GraphID=TC_BarChart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90600"/>
            <a:ext cx="5181600" cy="431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00600" y="6457890"/>
            <a:ext cx="23583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Slide courtesy of Robyn McClelland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3563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164</Words>
  <Application>Microsoft Office PowerPoint</Application>
  <PresentationFormat>On-screen Show (4:3)</PresentationFormat>
  <Paragraphs>28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MESA P&amp;P REPORT SC Meeting 2/25/15</vt:lpstr>
      <vt:lpstr>PowerPoint Presentation</vt:lpstr>
      <vt:lpstr>PowerPoint Presentation</vt:lpstr>
      <vt:lpstr>PowerPoint Presentation</vt:lpstr>
      <vt:lpstr>PowerPoint Presentation</vt:lpstr>
      <vt:lpstr>Approved Paper Proposals (n=1348) Cumulative by Year</vt:lpstr>
      <vt:lpstr>Publications (n=735) Cumulative by Year</vt:lpstr>
      <vt:lpstr>Abstracts (n=1047) Cumulative by Year</vt:lpstr>
      <vt:lpstr>Citations by Year (with Multi-Ethnic Study of Atherosclerosis in “topic”—Web of Science search)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Shea, Steven J C.</cp:lastModifiedBy>
  <cp:revision>72</cp:revision>
  <dcterms:created xsi:type="dcterms:W3CDTF">2008-01-18T21:20:36Z</dcterms:created>
  <dcterms:modified xsi:type="dcterms:W3CDTF">2015-02-05T22:05:16Z</dcterms:modified>
</cp:coreProperties>
</file>