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459" r:id="rId3"/>
    <p:sldId id="457" r:id="rId4"/>
    <p:sldId id="460" r:id="rId5"/>
    <p:sldId id="462" r:id="rId6"/>
    <p:sldId id="461" r:id="rId7"/>
    <p:sldId id="467" r:id="rId8"/>
    <p:sldId id="468" r:id="rId9"/>
    <p:sldId id="463" r:id="rId10"/>
    <p:sldId id="464" r:id="rId11"/>
    <p:sldId id="465" r:id="rId12"/>
    <p:sldId id="454" r:id="rId13"/>
    <p:sldId id="466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DF32DEF-DC92-4906-A9F9-02F66A53363A}">
          <p14:sldIdLst>
            <p14:sldId id="256"/>
            <p14:sldId id="459"/>
            <p14:sldId id="457"/>
            <p14:sldId id="460"/>
            <p14:sldId id="462"/>
            <p14:sldId id="461"/>
            <p14:sldId id="467"/>
            <p14:sldId id="468"/>
            <p14:sldId id="463"/>
            <p14:sldId id="464"/>
            <p14:sldId id="465"/>
            <p14:sldId id="454"/>
            <p14:sldId id="4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758">
          <p15:clr>
            <a:srgbClr val="A4A3A4"/>
          </p15:clr>
        </p15:guide>
        <p15:guide id="4" pos="4032">
          <p15:clr>
            <a:srgbClr val="A4A3A4"/>
          </p15:clr>
        </p15:guide>
        <p15:guide id="5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ECFF"/>
    <a:srgbClr val="9E7E38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40" autoAdjust="0"/>
    <p:restoredTop sz="91069" autoAdjust="0"/>
  </p:normalViewPr>
  <p:slideViewPr>
    <p:cSldViewPr snapToGrid="0" showGuides="1">
      <p:cViewPr>
        <p:scale>
          <a:sx n="83" d="100"/>
          <a:sy n="83" d="100"/>
        </p:scale>
        <p:origin x="588" y="42"/>
      </p:cViewPr>
      <p:guideLst>
        <p:guide orient="horz" pos="432"/>
        <p:guide orient="horz" pos="3888"/>
        <p:guide pos="758"/>
        <p:guide pos="4032"/>
        <p:guide pos="5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582F4-5F1B-4981-A553-D251C69B0AEF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C5919-AC7F-49BE-995F-F5E072954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r>
              <a:rPr lang="en-US" baseline="0" dirty="0" smtClean="0"/>
              <a:t>, we wanted to look at the individual and combined contribution of AB and WMH. In this age group most participants have AB deposition and some WMH. </a:t>
            </a:r>
          </a:p>
          <a:p>
            <a:r>
              <a:rPr lang="en-US" baseline="0" dirty="0" smtClean="0"/>
              <a:t>So we used a median split to define high WMH and combined it with AB-status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5D6B3-69FA-4259-A373-732A51EE99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65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8" name="Picture 7" descr="fluid_energy_lines_external.png"/>
          <p:cNvPicPr>
            <a:picLocks noChangeAspect="1"/>
          </p:cNvPicPr>
          <p:nvPr userDrawn="1"/>
        </p:nvPicPr>
        <p:blipFill>
          <a:blip r:embed="rId3" cstate="print"/>
          <a:srcRect t="10123" r="28670" b="3604"/>
          <a:stretch>
            <a:fillRect/>
          </a:stretch>
        </p:blipFill>
        <p:spPr>
          <a:xfrm>
            <a:off x="5989320" y="0"/>
            <a:ext cx="3154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1165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Academic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3325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" y="103914"/>
            <a:ext cx="3869663" cy="1221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S041508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8" name="Picture 7" descr="fluid_energy_lines_external.png"/>
          <p:cNvPicPr>
            <a:picLocks noChangeAspect="1"/>
          </p:cNvPicPr>
          <p:nvPr userDrawn="1"/>
        </p:nvPicPr>
        <p:blipFill>
          <a:blip r:embed="rId3" cstate="print"/>
          <a:srcRect t="10123" r="28670" b="3604"/>
          <a:stretch>
            <a:fillRect/>
          </a:stretch>
        </p:blipFill>
        <p:spPr>
          <a:xfrm>
            <a:off x="5989320" y="0"/>
            <a:ext cx="3154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9675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Academic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3325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" y="103914"/>
            <a:ext cx="3869663" cy="1221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D070910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8" name="Picture 7" descr="fluid_energy_lines_external.png"/>
          <p:cNvPicPr>
            <a:picLocks noChangeAspect="1"/>
          </p:cNvPicPr>
          <p:nvPr userDrawn="1"/>
        </p:nvPicPr>
        <p:blipFill>
          <a:blip r:embed="rId3" cstate="print"/>
          <a:srcRect t="10123" r="28670" b="3604"/>
          <a:stretch>
            <a:fillRect/>
          </a:stretch>
        </p:blipFill>
        <p:spPr>
          <a:xfrm>
            <a:off x="5989320" y="0"/>
            <a:ext cx="3154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9675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Academic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3325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" y="103914"/>
            <a:ext cx="3869663" cy="1221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110607003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8" name="Picture 7" descr="fluid_energy_lines_external.png"/>
          <p:cNvPicPr>
            <a:picLocks noChangeAspect="1"/>
          </p:cNvPicPr>
          <p:nvPr userDrawn="1"/>
        </p:nvPicPr>
        <p:blipFill>
          <a:blip r:embed="rId3" cstate="print"/>
          <a:srcRect t="10123" r="28670" b="3604"/>
          <a:stretch>
            <a:fillRect/>
          </a:stretch>
        </p:blipFill>
        <p:spPr>
          <a:xfrm>
            <a:off x="5989320" y="0"/>
            <a:ext cx="3154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9675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Academic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3325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" y="103914"/>
            <a:ext cx="3869663" cy="1221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4913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rgbClr val="9E7E3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4913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 descr="fluid energy lines external horz.png"/>
          <p:cNvPicPr>
            <a:picLocks noChangeAspect="1"/>
          </p:cNvPicPr>
          <p:nvPr userDrawn="1"/>
        </p:nvPicPr>
        <p:blipFill>
          <a:blip r:embed="rId2" cstate="print"/>
          <a:srcRect l="2439" b="1890"/>
          <a:stretch>
            <a:fillRect/>
          </a:stretch>
        </p:blipFill>
        <p:spPr>
          <a:xfrm>
            <a:off x="0" y="2743200"/>
            <a:ext cx="9144000" cy="4114800"/>
          </a:xfrm>
          <a:prstGeom prst="rect">
            <a:avLst/>
          </a:prstGeom>
        </p:spPr>
      </p:pic>
      <p:sp>
        <p:nvSpPr>
          <p:cNvPr id="5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8" name="Picture 7" descr="fluid_energy_lines_external.png"/>
          <p:cNvPicPr>
            <a:picLocks noChangeAspect="1"/>
          </p:cNvPicPr>
          <p:nvPr userDrawn="1"/>
        </p:nvPicPr>
        <p:blipFill>
          <a:blip r:embed="rId3" cstate="print"/>
          <a:srcRect t="10123" r="28670" b="3604"/>
          <a:stretch>
            <a:fillRect/>
          </a:stretch>
        </p:blipFill>
        <p:spPr>
          <a:xfrm>
            <a:off x="5989320" y="0"/>
            <a:ext cx="3154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9675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Academic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3325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" y="103914"/>
            <a:ext cx="3869663" cy="1221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8" name="Picture 7" descr="fluid_energy_lines_external.png"/>
          <p:cNvPicPr>
            <a:picLocks noChangeAspect="1"/>
          </p:cNvPicPr>
          <p:nvPr userDrawn="1"/>
        </p:nvPicPr>
        <p:blipFill>
          <a:blip r:embed="rId3" cstate="print"/>
          <a:srcRect t="10123" r="28670" b="3604"/>
          <a:stretch>
            <a:fillRect/>
          </a:stretch>
        </p:blipFill>
        <p:spPr>
          <a:xfrm>
            <a:off x="5989320" y="0"/>
            <a:ext cx="3154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9675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Academic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3325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" y="103914"/>
            <a:ext cx="3869663" cy="1221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ian/Patient/Clin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C080808-004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8" name="Picture 7" descr="fluid_energy_lines_external.png"/>
          <p:cNvPicPr>
            <a:picLocks noChangeAspect="1"/>
          </p:cNvPicPr>
          <p:nvPr userDrawn="1"/>
        </p:nvPicPr>
        <p:blipFill>
          <a:blip r:embed="rId3" cstate="print"/>
          <a:srcRect t="10123" r="28670" b="3604"/>
          <a:stretch>
            <a:fillRect/>
          </a:stretch>
        </p:blipFill>
        <p:spPr>
          <a:xfrm>
            <a:off x="5989320" y="0"/>
            <a:ext cx="3154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9675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Academic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3325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" y="103914"/>
            <a:ext cx="3869663" cy="1221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011009-11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8" name="Picture 7" descr="fluid_energy_lines_external.png"/>
          <p:cNvPicPr>
            <a:picLocks noChangeAspect="1"/>
          </p:cNvPicPr>
          <p:nvPr userDrawn="1"/>
        </p:nvPicPr>
        <p:blipFill>
          <a:blip r:embed="rId3" cstate="print"/>
          <a:srcRect t="10123" r="28670" b="3604"/>
          <a:stretch>
            <a:fillRect/>
          </a:stretch>
        </p:blipFill>
        <p:spPr>
          <a:xfrm>
            <a:off x="5989320" y="0"/>
            <a:ext cx="3154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9675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Academic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3325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" y="103914"/>
            <a:ext cx="3869663" cy="12213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7" r:id="rId7"/>
    <p:sldLayoutId id="2147483660" r:id="rId8"/>
    <p:sldLayoutId id="2147483658" r:id="rId9"/>
    <p:sldLayoutId id="2147483661" r:id="rId10"/>
    <p:sldLayoutId id="2147483659" r:id="rId11"/>
    <p:sldLayoutId id="214748366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9E7E3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379" y="1150604"/>
            <a:ext cx="6767504" cy="1477328"/>
          </a:xfrm>
        </p:spPr>
        <p:txBody>
          <a:bodyPr/>
          <a:lstStyle/>
          <a:p>
            <a:r>
              <a:rPr lang="en-US" sz="3200" b="1" dirty="0"/>
              <a:t>Changes in Metabolic Risk Factors and Their Associations with Cognitive Performance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3" y="0"/>
            <a:ext cx="3531367" cy="1114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755" y="792498"/>
            <a:ext cx="3515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Center for Healthy Aging and Alzheimer’s Prevention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364815" y="2703332"/>
            <a:ext cx="7548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Timothy Hughes, PhD			                       April 20, 2017</a:t>
            </a:r>
          </a:p>
          <a:p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Assistant Professor Internal Medicine and Epidemiology </a:t>
            </a:r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89" y="523781"/>
            <a:ext cx="8439992" cy="61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17903" y="790113"/>
            <a:ext cx="798990" cy="195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6327" y="2494626"/>
            <a:ext cx="3586584" cy="16867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6327" y="3671656"/>
            <a:ext cx="3586584" cy="18125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6327" y="5273336"/>
            <a:ext cx="3586584" cy="36398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6327" y="6246920"/>
            <a:ext cx="3586584" cy="18199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128768" y="2494625"/>
            <a:ext cx="1368642" cy="16867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28768" y="3852909"/>
            <a:ext cx="1368642" cy="2130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139120" y="4662330"/>
            <a:ext cx="1368642" cy="40681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139120" y="5674310"/>
            <a:ext cx="1368642" cy="18495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130242" y="3080551"/>
            <a:ext cx="1368642" cy="4098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140594" y="6448170"/>
            <a:ext cx="1368642" cy="18495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59446" y="337352"/>
            <a:ext cx="5060272" cy="640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89289" y="-30217"/>
            <a:ext cx="7772400" cy="553998"/>
          </a:xfrm>
        </p:spPr>
        <p:txBody>
          <a:bodyPr/>
          <a:lstStyle/>
          <a:p>
            <a:r>
              <a:rPr lang="en-US" dirty="0" smtClean="0"/>
              <a:t>Results – Across All Cog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07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/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3170099"/>
          </a:xfrm>
        </p:spPr>
        <p:txBody>
          <a:bodyPr/>
          <a:lstStyle/>
          <a:p>
            <a:r>
              <a:rPr lang="en-US" dirty="0"/>
              <a:t>Our findings suggest that </a:t>
            </a:r>
            <a:r>
              <a:rPr lang="en-US" dirty="0" smtClean="0"/>
              <a:t>metabolic syndrome </a:t>
            </a:r>
            <a:r>
              <a:rPr lang="en-US" dirty="0"/>
              <a:t>and specifically the elements of higher </a:t>
            </a:r>
            <a:r>
              <a:rPr lang="en-US" dirty="0" smtClean="0"/>
              <a:t>fasting glucose </a:t>
            </a:r>
            <a:r>
              <a:rPr lang="en-US" dirty="0"/>
              <a:t>along with increasing blood pressure </a:t>
            </a:r>
            <a:r>
              <a:rPr lang="en-US" dirty="0" smtClean="0"/>
              <a:t>over time </a:t>
            </a:r>
            <a:r>
              <a:rPr lang="en-US" dirty="0"/>
              <a:t>were significant predictors of poorer </a:t>
            </a:r>
            <a:r>
              <a:rPr lang="en-US" dirty="0" smtClean="0"/>
              <a:t>cognitive performance </a:t>
            </a:r>
            <a:r>
              <a:rPr lang="en-US" dirty="0"/>
              <a:t>10 years later.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associations </a:t>
            </a:r>
            <a:r>
              <a:rPr lang="en-US" dirty="0" smtClean="0"/>
              <a:t>appeared to </a:t>
            </a:r>
            <a:r>
              <a:rPr lang="en-US" dirty="0"/>
              <a:t>be stronger among those without APOE ε4.</a:t>
            </a:r>
          </a:p>
        </p:txBody>
      </p:sp>
    </p:spTree>
    <p:extLst>
      <p:ext uri="{BB962C8B-B14F-4D97-AF65-F5344CB8AC3E}">
        <p14:creationId xmlns:p14="http://schemas.microsoft.com/office/powerpoint/2010/main" val="317215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015" y="4652658"/>
            <a:ext cx="843312" cy="11021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502" y="3266359"/>
            <a:ext cx="1056024" cy="1203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922" y="1884026"/>
            <a:ext cx="1051491" cy="1261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ounded Rectangle 30"/>
          <p:cNvSpPr/>
          <p:nvPr/>
        </p:nvSpPr>
        <p:spPr>
          <a:xfrm>
            <a:off x="3156122" y="4676482"/>
            <a:ext cx="2013978" cy="106680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Neuro-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degeneration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154344" y="1966973"/>
            <a:ext cx="1981200" cy="106680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Small Vessel Disease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06236" y="1189616"/>
            <a:ext cx="2286000" cy="5157926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b" anchorCtr="1"/>
          <a:lstStyle/>
          <a:p>
            <a:pPr algn="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96000" y="2615133"/>
            <a:ext cx="2299645" cy="3700753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096000" y="1229264"/>
            <a:ext cx="2299645" cy="3755939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42" y="71024"/>
            <a:ext cx="8818670" cy="861774"/>
          </a:xfrm>
        </p:spPr>
        <p:txBody>
          <a:bodyPr/>
          <a:lstStyle/>
          <a:p>
            <a:pPr algn="ctr"/>
            <a:r>
              <a:rPr lang="en-US" sz="2800" dirty="0" smtClean="0"/>
              <a:t>Next Steps</a:t>
            </a:r>
            <a:br>
              <a:rPr lang="en-US" sz="2800" dirty="0" smtClean="0"/>
            </a:br>
            <a:r>
              <a:rPr lang="en-US" sz="2800" dirty="0" smtClean="0"/>
              <a:t>Mechanistic Links Between Metabolism and Dementia</a:t>
            </a:r>
            <a:endParaRPr lang="en-US" sz="2800" dirty="0"/>
          </a:p>
        </p:txBody>
      </p:sp>
      <p:sp>
        <p:nvSpPr>
          <p:cNvPr id="15" name="Right Arrow 14"/>
          <p:cNvSpPr/>
          <p:nvPr/>
        </p:nvSpPr>
        <p:spPr>
          <a:xfrm>
            <a:off x="2414587" y="3622484"/>
            <a:ext cx="609600" cy="4968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13057" y="4983702"/>
            <a:ext cx="2296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Alzheimer’s 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Disease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06236" y="1566826"/>
            <a:ext cx="2309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Vascular </a:t>
            </a:r>
            <a:endParaRPr lang="en-US" sz="3200" dirty="0" smtClean="0">
              <a:solidFill>
                <a:prstClr val="white"/>
              </a:solidFill>
            </a:endParaRPr>
          </a:p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Dementia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5300662" y="2233590"/>
            <a:ext cx="609600" cy="4968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319712" y="3567090"/>
            <a:ext cx="609600" cy="4968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2424112" y="4613084"/>
            <a:ext cx="609600" cy="4968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96000" y="3314036"/>
            <a:ext cx="2296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Mixed 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Dementia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5319892" y="4978366"/>
            <a:ext cx="609600" cy="4968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2440859" y="2620156"/>
            <a:ext cx="609600" cy="4968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154344" y="3329976"/>
            <a:ext cx="1981200" cy="106680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Amyloid Pathology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8" name="Up-Down Arrow 17"/>
          <p:cNvSpPr/>
          <p:nvPr/>
        </p:nvSpPr>
        <p:spPr>
          <a:xfrm>
            <a:off x="3878244" y="2834676"/>
            <a:ext cx="533400" cy="722376"/>
          </a:xfrm>
          <a:prstGeom prst="up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Up-Down Arrow 31"/>
          <p:cNvSpPr/>
          <p:nvPr/>
        </p:nvSpPr>
        <p:spPr>
          <a:xfrm>
            <a:off x="3890070" y="4181182"/>
            <a:ext cx="533400" cy="722376"/>
          </a:xfrm>
          <a:prstGeom prst="up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2" y="2299733"/>
            <a:ext cx="2028825" cy="3067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521212" y="5522311"/>
            <a:ext cx="1500326" cy="843378"/>
          </a:xfrm>
          <a:prstGeom prst="ellipse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APOE </a:t>
            </a:r>
            <a:r>
              <a:rPr lang="el-GR" sz="2000" b="1" dirty="0" smtClean="0"/>
              <a:t>ε</a:t>
            </a:r>
            <a:r>
              <a:rPr lang="en-US" sz="2000" b="1" dirty="0" smtClean="0"/>
              <a:t>4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7761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6" grpId="0" animBg="1"/>
      <p:bldP spid="36" grpId="0" animBg="1"/>
      <p:bldP spid="18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366" y="1917755"/>
            <a:ext cx="6159439" cy="2756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63" y="894028"/>
            <a:ext cx="2876550" cy="38528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71495" y="6364585"/>
            <a:ext cx="3158490" cy="307777"/>
          </a:xfrm>
          <a:prstGeom prst="rect">
            <a:avLst/>
          </a:prstGeom>
          <a:noFill/>
          <a:ln>
            <a:solidFill>
              <a:srgbClr val="99CC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Hughes et al. </a:t>
            </a:r>
            <a:r>
              <a:rPr lang="en-US" sz="1400" dirty="0" err="1" smtClean="0"/>
              <a:t>Alz</a:t>
            </a:r>
            <a:r>
              <a:rPr lang="en-US" sz="1400" dirty="0" smtClean="0"/>
              <a:t> &amp; </a:t>
            </a:r>
            <a:r>
              <a:rPr lang="en-US" sz="1400" dirty="0" err="1" smtClean="0"/>
              <a:t>Demen</a:t>
            </a:r>
            <a:r>
              <a:rPr lang="en-US" sz="1400" dirty="0" smtClean="0"/>
              <a:t>: DADM, 2017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3083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metabolic syndr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059" y="363284"/>
            <a:ext cx="5539665" cy="597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25592" y="6471822"/>
            <a:ext cx="295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Rask-Madsen and Kahn. ATVB 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7639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Metabolic Contributions to Dementia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369521" cy="5047536"/>
          </a:xfrm>
        </p:spPr>
        <p:txBody>
          <a:bodyPr/>
          <a:lstStyle/>
          <a:p>
            <a:r>
              <a:rPr lang="en-US" dirty="0"/>
              <a:t>Metabolic and vascular risk factors are important </a:t>
            </a:r>
            <a:r>
              <a:rPr lang="en-US" dirty="0" smtClean="0"/>
              <a:t>modifiable risk factors for dementia</a:t>
            </a:r>
          </a:p>
          <a:p>
            <a:r>
              <a:rPr lang="en-US" dirty="0" smtClean="0"/>
              <a:t>Often comorbid conditions </a:t>
            </a:r>
          </a:p>
          <a:p>
            <a:pPr lvl="2"/>
            <a:r>
              <a:rPr lang="en-US" sz="2400" dirty="0" smtClean="0"/>
              <a:t>Overlap in metabolic syndrome </a:t>
            </a:r>
          </a:p>
          <a:p>
            <a:pPr lvl="2"/>
            <a:r>
              <a:rPr lang="en-US" sz="2400" dirty="0" smtClean="0"/>
              <a:t>Accelerate trajectory of cognitive decline</a:t>
            </a:r>
          </a:p>
          <a:p>
            <a:pPr lvl="2"/>
            <a:r>
              <a:rPr lang="en-US" sz="2400" dirty="0" smtClean="0"/>
              <a:t>Increase risk diagnosis </a:t>
            </a:r>
            <a:r>
              <a:rPr lang="en-US" sz="2400" dirty="0"/>
              <a:t>of </a:t>
            </a:r>
            <a:r>
              <a:rPr lang="en-US" sz="2400" dirty="0" smtClean="0"/>
              <a:t>dementia</a:t>
            </a:r>
          </a:p>
          <a:p>
            <a:r>
              <a:rPr lang="en-US" dirty="0" smtClean="0"/>
              <a:t>Hypothesis – Longer burden of metabolic dysregulation is associated with poorer cognitive performance.</a:t>
            </a:r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777" y="3208832"/>
            <a:ext cx="1128265" cy="2756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05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958415" y="5566503"/>
            <a:ext cx="1047565" cy="27859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09192"/>
            <a:ext cx="7772400" cy="3816429"/>
          </a:xfrm>
        </p:spPr>
        <p:txBody>
          <a:bodyPr/>
          <a:lstStyle/>
          <a:p>
            <a:r>
              <a:rPr lang="en-US" dirty="0" smtClean="0"/>
              <a:t>Cardiometabolic phenotyping was conducted in MESA between Exams 1 and 5. </a:t>
            </a:r>
          </a:p>
          <a:p>
            <a:pPr lvl="2"/>
            <a:r>
              <a:rPr lang="en-US" sz="2400" dirty="0" smtClean="0"/>
              <a:t>Metabolic syndrome, BP, waist circumference and lipids at Exams 1 – 5</a:t>
            </a:r>
          </a:p>
          <a:p>
            <a:pPr lvl="2"/>
            <a:r>
              <a:rPr lang="en-US" sz="2400" dirty="0" smtClean="0"/>
              <a:t>Glucose and Insulin at Exam 1 and 5</a:t>
            </a:r>
          </a:p>
          <a:p>
            <a:pPr lvl="2"/>
            <a:r>
              <a:rPr lang="en-US" sz="2400" dirty="0" smtClean="0"/>
              <a:t>Hemoglobin A1c at Exam 2</a:t>
            </a:r>
          </a:p>
          <a:p>
            <a:r>
              <a:rPr lang="en-US" dirty="0"/>
              <a:t>Cognitive function </a:t>
            </a:r>
            <a:r>
              <a:rPr lang="en-US" dirty="0" smtClean="0"/>
              <a:t>evaluated during Exam 5 (n=4592)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0920" y="5885885"/>
            <a:ext cx="60545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394" y="5921397"/>
            <a:ext cx="7349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2000	2002	2004	2006	2008	2010	2012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4905" y="6162577"/>
            <a:ext cx="698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 1	Exam 2    Exam 3</a:t>
            </a:r>
            <a:r>
              <a:rPr lang="en-US" dirty="0"/>
              <a:t> </a:t>
            </a:r>
            <a:r>
              <a:rPr lang="en-US" dirty="0" smtClean="0"/>
              <a:t> Exam4 		Exam 5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000" y="5237825"/>
            <a:ext cx="743178" cy="61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275333" y="5597727"/>
            <a:ext cx="460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Cog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5108" y="5544046"/>
            <a:ext cx="967666" cy="27859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39661" y="5546457"/>
            <a:ext cx="815266" cy="27859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92392" y="5544046"/>
            <a:ext cx="776378" cy="27859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03921" y="5541169"/>
            <a:ext cx="776378" cy="27859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Methods: </a:t>
            </a:r>
            <a:r>
              <a:rPr lang="en-US" sz="2800" i="1" dirty="0" smtClean="0"/>
              <a:t>Exam 5 Cognitive Data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8" y="1828800"/>
            <a:ext cx="7622961" cy="3790765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0"/>
              </a:spcAft>
            </a:pPr>
            <a:r>
              <a:rPr lang="en-US" sz="2800" i="1" dirty="0" smtClean="0">
                <a:solidFill>
                  <a:schemeClr val="tx2"/>
                </a:solidFill>
              </a:rPr>
              <a:t>Cognitive </a:t>
            </a:r>
            <a:r>
              <a:rPr lang="en-US" sz="2800" i="1" dirty="0">
                <a:solidFill>
                  <a:schemeClr val="tx2"/>
                </a:solidFill>
              </a:rPr>
              <a:t>Abilities Screening Instrument (</a:t>
            </a:r>
            <a:r>
              <a:rPr lang="en-US" sz="2800" i="1" dirty="0" smtClean="0">
                <a:solidFill>
                  <a:schemeClr val="tx2"/>
                </a:solidFill>
              </a:rPr>
              <a:t>CASI) - </a:t>
            </a:r>
          </a:p>
          <a:p>
            <a:pPr marL="231775" lvl="1" indent="0">
              <a:spcAft>
                <a:spcPts val="0"/>
              </a:spcAft>
              <a:buNone/>
            </a:pPr>
            <a:r>
              <a:rPr lang="en-US" dirty="0" smtClean="0"/>
              <a:t>‘</a:t>
            </a:r>
            <a:r>
              <a:rPr lang="en-US" dirty="0"/>
              <a:t>global’ quantitative assessment on attention, concentration, orientation, </a:t>
            </a:r>
            <a:r>
              <a:rPr lang="en-US" dirty="0" smtClean="0"/>
              <a:t>memory</a:t>
            </a:r>
            <a:r>
              <a:rPr lang="en-US" dirty="0"/>
              <a:t>, </a:t>
            </a:r>
            <a:r>
              <a:rPr lang="en-US" dirty="0" smtClean="0"/>
              <a:t>etc.</a:t>
            </a:r>
            <a:r>
              <a:rPr lang="en-US" baseline="30000" dirty="0" smtClean="0"/>
              <a:t>4</a:t>
            </a:r>
            <a:endParaRPr lang="en-US" dirty="0"/>
          </a:p>
          <a:p>
            <a:pPr marL="0" indent="0">
              <a:spcAft>
                <a:spcPts val="0"/>
              </a:spcAft>
              <a:buNone/>
            </a:pPr>
            <a:endParaRPr lang="en-US" sz="2800" i="1" dirty="0" smtClean="0">
              <a:solidFill>
                <a:schemeClr val="tx2"/>
              </a:solidFill>
            </a:endParaRPr>
          </a:p>
          <a:p>
            <a:pPr>
              <a:spcAft>
                <a:spcPts val="0"/>
              </a:spcAft>
            </a:pPr>
            <a:r>
              <a:rPr lang="en-US" sz="2800" i="1" dirty="0" smtClean="0">
                <a:solidFill>
                  <a:schemeClr val="tx2"/>
                </a:solidFill>
              </a:rPr>
              <a:t>Digit </a:t>
            </a:r>
            <a:r>
              <a:rPr lang="en-US" sz="2800" i="1" dirty="0">
                <a:solidFill>
                  <a:schemeClr val="tx2"/>
                </a:solidFill>
              </a:rPr>
              <a:t>Symbol </a:t>
            </a:r>
            <a:r>
              <a:rPr lang="en-US" sz="2800" i="1" dirty="0" smtClean="0">
                <a:solidFill>
                  <a:schemeClr val="tx2"/>
                </a:solidFill>
              </a:rPr>
              <a:t>Coding </a:t>
            </a:r>
            <a:r>
              <a:rPr lang="en-US" sz="2800" dirty="0" smtClean="0"/>
              <a:t>– </a:t>
            </a:r>
          </a:p>
          <a:p>
            <a:pPr marL="231775" lvl="1" indent="0">
              <a:spcAft>
                <a:spcPts val="0"/>
              </a:spcAft>
              <a:buNone/>
            </a:pPr>
            <a:r>
              <a:rPr lang="en-US" dirty="0" smtClean="0"/>
              <a:t>a measure </a:t>
            </a:r>
            <a:r>
              <a:rPr lang="en-US" dirty="0"/>
              <a:t>of processing speed and </a:t>
            </a:r>
            <a:endParaRPr lang="en-US" dirty="0" smtClean="0"/>
          </a:p>
          <a:p>
            <a:pPr marL="231775" lvl="1" indent="0">
              <a:spcAft>
                <a:spcPts val="0"/>
              </a:spcAft>
              <a:buNone/>
            </a:pPr>
            <a:r>
              <a:rPr lang="en-US" dirty="0" smtClean="0"/>
              <a:t>psychomotor function</a:t>
            </a:r>
            <a:r>
              <a:rPr lang="en-US" baseline="30000" dirty="0" smtClean="0"/>
              <a:t>5*</a:t>
            </a:r>
            <a:r>
              <a:rPr lang="en-US" dirty="0" smtClean="0"/>
              <a:t> </a:t>
            </a:r>
          </a:p>
          <a:p>
            <a:pPr marL="0" indent="0">
              <a:spcAft>
                <a:spcPts val="0"/>
              </a:spcAft>
              <a:buNone/>
            </a:pPr>
            <a:endParaRPr lang="en-US" sz="2800" dirty="0"/>
          </a:p>
          <a:p>
            <a:pPr>
              <a:spcAft>
                <a:spcPts val="0"/>
              </a:spcAft>
            </a:pPr>
            <a:r>
              <a:rPr lang="en-US" sz="2800" i="1" dirty="0">
                <a:solidFill>
                  <a:schemeClr val="tx2"/>
                </a:solidFill>
              </a:rPr>
              <a:t>Digit </a:t>
            </a:r>
            <a:r>
              <a:rPr lang="en-US" sz="2800" i="1" dirty="0" smtClean="0">
                <a:solidFill>
                  <a:schemeClr val="tx2"/>
                </a:solidFill>
              </a:rPr>
              <a:t>Span </a:t>
            </a:r>
            <a:r>
              <a:rPr lang="en-US" sz="2800" i="1" dirty="0" smtClean="0"/>
              <a:t>– </a:t>
            </a:r>
            <a:r>
              <a:rPr lang="en-US" sz="2800" dirty="0" smtClean="0"/>
              <a:t>Two parts: </a:t>
            </a:r>
          </a:p>
          <a:p>
            <a:pPr lvl="1">
              <a:spcAft>
                <a:spcPts val="0"/>
              </a:spcAft>
            </a:pPr>
            <a:r>
              <a:rPr lang="en-US" sz="2400" dirty="0"/>
              <a:t>A</a:t>
            </a:r>
            <a:r>
              <a:rPr lang="en-US" sz="2400" dirty="0" smtClean="0"/>
              <a:t>ttention/concentration (DS-Forwards) </a:t>
            </a:r>
          </a:p>
          <a:p>
            <a:pPr lvl="1">
              <a:spcAft>
                <a:spcPts val="0"/>
              </a:spcAft>
            </a:pPr>
            <a:r>
              <a:rPr lang="en-US" sz="2400" dirty="0" smtClean="0"/>
              <a:t>Working memory (DS-B)</a:t>
            </a:r>
            <a:r>
              <a:rPr lang="en-US" sz="2400" baseline="30000" dirty="0" smtClean="0"/>
              <a:t>5*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002923"/>
            <a:ext cx="20574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4. </a:t>
            </a:r>
            <a:r>
              <a:rPr lang="en-US" sz="1200" dirty="0" err="1" smtClean="0"/>
              <a:t>Teng</a:t>
            </a:r>
            <a:r>
              <a:rPr lang="en-US" sz="1200" dirty="0" smtClean="0"/>
              <a:t> et al. </a:t>
            </a:r>
            <a:r>
              <a:rPr lang="en-US" sz="1200" i="1" dirty="0" smtClean="0"/>
              <a:t>Int Psycho.</a:t>
            </a:r>
            <a:r>
              <a:rPr lang="en-US" sz="1200" dirty="0" smtClean="0"/>
              <a:t> 2014</a:t>
            </a:r>
          </a:p>
          <a:p>
            <a:r>
              <a:rPr lang="en-US" sz="1200" dirty="0" smtClean="0"/>
              <a:t>5. Wechsler. 1996*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491222"/>
            <a:ext cx="6248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*Normative data available Wechsler Adult Intelligence Scale-III (WAIS-III)</a:t>
            </a:r>
            <a:endParaRPr lang="en-US" sz="1600" baseline="30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159" y="3215933"/>
            <a:ext cx="277000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373" y="4692432"/>
            <a:ext cx="2316681" cy="137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689" y="1544714"/>
            <a:ext cx="1502476" cy="146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16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677108"/>
          </a:xfrm>
        </p:spPr>
        <p:txBody>
          <a:bodyPr/>
          <a:lstStyle/>
          <a:p>
            <a:r>
              <a:rPr lang="en-US" sz="4400" dirty="0"/>
              <a:t>Methods: </a:t>
            </a:r>
            <a:r>
              <a:rPr lang="en-US" sz="2800" i="1" dirty="0"/>
              <a:t>Exam 5 Cognitive Data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3816429"/>
          </a:xfrm>
        </p:spPr>
        <p:txBody>
          <a:bodyPr/>
          <a:lstStyle/>
          <a:p>
            <a:r>
              <a:rPr lang="en-US" dirty="0"/>
              <a:t>The CASI, DSC, and DS tests </a:t>
            </a:r>
            <a:r>
              <a:rPr lang="en-US" dirty="0" smtClean="0"/>
              <a:t>completed 4592 participants </a:t>
            </a:r>
            <a:r>
              <a:rPr lang="en-US" dirty="0"/>
              <a:t>across the six centers, </a:t>
            </a:r>
            <a:r>
              <a:rPr lang="en-US" dirty="0" smtClean="0"/>
              <a:t>(96.8</a:t>
            </a:r>
            <a:r>
              <a:rPr lang="en-US" dirty="0"/>
              <a:t>% </a:t>
            </a:r>
            <a:r>
              <a:rPr lang="en-US" dirty="0" smtClean="0"/>
              <a:t>completion rate at Exam 5)</a:t>
            </a:r>
          </a:p>
          <a:p>
            <a:r>
              <a:rPr lang="en-US" dirty="0" smtClean="0"/>
              <a:t>Excluded 199 (4%) CASI : </a:t>
            </a:r>
          </a:p>
          <a:p>
            <a:pPr lvl="2"/>
            <a:r>
              <a:rPr lang="en-US" sz="2400" dirty="0" smtClean="0"/>
              <a:t>99 with </a:t>
            </a:r>
            <a:r>
              <a:rPr lang="en-US" sz="2400" dirty="0"/>
              <a:t>CASI scores deemed invalid by the </a:t>
            </a:r>
            <a:r>
              <a:rPr lang="en-US" sz="2400" dirty="0" smtClean="0"/>
              <a:t>test administrator </a:t>
            </a:r>
          </a:p>
          <a:p>
            <a:pPr lvl="2"/>
            <a:r>
              <a:rPr lang="en-US" sz="2400" dirty="0" smtClean="0"/>
              <a:t>26 </a:t>
            </a:r>
            <a:r>
              <a:rPr lang="en-US" sz="2400" dirty="0"/>
              <a:t>participants with technically </a:t>
            </a:r>
            <a:r>
              <a:rPr lang="en-US" sz="2400" dirty="0" smtClean="0"/>
              <a:t>invalid (CASI &lt;5)</a:t>
            </a:r>
          </a:p>
          <a:p>
            <a:pPr lvl="2"/>
            <a:r>
              <a:rPr lang="en-US" sz="2400" dirty="0" smtClean="0"/>
              <a:t>74 </a:t>
            </a:r>
            <a:r>
              <a:rPr lang="en-US" sz="2400" dirty="0"/>
              <a:t>individuals with an ICD-9 </a:t>
            </a:r>
            <a:r>
              <a:rPr lang="en-US" sz="2400" dirty="0" smtClean="0"/>
              <a:t>or dementia meds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894773" y="6364585"/>
            <a:ext cx="3158490" cy="307777"/>
          </a:xfrm>
          <a:prstGeom prst="rect">
            <a:avLst/>
          </a:prstGeom>
          <a:noFill/>
          <a:ln>
            <a:solidFill>
              <a:srgbClr val="99CC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Hughes et al. </a:t>
            </a:r>
            <a:r>
              <a:rPr lang="en-US" sz="1400" dirty="0" err="1" smtClean="0"/>
              <a:t>Alz</a:t>
            </a:r>
            <a:r>
              <a:rPr lang="en-US" sz="1400" dirty="0" smtClean="0"/>
              <a:t> &amp; </a:t>
            </a:r>
            <a:r>
              <a:rPr lang="en-US" sz="1400" dirty="0" err="1" smtClean="0"/>
              <a:t>Demen</a:t>
            </a:r>
            <a:r>
              <a:rPr lang="en-US" sz="1400" dirty="0" smtClean="0"/>
              <a:t>: DADM, 2017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4469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677108"/>
          </a:xfrm>
        </p:spPr>
        <p:txBody>
          <a:bodyPr/>
          <a:lstStyle/>
          <a:p>
            <a:r>
              <a:rPr lang="en-US" sz="4400" dirty="0"/>
              <a:t>Methods: </a:t>
            </a:r>
            <a:r>
              <a:rPr lang="en-US" sz="2800" i="1" dirty="0"/>
              <a:t>Exam 5 Cognitive Data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554545"/>
          </a:xfrm>
        </p:spPr>
        <p:txBody>
          <a:bodyPr/>
          <a:lstStyle/>
          <a:p>
            <a:r>
              <a:rPr lang="en-US" dirty="0" smtClean="0"/>
              <a:t>Cognitive impairment based on tests?</a:t>
            </a:r>
          </a:p>
          <a:p>
            <a:endParaRPr lang="en-US" dirty="0" smtClean="0"/>
          </a:p>
          <a:p>
            <a:r>
              <a:rPr lang="en-US" dirty="0" smtClean="0"/>
              <a:t>‘</a:t>
            </a:r>
            <a:r>
              <a:rPr lang="en-US" dirty="0" smtClean="0"/>
              <a:t>Low cognitive function’ defined for each racial/ethnic </a:t>
            </a:r>
            <a:r>
              <a:rPr lang="en-US" dirty="0" smtClean="0"/>
              <a:t>group (bottom 10%)</a:t>
            </a:r>
            <a:endParaRPr lang="en-US" dirty="0" smtClean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894773" y="6364585"/>
            <a:ext cx="3158490" cy="307777"/>
          </a:xfrm>
          <a:prstGeom prst="rect">
            <a:avLst/>
          </a:prstGeom>
          <a:noFill/>
          <a:ln>
            <a:solidFill>
              <a:srgbClr val="99CC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Hughes et al. </a:t>
            </a:r>
            <a:r>
              <a:rPr lang="en-US" sz="1400" dirty="0" err="1" smtClean="0"/>
              <a:t>Alz</a:t>
            </a:r>
            <a:r>
              <a:rPr lang="en-US" sz="1400" dirty="0" smtClean="0"/>
              <a:t> &amp; </a:t>
            </a:r>
            <a:r>
              <a:rPr lang="en-US" sz="1400" dirty="0" err="1" smtClean="0"/>
              <a:t>Demen</a:t>
            </a:r>
            <a:r>
              <a:rPr lang="en-US" sz="1400" dirty="0" smtClean="0"/>
              <a:t>: DADM, 2017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995863" y="5771765"/>
            <a:ext cx="20574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4. </a:t>
            </a:r>
            <a:r>
              <a:rPr lang="en-US" sz="1200" dirty="0" err="1" smtClean="0"/>
              <a:t>Teng</a:t>
            </a:r>
            <a:r>
              <a:rPr lang="en-US" sz="1200" dirty="0" smtClean="0"/>
              <a:t> et al. </a:t>
            </a:r>
            <a:r>
              <a:rPr lang="en-US" sz="1200" i="1" dirty="0" smtClean="0"/>
              <a:t>Int Psycho.</a:t>
            </a:r>
            <a:r>
              <a:rPr lang="en-US" sz="1200" dirty="0" smtClean="0"/>
              <a:t> 2014</a:t>
            </a:r>
          </a:p>
          <a:p>
            <a:r>
              <a:rPr lang="en-US" sz="1200" dirty="0" smtClean="0"/>
              <a:t>5. Wechsler. 1996*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5990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677108"/>
          </a:xfrm>
        </p:spPr>
        <p:txBody>
          <a:bodyPr/>
          <a:lstStyle/>
          <a:p>
            <a:r>
              <a:rPr lang="en-US" sz="4400" dirty="0"/>
              <a:t>Methods: </a:t>
            </a:r>
            <a:r>
              <a:rPr lang="en-US" sz="2800" i="1" dirty="0"/>
              <a:t>Exam 5 Cognitive Data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4124206"/>
          </a:xfrm>
        </p:spPr>
        <p:txBody>
          <a:bodyPr/>
          <a:lstStyle/>
          <a:p>
            <a:r>
              <a:rPr lang="en-US" dirty="0" smtClean="0"/>
              <a:t>Changes in risk factors assessed:</a:t>
            </a:r>
          </a:p>
          <a:p>
            <a:pPr lvl="2"/>
            <a:r>
              <a:rPr lang="en-US" dirty="0" smtClean="0"/>
              <a:t>Absolute differences (Exam 5 – Exam 1)</a:t>
            </a:r>
          </a:p>
          <a:p>
            <a:pPr lvl="2"/>
            <a:r>
              <a:rPr lang="en-US" dirty="0" smtClean="0"/>
              <a:t>Mean across exams (Exam 1…Exam 5)</a:t>
            </a:r>
          </a:p>
          <a:p>
            <a:r>
              <a:rPr lang="en-US" dirty="0" smtClean="0"/>
              <a:t>Models for GLM and logistics outcomes </a:t>
            </a:r>
          </a:p>
          <a:p>
            <a:pPr lvl="2"/>
            <a:r>
              <a:rPr lang="en-US" sz="2400" dirty="0" smtClean="0"/>
              <a:t>Model 1 – age, gender, race, education and APOE-4</a:t>
            </a:r>
          </a:p>
          <a:p>
            <a:pPr lvl="2"/>
            <a:r>
              <a:rPr lang="en-US" sz="2400" dirty="0" smtClean="0"/>
              <a:t>Interaction models – Model 1 plus interactions: race, baseline diabetes</a:t>
            </a:r>
            <a:r>
              <a:rPr lang="en-US" sz="2400" dirty="0"/>
              <a:t> </a:t>
            </a:r>
            <a:r>
              <a:rPr lang="en-US" sz="2400" dirty="0" smtClean="0"/>
              <a:t>and  baseline hypertension</a:t>
            </a:r>
          </a:p>
          <a:p>
            <a:r>
              <a:rPr lang="en-US" sz="2400" dirty="0" smtClean="0"/>
              <a:t>Employed canonical correlations and machine learning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894773" y="6364585"/>
            <a:ext cx="3158490" cy="307777"/>
          </a:xfrm>
          <a:prstGeom prst="rect">
            <a:avLst/>
          </a:prstGeom>
          <a:noFill/>
          <a:ln>
            <a:solidFill>
              <a:srgbClr val="99CC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Hughes et al. </a:t>
            </a:r>
            <a:r>
              <a:rPr lang="en-US" sz="1400" dirty="0" err="1" smtClean="0"/>
              <a:t>Alz</a:t>
            </a:r>
            <a:r>
              <a:rPr lang="en-US" sz="1400" dirty="0" smtClean="0"/>
              <a:t> &amp; </a:t>
            </a:r>
            <a:r>
              <a:rPr lang="en-US" sz="1400" dirty="0" err="1" smtClean="0"/>
              <a:t>Demen</a:t>
            </a:r>
            <a:r>
              <a:rPr lang="en-US" sz="1400" dirty="0" smtClean="0"/>
              <a:t>: DADM, 2017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0312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14776"/>
            <a:ext cx="7772400" cy="553998"/>
          </a:xfrm>
        </p:spPr>
        <p:txBody>
          <a:bodyPr/>
          <a:lstStyle/>
          <a:p>
            <a:r>
              <a:rPr lang="en-US" dirty="0" smtClean="0"/>
              <a:t>Results – Across All Cog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7" y="1218713"/>
            <a:ext cx="8940644" cy="527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94773" y="6515511"/>
            <a:ext cx="3158490" cy="307777"/>
          </a:xfrm>
          <a:prstGeom prst="rect">
            <a:avLst/>
          </a:prstGeom>
          <a:noFill/>
          <a:ln>
            <a:solidFill>
              <a:srgbClr val="99CC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Hughes et al. </a:t>
            </a:r>
            <a:r>
              <a:rPr lang="en-US" sz="1400" dirty="0" err="1" smtClean="0"/>
              <a:t>Alz</a:t>
            </a:r>
            <a:r>
              <a:rPr lang="en-US" sz="1400" dirty="0" smtClean="0"/>
              <a:t> &amp; </a:t>
            </a:r>
            <a:r>
              <a:rPr lang="en-US" sz="1400" dirty="0" err="1" smtClean="0"/>
              <a:t>Demen</a:t>
            </a:r>
            <a:r>
              <a:rPr lang="en-US" sz="1400" dirty="0" smtClean="0"/>
              <a:t>: DADM, 2017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2015231" y="1606858"/>
            <a:ext cx="2201662" cy="430567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3765" y="1608332"/>
            <a:ext cx="2201662" cy="430567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03421" y="1609806"/>
            <a:ext cx="2201662" cy="430567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283" y="2734323"/>
            <a:ext cx="8877675" cy="33735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5757" y="3774523"/>
            <a:ext cx="8877675" cy="104605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8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WFSM_academic_template (2)">
  <a:themeElements>
    <a:clrScheme name="Corporate Color Palett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E7E38"/>
      </a:accent1>
      <a:accent2>
        <a:srgbClr val="FFD200"/>
      </a:accent2>
      <a:accent3>
        <a:srgbClr val="F07B05"/>
      </a:accent3>
      <a:accent4>
        <a:srgbClr val="D3222A"/>
      </a:accent4>
      <a:accent5>
        <a:srgbClr val="7C109A"/>
      </a:accent5>
      <a:accent6>
        <a:srgbClr val="505050"/>
      </a:accent6>
      <a:hlink>
        <a:srgbClr val="4261A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3564</TotalTime>
  <Words>566</Words>
  <Application>Microsoft Office PowerPoint</Application>
  <PresentationFormat>On-screen Show (4:3)</PresentationFormat>
  <Paragraphs>80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WFSM_academic_template (2)</vt:lpstr>
      <vt:lpstr>Changes in Metabolic Risk Factors and Their Associations with Cognitive Performance</vt:lpstr>
      <vt:lpstr>PowerPoint Presentation</vt:lpstr>
      <vt:lpstr>Metabolic Contributions to Dementia</vt:lpstr>
      <vt:lpstr>Methods</vt:lpstr>
      <vt:lpstr>Methods: Exam 5 Cognitive Data</vt:lpstr>
      <vt:lpstr>Methods: Exam 5 Cognitive Data</vt:lpstr>
      <vt:lpstr>Methods: Exam 5 Cognitive Data</vt:lpstr>
      <vt:lpstr>Methods: Exam 5 Cognitive Data</vt:lpstr>
      <vt:lpstr>Results – Across All Cog Tests</vt:lpstr>
      <vt:lpstr>Results – Across All Cog Tests</vt:lpstr>
      <vt:lpstr>Summary / Conclusion</vt:lpstr>
      <vt:lpstr>Next Steps Mechanistic Links Between Metabolism and Dementia</vt:lpstr>
      <vt:lpstr>PowerPoint Presentation</vt:lpstr>
    </vt:vector>
  </TitlesOfParts>
  <Company>WFUHS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Vascular Aging from the Neck Up</dc:title>
  <dc:creator>Timothy M. Hughes</dc:creator>
  <cp:lastModifiedBy>Tim</cp:lastModifiedBy>
  <cp:revision>147</cp:revision>
  <dcterms:created xsi:type="dcterms:W3CDTF">2014-10-17T18:30:05Z</dcterms:created>
  <dcterms:modified xsi:type="dcterms:W3CDTF">2017-04-20T01:50:11Z</dcterms:modified>
</cp:coreProperties>
</file>