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1"/>
  </p:notesMasterIdLst>
  <p:sldIdLst>
    <p:sldId id="256" r:id="rId2"/>
    <p:sldId id="266" r:id="rId3"/>
    <p:sldId id="268" r:id="rId4"/>
    <p:sldId id="257" r:id="rId5"/>
    <p:sldId id="269" r:id="rId6"/>
    <p:sldId id="267" r:id="rId7"/>
    <p:sldId id="283" r:id="rId8"/>
    <p:sldId id="258" r:id="rId9"/>
    <p:sldId id="263" r:id="rId10"/>
    <p:sldId id="264" r:id="rId11"/>
    <p:sldId id="259" r:id="rId12"/>
    <p:sldId id="262" r:id="rId13"/>
    <p:sldId id="265" r:id="rId14"/>
    <p:sldId id="270" r:id="rId15"/>
    <p:sldId id="275" r:id="rId16"/>
    <p:sldId id="281" r:id="rId17"/>
    <p:sldId id="261" r:id="rId18"/>
    <p:sldId id="271" r:id="rId19"/>
    <p:sldId id="273" r:id="rId20"/>
    <p:sldId id="274" r:id="rId21"/>
    <p:sldId id="289" r:id="rId22"/>
    <p:sldId id="287" r:id="rId23"/>
    <p:sldId id="286" r:id="rId24"/>
    <p:sldId id="285" r:id="rId25"/>
    <p:sldId id="277" r:id="rId26"/>
    <p:sldId id="278" r:id="rId27"/>
    <p:sldId id="282" r:id="rId28"/>
    <p:sldId id="279" r:id="rId29"/>
    <p:sldId id="288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uzette J Bielinski" initials="SJ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CC99FF"/>
    <a:srgbClr val="00CC99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2-23T13:35:41.062" idx="1">
    <p:pos x="711" y="1322"/>
    <p:text>Can remove logos if you want- these represent all the sites for the MESA Adhesion team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55A1C4-A20A-49DC-8EA3-43008C1313EA}" type="datetimeFigureOut">
              <a:rPr lang="en-US" smtClean="0"/>
              <a:t>2/23/2015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4C590-5FA3-46AA-9E38-B1B5E5700B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221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4C590-5FA3-46AA-9E38-B1B5E5700B0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074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4C590-5FA3-46AA-9E38-B1B5E5700B0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55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4C590-5FA3-46AA-9E38-B1B5E5700B01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133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4C590-5FA3-46AA-9E38-B1B5E5700B01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173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7B062-AFDB-4E34-ACDB-93F529CBBECE}" type="datetime1">
              <a:rPr lang="en-US" smtClean="0"/>
              <a:t>2/23/2015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9004-319E-4456-B13D-84D6B8DB1A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54EC-9028-4C15-8B25-4103056AC3B1}" type="datetime1">
              <a:rPr lang="en-US" smtClean="0"/>
              <a:t>2/23/2015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9004-319E-4456-B13D-84D6B8DB1A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B0CD5-444C-455A-9033-3F6B0781295C}" type="datetime1">
              <a:rPr lang="en-US" smtClean="0"/>
              <a:t>2/23/2015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9004-319E-4456-B13D-84D6B8DB1A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0813-AD60-43AA-A850-45551D6EC9F3}" type="datetime1">
              <a:rPr lang="en-US" smtClean="0"/>
              <a:t>2/23/2015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9004-319E-4456-B13D-84D6B8DB1A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D9C5-1EF6-4DB0-9375-B5012856165E}" type="datetime1">
              <a:rPr lang="en-US" smtClean="0"/>
              <a:t>2/23/2015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9004-319E-4456-B13D-84D6B8DB1A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8418E-DE2A-4015-B14A-DFBAC644C9F8}" type="datetime1">
              <a:rPr lang="en-US" smtClean="0"/>
              <a:t>2/23/2015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9004-319E-4456-B13D-84D6B8DB1A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36C9-FE3D-4302-80A1-641714471CE3}" type="datetime1">
              <a:rPr lang="en-US" smtClean="0"/>
              <a:t>2/23/2015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9004-319E-4456-B13D-84D6B8DB1A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F332-8442-4A99-AE95-9686AB699A11}" type="datetime1">
              <a:rPr lang="en-US" smtClean="0"/>
              <a:t>2/23/2015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9004-319E-4456-B13D-84D6B8DB1A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1D33-566A-43EF-BE05-03E8B4BD1D2D}" type="datetime1">
              <a:rPr lang="en-US" smtClean="0"/>
              <a:t>2/23/2015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9004-319E-4456-B13D-84D6B8DB1A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F60D-509E-4343-B55B-108A3BF0A63A}" type="datetime1">
              <a:rPr lang="en-US" smtClean="0"/>
              <a:t>2/23/2015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9004-319E-4456-B13D-84D6B8DB1A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37D5E-1E91-496F-AC22-3A7FE7F4296F}" type="datetime1">
              <a:rPr lang="en-US" smtClean="0"/>
              <a:t>2/23/2015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9004-319E-4456-B13D-84D6B8DB1A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AD68A96-EABA-40CB-B13C-BB9F018120A1}" type="datetime1">
              <a:rPr lang="en-US" smtClean="0"/>
              <a:t>2/23/2015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7399004-319E-4456-B13D-84D6B8DB1AA9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comments" Target="../comments/comment1.xml"/><Relationship Id="rId5" Type="http://schemas.openxmlformats.org/officeDocument/2006/relationships/image" Target="../media/image15.jpeg"/><Relationship Id="rId4" Type="http://schemas.openxmlformats.org/officeDocument/2006/relationships/image" Target="../media/image14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ABO Blood Types in MESA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Nicholas Larson, PhD</a:t>
            </a:r>
          </a:p>
          <a:p>
            <a:r>
              <a:rPr lang="en-US" dirty="0" smtClean="0"/>
              <a:t>Assistant Professor of Biostatistics</a:t>
            </a:r>
          </a:p>
          <a:p>
            <a:r>
              <a:rPr lang="en-US" dirty="0" smtClean="0"/>
              <a:t>Department of Health Sciences Research</a:t>
            </a:r>
          </a:p>
          <a:p>
            <a:r>
              <a:rPr lang="en-US" dirty="0" smtClean="0"/>
              <a:t>Mayo Clinic College of Medicine</a:t>
            </a:r>
          </a:p>
        </p:txBody>
      </p:sp>
    </p:spTree>
    <p:extLst>
      <p:ext uri="{BB962C8B-B14F-4D97-AF65-F5344CB8AC3E}">
        <p14:creationId xmlns:p14="http://schemas.microsoft.com/office/powerpoint/2010/main" val="309693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 Genotable for Major Alleles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003784"/>
              </p:ext>
            </p:extLst>
          </p:nvPr>
        </p:nvGraphicFramePr>
        <p:xfrm>
          <a:off x="152400" y="2121932"/>
          <a:ext cx="8686798" cy="4070052"/>
        </p:xfrm>
        <a:graphic>
          <a:graphicData uri="http://schemas.openxmlformats.org/drawingml/2006/table">
            <a:tbl>
              <a:tblPr/>
              <a:tblGrid>
                <a:gridCol w="533400"/>
                <a:gridCol w="1396998"/>
                <a:gridCol w="241300"/>
                <a:gridCol w="241300"/>
                <a:gridCol w="241300"/>
                <a:gridCol w="241300"/>
                <a:gridCol w="241300"/>
                <a:gridCol w="241300"/>
                <a:gridCol w="241300"/>
                <a:gridCol w="241300"/>
                <a:gridCol w="241300"/>
                <a:gridCol w="241300"/>
                <a:gridCol w="241300"/>
                <a:gridCol w="241300"/>
                <a:gridCol w="241300"/>
                <a:gridCol w="241300"/>
                <a:gridCol w="241300"/>
                <a:gridCol w="241300"/>
                <a:gridCol w="241300"/>
                <a:gridCol w="241300"/>
                <a:gridCol w="241300"/>
                <a:gridCol w="241300"/>
                <a:gridCol w="241300"/>
                <a:gridCol w="241300"/>
                <a:gridCol w="241300"/>
                <a:gridCol w="241300"/>
                <a:gridCol w="241300"/>
                <a:gridCol w="241300"/>
                <a:gridCol w="241300"/>
                <a:gridCol w="241300"/>
              </a:tblGrid>
              <a:tr h="574519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Exon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7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89425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CDS Position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</a:t>
                      </a:r>
                    </a:p>
                  </a:txBody>
                  <a:tcPr marL="4286" marR="4286" marT="4286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</a:t>
                      </a:r>
                    </a:p>
                  </a:txBody>
                  <a:tcPr marL="4286" marR="4286" marT="4286" marB="0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</a:t>
                      </a:r>
                    </a:p>
                  </a:txBody>
                  <a:tcPr marL="4286" marR="4286" marT="4286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</a:t>
                      </a:r>
                    </a:p>
                  </a:txBody>
                  <a:tcPr marL="4286" marR="4286" marT="4286" marB="0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188</a:t>
                      </a:r>
                    </a:p>
                  </a:txBody>
                  <a:tcPr marL="4286" marR="4286" marT="4286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189</a:t>
                      </a:r>
                    </a:p>
                  </a:txBody>
                  <a:tcPr marL="4286" marR="4286" marT="4286" marB="0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190</a:t>
                      </a:r>
                    </a:p>
                  </a:txBody>
                  <a:tcPr marL="4286" marR="4286" marT="4286" marB="0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220</a:t>
                      </a:r>
                    </a:p>
                  </a:txBody>
                  <a:tcPr marL="4286" marR="4286" marT="4286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261</a:t>
                      </a:r>
                    </a:p>
                  </a:txBody>
                  <a:tcPr marL="4286" marR="4286" marT="4286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297</a:t>
                      </a:r>
                    </a:p>
                  </a:txBody>
                  <a:tcPr marL="4286" marR="4286" marT="4286" marB="0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318</a:t>
                      </a:r>
                    </a:p>
                  </a:txBody>
                  <a:tcPr marL="4286" marR="4286" marT="4286" marB="0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467</a:t>
                      </a:r>
                    </a:p>
                  </a:txBody>
                  <a:tcPr marL="4286" marR="4286" marT="4286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488</a:t>
                      </a:r>
                    </a:p>
                  </a:txBody>
                  <a:tcPr marL="4286" marR="4286" marT="4286" marB="0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526</a:t>
                      </a:r>
                    </a:p>
                  </a:txBody>
                  <a:tcPr marL="4286" marR="4286" marT="4286" marB="0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542</a:t>
                      </a:r>
                    </a:p>
                  </a:txBody>
                  <a:tcPr marL="4286" marR="4286" marT="4286" marB="0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579</a:t>
                      </a:r>
                    </a:p>
                  </a:txBody>
                  <a:tcPr marL="4286" marR="4286" marT="4286" marB="0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595</a:t>
                      </a:r>
                    </a:p>
                  </a:txBody>
                  <a:tcPr marL="4286" marR="4286" marT="4286" marB="0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646</a:t>
                      </a:r>
                    </a:p>
                  </a:txBody>
                  <a:tcPr marL="4286" marR="4286" marT="4286" marB="0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657</a:t>
                      </a:r>
                    </a:p>
                  </a:txBody>
                  <a:tcPr marL="4286" marR="4286" marT="4286" marB="0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681</a:t>
                      </a:r>
                    </a:p>
                  </a:txBody>
                  <a:tcPr marL="4286" marR="4286" marT="4286" marB="0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703</a:t>
                      </a:r>
                    </a:p>
                  </a:txBody>
                  <a:tcPr marL="4286" marR="4286" marT="4286" marB="0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729</a:t>
                      </a:r>
                    </a:p>
                  </a:txBody>
                  <a:tcPr marL="4286" marR="4286" marT="4286" marB="0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768</a:t>
                      </a:r>
                    </a:p>
                  </a:txBody>
                  <a:tcPr marL="4286" marR="4286" marT="4286" marB="0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771</a:t>
                      </a:r>
                    </a:p>
                  </a:txBody>
                  <a:tcPr marL="4286" marR="4286" marT="4286" marB="0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796</a:t>
                      </a:r>
                    </a:p>
                  </a:txBody>
                  <a:tcPr marL="4286" marR="4286" marT="4286" marB="0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803</a:t>
                      </a:r>
                    </a:p>
                  </a:txBody>
                  <a:tcPr marL="4286" marR="4286" marT="4286" marB="0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930</a:t>
                      </a:r>
                    </a:p>
                  </a:txBody>
                  <a:tcPr marL="4286" marR="4286" marT="4286" marB="0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256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Sequenom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1"/>
                      </a:fgClr>
                      <a:bgClr>
                        <a:schemeClr val="tx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1"/>
                      </a:fgClr>
                      <a:bgClr>
                        <a:schemeClr val="tx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1"/>
                      </a:fgClr>
                      <a:bgClr>
                        <a:schemeClr val="tx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52836">
                <a:tc rowSpan="7"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Common ABO Alleles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vert="vert27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A101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ref.)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</a:t>
                      </a:r>
                    </a:p>
                  </a:txBody>
                  <a:tcPr marL="4286" marR="4286" marT="4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</a:t>
                      </a: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</a:t>
                      </a:r>
                    </a:p>
                  </a:txBody>
                  <a:tcPr marL="4286" marR="4286" marT="4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</a:t>
                      </a: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</a:t>
                      </a:r>
                    </a:p>
                  </a:txBody>
                  <a:tcPr marL="4286" marR="4286" marT="4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</a:t>
                      </a: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</a:t>
                      </a: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</a:t>
                      </a:r>
                    </a:p>
                  </a:txBody>
                  <a:tcPr marL="4286" marR="4286" marT="4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</a:t>
                      </a:r>
                    </a:p>
                  </a:txBody>
                  <a:tcPr marL="4286" marR="4286" marT="4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</a:t>
                      </a: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</a:t>
                      </a:r>
                    </a:p>
                  </a:txBody>
                  <a:tcPr marL="4286" marR="4286" marT="4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</a:t>
                      </a: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</a:t>
                      </a: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</a:t>
                      </a: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</a:t>
                      </a: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</a:t>
                      </a: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</a:t>
                      </a: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</a:t>
                      </a: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</a:t>
                      </a: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</a:t>
                      </a: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</a:t>
                      </a: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</a:t>
                      </a: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</a:t>
                      </a: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</a:t>
                      </a: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</a:t>
                      </a: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</a:t>
                      </a: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</a:t>
                      </a: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</a:tr>
              <a:tr h="352836">
                <a:tc vMerge="1"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A102</a:t>
                      </a:r>
                    </a:p>
                  </a:txBody>
                  <a:tcPr marL="4286" marR="4286" marT="428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</a:t>
                      </a:r>
                    </a:p>
                  </a:txBody>
                  <a:tcPr marL="4286" marR="4286" marT="4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836">
                <a:tc vMerge="1"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A201</a:t>
                      </a:r>
                    </a:p>
                  </a:txBody>
                  <a:tcPr marL="4286" marR="4286" marT="428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</a:t>
                      </a:r>
                    </a:p>
                  </a:txBody>
                  <a:tcPr marL="4286" marR="4286" marT="4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2836">
                <a:tc vMerge="1"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B101</a:t>
                      </a:r>
                    </a:p>
                  </a:txBody>
                  <a:tcPr marL="4286" marR="4286" marT="428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</a:t>
                      </a: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</a:t>
                      </a: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</a:t>
                      </a: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</a:t>
                      </a: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836">
                <a:tc vMerge="1"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O01</a:t>
                      </a:r>
                    </a:p>
                  </a:txBody>
                  <a:tcPr marL="4286" marR="4286" marT="428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836">
                <a:tc vMerge="1"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O02</a:t>
                      </a:r>
                    </a:p>
                  </a:txBody>
                  <a:tcPr marL="4286" marR="4286" marT="428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</a:t>
                      </a: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4286" marR="4286" marT="4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</a:t>
                      </a: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</a:t>
                      </a:r>
                    </a:p>
                  </a:txBody>
                  <a:tcPr marL="4286" marR="4286" marT="4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</a:t>
                      </a: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</a:t>
                      </a: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836">
                <a:tc vMerge="1"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O03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</a:t>
                      </a:r>
                      <a:endParaRPr lang="en-US" sz="1400" dirty="0"/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</a:t>
                      </a:r>
                    </a:p>
                  </a:txBody>
                  <a:tcPr marL="4286" marR="4286" marT="4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7620000" y="6412468"/>
            <a:ext cx="1600200" cy="381000"/>
            <a:chOff x="5638800" y="6096000"/>
            <a:chExt cx="1600200" cy="381000"/>
          </a:xfrm>
        </p:grpSpPr>
        <p:sp>
          <p:nvSpPr>
            <p:cNvPr id="5" name="Rectangle 4"/>
            <p:cNvSpPr/>
            <p:nvPr/>
          </p:nvSpPr>
          <p:spPr>
            <a:xfrm>
              <a:off x="5638800" y="6096000"/>
              <a:ext cx="2286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-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43600" y="6107668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= Deletion</a:t>
              </a:r>
              <a:endParaRPr lang="en-US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209800" y="16764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Genetic Variants Used for MESA ABO Typing</a:t>
            </a:r>
            <a:endParaRPr lang="en-US" b="1" dirty="0"/>
          </a:p>
        </p:txBody>
      </p:sp>
      <p:grpSp>
        <p:nvGrpSpPr>
          <p:cNvPr id="11" name="Group 10"/>
          <p:cNvGrpSpPr/>
          <p:nvPr/>
        </p:nvGrpSpPr>
        <p:grpSpPr>
          <a:xfrm>
            <a:off x="304800" y="6435804"/>
            <a:ext cx="3581400" cy="369332"/>
            <a:chOff x="5638800" y="6107668"/>
            <a:chExt cx="3581400" cy="369332"/>
          </a:xfrm>
        </p:grpSpPr>
        <p:sp>
          <p:nvSpPr>
            <p:cNvPr id="12" name="Rectangle 11"/>
            <p:cNvSpPr/>
            <p:nvPr/>
          </p:nvSpPr>
          <p:spPr>
            <a:xfrm>
              <a:off x="5638800" y="6128266"/>
              <a:ext cx="228600" cy="328136"/>
            </a:xfrm>
            <a:prstGeom prst="rect">
              <a:avLst/>
            </a:prstGeom>
            <a:pattFill prst="wdUpDiag">
              <a:fgClr>
                <a:schemeClr val="bg1"/>
              </a:fgClr>
              <a:bgClr>
                <a:schemeClr val="tx1"/>
              </a:bgClr>
            </a:patt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43600" y="6107668"/>
              <a:ext cx="3276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= In both data sources</a:t>
              </a:r>
              <a:endParaRPr lang="en-US" dirty="0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9004-319E-4456-B13D-84D6B8DB1AA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69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Haplotype Estimation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Un-phased genotypes represent “incomplete information”</a:t>
            </a:r>
          </a:p>
          <a:p>
            <a:pPr lvl="1"/>
            <a:r>
              <a:rPr lang="en-US" dirty="0" smtClean="0"/>
              <a:t>Do not directly observe </a:t>
            </a:r>
            <a:r>
              <a:rPr lang="en-US" i="1" dirty="0" smtClean="0"/>
              <a:t>phased</a:t>
            </a:r>
            <a:r>
              <a:rPr lang="en-US" dirty="0" smtClean="0"/>
              <a:t> haplotypes </a:t>
            </a:r>
            <a:r>
              <a:rPr lang="en-US" dirty="0" smtClean="0"/>
              <a:t>(i.e., alleles)</a:t>
            </a:r>
          </a:p>
          <a:p>
            <a:endParaRPr lang="en-US" dirty="0"/>
          </a:p>
          <a:p>
            <a:r>
              <a:rPr lang="en-US" dirty="0" smtClean="0"/>
              <a:t>To translate ABO </a:t>
            </a:r>
            <a:r>
              <a:rPr lang="en-US" u="sng" dirty="0" smtClean="0"/>
              <a:t>genotype</a:t>
            </a:r>
            <a:r>
              <a:rPr lang="en-US" dirty="0" smtClean="0"/>
              <a:t> vectors into estimated </a:t>
            </a:r>
            <a:r>
              <a:rPr lang="en-US" u="sng" dirty="0" smtClean="0"/>
              <a:t>haplotypes</a:t>
            </a:r>
            <a:r>
              <a:rPr lang="en-US" dirty="0" smtClean="0"/>
              <a:t>, we applied an </a:t>
            </a:r>
            <a:r>
              <a:rPr lang="en-US" i="1" dirty="0" smtClean="0"/>
              <a:t>expectation-maximization </a:t>
            </a:r>
            <a:r>
              <a:rPr lang="en-US" dirty="0" smtClean="0"/>
              <a:t>(EM) algorithm from the R statistical package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haplo.stats</a:t>
            </a:r>
          </a:p>
          <a:p>
            <a:pPr lvl="1"/>
            <a:r>
              <a:rPr lang="en-US" i="1" dirty="0" smtClean="0">
                <a:cs typeface="Courier New" panose="02070309020205020404" pitchFamily="49" charset="0"/>
              </a:rPr>
              <a:t>De novo </a:t>
            </a:r>
            <a:r>
              <a:rPr lang="en-US" dirty="0" smtClean="0">
                <a:cs typeface="Courier New" panose="02070309020205020404" pitchFamily="49" charset="0"/>
              </a:rPr>
              <a:t>allele frequency estimation via statistical phasing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Can accommodate missing genetic data</a:t>
            </a:r>
            <a:endParaRPr lang="en-US" dirty="0">
              <a:cs typeface="Courier New" panose="02070309020205020404" pitchFamily="49" charset="0"/>
            </a:endParaRP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Analyses stratified by race (i.e., race-specific hap’s and freq’s)</a:t>
            </a:r>
          </a:p>
          <a:p>
            <a:pPr marL="274320" lvl="1" indent="0">
              <a:buNone/>
            </a:pPr>
            <a:endParaRPr lang="en-US" dirty="0">
              <a:cs typeface="Courier New" panose="02070309020205020404" pitchFamily="49" charset="0"/>
            </a:endParaRPr>
          </a:p>
          <a:p>
            <a:r>
              <a:rPr lang="en-US" dirty="0" smtClean="0">
                <a:cs typeface="Courier New" panose="02070309020205020404" pitchFamily="49" charset="0"/>
              </a:rPr>
              <a:t>Additionally provides posterior probabilities (</a:t>
            </a:r>
            <a:r>
              <a:rPr lang="en-US" i="1" dirty="0" smtClean="0">
                <a:cs typeface="Courier New" panose="02070309020205020404" pitchFamily="49" charset="0"/>
              </a:rPr>
              <a:t>PPr</a:t>
            </a:r>
            <a:r>
              <a:rPr lang="en-US" dirty="0" smtClean="0">
                <a:cs typeface="Courier New" panose="02070309020205020404" pitchFamily="49" charset="0"/>
              </a:rPr>
              <a:t>) of haplotype pairs (i.e., diplotypes) per subject</a:t>
            </a:r>
          </a:p>
          <a:p>
            <a:endParaRPr lang="en-US" dirty="0">
              <a:cs typeface="Courier New" panose="02070309020205020404" pitchFamily="49" charset="0"/>
            </a:endParaRPr>
          </a:p>
          <a:p>
            <a:r>
              <a:rPr lang="en-US" dirty="0" smtClean="0">
                <a:cs typeface="Courier New" panose="02070309020205020404" pitchFamily="49" charset="0"/>
              </a:rPr>
              <a:t>Assigned MESA diplotypes based on </a:t>
            </a:r>
            <a:r>
              <a:rPr lang="en-US" i="1" dirty="0" smtClean="0">
                <a:cs typeface="Courier New" panose="02070309020205020404" pitchFamily="49" charset="0"/>
              </a:rPr>
              <a:t>PPr</a:t>
            </a:r>
            <a:r>
              <a:rPr lang="en-US" dirty="0" smtClean="0">
                <a:cs typeface="Courier New" panose="02070309020205020404" pitchFamily="49" charset="0"/>
              </a:rPr>
              <a:t> &gt; 0.90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9004-319E-4456-B13D-84D6B8DB1AA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2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Assigning Haplotypes to ABO Alleles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419600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Applied BGMUT genotable to map haplotypes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→</m:t>
                    </m:r>
                  </m:oMath>
                </a14:m>
                <a:r>
                  <a:rPr lang="en-US" dirty="0" smtClean="0"/>
                  <a:t> ABO alleles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For observed MESA haplotypes not in BGMUT, novel ABO alleles were assigned under a hierarchical rubric:</a:t>
                </a:r>
              </a:p>
              <a:p>
                <a:pPr lvl="1"/>
                <a:r>
                  <a:rPr lang="en-US" dirty="0"/>
                  <a:t>D</a:t>
                </a:r>
                <a:r>
                  <a:rPr lang="en-US" dirty="0" smtClean="0"/>
                  <a:t>eletion </a:t>
                </a:r>
                <a:r>
                  <a:rPr lang="en-US" dirty="0"/>
                  <a:t>at </a:t>
                </a:r>
                <a:r>
                  <a:rPr lang="en-US" b="1" dirty="0"/>
                  <a:t>c.261G&gt;Del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→</m:t>
                    </m:r>
                  </m:oMath>
                </a14:m>
                <a:r>
                  <a:rPr lang="en-US" dirty="0" smtClean="0"/>
                  <a:t> Novel O</a:t>
                </a:r>
              </a:p>
              <a:p>
                <a:pPr lvl="1"/>
                <a:r>
                  <a:rPr lang="en-US" dirty="0" smtClean="0"/>
                  <a:t>Remaining with </a:t>
                </a:r>
                <a:r>
                  <a:rPr lang="en-US" b="1" dirty="0" smtClean="0"/>
                  <a:t>c.1061C&gt;Del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→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Novel A2</a:t>
                </a:r>
                <a:endParaRPr lang="en-US" dirty="0"/>
              </a:p>
              <a:p>
                <a:pPr lvl="1"/>
                <a:r>
                  <a:rPr lang="en-US" dirty="0" smtClean="0"/>
                  <a:t>Remaining with </a:t>
                </a:r>
                <a:r>
                  <a:rPr lang="en-US" b="1" dirty="0" smtClean="0"/>
                  <a:t>ACA</a:t>
                </a:r>
                <a:r>
                  <a:rPr lang="en-US" dirty="0" smtClean="0"/>
                  <a:t> haplotype at c.796-803-930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→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Novel B</a:t>
                </a:r>
              </a:p>
              <a:p>
                <a:pPr lvl="1"/>
                <a:r>
                  <a:rPr lang="en-US" dirty="0" smtClean="0"/>
                  <a:t>Remaining 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→</m:t>
                    </m:r>
                  </m:oMath>
                </a14:m>
                <a:r>
                  <a:rPr lang="en-US" dirty="0" smtClean="0"/>
                  <a:t> “Unknown”</a:t>
                </a:r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When multiple ABO alleles had same haplotype pattern in BGMUT, preference given to most common</a:t>
                </a:r>
              </a:p>
              <a:p>
                <a:pPr lvl="1"/>
                <a:r>
                  <a:rPr lang="en-US" dirty="0" smtClean="0"/>
                  <a:t>E.g., </a:t>
                </a:r>
                <a:r>
                  <a:rPr lang="en-US" u="sng" dirty="0" smtClean="0"/>
                  <a:t>A201 vs. A213</a:t>
                </a:r>
                <a:r>
                  <a:rPr lang="en-US" dirty="0" smtClean="0"/>
                  <a:t> or </a:t>
                </a:r>
                <a:r>
                  <a:rPr lang="en-US" u="sng" dirty="0" smtClean="0"/>
                  <a:t>O02 vs. O65</a:t>
                </a:r>
                <a:endParaRPr lang="en-US" u="sng" dirty="0"/>
              </a:p>
              <a:p>
                <a:endParaRPr lang="en-US" dirty="0" smtClean="0"/>
              </a:p>
              <a:p>
                <a:pPr lvl="1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419600"/>
              </a:xfrm>
              <a:blipFill rotWithShape="1">
                <a:blip r:embed="rId3"/>
                <a:stretch>
                  <a:fillRect l="-444" t="-690" b="-15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9004-319E-4456-B13D-84D6B8DB1AA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58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MESA ABO </a:t>
            </a:r>
            <a:r>
              <a:rPr lang="en-US" dirty="0" smtClean="0"/>
              <a:t>Allele Frequencies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17094459"/>
              </p:ext>
            </p:extLst>
          </p:nvPr>
        </p:nvGraphicFramePr>
        <p:xfrm>
          <a:off x="4602478" y="1676400"/>
          <a:ext cx="4312922" cy="4571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6179"/>
                <a:gridCol w="1022827"/>
                <a:gridCol w="715979"/>
                <a:gridCol w="715979"/>
                <a:gridCol w="715979"/>
                <a:gridCol w="715979"/>
              </a:tblGrid>
              <a:tr h="379787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Allele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99" marR="69899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99" marR="69899" marT="0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Frequency Estimates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99" marR="69899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5239">
                <a:tc gridSpan="2"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99" marR="69899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99" marR="69899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AFA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99" marR="69899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CHN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99" marR="69899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EUR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99" marR="69899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HIS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99" marR="69899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46993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A</a:t>
                      </a:r>
                      <a:endParaRPr lang="en-US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9899" marR="69899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</a:rPr>
                        <a:t>A101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99" marR="69899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US" sz="1600" b="1" dirty="0" smtClean="0">
                          <a:effectLst/>
                          <a:latin typeface="+mj-lt"/>
                        </a:rPr>
                        <a:t>0.08</a:t>
                      </a:r>
                      <a:endParaRPr lang="en-US" sz="1600" b="1" dirty="0">
                        <a:effectLst/>
                        <a:latin typeface="+mj-lt"/>
                      </a:endParaRPr>
                    </a:p>
                  </a:txBody>
                  <a:tcPr marL="69899" marR="69899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US" sz="1600" dirty="0" smtClean="0">
                          <a:effectLst/>
                          <a:latin typeface="+mj-lt"/>
                        </a:rPr>
                        <a:t>0.03</a:t>
                      </a:r>
                      <a:endParaRPr lang="en-US" sz="1600" dirty="0">
                        <a:effectLst/>
                        <a:latin typeface="+mj-lt"/>
                      </a:endParaRPr>
                    </a:p>
                  </a:txBody>
                  <a:tcPr marL="69899" marR="69899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US" sz="1600" b="1" dirty="0" smtClean="0">
                          <a:effectLst/>
                          <a:latin typeface="+mj-lt"/>
                        </a:rPr>
                        <a:t>0.20</a:t>
                      </a:r>
                      <a:endParaRPr lang="en-US" sz="1600" b="1" dirty="0">
                        <a:effectLst/>
                        <a:latin typeface="+mj-lt"/>
                      </a:endParaRPr>
                    </a:p>
                  </a:txBody>
                  <a:tcPr marL="69899" marR="69899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US" sz="1600" b="1" dirty="0" smtClean="0">
                          <a:effectLst/>
                          <a:latin typeface="+mj-lt"/>
                        </a:rPr>
                        <a:t>0.13</a:t>
                      </a:r>
                      <a:endParaRPr lang="en-US" sz="1600" b="1" dirty="0">
                        <a:effectLst/>
                        <a:latin typeface="+mj-lt"/>
                      </a:endParaRPr>
                    </a:p>
                  </a:txBody>
                  <a:tcPr marL="69899" marR="69899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46993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99" marR="6989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A102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99" marR="69899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US" sz="1600" dirty="0" smtClean="0">
                          <a:effectLst/>
                          <a:latin typeface="+mj-lt"/>
                        </a:rPr>
                        <a:t>0.04</a:t>
                      </a:r>
                      <a:endParaRPr lang="en-US" sz="1600" dirty="0">
                        <a:effectLst/>
                        <a:latin typeface="+mj-lt"/>
                      </a:endParaRPr>
                    </a:p>
                  </a:txBody>
                  <a:tcPr marL="69899" marR="6989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US" sz="1600" b="1" dirty="0" smtClean="0">
                          <a:effectLst/>
                          <a:latin typeface="+mj-lt"/>
                        </a:rPr>
                        <a:t>0.17</a:t>
                      </a:r>
                      <a:endParaRPr lang="en-US" sz="1600" b="1" dirty="0">
                        <a:effectLst/>
                        <a:latin typeface="+mj-lt"/>
                      </a:endParaRPr>
                    </a:p>
                  </a:txBody>
                  <a:tcPr marL="69899" marR="6989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99" marR="6989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US" sz="1600" dirty="0" smtClean="0">
                          <a:effectLst/>
                          <a:latin typeface="+mj-lt"/>
                        </a:rPr>
                        <a:t>0.01</a:t>
                      </a:r>
                      <a:endParaRPr lang="en-US" sz="1600" dirty="0">
                        <a:effectLst/>
                        <a:latin typeface="+mj-lt"/>
                      </a:endParaRPr>
                    </a:p>
                  </a:txBody>
                  <a:tcPr marL="69899" marR="69899" marT="0" marB="0" anchor="ctr"/>
                </a:tc>
              </a:tr>
              <a:tr h="346993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99" marR="6989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A201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99" marR="69899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US" sz="1600" b="1" dirty="0" smtClean="0">
                          <a:effectLst/>
                          <a:latin typeface="+mj-lt"/>
                        </a:rPr>
                        <a:t>0.06</a:t>
                      </a:r>
                      <a:endParaRPr lang="en-US" sz="1600" b="1" dirty="0">
                        <a:effectLst/>
                        <a:latin typeface="+mj-lt"/>
                      </a:endParaRPr>
                    </a:p>
                  </a:txBody>
                  <a:tcPr marL="69899" marR="6989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US" sz="1600" dirty="0" smtClean="0">
                          <a:effectLst/>
                          <a:latin typeface="+mj-lt"/>
                        </a:rPr>
                        <a:t>0.00</a:t>
                      </a:r>
                      <a:endParaRPr lang="en-US" sz="1600" dirty="0">
                        <a:effectLst/>
                        <a:latin typeface="+mj-lt"/>
                      </a:endParaRPr>
                    </a:p>
                  </a:txBody>
                  <a:tcPr marL="69899" marR="6989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US" sz="1600" b="1" dirty="0" smtClean="0">
                          <a:effectLst/>
                          <a:latin typeface="+mj-lt"/>
                        </a:rPr>
                        <a:t>0.07</a:t>
                      </a:r>
                      <a:endParaRPr lang="en-US" sz="1600" b="1" dirty="0">
                        <a:effectLst/>
                        <a:latin typeface="+mj-lt"/>
                      </a:endParaRPr>
                    </a:p>
                  </a:txBody>
                  <a:tcPr marL="69899" marR="6989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US" sz="1600" dirty="0" smtClean="0">
                          <a:effectLst/>
                          <a:latin typeface="+mj-lt"/>
                        </a:rPr>
                        <a:t>0.04</a:t>
                      </a:r>
                      <a:endParaRPr lang="en-US" sz="1600" dirty="0">
                        <a:effectLst/>
                        <a:latin typeface="+mj-lt"/>
                      </a:endParaRPr>
                    </a:p>
                  </a:txBody>
                  <a:tcPr marL="69899" marR="69899" marT="0" marB="0" anchor="ctr"/>
                </a:tc>
              </a:tr>
              <a:tr h="381690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9899" marR="69899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(other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)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9899" marR="69899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99" marR="69899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99" marR="69899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99" marR="69899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US" sz="1600" dirty="0" smtClean="0">
                          <a:effectLst/>
                          <a:latin typeface="+mj-lt"/>
                        </a:rPr>
                        <a:t>&lt;0.01</a:t>
                      </a:r>
                      <a:endParaRPr lang="en-US" sz="1600" dirty="0">
                        <a:effectLst/>
                        <a:latin typeface="+mj-lt"/>
                      </a:endParaRPr>
                    </a:p>
                  </a:txBody>
                  <a:tcPr marL="69899" marR="69899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993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B</a:t>
                      </a:r>
                      <a:endParaRPr lang="en-US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9899" marR="69899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B101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99" marR="69899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US" sz="1600" b="1" dirty="0" smtClean="0">
                          <a:effectLst/>
                          <a:latin typeface="+mj-lt"/>
                        </a:rPr>
                        <a:t>0.12</a:t>
                      </a:r>
                      <a:endParaRPr lang="en-US" sz="1600" b="1" dirty="0">
                        <a:effectLst/>
                        <a:latin typeface="+mj-lt"/>
                      </a:endParaRPr>
                    </a:p>
                  </a:txBody>
                  <a:tcPr marL="69899" marR="69899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US" sz="1600" b="1" dirty="0" smtClean="0">
                          <a:effectLst/>
                          <a:latin typeface="+mj-lt"/>
                        </a:rPr>
                        <a:t>0.19</a:t>
                      </a:r>
                      <a:endParaRPr lang="en-US" sz="1600" b="1" dirty="0">
                        <a:effectLst/>
                        <a:latin typeface="+mj-lt"/>
                      </a:endParaRPr>
                    </a:p>
                  </a:txBody>
                  <a:tcPr marL="69899" marR="69899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US" sz="1600" b="1" dirty="0" smtClean="0">
                          <a:effectLst/>
                          <a:latin typeface="+mj-lt"/>
                        </a:rPr>
                        <a:t>0.08</a:t>
                      </a:r>
                      <a:endParaRPr lang="en-US" sz="1600" b="1" dirty="0">
                        <a:effectLst/>
                        <a:latin typeface="+mj-lt"/>
                      </a:endParaRPr>
                    </a:p>
                  </a:txBody>
                  <a:tcPr marL="69899" marR="69899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US" sz="1600" b="1" dirty="0" smtClean="0">
                          <a:effectLst/>
                          <a:latin typeface="+mj-lt"/>
                        </a:rPr>
                        <a:t>0.06</a:t>
                      </a:r>
                      <a:endParaRPr lang="en-US" sz="1600" b="1" dirty="0">
                        <a:effectLst/>
                        <a:latin typeface="+mj-lt"/>
                      </a:endParaRPr>
                    </a:p>
                  </a:txBody>
                  <a:tcPr marL="69899" marR="69899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46993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99" marR="69899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</a:rPr>
                        <a:t>B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</a:rPr>
                        <a:t>(other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99" marR="69899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US" sz="1600" dirty="0" smtClean="0">
                          <a:effectLst/>
                          <a:latin typeface="+mj-lt"/>
                        </a:rPr>
                        <a:t>&lt;0.01</a:t>
                      </a:r>
                      <a:endParaRPr lang="en-US" sz="1600" dirty="0">
                        <a:effectLst/>
                        <a:latin typeface="+mj-lt"/>
                      </a:endParaRPr>
                    </a:p>
                  </a:txBody>
                  <a:tcPr marL="69899" marR="69899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99" marR="69899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99" marR="69899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US" sz="1600" dirty="0" smtClean="0">
                          <a:effectLst/>
                          <a:latin typeface="+mj-lt"/>
                        </a:rPr>
                        <a:t>&lt;0.01</a:t>
                      </a:r>
                      <a:endParaRPr lang="en-US" sz="1600" dirty="0">
                        <a:effectLst/>
                        <a:latin typeface="+mj-lt"/>
                      </a:endParaRPr>
                    </a:p>
                  </a:txBody>
                  <a:tcPr marL="69899" marR="69899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993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O</a:t>
                      </a:r>
                      <a:endParaRPr lang="en-US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9899" marR="69899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O01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99" marR="69899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US" sz="1600" b="1" dirty="0" smtClean="0">
                          <a:effectLst/>
                          <a:latin typeface="+mj-lt"/>
                        </a:rPr>
                        <a:t>0.24</a:t>
                      </a:r>
                      <a:endParaRPr lang="en-US" sz="1600" b="1" dirty="0">
                        <a:effectLst/>
                        <a:latin typeface="+mj-lt"/>
                      </a:endParaRPr>
                    </a:p>
                  </a:txBody>
                  <a:tcPr marL="69899" marR="69899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US" sz="1600" b="1" dirty="0" smtClean="0">
                          <a:effectLst/>
                          <a:latin typeface="+mj-lt"/>
                        </a:rPr>
                        <a:t>0.34</a:t>
                      </a:r>
                      <a:endParaRPr lang="en-US" sz="1600" b="1" dirty="0">
                        <a:effectLst/>
                        <a:latin typeface="+mj-lt"/>
                      </a:endParaRPr>
                    </a:p>
                  </a:txBody>
                  <a:tcPr marL="69899" marR="69899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US" sz="1600" b="1" dirty="0" smtClean="0">
                          <a:effectLst/>
                          <a:latin typeface="+mj-lt"/>
                        </a:rPr>
                        <a:t>0.35</a:t>
                      </a:r>
                      <a:endParaRPr lang="en-US" sz="1600" b="1" dirty="0">
                        <a:effectLst/>
                        <a:latin typeface="+mj-lt"/>
                      </a:endParaRPr>
                    </a:p>
                  </a:txBody>
                  <a:tcPr marL="69899" marR="69899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US" sz="1600" b="1" dirty="0" smtClean="0">
                          <a:effectLst/>
                          <a:latin typeface="+mj-lt"/>
                        </a:rPr>
                        <a:t>0.30</a:t>
                      </a:r>
                      <a:endParaRPr lang="en-US" sz="1600" b="1" dirty="0">
                        <a:effectLst/>
                        <a:latin typeface="+mj-lt"/>
                      </a:endParaRPr>
                    </a:p>
                  </a:txBody>
                  <a:tcPr marL="69899" marR="69899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46993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99" marR="6989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O02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99" marR="69899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US" sz="1600" b="1" dirty="0" smtClean="0">
                          <a:effectLst/>
                          <a:latin typeface="+mj-lt"/>
                        </a:rPr>
                        <a:t>0.09</a:t>
                      </a:r>
                      <a:endParaRPr lang="en-US" sz="1600" b="1" dirty="0">
                        <a:effectLst/>
                        <a:latin typeface="+mj-lt"/>
                      </a:endParaRPr>
                    </a:p>
                  </a:txBody>
                  <a:tcPr marL="69899" marR="6989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US" sz="1600" b="1" dirty="0" smtClean="0">
                          <a:effectLst/>
                          <a:latin typeface="+mj-lt"/>
                        </a:rPr>
                        <a:t>0.27</a:t>
                      </a:r>
                      <a:endParaRPr lang="en-US" sz="1600" b="1" dirty="0">
                        <a:effectLst/>
                        <a:latin typeface="+mj-lt"/>
                      </a:endParaRPr>
                    </a:p>
                  </a:txBody>
                  <a:tcPr marL="69899" marR="6989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US" sz="1600" b="1" dirty="0" smtClean="0">
                          <a:effectLst/>
                          <a:latin typeface="+mj-lt"/>
                        </a:rPr>
                        <a:t>0.16</a:t>
                      </a:r>
                      <a:endParaRPr lang="en-US" sz="1600" b="1" dirty="0">
                        <a:effectLst/>
                        <a:latin typeface="+mj-lt"/>
                      </a:endParaRPr>
                    </a:p>
                  </a:txBody>
                  <a:tcPr marL="69899" marR="6989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US" sz="1600" b="1" dirty="0" smtClean="0">
                          <a:effectLst/>
                          <a:latin typeface="+mj-lt"/>
                        </a:rPr>
                        <a:t>0.26</a:t>
                      </a:r>
                      <a:endParaRPr lang="en-US" sz="1600" b="1" dirty="0">
                        <a:effectLst/>
                        <a:latin typeface="+mj-lt"/>
                      </a:endParaRPr>
                    </a:p>
                  </a:txBody>
                  <a:tcPr marL="69899" marR="69899" marT="0" marB="0" anchor="ctr"/>
                </a:tc>
              </a:tr>
              <a:tr h="346993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99" marR="6989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O09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99" marR="69899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US" sz="1600" b="1" dirty="0" smtClean="0">
                          <a:effectLst/>
                          <a:latin typeface="+mj-lt"/>
                        </a:rPr>
                        <a:t>0.12</a:t>
                      </a:r>
                      <a:endParaRPr lang="en-US" sz="1600" b="1" dirty="0">
                        <a:effectLst/>
                        <a:latin typeface="+mj-lt"/>
                      </a:endParaRPr>
                    </a:p>
                  </a:txBody>
                  <a:tcPr marL="69899" marR="6989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US" sz="1600" dirty="0" smtClean="0">
                          <a:effectLst/>
                          <a:latin typeface="+mj-lt"/>
                        </a:rPr>
                        <a:t>0.00</a:t>
                      </a:r>
                      <a:endParaRPr lang="en-US" sz="1600" dirty="0">
                        <a:effectLst/>
                        <a:latin typeface="+mj-lt"/>
                      </a:endParaRPr>
                    </a:p>
                  </a:txBody>
                  <a:tcPr marL="69899" marR="6989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99" marR="6989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US" sz="1600" dirty="0" smtClean="0">
                          <a:effectLst/>
                          <a:latin typeface="+mj-lt"/>
                        </a:rPr>
                        <a:t>0.02</a:t>
                      </a:r>
                      <a:endParaRPr lang="en-US" sz="1600" dirty="0">
                        <a:effectLst/>
                        <a:latin typeface="+mj-lt"/>
                      </a:endParaRPr>
                    </a:p>
                  </a:txBody>
                  <a:tcPr marL="69899" marR="69899" marT="0" marB="0" anchor="ctr"/>
                </a:tc>
              </a:tr>
              <a:tr h="332346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99" marR="69899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</a:rPr>
                        <a:t>O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</a:rPr>
                        <a:t>(other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99" marR="69899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US" sz="1600" b="1" dirty="0" smtClean="0">
                          <a:effectLst/>
                          <a:latin typeface="+mj-lt"/>
                        </a:rPr>
                        <a:t>0.26</a:t>
                      </a:r>
                      <a:endParaRPr lang="en-US" sz="1600" b="1" dirty="0">
                        <a:effectLst/>
                        <a:latin typeface="+mj-lt"/>
                      </a:endParaRPr>
                    </a:p>
                  </a:txBody>
                  <a:tcPr marL="69899" marR="69899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99" marR="69899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US" sz="1600" b="1" dirty="0" smtClean="0">
                          <a:effectLst/>
                          <a:latin typeface="+mj-lt"/>
                        </a:rPr>
                        <a:t>0.14</a:t>
                      </a:r>
                      <a:endParaRPr lang="en-US" sz="1600" b="1" dirty="0">
                        <a:effectLst/>
                        <a:latin typeface="+mj-lt"/>
                      </a:endParaRPr>
                    </a:p>
                  </a:txBody>
                  <a:tcPr marL="69899" marR="69899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US" sz="1600" b="1" dirty="0" smtClean="0">
                          <a:effectLst/>
                          <a:latin typeface="+mj-lt"/>
                        </a:rPr>
                        <a:t>0.18</a:t>
                      </a:r>
                      <a:endParaRPr lang="en-US" sz="1600" b="1" dirty="0">
                        <a:effectLst/>
                        <a:latin typeface="+mj-lt"/>
                      </a:endParaRPr>
                    </a:p>
                  </a:txBody>
                  <a:tcPr marL="69899" marR="69899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9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?</a:t>
                      </a:r>
                      <a:endParaRPr lang="en-US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9899" marR="69899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</a:rPr>
                        <a:t>Unknown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99" marR="69899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US" sz="1600" dirty="0" smtClean="0">
                          <a:effectLst/>
                          <a:latin typeface="+mj-lt"/>
                        </a:rPr>
                        <a:t>0.01</a:t>
                      </a:r>
                      <a:endParaRPr lang="en-US" sz="1600" dirty="0">
                        <a:effectLst/>
                        <a:latin typeface="+mj-lt"/>
                      </a:endParaRPr>
                    </a:p>
                  </a:txBody>
                  <a:tcPr marL="69899" marR="69899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99" marR="69899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99" marR="69899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99" marR="69899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04800" y="1676400"/>
            <a:ext cx="4038600" cy="471830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Allele frequencies differ greatly by race</a:t>
            </a:r>
          </a:p>
          <a:p>
            <a:pPr lvl="1"/>
            <a:r>
              <a:rPr lang="en-US" dirty="0" smtClean="0"/>
              <a:t>EUR and HIS were closest in </a:t>
            </a:r>
            <a:r>
              <a:rPr lang="en-US" dirty="0" smtClean="0"/>
              <a:t>frequencies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Sum of </a:t>
            </a:r>
            <a:r>
              <a:rPr lang="en-US" dirty="0" smtClean="0"/>
              <a:t>type-unknown </a:t>
            </a:r>
            <a:r>
              <a:rPr lang="en-US" dirty="0" smtClean="0"/>
              <a:t>frequencies in AFA ~ 1%</a:t>
            </a:r>
          </a:p>
          <a:p>
            <a:pPr lvl="1"/>
            <a:r>
              <a:rPr lang="en-US" dirty="0" smtClean="0"/>
              <a:t>High percentage of novel O alleles (15.4%)</a:t>
            </a:r>
          </a:p>
          <a:p>
            <a:pPr lvl="1"/>
            <a:endParaRPr lang="en-US" dirty="0"/>
          </a:p>
          <a:p>
            <a:r>
              <a:rPr lang="en-US" dirty="0" smtClean="0"/>
              <a:t>Surprisingly little allelic variation among CHN</a:t>
            </a:r>
          </a:p>
          <a:p>
            <a:pPr lvl="1"/>
            <a:r>
              <a:rPr lang="en-US" u="sng" dirty="0" smtClean="0"/>
              <a:t>No A2 alleles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hip designs may be a factor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9004-319E-4456-B13D-84D6B8DB1AA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31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MESA ABO </a:t>
            </a:r>
            <a:r>
              <a:rPr lang="en-US" dirty="0" smtClean="0"/>
              <a:t>Type Distribution </a:t>
            </a: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600200"/>
            <a:ext cx="4572000" cy="3276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ABO rates </a:t>
            </a:r>
            <a:r>
              <a:rPr lang="en-US" dirty="0"/>
              <a:t>h</a:t>
            </a:r>
            <a:r>
              <a:rPr lang="en-US" dirty="0" smtClean="0"/>
              <a:t>ighly concordant with previously reported frequencies in similar populations</a:t>
            </a:r>
          </a:p>
          <a:p>
            <a:endParaRPr lang="en-US" dirty="0"/>
          </a:p>
          <a:p>
            <a:r>
              <a:rPr lang="en-US" dirty="0" smtClean="0"/>
              <a:t>Higher frequencies of Type-B in AFA (18.2%) and CHN (26.4%)</a:t>
            </a:r>
          </a:p>
          <a:p>
            <a:endParaRPr lang="en-US" dirty="0"/>
          </a:p>
          <a:p>
            <a:r>
              <a:rPr lang="en-US" dirty="0" smtClean="0"/>
              <a:t>HIS has highest Type-O rate (57.2%)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400061"/>
              </p:ext>
            </p:extLst>
          </p:nvPr>
        </p:nvGraphicFramePr>
        <p:xfrm>
          <a:off x="304800" y="5014686"/>
          <a:ext cx="8305800" cy="16262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0800"/>
                <a:gridCol w="1428750"/>
                <a:gridCol w="1428750"/>
                <a:gridCol w="1428750"/>
                <a:gridCol w="1428750"/>
              </a:tblGrid>
              <a:tr h="32937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ABO</a:t>
                      </a:r>
                      <a:r>
                        <a:rPr lang="en-US" sz="20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Typing Summary – N (% of Total)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937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AFA</a:t>
                      </a:r>
                      <a:endParaRPr lang="en-US" sz="18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CHN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EUR</a:t>
                      </a:r>
                      <a:endParaRPr lang="en-US" sz="18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HIS</a:t>
                      </a:r>
                      <a:endParaRPr lang="en-US" sz="18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27460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Total</a:t>
                      </a:r>
                      <a:endParaRPr lang="en-US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1617 (1.00)</a:t>
                      </a:r>
                      <a:endParaRPr lang="en-US" sz="18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751 (1.00)</a:t>
                      </a:r>
                      <a:endParaRPr lang="en-US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2471 (1.00)</a:t>
                      </a:r>
                      <a:endParaRPr lang="en-US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1416 (1.00)</a:t>
                      </a:r>
                      <a:endParaRPr lang="en-US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460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With Haps (</a:t>
                      </a:r>
                      <a:r>
                        <a:rPr lang="en-US" sz="1800" b="0" i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PPr </a:t>
                      </a:r>
                      <a:r>
                        <a:rPr lang="en-US" sz="18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&gt; 0.90)</a:t>
                      </a:r>
                      <a:endParaRPr lang="en-US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baseline="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1536 (0.95)</a:t>
                      </a:r>
                      <a:endParaRPr lang="en-US" sz="18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743 (0.99)</a:t>
                      </a:r>
                      <a:endParaRPr lang="en-US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2437 (0.99)</a:t>
                      </a:r>
                      <a:endParaRPr lang="en-US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1396</a:t>
                      </a:r>
                      <a:r>
                        <a:rPr lang="en-US" sz="18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(0.99)</a:t>
                      </a:r>
                      <a:r>
                        <a:rPr lang="en-US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endParaRPr lang="en-US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460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With ABO Type</a:t>
                      </a:r>
                      <a:endParaRPr lang="en-US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1517 (0.94)</a:t>
                      </a:r>
                      <a:endParaRPr lang="en-US" sz="18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743</a:t>
                      </a:r>
                      <a:r>
                        <a:rPr lang="en-US" sz="18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(0.99)</a:t>
                      </a:r>
                      <a:endParaRPr lang="en-US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2424 (0.98)</a:t>
                      </a:r>
                      <a:endParaRPr lang="en-US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1393 (0.98)</a:t>
                      </a:r>
                      <a:endParaRPr lang="en-US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7" y="1371600"/>
            <a:ext cx="4364723" cy="36099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95600" y="5334000"/>
            <a:ext cx="1447800" cy="13716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9004-319E-4456-B13D-84D6B8DB1AA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11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 Associations with CVD in MESA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For preliminary statistical analyses of ABO and CVD, we examined associations with three (3) separate phenotypes</a:t>
                </a:r>
              </a:p>
              <a:p>
                <a:pPr lvl="1"/>
                <a:r>
                  <a:rPr lang="en-US" dirty="0" smtClean="0"/>
                  <a:t>Log-transformed VWF</a:t>
                </a:r>
              </a:p>
              <a:p>
                <a:pPr lvl="1"/>
                <a:r>
                  <a:rPr lang="en-US" dirty="0" smtClean="0"/>
                  <a:t>Ankle Brachial Index (ABI)</a:t>
                </a:r>
              </a:p>
              <a:p>
                <a:pPr lvl="2"/>
                <a:r>
                  <a:rPr lang="en-US" dirty="0" smtClean="0"/>
                  <a:t>Also peripheral artery disease (PAD – Yes/No) defined as ABI &lt; 0.9</a:t>
                </a:r>
              </a:p>
              <a:p>
                <a:pPr lvl="1"/>
                <a:r>
                  <a:rPr lang="en-US" dirty="0" smtClean="0"/>
                  <a:t>Incident Coronary Heart Disease (CHD)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All models minimally adjusted (i.e., age and sex)</a:t>
                </a:r>
              </a:p>
              <a:p>
                <a:pPr lvl="1"/>
                <a:r>
                  <a:rPr lang="en-US" dirty="0" smtClean="0"/>
                  <a:t>Pooled analyses also adjusted for race</a:t>
                </a:r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Modeled ABO status three (3) separate ways:</a:t>
                </a:r>
              </a:p>
              <a:p>
                <a:pPr lvl="1"/>
                <a:r>
                  <a:rPr lang="en-US" dirty="0" smtClean="0"/>
                  <a:t>Blood type as a factor (O as reference)</a:t>
                </a:r>
              </a:p>
              <a:p>
                <a:pPr lvl="1"/>
                <a:r>
                  <a:rPr lang="en-US" dirty="0" smtClean="0"/>
                  <a:t>O vs. non-O blood types (i.e., dichotomous)</a:t>
                </a:r>
              </a:p>
              <a:p>
                <a:pPr lvl="1"/>
                <a:r>
                  <a:rPr lang="en-US" dirty="0" smtClean="0"/>
                  <a:t>ABO allele count as numeric vector:   genotype (A,B)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 </m:t>
                    </m:r>
                    <m:r>
                      <a:rPr lang="en-US" b="0" i="1" smtClean="0">
                        <a:latin typeface="Cambria Math"/>
                      </a:rPr>
                      <m:t>→</m:t>
                    </m:r>
                  </m:oMath>
                </a14:m>
                <a:r>
                  <a:rPr lang="en-US" dirty="0" smtClean="0"/>
                  <a:t>                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44" t="-1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142837"/>
              </p:ext>
            </p:extLst>
          </p:nvPr>
        </p:nvGraphicFramePr>
        <p:xfrm>
          <a:off x="7239000" y="5715000"/>
          <a:ext cx="9144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304800"/>
                <a:gridCol w="304800"/>
              </a:tblGrid>
              <a:tr h="2667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</a:tr>
              <a:tr h="2667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9004-319E-4456-B13D-84D6B8DB1AA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3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 ABO and VWF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95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Log(VWF) was modeled using linear regression</a:t>
            </a:r>
          </a:p>
          <a:p>
            <a:pPr lvl="1"/>
            <a:r>
              <a:rPr lang="en-US" dirty="0" smtClean="0"/>
              <a:t>“Sanity Check”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u="sng" dirty="0" smtClean="0"/>
              <a:t>As expected</a:t>
            </a:r>
            <a:r>
              <a:rPr lang="en-US" dirty="0" smtClean="0"/>
              <a:t>, associations with ABO </a:t>
            </a:r>
            <a:r>
              <a:rPr lang="en-US" u="sng" dirty="0" smtClean="0"/>
              <a:t>highly</a:t>
            </a:r>
            <a:r>
              <a:rPr lang="en-US" dirty="0" smtClean="0"/>
              <a:t> significant across all races</a:t>
            </a:r>
          </a:p>
          <a:p>
            <a:pPr lvl="1"/>
            <a:r>
              <a:rPr lang="en-US" dirty="0" smtClean="0"/>
              <a:t>Higher VWF for non-O Types</a:t>
            </a:r>
          </a:p>
          <a:p>
            <a:endParaRPr lang="en-US" dirty="0"/>
          </a:p>
          <a:p>
            <a:r>
              <a:rPr lang="en-US" dirty="0" smtClean="0"/>
              <a:t>Allele count analysis reveals A- and B-alleles may have different effects (except CHN?)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89834086"/>
                  </p:ext>
                </p:extLst>
              </p:nvPr>
            </p:nvGraphicFramePr>
            <p:xfrm>
              <a:off x="1447797" y="4572000"/>
              <a:ext cx="6477003" cy="185420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925286"/>
                    <a:gridCol w="598717"/>
                    <a:gridCol w="990600"/>
                    <a:gridCol w="990600"/>
                    <a:gridCol w="990600"/>
                    <a:gridCol w="990600"/>
                    <a:gridCol w="9906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Allele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/>
                            <a:t>AFA</a:t>
                          </a:r>
                          <a:endParaRPr lang="en-US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/>
                            <a:t>CHN</a:t>
                          </a:r>
                          <a:endParaRPr lang="en-US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/>
                            <a:t>EUR</a:t>
                          </a:r>
                          <a:endParaRPr lang="en-US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/>
                            <a:t>HIS</a:t>
                          </a:r>
                          <a:endParaRPr lang="en-US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ALL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</a:t>
                          </a:r>
                          <a:endParaRPr lang="en-US" dirty="0"/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𝜷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0.18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b="1" dirty="0" smtClean="0"/>
                            <a:t>0.25</a:t>
                          </a:r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0.20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0.21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0.21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solidFill>
                                <a:schemeClr val="bg1"/>
                              </a:solidFill>
                            </a:rPr>
                            <a:t>P</a:t>
                          </a:r>
                          <a:endParaRPr lang="en-US" i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0.01</a:t>
                          </a:r>
                          <a:endParaRPr lang="en-US" dirty="0"/>
                        </a:p>
                      </a:txBody>
                      <a:tcPr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1E-04</a:t>
                          </a:r>
                          <a:endParaRPr lang="en-US" dirty="0"/>
                        </a:p>
                      </a:txBody>
                      <a:tcPr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2E-13</a:t>
                          </a:r>
                          <a:endParaRPr lang="en-US" dirty="0"/>
                        </a:p>
                      </a:txBody>
                      <a:tcPr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1E-07</a:t>
                          </a:r>
                          <a:endParaRPr lang="en-US" dirty="0"/>
                        </a:p>
                      </a:txBody>
                      <a:tcPr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&lt;2E-16</a:t>
                          </a:r>
                          <a:endParaRPr lang="en-US" dirty="0"/>
                        </a:p>
                      </a:txBody>
                      <a:tcPr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B</a:t>
                          </a:r>
                          <a:endParaRPr lang="en-US" dirty="0"/>
                        </a:p>
                      </a:txBody>
                      <a:tcPr anchor="ctr"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𝜷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0.35</a:t>
                          </a:r>
                          <a:endParaRPr lang="en-US" dirty="0"/>
                        </a:p>
                      </a:txBody>
                      <a:tcP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b="1" dirty="0" smtClean="0"/>
                            <a:t>0.25</a:t>
                          </a:r>
                          <a:endParaRPr lang="en-US" b="1" dirty="0"/>
                        </a:p>
                      </a:txBody>
                      <a:tcP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0.35</a:t>
                          </a:r>
                          <a:endParaRPr lang="en-US" dirty="0"/>
                        </a:p>
                      </a:txBody>
                      <a:tcP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0.34</a:t>
                          </a:r>
                          <a:endParaRPr lang="en-US" dirty="0"/>
                        </a:p>
                      </a:txBody>
                      <a:tcP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0.34</a:t>
                          </a:r>
                          <a:endParaRPr lang="en-US" dirty="0"/>
                        </a:p>
                      </a:txBody>
                      <a:tcP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solidFill>
                                <a:schemeClr val="bg1"/>
                              </a:solidFill>
                            </a:rPr>
                            <a:t>P</a:t>
                          </a:r>
                          <a:endParaRPr lang="en-US" i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1E-06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3E-04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2E-14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5E-06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&lt;2E-16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89834086"/>
                  </p:ext>
                </p:extLst>
              </p:nvPr>
            </p:nvGraphicFramePr>
            <p:xfrm>
              <a:off x="1447797" y="4572000"/>
              <a:ext cx="6477003" cy="185420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925286"/>
                    <a:gridCol w="598717"/>
                    <a:gridCol w="990600"/>
                    <a:gridCol w="990600"/>
                    <a:gridCol w="990600"/>
                    <a:gridCol w="990600"/>
                    <a:gridCol w="9906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Allele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/>
                            <a:t>AFA</a:t>
                          </a:r>
                          <a:endParaRPr lang="en-US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/>
                            <a:t>CHN</a:t>
                          </a:r>
                          <a:endParaRPr lang="en-US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/>
                            <a:t>EUR</a:t>
                          </a:r>
                          <a:endParaRPr lang="en-US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/>
                            <a:t>HIS</a:t>
                          </a:r>
                          <a:endParaRPr lang="en-US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ALL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</a:t>
                          </a:r>
                          <a:endParaRPr lang="en-US" dirty="0"/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55102" t="-108197" r="-829592" b="-3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0.18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b="1" dirty="0" smtClean="0"/>
                            <a:t>0.25</a:t>
                          </a:r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0.20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0.21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0.21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solidFill>
                                <a:schemeClr val="bg1"/>
                              </a:solidFill>
                            </a:rPr>
                            <a:t>P</a:t>
                          </a:r>
                          <a:endParaRPr lang="en-US" i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0.01</a:t>
                          </a:r>
                          <a:endParaRPr lang="en-US" dirty="0"/>
                        </a:p>
                      </a:txBody>
                      <a:tcPr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1E-04</a:t>
                          </a:r>
                          <a:endParaRPr lang="en-US" dirty="0"/>
                        </a:p>
                      </a:txBody>
                      <a:tcPr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2E-13</a:t>
                          </a:r>
                          <a:endParaRPr lang="en-US" dirty="0"/>
                        </a:p>
                      </a:txBody>
                      <a:tcPr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1E-07</a:t>
                          </a:r>
                          <a:endParaRPr lang="en-US" dirty="0"/>
                        </a:p>
                      </a:txBody>
                      <a:tcPr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&lt;2E-16</a:t>
                          </a:r>
                          <a:endParaRPr lang="en-US" dirty="0"/>
                        </a:p>
                      </a:txBody>
                      <a:tcPr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B</a:t>
                          </a:r>
                          <a:endParaRPr lang="en-US" dirty="0"/>
                        </a:p>
                      </a:txBody>
                      <a:tcPr anchor="ctr"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 rotWithShape="1">
                          <a:blip r:embed="rId2"/>
                          <a:stretch>
                            <a:fillRect l="-155102" t="-306557" r="-829592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0.35</a:t>
                          </a:r>
                          <a:endParaRPr lang="en-US" dirty="0"/>
                        </a:p>
                      </a:txBody>
                      <a:tcP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b="1" dirty="0" smtClean="0"/>
                            <a:t>0.25</a:t>
                          </a:r>
                          <a:endParaRPr lang="en-US" b="1" dirty="0"/>
                        </a:p>
                      </a:txBody>
                      <a:tcP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0.35</a:t>
                          </a:r>
                          <a:endParaRPr lang="en-US" dirty="0"/>
                        </a:p>
                      </a:txBody>
                      <a:tcP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0.34</a:t>
                          </a:r>
                          <a:endParaRPr lang="en-US" dirty="0"/>
                        </a:p>
                      </a:txBody>
                      <a:tcP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0.34</a:t>
                          </a:r>
                          <a:endParaRPr lang="en-US" dirty="0"/>
                        </a:p>
                      </a:txBody>
                      <a:tcP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solidFill>
                                <a:schemeClr val="bg1"/>
                              </a:solidFill>
                            </a:rPr>
                            <a:t>P</a:t>
                          </a:r>
                          <a:endParaRPr lang="en-US" i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1E-06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3E-04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2E-14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5E-06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&lt;2E-16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Rectangle 4"/>
          <p:cNvSpPr/>
          <p:nvPr/>
        </p:nvSpPr>
        <p:spPr>
          <a:xfrm>
            <a:off x="3962400" y="4572000"/>
            <a:ext cx="990600" cy="1828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9004-319E-4456-B13D-84D6B8DB1AA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46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of VWF by ABO Type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66" y="1600200"/>
            <a:ext cx="8190868" cy="487680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9004-319E-4456-B13D-84D6B8DB1AA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59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ABO and ABI</a:t>
            </a:r>
            <a:r>
              <a:rPr lang="en-US" dirty="0"/>
              <a:t>/</a:t>
            </a:r>
            <a:r>
              <a:rPr lang="en-US" dirty="0" smtClean="0"/>
              <a:t>PAD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ABI was modeled using linear regression</a:t>
                </a:r>
              </a:p>
              <a:p>
                <a:pPr lvl="1"/>
                <a:r>
                  <a:rPr lang="en-US" dirty="0" smtClean="0"/>
                  <a:t>Filtered out subjects with ABI &gt; 1.4</a:t>
                </a:r>
              </a:p>
              <a:p>
                <a:pPr lvl="1"/>
                <a:r>
                  <a:rPr lang="en-US" dirty="0" smtClean="0"/>
                  <a:t>PAD (ABI&lt; 0.9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→</m:t>
                    </m:r>
                  </m:oMath>
                </a14:m>
                <a:r>
                  <a:rPr lang="en-US" i="1" dirty="0"/>
                  <a:t> </a:t>
                </a:r>
                <a:r>
                  <a:rPr lang="en-US" i="1" dirty="0" smtClean="0"/>
                  <a:t>Affected</a:t>
                </a:r>
                <a:r>
                  <a:rPr lang="en-US" dirty="0" smtClean="0"/>
                  <a:t>) modeled using logistic regression</a:t>
                </a:r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Type-A significantly associated with lower ABI in AFA</a:t>
                </a:r>
              </a:p>
              <a:p>
                <a:pPr lvl="1"/>
                <a:r>
                  <a:rPr lang="en-US" dirty="0" smtClean="0"/>
                  <a:t>Additional analyses indicate additive effect of A allele </a:t>
                </a:r>
              </a:p>
              <a:p>
                <a:pPr lvl="1"/>
                <a:r>
                  <a:rPr lang="en-US" dirty="0" smtClean="0"/>
                  <a:t>Appears to be race-specific effect</a:t>
                </a:r>
              </a:p>
              <a:p>
                <a:pPr lvl="1"/>
                <a:endParaRPr lang="en-US" dirty="0" smtClean="0"/>
              </a:p>
              <a:p>
                <a:r>
                  <a:rPr lang="en-US" dirty="0" smtClean="0"/>
                  <a:t>Similar results for Type-A and PAD</a:t>
                </a:r>
              </a:p>
              <a:p>
                <a:pPr lvl="1"/>
                <a:r>
                  <a:rPr lang="en-US" dirty="0" smtClean="0"/>
                  <a:t>AFA has lowest Type-A frequency and highest PAD frequency</a:t>
                </a:r>
              </a:p>
              <a:p>
                <a:pPr lvl="1"/>
                <a:r>
                  <a:rPr lang="en-US" dirty="0" smtClean="0"/>
                  <a:t>OR per copy of A allele:  </a:t>
                </a:r>
                <a:r>
                  <a:rPr lang="en-US" b="1" dirty="0" smtClean="0"/>
                  <a:t>1.80 (1.26,2.54); </a:t>
                </a:r>
                <a:r>
                  <a:rPr lang="en-US" b="1" i="1" dirty="0" smtClean="0"/>
                  <a:t>P</a:t>
                </a:r>
                <a:r>
                  <a:rPr lang="en-US" b="1" dirty="0" smtClean="0"/>
                  <a:t> = 0.00095</a:t>
                </a:r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  <a:blipFill rotWithShape="1">
                <a:blip r:embed="rId3"/>
                <a:stretch>
                  <a:fillRect l="-667" t="-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9004-319E-4456-B13D-84D6B8DB1AA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64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Results: ABO and CHD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No significant associations with CHD and ABO Type</a:t>
            </a:r>
          </a:p>
          <a:p>
            <a:pPr lvl="1"/>
            <a:r>
              <a:rPr lang="en-US" dirty="0" smtClean="0"/>
              <a:t>Either as factor or O vs. non-O</a:t>
            </a:r>
          </a:p>
          <a:p>
            <a:pPr lvl="1"/>
            <a:r>
              <a:rPr lang="en-US" dirty="0" smtClean="0"/>
              <a:t>Similar results when stratifying by gender</a:t>
            </a:r>
          </a:p>
          <a:p>
            <a:pPr lvl="1"/>
            <a:r>
              <a:rPr lang="en-US" dirty="0" smtClean="0"/>
              <a:t>Limited by lack of events</a:t>
            </a:r>
          </a:p>
          <a:p>
            <a:endParaRPr lang="en-US" dirty="0" smtClean="0"/>
          </a:p>
          <a:p>
            <a:r>
              <a:rPr lang="en-US" dirty="0" smtClean="0"/>
              <a:t>Risk </a:t>
            </a:r>
            <a:r>
              <a:rPr lang="en-US" dirty="0" smtClean="0"/>
              <a:t>association </a:t>
            </a:r>
            <a:r>
              <a:rPr lang="en-US" dirty="0" smtClean="0"/>
              <a:t>with A-allele count in pooled analysis</a:t>
            </a:r>
          </a:p>
          <a:p>
            <a:pPr lvl="1"/>
            <a:r>
              <a:rPr lang="en-US" dirty="0" smtClean="0"/>
              <a:t>HR = 1.20 (1.02,1.40)</a:t>
            </a:r>
          </a:p>
          <a:p>
            <a:pPr lvl="1"/>
            <a:r>
              <a:rPr lang="en-US" b="1" i="1" dirty="0" smtClean="0"/>
              <a:t>P</a:t>
            </a:r>
            <a:r>
              <a:rPr lang="en-US" b="1" dirty="0" smtClean="0"/>
              <a:t> = 0.025 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245" y="1447800"/>
            <a:ext cx="4532955" cy="45262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0" y="14478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Mesa Subjects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9004-319E-4456-B13D-84D6B8DB1AA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5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 and Genetics of ABO</a:t>
            </a:r>
          </a:p>
          <a:p>
            <a:endParaRPr lang="en-US" dirty="0"/>
          </a:p>
          <a:p>
            <a:r>
              <a:rPr lang="en-US" dirty="0" smtClean="0"/>
              <a:t>MESA ABO Genetic Data</a:t>
            </a:r>
          </a:p>
          <a:p>
            <a:endParaRPr lang="en-US" dirty="0"/>
          </a:p>
          <a:p>
            <a:r>
              <a:rPr lang="en-US" dirty="0" smtClean="0"/>
              <a:t>Haplotype Estimation and ABO Allele Assignment</a:t>
            </a:r>
          </a:p>
          <a:p>
            <a:endParaRPr lang="en-US" dirty="0"/>
          </a:p>
          <a:p>
            <a:r>
              <a:rPr lang="en-US" dirty="0" smtClean="0"/>
              <a:t>Distributional Characteristics of ABO in MESA</a:t>
            </a:r>
          </a:p>
          <a:p>
            <a:endParaRPr lang="en-US" dirty="0"/>
          </a:p>
          <a:p>
            <a:r>
              <a:rPr lang="en-US" dirty="0" smtClean="0"/>
              <a:t>Associations with ABO and Cardiovascular Phenotypes</a:t>
            </a:r>
          </a:p>
          <a:p>
            <a:endParaRPr lang="en-US" dirty="0"/>
          </a:p>
          <a:p>
            <a:r>
              <a:rPr lang="en-US" dirty="0" smtClean="0"/>
              <a:t>Conclusions and Future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9004-319E-4456-B13D-84D6B8DB1AA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61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and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Successfully assigned ABO blood types to 94-99% of MESA cohort</a:t>
            </a:r>
          </a:p>
          <a:p>
            <a:pPr lvl="1"/>
            <a:r>
              <a:rPr lang="en-US" dirty="0" smtClean="0"/>
              <a:t>Identified large number of novel alleles (especially in AFA)</a:t>
            </a:r>
          </a:p>
          <a:p>
            <a:pPr lvl="1"/>
            <a:r>
              <a:rPr lang="en-US" dirty="0" smtClean="0"/>
              <a:t>Genetic diversity in AFA made haplotyping relatively more difficult</a:t>
            </a:r>
          </a:p>
          <a:p>
            <a:pPr lvl="1"/>
            <a:r>
              <a:rPr lang="en-US" dirty="0" smtClean="0"/>
              <a:t>More generic modeling of ABO could increase typing </a:t>
            </a:r>
            <a:r>
              <a:rPr lang="en-US" dirty="0" smtClean="0"/>
              <a:t>rate (</a:t>
            </a:r>
            <a:r>
              <a:rPr lang="en-US" u="sng" dirty="0" smtClean="0"/>
              <a:t>178</a:t>
            </a:r>
            <a:r>
              <a:rPr lang="en-US" dirty="0" smtClean="0"/>
              <a:t> w/o ABO)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ABO association results for ABI and CHD indicate potential role of </a:t>
            </a:r>
            <a:r>
              <a:rPr lang="en-US" dirty="0" smtClean="0"/>
              <a:t>A-allele </a:t>
            </a:r>
            <a:r>
              <a:rPr lang="en-US" dirty="0" smtClean="0"/>
              <a:t>count</a:t>
            </a:r>
          </a:p>
          <a:p>
            <a:pPr lvl="1"/>
            <a:r>
              <a:rPr lang="en-US" dirty="0" smtClean="0"/>
              <a:t>Increased risk of CHD with A-allele carriers?</a:t>
            </a:r>
          </a:p>
          <a:p>
            <a:pPr lvl="1"/>
            <a:r>
              <a:rPr lang="en-US" dirty="0" smtClean="0"/>
              <a:t>Lower ABI, increased PAD risk in AFA with Type-A</a:t>
            </a:r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r>
              <a:rPr lang="en-US" dirty="0" smtClean="0"/>
              <a:t>Multiple ways to model ABO blood type at finer granularity</a:t>
            </a:r>
          </a:p>
          <a:p>
            <a:pPr lvl="1"/>
            <a:r>
              <a:rPr lang="en-US" dirty="0" smtClean="0"/>
              <a:t>E.g., A1 </a:t>
            </a:r>
            <a:r>
              <a:rPr lang="en-US" dirty="0" smtClean="0"/>
              <a:t>vs. A2 alleles (role in CHN?)</a:t>
            </a:r>
          </a:p>
          <a:p>
            <a:pPr lvl="1"/>
            <a:endParaRPr lang="en-US" dirty="0"/>
          </a:p>
          <a:p>
            <a:r>
              <a:rPr lang="en-US" dirty="0" smtClean="0"/>
              <a:t>Effect modifications?  </a:t>
            </a:r>
            <a:r>
              <a:rPr lang="en-US" dirty="0"/>
              <a:t>Correlation with other risk factors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  <a:p>
            <a:r>
              <a:rPr lang="en-US" dirty="0" smtClean="0"/>
              <a:t>Manual curation of remaining haplotypes to determine ABO status</a:t>
            </a:r>
          </a:p>
          <a:p>
            <a:pPr lvl="1"/>
            <a:r>
              <a:rPr lang="en-US" dirty="0" smtClean="0"/>
              <a:t>38 total subjects with </a:t>
            </a:r>
            <a:r>
              <a:rPr lang="en-US" i="1" dirty="0" smtClean="0"/>
              <a:t>PPr </a:t>
            </a:r>
            <a:r>
              <a:rPr lang="en-US" dirty="0" smtClean="0"/>
              <a:t>&gt; 0.9 but unknown ABO status</a:t>
            </a:r>
          </a:p>
          <a:p>
            <a:pPr lvl="1"/>
            <a:r>
              <a:rPr lang="en-US" dirty="0" smtClean="0"/>
              <a:t>Likely A1 alleles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9004-319E-4456-B13D-84D6B8DB1AA9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26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76400"/>
            <a:ext cx="7162800" cy="4800600"/>
          </a:xfrm>
        </p:spPr>
        <p:txBody>
          <a:bodyPr numCol="2">
            <a:noAutofit/>
          </a:bodyPr>
          <a:lstStyle/>
          <a:p>
            <a:pPr>
              <a:spcAft>
                <a:spcPts val="600"/>
              </a:spcAft>
            </a:pPr>
            <a:r>
              <a:rPr lang="en-US" sz="1600" b="1" dirty="0" smtClean="0"/>
              <a:t>MESA Adhesion Study</a:t>
            </a:r>
          </a:p>
          <a:p>
            <a:pPr lvl="1" fontAlgn="t">
              <a:spcAft>
                <a:spcPts val="600"/>
              </a:spcAft>
            </a:pPr>
            <a:r>
              <a:rPr lang="en-US" sz="1400" dirty="0"/>
              <a:t>Suzette J. Bielinski, PhD</a:t>
            </a:r>
          </a:p>
          <a:p>
            <a:pPr lvl="1" fontAlgn="t">
              <a:spcAft>
                <a:spcPts val="600"/>
              </a:spcAft>
            </a:pPr>
            <a:r>
              <a:rPr lang="en-US" sz="1400" dirty="0"/>
              <a:t>Mariza de Andrade, PhD</a:t>
            </a:r>
          </a:p>
          <a:p>
            <a:pPr lvl="1" fontAlgn="t">
              <a:spcAft>
                <a:spcPts val="600"/>
              </a:spcAft>
            </a:pPr>
            <a:r>
              <a:rPr lang="en-US" sz="1400" dirty="0"/>
              <a:t>Paul A. Decker, MS</a:t>
            </a:r>
          </a:p>
          <a:p>
            <a:pPr lvl="1" fontAlgn="t">
              <a:spcAft>
                <a:spcPts val="600"/>
              </a:spcAft>
            </a:pPr>
            <a:r>
              <a:rPr lang="en-US" sz="1400" dirty="0"/>
              <a:t>Phil Kirsch, MPH</a:t>
            </a:r>
          </a:p>
          <a:p>
            <a:pPr lvl="1" fontAlgn="t">
              <a:spcAft>
                <a:spcPts val="600"/>
              </a:spcAft>
            </a:pPr>
            <a:r>
              <a:rPr lang="en-US" sz="1400" dirty="0"/>
              <a:t>Hughes Sicotte, PhD</a:t>
            </a:r>
          </a:p>
          <a:p>
            <a:pPr lvl="1" fontAlgn="t">
              <a:spcAft>
                <a:spcPts val="600"/>
              </a:spcAft>
            </a:pPr>
            <a:r>
              <a:rPr lang="en-US" sz="1400" dirty="0"/>
              <a:t>Nicholas B. Larson, PhD</a:t>
            </a:r>
          </a:p>
          <a:p>
            <a:pPr lvl="1" fontAlgn="t">
              <a:spcAft>
                <a:spcPts val="600"/>
              </a:spcAft>
            </a:pPr>
            <a:r>
              <a:rPr lang="en-US" sz="1400" dirty="0" smtClean="0"/>
              <a:t>Cecilia </a:t>
            </a:r>
            <a:r>
              <a:rPr lang="en-US" sz="1400" dirty="0"/>
              <a:t>Berardi, MD</a:t>
            </a:r>
          </a:p>
          <a:p>
            <a:pPr lvl="1" fontAlgn="t">
              <a:spcAft>
                <a:spcPts val="600"/>
              </a:spcAft>
            </a:pPr>
            <a:r>
              <a:rPr lang="en-US" sz="1400" dirty="0"/>
              <a:t>Michael Tsai, MD</a:t>
            </a:r>
          </a:p>
          <a:p>
            <a:pPr lvl="1" fontAlgn="t">
              <a:spcAft>
                <a:spcPts val="600"/>
              </a:spcAft>
            </a:pPr>
            <a:r>
              <a:rPr lang="en-US" sz="1400" dirty="0"/>
              <a:t>Naomi Hanson, MS</a:t>
            </a:r>
          </a:p>
          <a:p>
            <a:pPr lvl="1">
              <a:spcAft>
                <a:spcPts val="600"/>
              </a:spcAft>
            </a:pPr>
            <a:r>
              <a:rPr lang="en-US" sz="1400" dirty="0"/>
              <a:t>James S. Pankow, PhD</a:t>
            </a:r>
          </a:p>
          <a:p>
            <a:pPr lvl="1" fontAlgn="t">
              <a:spcAft>
                <a:spcPts val="600"/>
              </a:spcAft>
            </a:pPr>
            <a:r>
              <a:rPr lang="en-US" sz="1400" dirty="0" err="1"/>
              <a:t>Weihong</a:t>
            </a:r>
            <a:r>
              <a:rPr lang="en-US" sz="1400" dirty="0"/>
              <a:t> Tang, PhD</a:t>
            </a:r>
          </a:p>
          <a:p>
            <a:pPr lvl="1" fontAlgn="t">
              <a:spcAft>
                <a:spcPts val="600"/>
              </a:spcAft>
            </a:pPr>
            <a:r>
              <a:rPr lang="en-US" sz="1400" dirty="0"/>
              <a:t>Michele Sale, PhD</a:t>
            </a:r>
          </a:p>
          <a:p>
            <a:pPr lvl="1" fontAlgn="t">
              <a:spcAft>
                <a:spcPts val="600"/>
              </a:spcAft>
            </a:pPr>
            <a:r>
              <a:rPr lang="en-US" sz="1400" dirty="0" smtClean="0"/>
              <a:t>Christina </a:t>
            </a:r>
            <a:r>
              <a:rPr lang="en-US" sz="1400" dirty="0"/>
              <a:t>Wassel, </a:t>
            </a:r>
            <a:r>
              <a:rPr lang="en-US" sz="1400" dirty="0" smtClean="0"/>
              <a:t>PhD</a:t>
            </a:r>
          </a:p>
          <a:p>
            <a:pPr lvl="1" fontAlgn="t">
              <a:spcAft>
                <a:spcPts val="600"/>
              </a:spcAft>
            </a:pPr>
            <a:endParaRPr lang="en-US" sz="1200" dirty="0"/>
          </a:p>
          <a:p>
            <a:pPr fontAlgn="t">
              <a:spcAft>
                <a:spcPts val="600"/>
              </a:spcAft>
            </a:pPr>
            <a:endParaRPr lang="en-US" sz="1200" b="1" dirty="0" smtClean="0"/>
          </a:p>
          <a:p>
            <a:pPr fontAlgn="t">
              <a:spcAft>
                <a:spcPts val="600"/>
              </a:spcAft>
            </a:pPr>
            <a:endParaRPr lang="en-US" sz="1200" b="1" dirty="0"/>
          </a:p>
          <a:p>
            <a:pPr fontAlgn="t">
              <a:spcAft>
                <a:spcPts val="600"/>
              </a:spcAft>
            </a:pPr>
            <a:endParaRPr lang="en-US" sz="1200" b="1" dirty="0" smtClean="0"/>
          </a:p>
          <a:p>
            <a:pPr fontAlgn="t">
              <a:spcAft>
                <a:spcPts val="600"/>
              </a:spcAft>
            </a:pPr>
            <a:endParaRPr lang="en-US" sz="1200" b="1" dirty="0"/>
          </a:p>
          <a:p>
            <a:pPr fontAlgn="t">
              <a:spcAft>
                <a:spcPts val="600"/>
              </a:spcAft>
            </a:pPr>
            <a:r>
              <a:rPr lang="en-US" sz="1600" b="1" dirty="0" err="1" smtClean="0"/>
              <a:t>CardioMetaboChip</a:t>
            </a:r>
            <a:r>
              <a:rPr lang="en-US" sz="1600" b="1" dirty="0" smtClean="0"/>
              <a:t> Collaborators</a:t>
            </a:r>
          </a:p>
          <a:p>
            <a:pPr lvl="1" fontAlgn="t">
              <a:spcAft>
                <a:spcPts val="600"/>
              </a:spcAft>
            </a:pPr>
            <a:r>
              <a:rPr lang="en-US" sz="1400" dirty="0" smtClean="0"/>
              <a:t>MESA Air</a:t>
            </a:r>
          </a:p>
          <a:p>
            <a:pPr lvl="2" fontAlgn="t">
              <a:spcAft>
                <a:spcPts val="600"/>
              </a:spcAft>
            </a:pPr>
            <a:r>
              <a:rPr lang="en-US" sz="1400" dirty="0" smtClean="0"/>
              <a:t>Joel D. Kaufman</a:t>
            </a:r>
          </a:p>
          <a:p>
            <a:pPr lvl="2" fontAlgn="t">
              <a:spcAft>
                <a:spcPts val="600"/>
              </a:spcAft>
            </a:pPr>
            <a:r>
              <a:rPr lang="en-US" sz="1400" dirty="0" smtClean="0"/>
              <a:t>Sverre Vedal</a:t>
            </a:r>
          </a:p>
          <a:p>
            <a:pPr lvl="1" fontAlgn="t">
              <a:spcAft>
                <a:spcPts val="600"/>
              </a:spcAft>
            </a:pPr>
            <a:r>
              <a:rPr lang="en-US" sz="1400" dirty="0" smtClean="0"/>
              <a:t>MESA Genotype</a:t>
            </a:r>
          </a:p>
          <a:p>
            <a:pPr lvl="2" fontAlgn="t">
              <a:spcAft>
                <a:spcPts val="600"/>
              </a:spcAft>
            </a:pPr>
            <a:r>
              <a:rPr lang="en-US" sz="1400" dirty="0" smtClean="0"/>
              <a:t>Jerome I. Rotter</a:t>
            </a:r>
          </a:p>
          <a:p>
            <a:pPr lvl="2" fontAlgn="t">
              <a:spcAft>
                <a:spcPts val="600"/>
              </a:spcAft>
            </a:pPr>
            <a:r>
              <a:rPr lang="en-US" sz="1400" dirty="0" smtClean="0"/>
              <a:t>Kent D. Taylor</a:t>
            </a:r>
          </a:p>
          <a:p>
            <a:pPr lvl="2" fontAlgn="t">
              <a:spcAft>
                <a:spcPts val="600"/>
              </a:spcAft>
            </a:pPr>
            <a:r>
              <a:rPr lang="en-US" sz="1400" dirty="0" err="1" smtClean="0"/>
              <a:t>Yii</a:t>
            </a:r>
            <a:r>
              <a:rPr lang="en-US" sz="1400" dirty="0" smtClean="0"/>
              <a:t>-Der Ida Chen</a:t>
            </a:r>
          </a:p>
          <a:p>
            <a:pPr lvl="2" fontAlgn="t">
              <a:spcAft>
                <a:spcPts val="600"/>
              </a:spcAft>
            </a:pPr>
            <a:r>
              <a:rPr lang="en-US" sz="1400" dirty="0" err="1" smtClean="0"/>
              <a:t>Xiuqing</a:t>
            </a:r>
            <a:r>
              <a:rPr lang="en-US" sz="1400" dirty="0" smtClean="0"/>
              <a:t> </a:t>
            </a:r>
            <a:r>
              <a:rPr lang="en-US" sz="1400" dirty="0" err="1" smtClean="0"/>
              <a:t>Guo</a:t>
            </a:r>
            <a:endParaRPr lang="en-US" sz="1400" dirty="0" smtClean="0"/>
          </a:p>
          <a:p>
            <a:pPr lvl="1" fontAlgn="t">
              <a:spcAft>
                <a:spcPts val="600"/>
              </a:spcAft>
            </a:pPr>
            <a:r>
              <a:rPr lang="en-US" sz="1400" dirty="0" smtClean="0"/>
              <a:t>MESA CC</a:t>
            </a:r>
          </a:p>
          <a:p>
            <a:pPr lvl="2" fontAlgn="t">
              <a:spcAft>
                <a:spcPts val="600"/>
              </a:spcAft>
            </a:pPr>
            <a:r>
              <a:rPr lang="en-US" sz="1400" dirty="0" smtClean="0"/>
              <a:t>Kayleen Williams</a:t>
            </a:r>
          </a:p>
          <a:p>
            <a:pPr marL="548640" lvl="2" indent="0" fontAlgn="t">
              <a:spcAft>
                <a:spcPts val="600"/>
              </a:spcAft>
              <a:buNone/>
            </a:pPr>
            <a:endParaRPr lang="en-US" sz="1200" dirty="0" smtClean="0"/>
          </a:p>
          <a:p>
            <a:pPr lvl="2" fontAlgn="t"/>
            <a:endParaRPr lang="en-US" sz="1200" dirty="0" smtClean="0"/>
          </a:p>
          <a:p>
            <a:pPr lvl="1" fontAlgn="t"/>
            <a:endParaRPr lang="en-US" sz="1200" dirty="0" smtClean="0"/>
          </a:p>
          <a:p>
            <a:pPr fontAlgn="t"/>
            <a:endParaRPr lang="en-US" sz="1200" dirty="0"/>
          </a:p>
          <a:p>
            <a:pPr fontAlgn="t"/>
            <a:endParaRPr lang="en-US" sz="1200" dirty="0" smtClean="0"/>
          </a:p>
          <a:p>
            <a:pPr fontAlgn="t"/>
            <a:endParaRPr lang="en-US" sz="1200" dirty="0" smtClean="0"/>
          </a:p>
          <a:p>
            <a:pPr fontAlgn="t"/>
            <a:endParaRPr lang="en-US" sz="1200" dirty="0"/>
          </a:p>
          <a:p>
            <a:pPr lvl="1" fontAlgn="t"/>
            <a:endParaRPr lang="en-US" sz="1200" dirty="0"/>
          </a:p>
          <a:p>
            <a:pPr lvl="1" fontAlgn="t"/>
            <a:endParaRPr lang="en-US" sz="1200" dirty="0"/>
          </a:p>
          <a:p>
            <a:pPr fontAlgn="t"/>
            <a:endParaRPr lang="en-US" sz="1200" dirty="0"/>
          </a:p>
          <a:p>
            <a:pPr marL="0" indent="0" fontAlgn="t"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9004-319E-4456-B13D-84D6B8DB1AA9}" type="slidenum">
              <a:rPr lang="en-US" smtClean="0"/>
              <a:t>21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99239"/>
            <a:ext cx="748286" cy="8153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0"/>
            <a:ext cx="869659" cy="8696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05" y="4800600"/>
            <a:ext cx="901554" cy="9015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117517"/>
            <a:ext cx="916633" cy="554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44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4600" y="30480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ADDITIONAL SLIDES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9004-319E-4456-B13D-84D6B8DB1AA9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0726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Haplotype Estimation </a:t>
            </a:r>
            <a:r>
              <a:rPr lang="en-US" dirty="0" smtClean="0"/>
              <a:t>Methods – “EM”</a:t>
            </a:r>
            <a:endParaRPr lang="en-US" dirty="0"/>
          </a:p>
        </p:txBody>
      </p:sp>
      <p:sp>
        <p:nvSpPr>
          <p:cNvPr id="5" name="Curved Down Arrow 4"/>
          <p:cNvSpPr/>
          <p:nvPr/>
        </p:nvSpPr>
        <p:spPr>
          <a:xfrm>
            <a:off x="2133600" y="1905000"/>
            <a:ext cx="4648200" cy="1143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urved Down Arrow 5"/>
          <p:cNvSpPr/>
          <p:nvPr/>
        </p:nvSpPr>
        <p:spPr>
          <a:xfrm flipH="1" flipV="1">
            <a:off x="1981200" y="5180376"/>
            <a:ext cx="4648200" cy="1143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0" y="6386351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“</a:t>
            </a:r>
            <a:r>
              <a:rPr lang="en-US" b="1" dirty="0" smtClean="0">
                <a:solidFill>
                  <a:schemeClr val="tx2"/>
                </a:solidFill>
              </a:rPr>
              <a:t>EXPECTATION</a:t>
            </a:r>
            <a:r>
              <a:rPr lang="en-US" dirty="0" smtClean="0">
                <a:solidFill>
                  <a:schemeClr val="tx2"/>
                </a:solidFill>
              </a:rPr>
              <a:t>”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14478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“MAXIMIZATION”</a:t>
            </a:r>
            <a:endParaRPr lang="en-US" b="1" dirty="0">
              <a:solidFill>
                <a:schemeClr val="tx2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523037"/>
              </p:ext>
            </p:extLst>
          </p:nvPr>
        </p:nvGraphicFramePr>
        <p:xfrm>
          <a:off x="381000" y="3505200"/>
          <a:ext cx="228600" cy="167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"/>
              </a:tblGrid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23689"/>
              </p:ext>
            </p:extLst>
          </p:nvPr>
        </p:nvGraphicFramePr>
        <p:xfrm>
          <a:off x="1143000" y="3505200"/>
          <a:ext cx="228600" cy="167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"/>
              </a:tblGrid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solidFill>
                      <a:srgbClr val="CCFF33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solidFill>
                      <a:srgbClr val="CCFF33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rgbClr val="CCFF33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rgbClr val="CCFF33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rgbClr val="CCFF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8335"/>
              </p:ext>
            </p:extLst>
          </p:nvPr>
        </p:nvGraphicFramePr>
        <p:xfrm>
          <a:off x="1828800" y="3505200"/>
          <a:ext cx="228600" cy="167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"/>
              </a:tblGrid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rgbClr val="00CC99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solidFill>
                      <a:srgbClr val="00CC99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solidFill>
                      <a:srgbClr val="00CC99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solidFill>
                      <a:srgbClr val="00CC99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rgbClr val="00CC99"/>
                    </a:solidFill>
                  </a:tcPr>
                </a:tc>
              </a:tr>
            </a:tbl>
          </a:graphicData>
        </a:graphic>
      </p:graphicFrame>
      <p:sp>
        <p:nvSpPr>
          <p:cNvPr id="14" name="Equal 13"/>
          <p:cNvSpPr/>
          <p:nvPr/>
        </p:nvSpPr>
        <p:spPr>
          <a:xfrm>
            <a:off x="685800" y="4114800"/>
            <a:ext cx="304800" cy="3048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Plus 14"/>
          <p:cNvSpPr/>
          <p:nvPr/>
        </p:nvSpPr>
        <p:spPr>
          <a:xfrm>
            <a:off x="1447800" y="4114800"/>
            <a:ext cx="3048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971800" y="5256576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Determine most likely haplotypes from genotypes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983765" y="2014835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Estimate </a:t>
            </a:r>
          </a:p>
          <a:p>
            <a:pPr algn="ctr"/>
            <a:r>
              <a:rPr lang="en-US" dirty="0" smtClean="0"/>
              <a:t>haplotype allele frequencies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52400" y="3124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Geno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033423" y="31358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H1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714500" y="31358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85800" y="2693782"/>
                <a:ext cx="1524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u="sng" dirty="0" smtClean="0"/>
                  <a:t>Subject </a:t>
                </a:r>
                <a14:m>
                  <m:oMath xmlns:m="http://schemas.openxmlformats.org/officeDocument/2006/math">
                    <m:r>
                      <a:rPr lang="en-US" i="1" u="sng" dirty="0" smtClean="0">
                        <a:latin typeface="Cambria Math"/>
                      </a:rPr>
                      <m:t>𝑖</m:t>
                    </m:r>
                  </m:oMath>
                </a14:m>
                <a:endParaRPr lang="en-US" u="sng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693782"/>
                <a:ext cx="1524000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3600"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/>
          <p:cNvGrpSpPr/>
          <p:nvPr/>
        </p:nvGrpSpPr>
        <p:grpSpPr>
          <a:xfrm>
            <a:off x="6400800" y="3695698"/>
            <a:ext cx="1905000" cy="1104900"/>
            <a:chOff x="6019800" y="3429000"/>
            <a:chExt cx="1752600" cy="910621"/>
          </a:xfrm>
        </p:grpSpPr>
        <p:sp>
          <p:nvSpPr>
            <p:cNvPr id="10" name="Rectangle 9"/>
            <p:cNvSpPr/>
            <p:nvPr/>
          </p:nvSpPr>
          <p:spPr>
            <a:xfrm>
              <a:off x="6019800" y="3429000"/>
              <a:ext cx="1752600" cy="228600"/>
            </a:xfrm>
            <a:prstGeom prst="rect">
              <a:avLst/>
            </a:prstGeom>
            <a:solidFill>
              <a:srgbClr val="CCFF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022319" y="3657600"/>
              <a:ext cx="873781" cy="228600"/>
            </a:xfrm>
            <a:prstGeom prst="rect">
              <a:avLst/>
            </a:prstGeom>
            <a:solidFill>
              <a:srgbClr val="00CC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022319" y="3882421"/>
              <a:ext cx="683281" cy="228600"/>
            </a:xfrm>
            <a:prstGeom prst="rect">
              <a:avLst/>
            </a:prstGeom>
            <a:solidFill>
              <a:srgbClr val="FF99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019800" y="4111021"/>
              <a:ext cx="1371600" cy="228600"/>
            </a:xfrm>
            <a:prstGeom prst="rect">
              <a:avLst/>
            </a:prstGeom>
            <a:solidFill>
              <a:srgbClr val="CC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6426620" y="326526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Frequency</a:t>
            </a:r>
            <a:endParaRPr lang="en-US" u="sng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828220"/>
              </p:ext>
            </p:extLst>
          </p:nvPr>
        </p:nvGraphicFramePr>
        <p:xfrm>
          <a:off x="6019801" y="3695696"/>
          <a:ext cx="381000" cy="11049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"/>
              </a:tblGrid>
              <a:tr h="276226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H1</a:t>
                      </a:r>
                      <a:endParaRPr lang="en-US" sz="1200" b="1" dirty="0"/>
                    </a:p>
                  </a:txBody>
                  <a:tcPr/>
                </a:tc>
              </a:tr>
              <a:tr h="276226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H2</a:t>
                      </a:r>
                      <a:endParaRPr lang="en-US" sz="1200" b="1" dirty="0"/>
                    </a:p>
                  </a:txBody>
                  <a:tcPr/>
                </a:tc>
              </a:tr>
              <a:tr h="276226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H3</a:t>
                      </a:r>
                      <a:endParaRPr lang="en-US" sz="1200" b="1" dirty="0"/>
                    </a:p>
                  </a:txBody>
                  <a:tcPr/>
                </a:tc>
              </a:tr>
              <a:tr h="276226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H4</a:t>
                      </a:r>
                      <a:endParaRPr lang="en-US" sz="1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3074450" y="3738208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Iterate until </a:t>
            </a:r>
            <a:r>
              <a:rPr lang="en-US" b="1" u="sng" dirty="0" smtClean="0">
                <a:solidFill>
                  <a:schemeClr val="tx2"/>
                </a:solidFill>
              </a:rPr>
              <a:t>convergence</a:t>
            </a:r>
            <a:endParaRPr lang="en-US" b="1" u="sng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9004-319E-4456-B13D-84D6B8DB1AA9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79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Estimated Haplotypes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AFA had highest number of estimated haplotypes</a:t>
            </a:r>
          </a:p>
          <a:p>
            <a:pPr lvl="1"/>
            <a:r>
              <a:rPr lang="en-US" dirty="0" smtClean="0"/>
              <a:t>CHN lowest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Although AFA had 17 unknown haplotypes (no ABO assignment), corresponding frequencies </a:t>
            </a:r>
            <a:r>
              <a:rPr lang="en-US" u="sng" dirty="0" smtClean="0"/>
              <a:t>VERY</a:t>
            </a:r>
            <a:r>
              <a:rPr lang="en-US" dirty="0" smtClean="0"/>
              <a:t> low (&lt;0.001)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956685"/>
              </p:ext>
            </p:extLst>
          </p:nvPr>
        </p:nvGraphicFramePr>
        <p:xfrm>
          <a:off x="1524000" y="2708000"/>
          <a:ext cx="5791200" cy="2016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1120"/>
                <a:gridCol w="1065880"/>
                <a:gridCol w="1066800"/>
                <a:gridCol w="1066800"/>
                <a:gridCol w="990600"/>
              </a:tblGrid>
              <a:tr h="3458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Number of Estimated</a:t>
                      </a:r>
                      <a:r>
                        <a:rPr lang="en-US" sz="1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Haplotypes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58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AFA</a:t>
                      </a:r>
                      <a:endParaRPr lang="en-US" sz="18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CHN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EUR</a:t>
                      </a:r>
                      <a:endParaRPr lang="en-US" sz="18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HIS</a:t>
                      </a:r>
                      <a:endParaRPr lang="en-US" sz="18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</a:tr>
              <a:tr h="3312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</a:rPr>
                        <a:t>In BGMUT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+mj-lt"/>
                        </a:rPr>
                        <a:t>20 </a:t>
                      </a:r>
                      <a:endParaRPr lang="en-US" sz="18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7</a:t>
                      </a:r>
                      <a:endParaRPr lang="en-US" sz="18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17 </a:t>
                      </a:r>
                      <a:endParaRPr lang="en-US" sz="18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21</a:t>
                      </a:r>
                      <a:endParaRPr lang="en-US" sz="18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12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Novel</a:t>
                      </a:r>
                      <a:r>
                        <a:rPr lang="en-US" sz="1800" b="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A/B/O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+mj-lt"/>
                        </a:rPr>
                        <a:t>40</a:t>
                      </a:r>
                      <a:endParaRPr lang="en-US" sz="18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4</a:t>
                      </a:r>
                      <a:endParaRPr lang="en-US" sz="18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22</a:t>
                      </a:r>
                      <a:endParaRPr lang="en-US" sz="18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27</a:t>
                      </a:r>
                      <a:endParaRPr lang="en-US" sz="18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12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</a:rPr>
                        <a:t>Unknown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+mj-lt"/>
                        </a:rPr>
                        <a:t>17 </a:t>
                      </a:r>
                      <a:endParaRPr lang="en-US" sz="18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en-US" sz="18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6</a:t>
                      </a:r>
                      <a:endParaRPr lang="en-US" sz="18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4</a:t>
                      </a:r>
                      <a:endParaRPr lang="en-US" sz="18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2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77 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</a:rPr>
                        <a:t>12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</a:rPr>
                        <a:t>45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</a:rPr>
                        <a:t>52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9004-319E-4456-B13D-84D6B8DB1AA9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77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Results – VWF (by Type)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9131158"/>
                  </p:ext>
                </p:extLst>
              </p:nvPr>
            </p:nvGraphicFramePr>
            <p:xfrm>
              <a:off x="228600" y="1981200"/>
              <a:ext cx="8686798" cy="3276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62000"/>
                    <a:gridCol w="1853380"/>
                    <a:gridCol w="840658"/>
                    <a:gridCol w="1774722"/>
                    <a:gridCol w="840658"/>
                    <a:gridCol w="1774722"/>
                    <a:gridCol w="840658"/>
                  </a:tblGrid>
                  <a:tr h="466489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Type-A</a:t>
                          </a:r>
                          <a:endParaRPr lang="en-US" sz="2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Type-B</a:t>
                          </a:r>
                          <a:endParaRPr lang="en-US" sz="2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Type-AB</a:t>
                          </a:r>
                          <a:endParaRPr lang="en-US" sz="2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466489">
                    <a:tc>
                      <a:txBody>
                        <a:bodyPr/>
                        <a:lstStyle/>
                        <a:p>
                          <a:r>
                            <a:rPr lang="en-US" b="1" dirty="0" smtClean="0">
                              <a:solidFill>
                                <a:schemeClr val="bg1"/>
                              </a:solidFill>
                            </a:rPr>
                            <a:t>Race</a:t>
                          </a:r>
                          <a:endParaRPr lang="en-US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𝜷</m:t>
                              </m:r>
                            </m:oMath>
                          </a14:m>
                          <a:r>
                            <a:rPr lang="en-US" b="1" dirty="0" smtClean="0">
                              <a:solidFill>
                                <a:schemeClr val="bg1"/>
                              </a:solidFill>
                            </a:rPr>
                            <a:t> (SE)</a:t>
                          </a:r>
                          <a:endParaRPr lang="en-US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i="1" dirty="0" smtClean="0">
                              <a:solidFill>
                                <a:schemeClr val="bg1"/>
                              </a:solidFill>
                            </a:rPr>
                            <a:t>P</a:t>
                          </a:r>
                          <a:endParaRPr lang="en-US" b="1" i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𝜷</m:t>
                              </m:r>
                            </m:oMath>
                          </a14:m>
                          <a:r>
                            <a:rPr lang="en-US" b="1" dirty="0" smtClean="0">
                              <a:solidFill>
                                <a:schemeClr val="bg1"/>
                              </a:solidFill>
                            </a:rPr>
                            <a:t> (SE)</a:t>
                          </a:r>
                          <a:endParaRPr lang="en-US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="1" i="1" dirty="0" smtClean="0">
                              <a:solidFill>
                                <a:schemeClr val="bg1"/>
                              </a:solidFill>
                            </a:rPr>
                            <a:t>P</a:t>
                          </a:r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𝜷</m:t>
                              </m:r>
                            </m:oMath>
                          </a14:m>
                          <a:r>
                            <a:rPr lang="en-US" b="1" dirty="0" smtClean="0">
                              <a:solidFill>
                                <a:schemeClr val="bg1"/>
                              </a:solidFill>
                            </a:rPr>
                            <a:t> (SE)</a:t>
                          </a:r>
                          <a:endParaRPr lang="en-US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="1" i="1" dirty="0" smtClean="0">
                              <a:solidFill>
                                <a:schemeClr val="bg1"/>
                              </a:solidFill>
                            </a:rPr>
                            <a:t>P</a:t>
                          </a:r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</a:tr>
                  <a:tr h="468724">
                    <a:tc>
                      <a:txBody>
                        <a:bodyPr/>
                        <a:lstStyle/>
                        <a:p>
                          <a:r>
                            <a:rPr lang="en-US" b="0" dirty="0" smtClean="0">
                              <a:solidFill>
                                <a:schemeClr val="bg1"/>
                              </a:solidFill>
                            </a:rPr>
                            <a:t>AFA</a:t>
                          </a:r>
                          <a:endParaRPr lang="en-US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b="0" dirty="0" smtClean="0"/>
                            <a:t>0.335 (0.064)</a:t>
                          </a:r>
                          <a:endParaRPr lang="en-US" b="0" dirty="0"/>
                        </a:p>
                      </a:txBody>
                      <a:tcPr anchor="ctr"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b="0" dirty="0" smtClean="0"/>
                            <a:t>5E-07</a:t>
                          </a:r>
                          <a:endParaRPr lang="en-US" b="0" dirty="0"/>
                        </a:p>
                      </a:txBody>
                      <a:tcPr anchor="ctr"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b="0" dirty="0" smtClean="0"/>
                            <a:t>0.492</a:t>
                          </a:r>
                          <a:r>
                            <a:rPr lang="en-US" b="0" baseline="0" dirty="0" smtClean="0"/>
                            <a:t> (0.066)</a:t>
                          </a:r>
                          <a:endParaRPr lang="en-US" b="0" dirty="0"/>
                        </a:p>
                      </a:txBody>
                      <a:tcPr anchor="ctr"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b="0" dirty="0" smtClean="0"/>
                            <a:t>5E-12</a:t>
                          </a:r>
                          <a:endParaRPr lang="en-US" b="0" dirty="0"/>
                        </a:p>
                      </a:txBody>
                      <a:tcPr anchor="ctr"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0" dirty="0" smtClean="0"/>
                            <a:t>0.404</a:t>
                          </a:r>
                          <a:r>
                            <a:rPr lang="en-US" sz="1800" b="0" baseline="0" dirty="0" smtClean="0"/>
                            <a:t> (0.127)</a:t>
                          </a:r>
                          <a:endParaRPr lang="en-US" sz="1800" b="0" dirty="0" smtClean="0"/>
                        </a:p>
                      </a:txBody>
                      <a:tcPr anchor="ctr"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b="0" dirty="0" smtClean="0"/>
                            <a:t>0.002</a:t>
                          </a:r>
                          <a:endParaRPr lang="en-US" b="0" dirty="0"/>
                        </a:p>
                      </a:txBody>
                      <a:tcPr anchor="ctr"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</a:tr>
                  <a:tr h="468724">
                    <a:tc>
                      <a:txBody>
                        <a:bodyPr/>
                        <a:lstStyle/>
                        <a:p>
                          <a:r>
                            <a:rPr lang="en-US" b="0" dirty="0" smtClean="0">
                              <a:solidFill>
                                <a:schemeClr val="bg1"/>
                              </a:solidFill>
                            </a:rPr>
                            <a:t>CHN</a:t>
                          </a:r>
                          <a:endParaRPr lang="en-US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b="0" dirty="0" smtClean="0"/>
                            <a:t>0.364</a:t>
                          </a:r>
                          <a:r>
                            <a:rPr lang="en-US" sz="1800" b="0" baseline="0" dirty="0" smtClean="0"/>
                            <a:t> (0.091)</a:t>
                          </a:r>
                          <a:endParaRPr lang="en-US" sz="18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b="0" dirty="0" smtClean="0"/>
                            <a:t>1E-04</a:t>
                          </a:r>
                          <a:endParaRPr lang="en-US" sz="1800" b="0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b="0" dirty="0" smtClean="0"/>
                            <a:t>0.332 (0.085)</a:t>
                          </a:r>
                          <a:endParaRPr lang="en-US" sz="18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b="0" dirty="0" smtClean="0"/>
                            <a:t>2E-04</a:t>
                          </a:r>
                          <a:endParaRPr lang="en-US" sz="1800" b="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b="0" dirty="0" smtClean="0"/>
                            <a:t>0.491 (0.117)</a:t>
                          </a:r>
                          <a:endParaRPr lang="en-US" sz="1800" b="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b="0" dirty="0" smtClean="0"/>
                            <a:t>6E-05</a:t>
                          </a:r>
                          <a:endParaRPr lang="en-US" sz="1800" b="0" dirty="0"/>
                        </a:p>
                      </a:txBody>
                      <a:tcPr anchor="ctr"/>
                    </a:tc>
                  </a:tr>
                  <a:tr h="468724">
                    <a:tc>
                      <a:txBody>
                        <a:bodyPr/>
                        <a:lstStyle/>
                        <a:p>
                          <a:r>
                            <a:rPr lang="en-US" b="0" dirty="0" smtClean="0">
                              <a:solidFill>
                                <a:schemeClr val="bg1"/>
                              </a:solidFill>
                            </a:rPr>
                            <a:t>EUR</a:t>
                          </a:r>
                          <a:endParaRPr lang="en-US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b="0" dirty="0" smtClean="0"/>
                            <a:t>0.296 (0.035)</a:t>
                          </a:r>
                          <a:endParaRPr lang="en-US" sz="1800" b="0" dirty="0"/>
                        </a:p>
                      </a:txBody>
                      <a:tcPr anchor="ctr"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b="0" dirty="0" smtClean="0"/>
                            <a:t>7E-16</a:t>
                          </a:r>
                          <a:endParaRPr lang="en-US" sz="1800" b="0" dirty="0"/>
                        </a:p>
                      </a:txBody>
                      <a:tcPr anchor="ctr"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b="0" dirty="0" smtClean="0"/>
                            <a:t>0.392 (0.054)</a:t>
                          </a:r>
                          <a:endParaRPr lang="en-US" sz="1800" b="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b="0" dirty="0" smtClean="0"/>
                            <a:t>2E-12</a:t>
                          </a:r>
                          <a:endParaRPr lang="en-US" sz="1800" b="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b="0" dirty="0" smtClean="0"/>
                            <a:t>0.570 (0.081)</a:t>
                          </a:r>
                          <a:endParaRPr lang="en-US" sz="1800" b="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b="0" dirty="0" smtClean="0"/>
                            <a:t>1E-11</a:t>
                          </a:r>
                          <a:endParaRPr lang="en-US" sz="1800" b="0" dirty="0"/>
                        </a:p>
                      </a:txBody>
                      <a:tcPr anchor="ctr"/>
                    </a:tc>
                  </a:tr>
                  <a:tr h="468725">
                    <a:tc>
                      <a:txBody>
                        <a:bodyPr/>
                        <a:lstStyle/>
                        <a:p>
                          <a:r>
                            <a:rPr lang="en-US" b="0" dirty="0" smtClean="0">
                              <a:solidFill>
                                <a:schemeClr val="bg1"/>
                              </a:solidFill>
                            </a:rPr>
                            <a:t>HIS</a:t>
                          </a:r>
                          <a:endParaRPr lang="en-US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b="0" dirty="0" smtClean="0"/>
                            <a:t>0.316 (0.050)</a:t>
                          </a:r>
                          <a:endParaRPr lang="en-US" sz="1800" b="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b="0" dirty="0" smtClean="0"/>
                            <a:t>1E-09</a:t>
                          </a:r>
                          <a:endParaRPr lang="en-US" sz="1800" b="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b="0" dirty="0" smtClean="0"/>
                            <a:t>0.409</a:t>
                          </a:r>
                          <a:r>
                            <a:rPr lang="en-US" sz="1800" b="0" baseline="0" dirty="0" smtClean="0"/>
                            <a:t> (0.085)</a:t>
                          </a:r>
                          <a:endParaRPr lang="en-US" sz="1800" b="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b="0" dirty="0" smtClean="0"/>
                            <a:t>3E-06</a:t>
                          </a:r>
                          <a:endParaRPr lang="en-US" sz="1800" b="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b="0" dirty="0" smtClean="0"/>
                            <a:t>0.543 (0.154)</a:t>
                          </a:r>
                          <a:endParaRPr lang="en-US" sz="1800" b="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b="0" dirty="0" smtClean="0"/>
                            <a:t>5E-04</a:t>
                          </a:r>
                          <a:endParaRPr lang="en-US" sz="1800" b="0" dirty="0"/>
                        </a:p>
                      </a:txBody>
                      <a:tcPr anchor="ctr"/>
                    </a:tc>
                  </a:tr>
                  <a:tr h="468725">
                    <a:tc>
                      <a:txBody>
                        <a:bodyPr/>
                        <a:lstStyle/>
                        <a:p>
                          <a:r>
                            <a:rPr lang="en-US" b="1" dirty="0" smtClean="0">
                              <a:solidFill>
                                <a:schemeClr val="bg1"/>
                              </a:solidFill>
                            </a:rPr>
                            <a:t>ALL</a:t>
                          </a:r>
                          <a:endParaRPr lang="en-US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b="0" dirty="0" smtClean="0"/>
                            <a:t>0.314 (0.025)</a:t>
                          </a:r>
                          <a:endParaRPr lang="en-US" sz="1800" b="0" dirty="0"/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b="0" dirty="0" smtClean="0"/>
                            <a:t>2E-16</a:t>
                          </a:r>
                          <a:endParaRPr lang="en-US" sz="1800" b="0" dirty="0"/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b="0" dirty="0" smtClean="0"/>
                            <a:t>0.417 (0.034)</a:t>
                          </a:r>
                          <a:endParaRPr lang="en-US" sz="1800" b="0" dirty="0"/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b="0" dirty="0" smtClean="0"/>
                            <a:t>2E-16</a:t>
                          </a:r>
                          <a:endParaRPr lang="en-US" sz="1800" b="0" dirty="0"/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b="0" dirty="0" smtClean="0"/>
                            <a:t>0.525 (0.055)</a:t>
                          </a:r>
                          <a:endParaRPr lang="en-US" sz="1800" b="0" dirty="0"/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b="0" dirty="0" smtClean="0"/>
                            <a:t>2E-16</a:t>
                          </a:r>
                          <a:endParaRPr lang="en-US" sz="1800" b="0" dirty="0"/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9131158"/>
                  </p:ext>
                </p:extLst>
              </p:nvPr>
            </p:nvGraphicFramePr>
            <p:xfrm>
              <a:off x="228600" y="1981200"/>
              <a:ext cx="8686798" cy="3276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62000"/>
                    <a:gridCol w="1853380"/>
                    <a:gridCol w="840658"/>
                    <a:gridCol w="1774722"/>
                    <a:gridCol w="840658"/>
                    <a:gridCol w="1774722"/>
                    <a:gridCol w="840658"/>
                  </a:tblGrid>
                  <a:tr h="466489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Type-A</a:t>
                          </a:r>
                          <a:endParaRPr lang="en-US" sz="2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Type-B</a:t>
                          </a:r>
                          <a:endParaRPr lang="en-US" sz="2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Type-AB</a:t>
                          </a:r>
                          <a:endParaRPr lang="en-US" sz="2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466489">
                    <a:tc>
                      <a:txBody>
                        <a:bodyPr/>
                        <a:lstStyle/>
                        <a:p>
                          <a:r>
                            <a:rPr lang="en-US" b="1" dirty="0" smtClean="0">
                              <a:solidFill>
                                <a:schemeClr val="bg1"/>
                              </a:solidFill>
                            </a:rPr>
                            <a:t>Race</a:t>
                          </a:r>
                          <a:endParaRPr lang="en-US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41447" t="-110526" r="-327632" b="-51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i="1" dirty="0" smtClean="0">
                              <a:solidFill>
                                <a:schemeClr val="bg1"/>
                              </a:solidFill>
                            </a:rPr>
                            <a:t>P</a:t>
                          </a:r>
                          <a:endParaRPr lang="en-US" b="1" i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95862" t="-110526" r="-195862" b="-51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="1" i="1" dirty="0" smtClean="0">
                              <a:solidFill>
                                <a:schemeClr val="bg1"/>
                              </a:solidFill>
                            </a:rPr>
                            <a:t>P</a:t>
                          </a:r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342268" t="-110526" r="-47766" b="-51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="1" i="1" dirty="0" smtClean="0">
                              <a:solidFill>
                                <a:schemeClr val="bg1"/>
                              </a:solidFill>
                            </a:rPr>
                            <a:t>P</a:t>
                          </a:r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</a:tr>
                  <a:tr h="468724">
                    <a:tc>
                      <a:txBody>
                        <a:bodyPr/>
                        <a:lstStyle/>
                        <a:p>
                          <a:r>
                            <a:rPr lang="en-US" b="0" dirty="0" smtClean="0">
                              <a:solidFill>
                                <a:schemeClr val="bg1"/>
                              </a:solidFill>
                            </a:rPr>
                            <a:t>AFA</a:t>
                          </a:r>
                          <a:endParaRPr lang="en-US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b="0" dirty="0" smtClean="0"/>
                            <a:t>0.335 (0.064)</a:t>
                          </a:r>
                          <a:endParaRPr lang="en-US" b="0" dirty="0"/>
                        </a:p>
                      </a:txBody>
                      <a:tcPr anchor="ctr"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b="0" dirty="0" smtClean="0"/>
                            <a:t>5E-07</a:t>
                          </a:r>
                          <a:endParaRPr lang="en-US" b="0" dirty="0"/>
                        </a:p>
                      </a:txBody>
                      <a:tcPr anchor="ctr"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b="0" dirty="0" smtClean="0"/>
                            <a:t>0.492</a:t>
                          </a:r>
                          <a:r>
                            <a:rPr lang="en-US" b="0" baseline="0" dirty="0" smtClean="0"/>
                            <a:t> (0.066)</a:t>
                          </a:r>
                          <a:endParaRPr lang="en-US" b="0" dirty="0"/>
                        </a:p>
                      </a:txBody>
                      <a:tcPr anchor="ctr"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b="0" dirty="0" smtClean="0"/>
                            <a:t>5E-12</a:t>
                          </a:r>
                          <a:endParaRPr lang="en-US" b="0" dirty="0"/>
                        </a:p>
                      </a:txBody>
                      <a:tcPr anchor="ctr"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0" dirty="0" smtClean="0"/>
                            <a:t>0.404</a:t>
                          </a:r>
                          <a:r>
                            <a:rPr lang="en-US" sz="1800" b="0" baseline="0" dirty="0" smtClean="0"/>
                            <a:t> (0.127)</a:t>
                          </a:r>
                          <a:endParaRPr lang="en-US" sz="1800" b="0" dirty="0" smtClean="0"/>
                        </a:p>
                      </a:txBody>
                      <a:tcPr anchor="ctr"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b="0" dirty="0" smtClean="0"/>
                            <a:t>0.002</a:t>
                          </a:r>
                          <a:endParaRPr lang="en-US" b="0" dirty="0"/>
                        </a:p>
                      </a:txBody>
                      <a:tcPr anchor="ctr"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</a:tr>
                  <a:tr h="468724">
                    <a:tc>
                      <a:txBody>
                        <a:bodyPr/>
                        <a:lstStyle/>
                        <a:p>
                          <a:r>
                            <a:rPr lang="en-US" b="0" dirty="0" smtClean="0">
                              <a:solidFill>
                                <a:schemeClr val="bg1"/>
                              </a:solidFill>
                            </a:rPr>
                            <a:t>CHN</a:t>
                          </a:r>
                          <a:endParaRPr lang="en-US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b="0" dirty="0" smtClean="0"/>
                            <a:t>0.364</a:t>
                          </a:r>
                          <a:r>
                            <a:rPr lang="en-US" sz="1800" b="0" baseline="0" dirty="0" smtClean="0"/>
                            <a:t> (0.091)</a:t>
                          </a:r>
                          <a:endParaRPr lang="en-US" sz="18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b="0" dirty="0" smtClean="0"/>
                            <a:t>1E-04</a:t>
                          </a:r>
                          <a:endParaRPr lang="en-US" sz="1800" b="0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b="0" dirty="0" smtClean="0"/>
                            <a:t>0.332 (0.085)</a:t>
                          </a:r>
                          <a:endParaRPr lang="en-US" sz="18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b="0" dirty="0" smtClean="0"/>
                            <a:t>2E-04</a:t>
                          </a:r>
                          <a:endParaRPr lang="en-US" sz="1800" b="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b="0" dirty="0" smtClean="0"/>
                            <a:t>0.491 (0.117)</a:t>
                          </a:r>
                          <a:endParaRPr lang="en-US" sz="1800" b="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b="0" dirty="0" smtClean="0"/>
                            <a:t>6E-05</a:t>
                          </a:r>
                          <a:endParaRPr lang="en-US" sz="1800" b="0" dirty="0"/>
                        </a:p>
                      </a:txBody>
                      <a:tcPr anchor="ctr"/>
                    </a:tc>
                  </a:tr>
                  <a:tr h="468724">
                    <a:tc>
                      <a:txBody>
                        <a:bodyPr/>
                        <a:lstStyle/>
                        <a:p>
                          <a:r>
                            <a:rPr lang="en-US" b="0" dirty="0" smtClean="0">
                              <a:solidFill>
                                <a:schemeClr val="bg1"/>
                              </a:solidFill>
                            </a:rPr>
                            <a:t>EUR</a:t>
                          </a:r>
                          <a:endParaRPr lang="en-US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b="0" dirty="0" smtClean="0"/>
                            <a:t>0.296 (0.035)</a:t>
                          </a:r>
                          <a:endParaRPr lang="en-US" sz="1800" b="0" dirty="0"/>
                        </a:p>
                      </a:txBody>
                      <a:tcPr anchor="ctr"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b="0" dirty="0" smtClean="0"/>
                            <a:t>7E-16</a:t>
                          </a:r>
                          <a:endParaRPr lang="en-US" sz="1800" b="0" dirty="0"/>
                        </a:p>
                      </a:txBody>
                      <a:tcPr anchor="ctr"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b="0" dirty="0" smtClean="0"/>
                            <a:t>0.392 (0.054)</a:t>
                          </a:r>
                          <a:endParaRPr lang="en-US" sz="1800" b="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b="0" dirty="0" smtClean="0"/>
                            <a:t>2E-12</a:t>
                          </a:r>
                          <a:endParaRPr lang="en-US" sz="1800" b="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b="0" dirty="0" smtClean="0"/>
                            <a:t>0.570 (0.081)</a:t>
                          </a:r>
                          <a:endParaRPr lang="en-US" sz="1800" b="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b="0" dirty="0" smtClean="0"/>
                            <a:t>1E-11</a:t>
                          </a:r>
                          <a:endParaRPr lang="en-US" sz="1800" b="0" dirty="0"/>
                        </a:p>
                      </a:txBody>
                      <a:tcPr anchor="ctr"/>
                    </a:tc>
                  </a:tr>
                  <a:tr h="468725">
                    <a:tc>
                      <a:txBody>
                        <a:bodyPr/>
                        <a:lstStyle/>
                        <a:p>
                          <a:r>
                            <a:rPr lang="en-US" b="0" dirty="0" smtClean="0">
                              <a:solidFill>
                                <a:schemeClr val="bg1"/>
                              </a:solidFill>
                            </a:rPr>
                            <a:t>HIS</a:t>
                          </a:r>
                          <a:endParaRPr lang="en-US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b="0" dirty="0" smtClean="0"/>
                            <a:t>0.316 (0.050)</a:t>
                          </a:r>
                          <a:endParaRPr lang="en-US" sz="1800" b="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b="0" dirty="0" smtClean="0"/>
                            <a:t>1E-09</a:t>
                          </a:r>
                          <a:endParaRPr lang="en-US" sz="1800" b="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b="0" dirty="0" smtClean="0"/>
                            <a:t>0.409</a:t>
                          </a:r>
                          <a:r>
                            <a:rPr lang="en-US" sz="1800" b="0" baseline="0" dirty="0" smtClean="0"/>
                            <a:t> (0.085)</a:t>
                          </a:r>
                          <a:endParaRPr lang="en-US" sz="1800" b="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b="0" dirty="0" smtClean="0"/>
                            <a:t>3E-06</a:t>
                          </a:r>
                          <a:endParaRPr lang="en-US" sz="1800" b="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b="0" dirty="0" smtClean="0"/>
                            <a:t>0.543 (0.154)</a:t>
                          </a:r>
                          <a:endParaRPr lang="en-US" sz="1800" b="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b="0" dirty="0" smtClean="0"/>
                            <a:t>5E-04</a:t>
                          </a:r>
                          <a:endParaRPr lang="en-US" sz="1800" b="0" dirty="0"/>
                        </a:p>
                      </a:txBody>
                      <a:tcPr anchor="ctr"/>
                    </a:tc>
                  </a:tr>
                  <a:tr h="468725">
                    <a:tc>
                      <a:txBody>
                        <a:bodyPr/>
                        <a:lstStyle/>
                        <a:p>
                          <a:r>
                            <a:rPr lang="en-US" b="1" dirty="0" smtClean="0">
                              <a:solidFill>
                                <a:schemeClr val="bg1"/>
                              </a:solidFill>
                            </a:rPr>
                            <a:t>ALL</a:t>
                          </a:r>
                          <a:endParaRPr lang="en-US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b="0" dirty="0" smtClean="0"/>
                            <a:t>0.314 (0.025)</a:t>
                          </a:r>
                          <a:endParaRPr lang="en-US" sz="1800" b="0" dirty="0"/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b="0" dirty="0" smtClean="0"/>
                            <a:t>2E-16</a:t>
                          </a:r>
                          <a:endParaRPr lang="en-US" sz="1800" b="0" dirty="0"/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b="0" dirty="0" smtClean="0"/>
                            <a:t>0.417 (0.034)</a:t>
                          </a:r>
                          <a:endParaRPr lang="en-US" sz="1800" b="0" dirty="0"/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b="0" dirty="0" smtClean="0"/>
                            <a:t>2E-16</a:t>
                          </a:r>
                          <a:endParaRPr lang="en-US" sz="1800" b="0" dirty="0"/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b="0" dirty="0" smtClean="0"/>
                            <a:t>0.525 (0.055)</a:t>
                          </a:r>
                          <a:endParaRPr lang="en-US" sz="1800" b="0" dirty="0"/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b="0" dirty="0" smtClean="0"/>
                            <a:t>2E-16</a:t>
                          </a:r>
                          <a:endParaRPr lang="en-US" sz="1800" b="0" dirty="0"/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TextBox 5"/>
          <p:cNvSpPr txBox="1"/>
          <p:nvPr/>
        </p:nvSpPr>
        <p:spPr>
          <a:xfrm>
            <a:off x="3581400" y="5536150"/>
            <a:ext cx="3352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tx2"/>
                </a:solidFill>
              </a:rPr>
              <a:t>(ALL SIGNIFICANT)</a:t>
            </a:r>
            <a:endParaRPr lang="en-US" b="1" u="sng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9004-319E-4456-B13D-84D6B8DB1AA9}" type="slidenum">
              <a:rPr lang="en-US" smtClean="0"/>
              <a:t>25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8600" y="2895600"/>
            <a:ext cx="8686800" cy="4572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91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Results – ABI (by Type)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03908507"/>
                  </p:ext>
                </p:extLst>
              </p:nvPr>
            </p:nvGraphicFramePr>
            <p:xfrm>
              <a:off x="228600" y="1981200"/>
              <a:ext cx="8686798" cy="3276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62000"/>
                    <a:gridCol w="1853380"/>
                    <a:gridCol w="840658"/>
                    <a:gridCol w="1774722"/>
                    <a:gridCol w="840658"/>
                    <a:gridCol w="1774722"/>
                    <a:gridCol w="840658"/>
                  </a:tblGrid>
                  <a:tr h="466489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Type-A</a:t>
                          </a:r>
                          <a:endParaRPr lang="en-US" sz="2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Type-B</a:t>
                          </a:r>
                          <a:endParaRPr lang="en-US" sz="2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Type-AB</a:t>
                          </a:r>
                          <a:endParaRPr lang="en-US" sz="2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466489">
                    <a:tc>
                      <a:txBody>
                        <a:bodyPr/>
                        <a:lstStyle/>
                        <a:p>
                          <a:r>
                            <a:rPr lang="en-US" b="1" dirty="0" smtClean="0">
                              <a:solidFill>
                                <a:schemeClr val="bg1"/>
                              </a:solidFill>
                            </a:rPr>
                            <a:t>Race</a:t>
                          </a:r>
                          <a:endParaRPr lang="en-US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𝜷</m:t>
                              </m:r>
                            </m:oMath>
                          </a14:m>
                          <a:r>
                            <a:rPr lang="en-US" b="1" dirty="0" smtClean="0">
                              <a:solidFill>
                                <a:schemeClr val="bg1"/>
                              </a:solidFill>
                            </a:rPr>
                            <a:t> (SE)</a:t>
                          </a:r>
                          <a:endParaRPr lang="en-US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i="1" dirty="0" smtClean="0">
                              <a:solidFill>
                                <a:schemeClr val="bg1"/>
                              </a:solidFill>
                            </a:rPr>
                            <a:t>P</a:t>
                          </a:r>
                          <a:endParaRPr lang="en-US" b="1" i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𝜷</m:t>
                              </m:r>
                            </m:oMath>
                          </a14:m>
                          <a:r>
                            <a:rPr lang="en-US" b="1" dirty="0" smtClean="0">
                              <a:solidFill>
                                <a:schemeClr val="bg1"/>
                              </a:solidFill>
                            </a:rPr>
                            <a:t> (SE)</a:t>
                          </a:r>
                          <a:endParaRPr lang="en-US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="1" i="1" dirty="0" smtClean="0">
                              <a:solidFill>
                                <a:schemeClr val="bg1"/>
                              </a:solidFill>
                            </a:rPr>
                            <a:t>P</a:t>
                          </a:r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𝜷</m:t>
                              </m:r>
                            </m:oMath>
                          </a14:m>
                          <a:r>
                            <a:rPr lang="en-US" b="1" dirty="0" smtClean="0">
                              <a:solidFill>
                                <a:schemeClr val="bg1"/>
                              </a:solidFill>
                            </a:rPr>
                            <a:t> (SE)</a:t>
                          </a:r>
                          <a:endParaRPr lang="en-US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="1" i="1" dirty="0" smtClean="0">
                              <a:solidFill>
                                <a:schemeClr val="bg1"/>
                              </a:solidFill>
                            </a:rPr>
                            <a:t>P</a:t>
                          </a:r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</a:tr>
                  <a:tr h="468724">
                    <a:tc>
                      <a:txBody>
                        <a:bodyPr/>
                        <a:lstStyle/>
                        <a:p>
                          <a:r>
                            <a:rPr lang="en-US" b="0" dirty="0" smtClean="0">
                              <a:solidFill>
                                <a:schemeClr val="bg1"/>
                              </a:solidFill>
                            </a:rPr>
                            <a:t>AFA</a:t>
                          </a:r>
                          <a:endParaRPr lang="en-US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b="1" dirty="0" smtClean="0">
                              <a:solidFill>
                                <a:srgbClr val="FF0000"/>
                              </a:solidFill>
                            </a:rPr>
                            <a:t>-0.027</a:t>
                          </a:r>
                          <a:r>
                            <a:rPr lang="en-US" b="1" baseline="0" dirty="0" smtClean="0">
                              <a:solidFill>
                                <a:srgbClr val="FF0000"/>
                              </a:solidFill>
                            </a:rPr>
                            <a:t> (0.007)</a:t>
                          </a:r>
                          <a:endParaRPr lang="en-US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b="1" dirty="0" smtClean="0">
                              <a:solidFill>
                                <a:srgbClr val="FF0000"/>
                              </a:solidFill>
                            </a:rPr>
                            <a:t>3E-04</a:t>
                          </a:r>
                          <a:endParaRPr lang="en-US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-0.008 (0.008)</a:t>
                          </a:r>
                          <a:endParaRPr lang="en-US" dirty="0"/>
                        </a:p>
                      </a:txBody>
                      <a:tcPr anchor="ctr"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0.35</a:t>
                          </a:r>
                          <a:endParaRPr lang="en-US" dirty="0"/>
                        </a:p>
                      </a:txBody>
                      <a:tcPr anchor="ctr"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0" dirty="0" smtClean="0"/>
                            <a:t>-0.006 (0.014)</a:t>
                          </a:r>
                        </a:p>
                      </a:txBody>
                      <a:tcPr anchor="ctr"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0.65</a:t>
                          </a:r>
                          <a:endParaRPr lang="en-US" dirty="0"/>
                        </a:p>
                      </a:txBody>
                      <a:tcPr anchor="ctr"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</a:tr>
                  <a:tr h="468724">
                    <a:tc>
                      <a:txBody>
                        <a:bodyPr/>
                        <a:lstStyle/>
                        <a:p>
                          <a:r>
                            <a:rPr lang="en-US" b="0" dirty="0" smtClean="0">
                              <a:solidFill>
                                <a:schemeClr val="bg1"/>
                              </a:solidFill>
                            </a:rPr>
                            <a:t>CHN</a:t>
                          </a:r>
                          <a:endParaRPr lang="en-US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b="0" dirty="0" smtClean="0"/>
                            <a:t>-0.007 (0.008)</a:t>
                          </a:r>
                          <a:endParaRPr lang="en-US" sz="18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b="0" dirty="0" smtClean="0"/>
                            <a:t>0.36</a:t>
                          </a:r>
                          <a:endParaRPr lang="en-US" sz="1800" b="0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dirty="0" smtClean="0"/>
                            <a:t>-0.004 (0.007) </a:t>
                          </a:r>
                          <a:endParaRPr lang="en-US" sz="1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dirty="0" smtClean="0"/>
                            <a:t>0.58</a:t>
                          </a:r>
                          <a:endParaRPr lang="en-US" sz="1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dirty="0" smtClean="0"/>
                            <a:t> 0.006 (0.011)</a:t>
                          </a:r>
                          <a:endParaRPr lang="en-US" sz="1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dirty="0" smtClean="0"/>
                            <a:t>0.63</a:t>
                          </a:r>
                          <a:endParaRPr lang="en-US" sz="1800" dirty="0"/>
                        </a:p>
                      </a:txBody>
                      <a:tcPr anchor="ctr"/>
                    </a:tc>
                  </a:tr>
                  <a:tr h="468724">
                    <a:tc>
                      <a:txBody>
                        <a:bodyPr/>
                        <a:lstStyle/>
                        <a:p>
                          <a:r>
                            <a:rPr lang="en-US" b="0" dirty="0" smtClean="0">
                              <a:solidFill>
                                <a:schemeClr val="bg1"/>
                              </a:solidFill>
                            </a:rPr>
                            <a:t>EUR</a:t>
                          </a:r>
                          <a:endParaRPr lang="en-US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dirty="0" smtClean="0"/>
                            <a:t>-0.004</a:t>
                          </a:r>
                          <a:r>
                            <a:rPr lang="en-US" sz="1800" baseline="0" dirty="0" smtClean="0"/>
                            <a:t> (0.005)</a:t>
                          </a:r>
                          <a:endParaRPr lang="en-US" sz="1800" dirty="0"/>
                        </a:p>
                      </a:txBody>
                      <a:tcPr anchor="ctr"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dirty="0" smtClean="0"/>
                            <a:t>0.39</a:t>
                          </a:r>
                          <a:endParaRPr lang="en-US" sz="1800" dirty="0"/>
                        </a:p>
                      </a:txBody>
                      <a:tcPr anchor="ctr"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dirty="0" smtClean="0"/>
                            <a:t>0.002 (0.008)</a:t>
                          </a:r>
                          <a:endParaRPr lang="en-US" sz="1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dirty="0" smtClean="0"/>
                            <a:t>0.84</a:t>
                          </a:r>
                          <a:endParaRPr lang="en-US" sz="1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dirty="0" smtClean="0"/>
                            <a:t>-0.012</a:t>
                          </a:r>
                          <a:r>
                            <a:rPr lang="en-US" sz="1800" baseline="0" dirty="0" smtClean="0"/>
                            <a:t> (0.011)</a:t>
                          </a:r>
                          <a:endParaRPr lang="en-US" sz="1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dirty="0" smtClean="0"/>
                            <a:t>0.28</a:t>
                          </a:r>
                          <a:endParaRPr lang="en-US" sz="1800" dirty="0"/>
                        </a:p>
                      </a:txBody>
                      <a:tcPr anchor="ctr"/>
                    </a:tc>
                  </a:tr>
                  <a:tr h="468725">
                    <a:tc>
                      <a:txBody>
                        <a:bodyPr/>
                        <a:lstStyle/>
                        <a:p>
                          <a:r>
                            <a:rPr lang="en-US" b="0" dirty="0" smtClean="0">
                              <a:solidFill>
                                <a:schemeClr val="bg1"/>
                              </a:solidFill>
                            </a:rPr>
                            <a:t>HIS</a:t>
                          </a:r>
                          <a:endParaRPr lang="en-US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dirty="0" smtClean="0"/>
                            <a:t>-0.002</a:t>
                          </a:r>
                          <a:r>
                            <a:rPr lang="en-US" sz="1800" baseline="0" dirty="0" smtClean="0"/>
                            <a:t> (0.006)</a:t>
                          </a:r>
                          <a:endParaRPr lang="en-US" sz="1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dirty="0" smtClean="0"/>
                            <a:t>0.74</a:t>
                          </a:r>
                          <a:endParaRPr lang="en-US" sz="1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dirty="0" smtClean="0"/>
                            <a:t>0.008 (0.009) </a:t>
                          </a:r>
                          <a:endParaRPr lang="en-US" sz="1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dirty="0" smtClean="0"/>
                            <a:t>0.39</a:t>
                          </a:r>
                          <a:endParaRPr lang="en-US" sz="1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b="1" dirty="0" smtClean="0"/>
                            <a:t>0.033</a:t>
                          </a:r>
                          <a:r>
                            <a:rPr lang="en-US" sz="1800" b="1" baseline="0" dirty="0" smtClean="0"/>
                            <a:t> (0.017)</a:t>
                          </a:r>
                          <a:endParaRPr lang="en-US" sz="18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b="1" dirty="0" smtClean="0"/>
                            <a:t>0.06</a:t>
                          </a:r>
                          <a:endParaRPr lang="en-US" sz="1800" b="1" dirty="0"/>
                        </a:p>
                      </a:txBody>
                      <a:tcPr anchor="ctr"/>
                    </a:tc>
                  </a:tr>
                  <a:tr h="468725">
                    <a:tc>
                      <a:txBody>
                        <a:bodyPr/>
                        <a:lstStyle/>
                        <a:p>
                          <a:r>
                            <a:rPr lang="en-US" b="1" dirty="0" smtClean="0">
                              <a:solidFill>
                                <a:schemeClr val="bg1"/>
                              </a:solidFill>
                            </a:rPr>
                            <a:t>ALL</a:t>
                          </a:r>
                          <a:endParaRPr lang="en-US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dirty="0" smtClean="0"/>
                            <a:t>-0.005</a:t>
                          </a:r>
                          <a:r>
                            <a:rPr lang="en-US" sz="1800" baseline="0" dirty="0" smtClean="0"/>
                            <a:t> (0.003)</a:t>
                          </a:r>
                          <a:endParaRPr lang="en-US" sz="1800" dirty="0"/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dirty="0" smtClean="0"/>
                            <a:t>0.09</a:t>
                          </a:r>
                          <a:endParaRPr lang="en-US" sz="1800" dirty="0"/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dirty="0" smtClean="0"/>
                            <a:t>-0.001</a:t>
                          </a:r>
                          <a:r>
                            <a:rPr lang="en-US" sz="1800" baseline="0" dirty="0" smtClean="0"/>
                            <a:t> (0.004)</a:t>
                          </a:r>
                          <a:endParaRPr lang="en-US" sz="1800" dirty="0"/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dirty="0" smtClean="0"/>
                            <a:t>0.86</a:t>
                          </a:r>
                          <a:endParaRPr lang="en-US" sz="1800" dirty="0"/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dirty="0" smtClean="0"/>
                            <a:t>-0.007</a:t>
                          </a:r>
                          <a:r>
                            <a:rPr lang="en-US" sz="1800" baseline="0" dirty="0" smtClean="0"/>
                            <a:t> (0.007)</a:t>
                          </a:r>
                          <a:endParaRPr lang="en-US" sz="1800" dirty="0"/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dirty="0" smtClean="0"/>
                            <a:t>0.25</a:t>
                          </a:r>
                          <a:endParaRPr lang="en-US" sz="1800" dirty="0"/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03908507"/>
                  </p:ext>
                </p:extLst>
              </p:nvPr>
            </p:nvGraphicFramePr>
            <p:xfrm>
              <a:off x="228600" y="1981200"/>
              <a:ext cx="8686798" cy="3276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62000"/>
                    <a:gridCol w="1853380"/>
                    <a:gridCol w="840658"/>
                    <a:gridCol w="1774722"/>
                    <a:gridCol w="840658"/>
                    <a:gridCol w="1774722"/>
                    <a:gridCol w="840658"/>
                  </a:tblGrid>
                  <a:tr h="466489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Type-A</a:t>
                          </a:r>
                          <a:endParaRPr lang="en-US" sz="2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Type-B</a:t>
                          </a:r>
                          <a:endParaRPr lang="en-US" sz="2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Type-AB</a:t>
                          </a:r>
                          <a:endParaRPr lang="en-US" sz="2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466489">
                    <a:tc>
                      <a:txBody>
                        <a:bodyPr/>
                        <a:lstStyle/>
                        <a:p>
                          <a:r>
                            <a:rPr lang="en-US" b="1" dirty="0" smtClean="0">
                              <a:solidFill>
                                <a:schemeClr val="bg1"/>
                              </a:solidFill>
                            </a:rPr>
                            <a:t>Race</a:t>
                          </a:r>
                          <a:endParaRPr lang="en-US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41447" t="-110526" r="-327632" b="-51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i="1" dirty="0" smtClean="0">
                              <a:solidFill>
                                <a:schemeClr val="bg1"/>
                              </a:solidFill>
                            </a:rPr>
                            <a:t>P</a:t>
                          </a:r>
                          <a:endParaRPr lang="en-US" b="1" i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95862" t="-110526" r="-195862" b="-51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="1" i="1" dirty="0" smtClean="0">
                              <a:solidFill>
                                <a:schemeClr val="bg1"/>
                              </a:solidFill>
                            </a:rPr>
                            <a:t>P</a:t>
                          </a:r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42268" t="-110526" r="-47766" b="-51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="1" i="1" dirty="0" smtClean="0">
                              <a:solidFill>
                                <a:schemeClr val="bg1"/>
                              </a:solidFill>
                            </a:rPr>
                            <a:t>P</a:t>
                          </a:r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</a:tr>
                  <a:tr h="468724">
                    <a:tc>
                      <a:txBody>
                        <a:bodyPr/>
                        <a:lstStyle/>
                        <a:p>
                          <a:r>
                            <a:rPr lang="en-US" b="0" dirty="0" smtClean="0">
                              <a:solidFill>
                                <a:schemeClr val="bg1"/>
                              </a:solidFill>
                            </a:rPr>
                            <a:t>AFA</a:t>
                          </a:r>
                          <a:endParaRPr lang="en-US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b="1" dirty="0" smtClean="0">
                              <a:solidFill>
                                <a:srgbClr val="FF0000"/>
                              </a:solidFill>
                            </a:rPr>
                            <a:t>-0.027</a:t>
                          </a:r>
                          <a:r>
                            <a:rPr lang="en-US" b="1" baseline="0" dirty="0" smtClean="0">
                              <a:solidFill>
                                <a:srgbClr val="FF0000"/>
                              </a:solidFill>
                            </a:rPr>
                            <a:t> (0.007)</a:t>
                          </a:r>
                          <a:endParaRPr lang="en-US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b="1" dirty="0" smtClean="0">
                              <a:solidFill>
                                <a:srgbClr val="FF0000"/>
                              </a:solidFill>
                            </a:rPr>
                            <a:t>3E-04</a:t>
                          </a:r>
                          <a:endParaRPr lang="en-US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-0.008 (0.008)</a:t>
                          </a:r>
                          <a:endParaRPr lang="en-US" dirty="0"/>
                        </a:p>
                      </a:txBody>
                      <a:tcPr anchor="ctr"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0.35</a:t>
                          </a:r>
                          <a:endParaRPr lang="en-US" dirty="0"/>
                        </a:p>
                      </a:txBody>
                      <a:tcPr anchor="ctr"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0" dirty="0" smtClean="0"/>
                            <a:t>-0.006 (0.014)</a:t>
                          </a:r>
                        </a:p>
                      </a:txBody>
                      <a:tcPr anchor="ctr"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smtClean="0"/>
                            <a:t>0.65</a:t>
                          </a:r>
                          <a:endParaRPr lang="en-US" dirty="0"/>
                        </a:p>
                      </a:txBody>
                      <a:tcPr anchor="ctr"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</a:tr>
                  <a:tr h="468724">
                    <a:tc>
                      <a:txBody>
                        <a:bodyPr/>
                        <a:lstStyle/>
                        <a:p>
                          <a:r>
                            <a:rPr lang="en-US" b="0" dirty="0" smtClean="0">
                              <a:solidFill>
                                <a:schemeClr val="bg1"/>
                              </a:solidFill>
                            </a:rPr>
                            <a:t>CHN</a:t>
                          </a:r>
                          <a:endParaRPr lang="en-US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b="0" dirty="0" smtClean="0"/>
                            <a:t>-0.007 (0.008)</a:t>
                          </a:r>
                          <a:endParaRPr lang="en-US" sz="18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b="0" dirty="0" smtClean="0"/>
                            <a:t>0.36</a:t>
                          </a:r>
                          <a:endParaRPr lang="en-US" sz="1800" b="0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dirty="0" smtClean="0"/>
                            <a:t>-0.004 (0.007) </a:t>
                          </a:r>
                          <a:endParaRPr lang="en-US" sz="1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dirty="0" smtClean="0"/>
                            <a:t>0.58</a:t>
                          </a:r>
                          <a:endParaRPr lang="en-US" sz="1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dirty="0" smtClean="0"/>
                            <a:t> 0.006 (0.011)</a:t>
                          </a:r>
                          <a:endParaRPr lang="en-US" sz="1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dirty="0" smtClean="0"/>
                            <a:t>0.63</a:t>
                          </a:r>
                          <a:endParaRPr lang="en-US" sz="1800" dirty="0"/>
                        </a:p>
                      </a:txBody>
                      <a:tcPr anchor="ctr"/>
                    </a:tc>
                  </a:tr>
                  <a:tr h="468724">
                    <a:tc>
                      <a:txBody>
                        <a:bodyPr/>
                        <a:lstStyle/>
                        <a:p>
                          <a:r>
                            <a:rPr lang="en-US" b="0" dirty="0" smtClean="0">
                              <a:solidFill>
                                <a:schemeClr val="bg1"/>
                              </a:solidFill>
                            </a:rPr>
                            <a:t>EUR</a:t>
                          </a:r>
                          <a:endParaRPr lang="en-US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dirty="0" smtClean="0"/>
                            <a:t>-0.004</a:t>
                          </a:r>
                          <a:r>
                            <a:rPr lang="en-US" sz="1800" baseline="0" dirty="0" smtClean="0"/>
                            <a:t> (0.005)</a:t>
                          </a:r>
                          <a:endParaRPr lang="en-US" sz="1800" dirty="0"/>
                        </a:p>
                      </a:txBody>
                      <a:tcPr anchor="ctr"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dirty="0" smtClean="0"/>
                            <a:t>0.39</a:t>
                          </a:r>
                          <a:endParaRPr lang="en-US" sz="1800" dirty="0"/>
                        </a:p>
                      </a:txBody>
                      <a:tcPr anchor="ctr"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dirty="0" smtClean="0"/>
                            <a:t>0.002 (0.008)</a:t>
                          </a:r>
                          <a:endParaRPr lang="en-US" sz="1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dirty="0" smtClean="0"/>
                            <a:t>0.84</a:t>
                          </a:r>
                          <a:endParaRPr lang="en-US" sz="1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dirty="0" smtClean="0"/>
                            <a:t>-0.012</a:t>
                          </a:r>
                          <a:r>
                            <a:rPr lang="en-US" sz="1800" baseline="0" dirty="0" smtClean="0"/>
                            <a:t> (0.011)</a:t>
                          </a:r>
                          <a:endParaRPr lang="en-US" sz="1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dirty="0" smtClean="0"/>
                            <a:t>0.28</a:t>
                          </a:r>
                          <a:endParaRPr lang="en-US" sz="1800" dirty="0"/>
                        </a:p>
                      </a:txBody>
                      <a:tcPr anchor="ctr"/>
                    </a:tc>
                  </a:tr>
                  <a:tr h="468725">
                    <a:tc>
                      <a:txBody>
                        <a:bodyPr/>
                        <a:lstStyle/>
                        <a:p>
                          <a:r>
                            <a:rPr lang="en-US" b="0" dirty="0" smtClean="0">
                              <a:solidFill>
                                <a:schemeClr val="bg1"/>
                              </a:solidFill>
                            </a:rPr>
                            <a:t>HIS</a:t>
                          </a:r>
                          <a:endParaRPr lang="en-US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dirty="0" smtClean="0"/>
                            <a:t>-0.002</a:t>
                          </a:r>
                          <a:r>
                            <a:rPr lang="en-US" sz="1800" baseline="0" dirty="0" smtClean="0"/>
                            <a:t> (0.006)</a:t>
                          </a:r>
                          <a:endParaRPr lang="en-US" sz="1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dirty="0" smtClean="0"/>
                            <a:t>0.74</a:t>
                          </a:r>
                          <a:endParaRPr lang="en-US" sz="1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dirty="0" smtClean="0"/>
                            <a:t>0.008 (0.009) </a:t>
                          </a:r>
                          <a:endParaRPr lang="en-US" sz="1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dirty="0" smtClean="0"/>
                            <a:t>0.39</a:t>
                          </a:r>
                          <a:endParaRPr lang="en-US" sz="1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b="1" dirty="0" smtClean="0"/>
                            <a:t>0.033</a:t>
                          </a:r>
                          <a:r>
                            <a:rPr lang="en-US" sz="1800" b="1" baseline="0" dirty="0" smtClean="0"/>
                            <a:t> (0.017)</a:t>
                          </a:r>
                          <a:endParaRPr lang="en-US" sz="18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b="1" dirty="0" smtClean="0"/>
                            <a:t>0.06</a:t>
                          </a:r>
                          <a:endParaRPr lang="en-US" sz="1800" b="1" dirty="0"/>
                        </a:p>
                      </a:txBody>
                      <a:tcPr anchor="ctr"/>
                    </a:tc>
                  </a:tr>
                  <a:tr h="468725">
                    <a:tc>
                      <a:txBody>
                        <a:bodyPr/>
                        <a:lstStyle/>
                        <a:p>
                          <a:r>
                            <a:rPr lang="en-US" b="1" dirty="0" smtClean="0">
                              <a:solidFill>
                                <a:schemeClr val="bg1"/>
                              </a:solidFill>
                            </a:rPr>
                            <a:t>ALL</a:t>
                          </a:r>
                          <a:endParaRPr lang="en-US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dirty="0" smtClean="0"/>
                            <a:t>-0.005</a:t>
                          </a:r>
                          <a:r>
                            <a:rPr lang="en-US" sz="1800" baseline="0" dirty="0" smtClean="0"/>
                            <a:t> (0.003)</a:t>
                          </a:r>
                          <a:endParaRPr lang="en-US" sz="1800" dirty="0"/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dirty="0" smtClean="0"/>
                            <a:t>0.09</a:t>
                          </a:r>
                          <a:endParaRPr lang="en-US" sz="1800" dirty="0"/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dirty="0" smtClean="0"/>
                            <a:t>-0.001</a:t>
                          </a:r>
                          <a:r>
                            <a:rPr lang="en-US" sz="1800" baseline="0" dirty="0" smtClean="0"/>
                            <a:t> (0.004)</a:t>
                          </a:r>
                          <a:endParaRPr lang="en-US" sz="1800" dirty="0"/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dirty="0" smtClean="0"/>
                            <a:t>0.86</a:t>
                          </a:r>
                          <a:endParaRPr lang="en-US" sz="1800" dirty="0"/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dirty="0" smtClean="0"/>
                            <a:t>-0.007</a:t>
                          </a:r>
                          <a:r>
                            <a:rPr lang="en-US" sz="1800" baseline="0" dirty="0" smtClean="0"/>
                            <a:t> (0.007)</a:t>
                          </a:r>
                          <a:endParaRPr lang="en-US" sz="1800" dirty="0"/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800" dirty="0" smtClean="0"/>
                            <a:t>0.25</a:t>
                          </a:r>
                          <a:endParaRPr lang="en-US" sz="1800" dirty="0"/>
                        </a:p>
                      </a:txBody>
                      <a:tcPr anchor="ctr"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9004-319E-4456-B13D-84D6B8DB1AA9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08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Results – PAD (by Type)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665455"/>
              </p:ext>
            </p:extLst>
          </p:nvPr>
        </p:nvGraphicFramePr>
        <p:xfrm>
          <a:off x="228600" y="1967273"/>
          <a:ext cx="8713470" cy="3366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828800"/>
                <a:gridCol w="822960"/>
                <a:gridCol w="1828800"/>
                <a:gridCol w="822960"/>
                <a:gridCol w="1828800"/>
                <a:gridCol w="819150"/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Type-A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Type-B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Type-AB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Race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OR (95% CI)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chemeClr val="bg1"/>
                          </a:solidFill>
                        </a:rPr>
                        <a:t>P</a:t>
                      </a:r>
                      <a:endParaRPr lang="en-US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OR (95% CI)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smtClean="0">
                          <a:solidFill>
                            <a:schemeClr val="bg1"/>
                          </a:solidFill>
                        </a:rPr>
                        <a:t>P</a:t>
                      </a: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OR (95% CI)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smtClean="0">
                          <a:solidFill>
                            <a:schemeClr val="bg1"/>
                          </a:solidFill>
                        </a:rPr>
                        <a:t>P</a:t>
                      </a: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9046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AFA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2.06 (1.29,3.30)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3E-03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0.66</a:t>
                      </a:r>
                      <a:r>
                        <a:rPr lang="en-US" baseline="0" dirty="0" smtClean="0"/>
                        <a:t> (0.30,1.30)</a:t>
                      </a:r>
                      <a:endParaRPr lang="en-US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0.25</a:t>
                      </a:r>
                      <a:endParaRPr lang="en-US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1.47 (0.48,3.67)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0.45</a:t>
                      </a:r>
                      <a:endParaRPr lang="en-US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9046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CHN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5.64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(1.31,38.8)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0.035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3.01</a:t>
                      </a:r>
                      <a:r>
                        <a:rPr lang="en-US" sz="1800" baseline="0" dirty="0" smtClean="0"/>
                        <a:t> (0.57,22.2)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0.21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2.11</a:t>
                      </a:r>
                      <a:r>
                        <a:rPr lang="en-US" sz="1800" baseline="0" dirty="0" smtClean="0"/>
                        <a:t> (0.10,23.1)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0.55</a:t>
                      </a:r>
                      <a:endParaRPr lang="en-US" sz="1800" dirty="0"/>
                    </a:p>
                  </a:txBody>
                  <a:tcPr anchor="ctr"/>
                </a:tc>
              </a:tr>
              <a:tr h="49046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EUR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0.78 (0.47,1.28)</a:t>
                      </a:r>
                      <a:endParaRPr lang="en-US" sz="1800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0.33</a:t>
                      </a:r>
                      <a:endParaRPr lang="en-US" sz="1800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0.71 (0.26,1.59)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0.44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1.46 (0.49,3.54)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0.45</a:t>
                      </a:r>
                      <a:endParaRPr lang="en-US" sz="1800" dirty="0"/>
                    </a:p>
                  </a:txBody>
                  <a:tcPr anchor="ctr"/>
                </a:tc>
              </a:tr>
              <a:tr h="490466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HIS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0.54 (0.18,1.35)</a:t>
                      </a:r>
                      <a:endParaRPr lang="en-US" sz="1800" dirty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0.22</a:t>
                      </a:r>
                      <a:endParaRPr lang="en-US" sz="1800" dirty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0 (NA,NA)</a:t>
                      </a:r>
                      <a:endParaRPr lang="en-US" sz="1800" dirty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0.99</a:t>
                      </a:r>
                      <a:endParaRPr lang="en-US" sz="1800" dirty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1.24</a:t>
                      </a:r>
                      <a:r>
                        <a:rPr lang="en-US" sz="1800" baseline="0" dirty="0" smtClean="0"/>
                        <a:t> (0.65,7.08)</a:t>
                      </a:r>
                      <a:endParaRPr lang="en-US" sz="1800" dirty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0.84</a:t>
                      </a:r>
                      <a:endParaRPr lang="en-US" sz="1800" dirty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46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ALL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1.22</a:t>
                      </a:r>
                      <a:r>
                        <a:rPr lang="en-US" sz="1800" b="0" baseline="0" dirty="0" smtClean="0"/>
                        <a:t> (0.90,1.66)</a:t>
                      </a:r>
                      <a:endParaRPr lang="en-US" sz="1800" b="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0.20</a:t>
                      </a:r>
                      <a:endParaRPr lang="en-US" sz="1800" b="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0.62</a:t>
                      </a:r>
                      <a:r>
                        <a:rPr lang="en-US" sz="1800" b="1" baseline="0" dirty="0" smtClean="0"/>
                        <a:t> (0.37,1.00)</a:t>
                      </a:r>
                      <a:endParaRPr lang="en-US" sz="1800" b="1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0.06</a:t>
                      </a:r>
                      <a:endParaRPr lang="en-US" sz="1800" b="1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1.37 (0.69,2.48)</a:t>
                      </a:r>
                      <a:endParaRPr lang="en-US" sz="18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0.33</a:t>
                      </a:r>
                      <a:endParaRPr lang="en-US" sz="18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9004-319E-4456-B13D-84D6B8DB1AA9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64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Results – CHD (By Type)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806988"/>
              </p:ext>
            </p:extLst>
          </p:nvPr>
        </p:nvGraphicFramePr>
        <p:xfrm>
          <a:off x="228600" y="1967273"/>
          <a:ext cx="8713470" cy="3366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828800"/>
                <a:gridCol w="822960"/>
                <a:gridCol w="1828800"/>
                <a:gridCol w="822960"/>
                <a:gridCol w="1828800"/>
                <a:gridCol w="819150"/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Type-A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Type-B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Type-AB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Race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HR (95% CI)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chemeClr val="bg1"/>
                          </a:solidFill>
                        </a:rPr>
                        <a:t>P</a:t>
                      </a:r>
                      <a:endParaRPr lang="en-US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HR (95% CI)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smtClean="0">
                          <a:solidFill>
                            <a:schemeClr val="bg1"/>
                          </a:solidFill>
                        </a:rPr>
                        <a:t>P</a:t>
                      </a: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HR (95% CI)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smtClean="0">
                          <a:solidFill>
                            <a:schemeClr val="bg1"/>
                          </a:solidFill>
                        </a:rPr>
                        <a:t>P</a:t>
                      </a: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9046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AFA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1.53 (0.96,2.47)</a:t>
                      </a:r>
                      <a:endParaRPr lang="en-US" b="1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0.07</a:t>
                      </a:r>
                      <a:endParaRPr lang="en-US" b="1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1.04</a:t>
                      </a:r>
                      <a:r>
                        <a:rPr lang="en-US" baseline="0" dirty="0" smtClean="0"/>
                        <a:t> (0.57,1.87)</a:t>
                      </a:r>
                      <a:endParaRPr lang="en-US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0.44</a:t>
                      </a:r>
                      <a:endParaRPr lang="en-US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1.40 (0.59,3.26)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0.44</a:t>
                      </a:r>
                      <a:endParaRPr lang="en-US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9046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CHN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1.69 (0.80,3.56)</a:t>
                      </a:r>
                      <a:endParaRPr lang="en-US" sz="1800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0.17</a:t>
                      </a:r>
                      <a:endParaRPr lang="en-US" sz="1800" b="0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1.55</a:t>
                      </a:r>
                      <a:r>
                        <a:rPr lang="en-US" sz="1800" baseline="0" dirty="0" smtClean="0"/>
                        <a:t> (0.71,3.39)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0.28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0.78 (0.17,3.46)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0.74</a:t>
                      </a:r>
                      <a:endParaRPr lang="en-US" sz="1800" dirty="0"/>
                    </a:p>
                  </a:txBody>
                  <a:tcPr anchor="ctr"/>
                </a:tc>
              </a:tr>
              <a:tr h="49046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EUR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1.02 (0.76,1.37)</a:t>
                      </a:r>
                      <a:endParaRPr lang="en-US" sz="1800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0.88</a:t>
                      </a:r>
                      <a:endParaRPr lang="en-US" sz="1800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0.69 (0.40,1.19)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0.18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1.13 (0.57,2.25)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0.72</a:t>
                      </a:r>
                      <a:endParaRPr lang="en-US" sz="1800" dirty="0"/>
                    </a:p>
                  </a:txBody>
                  <a:tcPr anchor="ctr"/>
                </a:tc>
              </a:tr>
              <a:tr h="490466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HIS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1.28 (0.83,1.95)</a:t>
                      </a:r>
                      <a:endParaRPr lang="en-US" sz="1800" dirty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0.26</a:t>
                      </a:r>
                      <a:endParaRPr lang="en-US" sz="1800" dirty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0.50</a:t>
                      </a:r>
                      <a:r>
                        <a:rPr lang="en-US" sz="1800" baseline="0" dirty="0" smtClean="0"/>
                        <a:t> (0.20,1.26)</a:t>
                      </a:r>
                      <a:endParaRPr lang="en-US" sz="1800" dirty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0.14</a:t>
                      </a:r>
                      <a:endParaRPr lang="en-US" sz="1800" dirty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1.57 (0.49,5.02)</a:t>
                      </a:r>
                      <a:endParaRPr lang="en-US" sz="1800" dirty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0.45</a:t>
                      </a:r>
                      <a:endParaRPr lang="en-US" sz="1800" dirty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46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ALL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1.21</a:t>
                      </a:r>
                      <a:r>
                        <a:rPr lang="en-US" sz="1800" b="1" baseline="0" dirty="0" smtClean="0"/>
                        <a:t> (0.98,1.49)</a:t>
                      </a:r>
                      <a:endParaRPr lang="en-US" sz="1800" b="1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0.07</a:t>
                      </a:r>
                      <a:endParaRPr lang="en-US" sz="1800" b="1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0.84 (0.61,1.16)</a:t>
                      </a:r>
                      <a:endParaRPr lang="en-US" sz="18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0.29</a:t>
                      </a:r>
                      <a:endParaRPr lang="en-US" sz="18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1.17 (0.73,1.85)</a:t>
                      </a:r>
                      <a:endParaRPr lang="en-US" sz="18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0.51</a:t>
                      </a:r>
                      <a:endParaRPr lang="en-US" sz="18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9004-319E-4456-B13D-84D6B8DB1AA9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28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Results – CHD (by Count)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919652"/>
              </p:ext>
            </p:extLst>
          </p:nvPr>
        </p:nvGraphicFramePr>
        <p:xfrm>
          <a:off x="1600200" y="1981200"/>
          <a:ext cx="6177013" cy="3258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3776"/>
                <a:gridCol w="1920240"/>
                <a:gridCol w="780757"/>
                <a:gridCol w="1920240"/>
                <a:gridCol w="762000"/>
              </a:tblGrid>
              <a:tr h="4639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r>
                        <a:rPr lang="en-US" sz="2400" baseline="0" dirty="0" smtClean="0"/>
                        <a:t>-Allele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B-Allele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63924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Race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HR (95%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CI)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chemeClr val="bg1"/>
                          </a:solidFill>
                        </a:rPr>
                        <a:t>P</a:t>
                      </a:r>
                      <a:endParaRPr lang="en-US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HR (95%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CI)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smtClean="0">
                          <a:solidFill>
                            <a:schemeClr val="bg1"/>
                          </a:solidFill>
                        </a:rPr>
                        <a:t>P</a:t>
                      </a: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66344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AFA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1.30 (0.91,1.84)</a:t>
                      </a:r>
                      <a:endParaRPr lang="en-US" b="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0.14</a:t>
                      </a:r>
                      <a:endParaRPr lang="en-US" b="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1.02</a:t>
                      </a:r>
                      <a:r>
                        <a:rPr lang="en-US" b="0" baseline="0" dirty="0" smtClean="0"/>
                        <a:t> (0.66,1.57)</a:t>
                      </a:r>
                      <a:endParaRPr lang="en-US" b="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0.94</a:t>
                      </a:r>
                      <a:endParaRPr lang="en-US" b="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66147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CHN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1.17</a:t>
                      </a:r>
                      <a:r>
                        <a:rPr lang="en-US" sz="1800" b="0" baseline="0" dirty="0" smtClean="0"/>
                        <a:t> (0.70,1.95)</a:t>
                      </a:r>
                      <a:endParaRPr lang="en-US" sz="1800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0.56</a:t>
                      </a:r>
                      <a:endParaRPr lang="en-US" sz="1800" b="0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1.08 (0.60,1.93)</a:t>
                      </a:r>
                      <a:endParaRPr lang="en-US" sz="1800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0.80</a:t>
                      </a:r>
                      <a:endParaRPr lang="en-US" sz="1800" b="0" dirty="0"/>
                    </a:p>
                  </a:txBody>
                  <a:tcPr anchor="ctr"/>
                </a:tc>
              </a:tr>
              <a:tr h="466147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EUR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1.15 (0.93,1.43)</a:t>
                      </a:r>
                      <a:endParaRPr lang="en-US" sz="1800" b="0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0.19</a:t>
                      </a:r>
                      <a:endParaRPr lang="en-US" sz="1800" b="0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0.91</a:t>
                      </a:r>
                      <a:r>
                        <a:rPr lang="en-US" sz="1800" b="0" baseline="0" dirty="0" smtClean="0"/>
                        <a:t> (0.62,1.35)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0.65</a:t>
                      </a:r>
                      <a:endParaRPr lang="en-US" sz="1800" b="0" dirty="0"/>
                    </a:p>
                  </a:txBody>
                  <a:tcPr anchor="ctr"/>
                </a:tc>
              </a:tr>
              <a:tr h="466148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HIS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1.24</a:t>
                      </a:r>
                      <a:r>
                        <a:rPr lang="en-US" sz="1800" b="0" baseline="0" dirty="0" smtClean="0"/>
                        <a:t> (0.87,1.77)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0.24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0.64 (0.32,1.29)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0.21</a:t>
                      </a:r>
                      <a:endParaRPr lang="en-US" sz="1800" b="0" dirty="0"/>
                    </a:p>
                  </a:txBody>
                  <a:tcPr anchor="ctr"/>
                </a:tc>
              </a:tr>
              <a:tr h="466148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ALL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1.20 (1.02,1.40)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0.025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0.92 (0.72,1.17)</a:t>
                      </a:r>
                      <a:endParaRPr lang="en-US" sz="1800" b="0" dirty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0.50</a:t>
                      </a:r>
                      <a:endParaRPr lang="en-US" sz="1800" b="0" dirty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9004-319E-4456-B13D-84D6B8DB1AA9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37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1" name="Table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663533"/>
              </p:ext>
            </p:extLst>
          </p:nvPr>
        </p:nvGraphicFramePr>
        <p:xfrm>
          <a:off x="6096000" y="914400"/>
          <a:ext cx="2783142" cy="5775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6342"/>
                <a:gridCol w="1066800"/>
              </a:tblGrid>
              <a:tr h="24465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Red Blood Cell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Genotype</a:t>
                      </a:r>
                      <a:endParaRPr lang="en-US" sz="1400" dirty="0"/>
                    </a:p>
                  </a:txBody>
                  <a:tcPr/>
                </a:tc>
              </a:tr>
              <a:tr h="13675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(O,O)</a:t>
                      </a:r>
                    </a:p>
                  </a:txBody>
                  <a:tcPr anchor="ctr"/>
                </a:tc>
              </a:tr>
              <a:tr h="13675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(A,O)</a:t>
                      </a:r>
                    </a:p>
                    <a:p>
                      <a:pPr algn="ctr"/>
                      <a:r>
                        <a:rPr lang="en-US" dirty="0" smtClean="0"/>
                        <a:t>(O,A)</a:t>
                      </a:r>
                    </a:p>
                    <a:p>
                      <a:pPr algn="ctr"/>
                      <a:r>
                        <a:rPr lang="en-US" dirty="0" smtClean="0"/>
                        <a:t>(A,A)</a:t>
                      </a:r>
                      <a:endParaRPr lang="en-US" dirty="0"/>
                    </a:p>
                  </a:txBody>
                  <a:tcPr anchor="ctr"/>
                </a:tc>
              </a:tr>
              <a:tr h="13675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(B,O)</a:t>
                      </a:r>
                    </a:p>
                    <a:p>
                      <a:pPr algn="ctr"/>
                      <a:r>
                        <a:rPr lang="en-US" dirty="0" smtClean="0"/>
                        <a:t>(O,B)</a:t>
                      </a:r>
                    </a:p>
                    <a:p>
                      <a:pPr algn="ctr"/>
                      <a:r>
                        <a:rPr lang="en-US" dirty="0" smtClean="0"/>
                        <a:t>(B,B)</a:t>
                      </a:r>
                      <a:endParaRPr lang="en-US" dirty="0"/>
                    </a:p>
                  </a:txBody>
                  <a:tcPr anchor="ctr"/>
                </a:tc>
              </a:tr>
              <a:tr h="13675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(A,B)</a:t>
                      </a:r>
                    </a:p>
                    <a:p>
                      <a:pPr algn="ctr"/>
                      <a:r>
                        <a:rPr lang="en-US" dirty="0" smtClean="0"/>
                        <a:t>(B,A)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(Brief) Biology of ABO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638800" cy="5105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ABO system relates to the presence of </a:t>
            </a:r>
            <a:r>
              <a:rPr lang="en-US" b="1" dirty="0" smtClean="0"/>
              <a:t>A</a:t>
            </a:r>
            <a:r>
              <a:rPr lang="en-US" dirty="0" smtClean="0"/>
              <a:t> and/or </a:t>
            </a:r>
            <a:r>
              <a:rPr lang="en-US" b="1" dirty="0" smtClean="0"/>
              <a:t>B</a:t>
            </a:r>
            <a:r>
              <a:rPr lang="en-US" dirty="0" smtClean="0"/>
              <a:t> </a:t>
            </a:r>
            <a:r>
              <a:rPr lang="en-US" u="sng" dirty="0" smtClean="0"/>
              <a:t>antigens</a:t>
            </a:r>
            <a:r>
              <a:rPr lang="en-US" dirty="0" smtClean="0"/>
              <a:t> on the surface of red blood cells (RBCs)</a:t>
            </a:r>
          </a:p>
          <a:p>
            <a:pPr lvl="1"/>
            <a:r>
              <a:rPr lang="en-US" dirty="0" smtClean="0"/>
              <a:t>ABO glycotransferases</a:t>
            </a:r>
            <a:r>
              <a:rPr lang="en-US" dirty="0"/>
              <a:t> </a:t>
            </a:r>
            <a:r>
              <a:rPr lang="en-US" dirty="0" smtClean="0"/>
              <a:t>modify terminal ends of the </a:t>
            </a:r>
            <a:r>
              <a:rPr lang="en-US" u="sng" dirty="0" smtClean="0"/>
              <a:t>H precursor antigen</a:t>
            </a:r>
          </a:p>
          <a:p>
            <a:endParaRPr lang="en-US" i="1" dirty="0" smtClean="0"/>
          </a:p>
          <a:p>
            <a:r>
              <a:rPr lang="en-US" dirty="0" smtClean="0"/>
              <a:t>ABO </a:t>
            </a:r>
            <a:r>
              <a:rPr lang="en-US" dirty="0" smtClean="0"/>
              <a:t>gene (</a:t>
            </a:r>
            <a:r>
              <a:rPr lang="en-US" i="1" dirty="0" smtClean="0"/>
              <a:t>ABO</a:t>
            </a:r>
            <a:r>
              <a:rPr lang="en-US" dirty="0" smtClean="0"/>
              <a:t>) is tri-allelic</a:t>
            </a:r>
          </a:p>
          <a:p>
            <a:pPr lvl="1"/>
            <a:r>
              <a:rPr lang="en-US" b="1" dirty="0" smtClean="0"/>
              <a:t>A</a:t>
            </a:r>
            <a:r>
              <a:rPr lang="en-US" dirty="0" smtClean="0"/>
              <a:t>, </a:t>
            </a:r>
            <a:r>
              <a:rPr lang="en-US" b="1" dirty="0" smtClean="0"/>
              <a:t>B</a:t>
            </a:r>
            <a:r>
              <a:rPr lang="en-US" dirty="0" smtClean="0"/>
              <a:t>, and </a:t>
            </a:r>
            <a:r>
              <a:rPr lang="en-US" b="1" dirty="0" smtClean="0"/>
              <a:t>O</a:t>
            </a:r>
            <a:r>
              <a:rPr lang="en-US" dirty="0" smtClean="0"/>
              <a:t> </a:t>
            </a:r>
            <a:r>
              <a:rPr lang="en-US" dirty="0" smtClean="0"/>
              <a:t>alleles</a:t>
            </a:r>
            <a:endParaRPr lang="en-US" i="1" dirty="0"/>
          </a:p>
          <a:p>
            <a:endParaRPr lang="en-US" dirty="0" smtClean="0"/>
          </a:p>
          <a:p>
            <a:r>
              <a:rPr lang="en-US" dirty="0" smtClean="0"/>
              <a:t>A and B alleles of </a:t>
            </a:r>
            <a:r>
              <a:rPr lang="en-US" i="1" dirty="0" smtClean="0"/>
              <a:t>ABO </a:t>
            </a:r>
            <a:r>
              <a:rPr lang="en-US" dirty="0" smtClean="0"/>
              <a:t>are genetically co-dominant</a:t>
            </a:r>
          </a:p>
          <a:p>
            <a:pPr lvl="1"/>
            <a:r>
              <a:rPr lang="en-US" dirty="0" smtClean="0"/>
              <a:t>Both antigens present on RBC for Type-AB</a:t>
            </a:r>
          </a:p>
          <a:p>
            <a:pPr lvl="1"/>
            <a:r>
              <a:rPr lang="en-US" dirty="0" smtClean="0"/>
              <a:t>O-allele lacks transferase ability</a:t>
            </a:r>
          </a:p>
          <a:p>
            <a:pPr lvl="1"/>
            <a:r>
              <a:rPr lang="en-US" dirty="0" smtClean="0"/>
              <a:t>Type-O necessarily homozygous for O-alleles</a:t>
            </a:r>
            <a:endParaRPr lang="en-US" dirty="0"/>
          </a:p>
          <a:p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6250242" y="4074787"/>
            <a:ext cx="1409700" cy="1106813"/>
            <a:chOff x="6248400" y="1397892"/>
            <a:chExt cx="1524000" cy="1435756"/>
          </a:xfrm>
        </p:grpSpPr>
        <p:grpSp>
          <p:nvGrpSpPr>
            <p:cNvPr id="49" name="Group 48"/>
            <p:cNvGrpSpPr/>
            <p:nvPr/>
          </p:nvGrpSpPr>
          <p:grpSpPr>
            <a:xfrm>
              <a:off x="6477000" y="1531242"/>
              <a:ext cx="1066800" cy="1066800"/>
              <a:chOff x="6477000" y="1531242"/>
              <a:chExt cx="1066800" cy="1066800"/>
            </a:xfrm>
          </p:grpSpPr>
          <p:sp>
            <p:nvSpPr>
              <p:cNvPr id="60" name="10-Point Star 59"/>
              <p:cNvSpPr/>
              <p:nvPr/>
            </p:nvSpPr>
            <p:spPr>
              <a:xfrm>
                <a:off x="6477000" y="1531242"/>
                <a:ext cx="1066800" cy="1066800"/>
              </a:xfrm>
              <a:prstGeom prst="star10">
                <a:avLst>
                  <a:gd name="adj" fmla="val 25532"/>
                  <a:gd name="hf" fmla="val 105146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6553200" y="1645542"/>
                <a:ext cx="914400" cy="8382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tx2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tx2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smtClean="0"/>
                  <a:t>TYPE B</a:t>
                </a:r>
                <a:endParaRPr lang="en-US" sz="1200" b="1" dirty="0"/>
              </a:p>
            </p:txBody>
          </p:sp>
        </p:grpSp>
        <p:sp>
          <p:nvSpPr>
            <p:cNvPr id="55" name="Rounded Rectangle 54"/>
            <p:cNvSpPr/>
            <p:nvPr/>
          </p:nvSpPr>
          <p:spPr>
            <a:xfrm>
              <a:off x="6491484" y="1409700"/>
              <a:ext cx="228600" cy="247650"/>
            </a:xfrm>
            <a:prstGeom prst="roundRect">
              <a:avLst/>
            </a:prstGeom>
            <a:solidFill>
              <a:srgbClr val="CC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B</a:t>
              </a:r>
              <a:endParaRPr lang="en-US" sz="1600" dirty="0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7315200" y="1397892"/>
              <a:ext cx="228600" cy="247650"/>
            </a:xfrm>
            <a:prstGeom prst="roundRect">
              <a:avLst/>
            </a:prstGeom>
            <a:solidFill>
              <a:srgbClr val="CC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B</a:t>
              </a:r>
              <a:endParaRPr lang="en-US" sz="1600" dirty="0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6248400" y="2133600"/>
              <a:ext cx="228600" cy="247650"/>
            </a:xfrm>
            <a:prstGeom prst="roundRect">
              <a:avLst/>
            </a:prstGeom>
            <a:solidFill>
              <a:srgbClr val="CC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B</a:t>
              </a:r>
              <a:endParaRPr lang="en-US" sz="1600" dirty="0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6896100" y="2585998"/>
              <a:ext cx="228600" cy="247650"/>
            </a:xfrm>
            <a:prstGeom prst="roundRect">
              <a:avLst/>
            </a:prstGeom>
            <a:solidFill>
              <a:srgbClr val="CC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B</a:t>
              </a:r>
              <a:endParaRPr lang="en-US" sz="1600" dirty="0"/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7543800" y="2133600"/>
              <a:ext cx="228600" cy="247650"/>
            </a:xfrm>
            <a:prstGeom prst="roundRect">
              <a:avLst/>
            </a:prstGeom>
            <a:solidFill>
              <a:srgbClr val="CC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B</a:t>
              </a:r>
              <a:endParaRPr lang="en-US" sz="1600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6461697" y="1463613"/>
            <a:ext cx="986790" cy="822387"/>
            <a:chOff x="6477000" y="1531242"/>
            <a:chExt cx="1066800" cy="1066800"/>
          </a:xfrm>
        </p:grpSpPr>
        <p:sp>
          <p:nvSpPr>
            <p:cNvPr id="74" name="10-Point Star 73"/>
            <p:cNvSpPr/>
            <p:nvPr/>
          </p:nvSpPr>
          <p:spPr>
            <a:xfrm>
              <a:off x="6477000" y="1531242"/>
              <a:ext cx="1066800" cy="1066800"/>
            </a:xfrm>
            <a:prstGeom prst="star10">
              <a:avLst>
                <a:gd name="adj" fmla="val 25532"/>
                <a:gd name="hf" fmla="val 10514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Oval 74"/>
            <p:cNvSpPr/>
            <p:nvPr/>
          </p:nvSpPr>
          <p:spPr>
            <a:xfrm>
              <a:off x="6553200" y="1645542"/>
              <a:ext cx="914400" cy="838200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tx2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tx2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TYPE O</a:t>
              </a:r>
              <a:endParaRPr lang="en-US" sz="1200" b="1" dirty="0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6250242" y="2717448"/>
            <a:ext cx="1409700" cy="1092552"/>
            <a:chOff x="6248400" y="1295400"/>
            <a:chExt cx="1524000" cy="1417257"/>
          </a:xfrm>
        </p:grpSpPr>
        <p:grpSp>
          <p:nvGrpSpPr>
            <p:cNvPr id="77" name="Group 76"/>
            <p:cNvGrpSpPr/>
            <p:nvPr/>
          </p:nvGrpSpPr>
          <p:grpSpPr>
            <a:xfrm>
              <a:off x="6477000" y="1531242"/>
              <a:ext cx="1066800" cy="1066800"/>
              <a:chOff x="6477000" y="1531242"/>
              <a:chExt cx="1066800" cy="1066800"/>
            </a:xfrm>
          </p:grpSpPr>
          <p:sp>
            <p:nvSpPr>
              <p:cNvPr id="88" name="10-Point Star 87"/>
              <p:cNvSpPr/>
              <p:nvPr/>
            </p:nvSpPr>
            <p:spPr>
              <a:xfrm>
                <a:off x="6477000" y="1531242"/>
                <a:ext cx="1066800" cy="1066800"/>
              </a:xfrm>
              <a:prstGeom prst="star10">
                <a:avLst>
                  <a:gd name="adj" fmla="val 25532"/>
                  <a:gd name="hf" fmla="val 105146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6553200" y="1645542"/>
                <a:ext cx="914400" cy="8382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tx2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tx2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smtClean="0"/>
                  <a:t>TYPE A</a:t>
                </a:r>
                <a:endParaRPr lang="en-US" sz="1200" b="1" dirty="0"/>
              </a:p>
            </p:txBody>
          </p:sp>
        </p:grpSp>
        <p:sp>
          <p:nvSpPr>
            <p:cNvPr id="78" name="Oval 77"/>
            <p:cNvSpPr/>
            <p:nvPr/>
          </p:nvSpPr>
          <p:spPr>
            <a:xfrm>
              <a:off x="6896100" y="1295400"/>
              <a:ext cx="228600" cy="228600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A</a:t>
              </a:r>
              <a:endParaRPr lang="en-US" sz="1600" dirty="0"/>
            </a:p>
          </p:txBody>
        </p:sp>
        <p:sp>
          <p:nvSpPr>
            <p:cNvPr id="79" name="Oval 78"/>
            <p:cNvSpPr/>
            <p:nvPr/>
          </p:nvSpPr>
          <p:spPr>
            <a:xfrm>
              <a:off x="7315200" y="2481223"/>
              <a:ext cx="228600" cy="228600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A</a:t>
              </a:r>
              <a:endParaRPr lang="en-US" sz="1600" dirty="0"/>
            </a:p>
          </p:txBody>
        </p:sp>
        <p:sp>
          <p:nvSpPr>
            <p:cNvPr id="80" name="Oval 79"/>
            <p:cNvSpPr/>
            <p:nvPr/>
          </p:nvSpPr>
          <p:spPr>
            <a:xfrm>
              <a:off x="6248400" y="1752600"/>
              <a:ext cx="228600" cy="228600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A</a:t>
              </a:r>
              <a:endParaRPr lang="en-US" sz="1600" dirty="0"/>
            </a:p>
          </p:txBody>
        </p:sp>
        <p:sp>
          <p:nvSpPr>
            <p:cNvPr id="81" name="Oval 80"/>
            <p:cNvSpPr/>
            <p:nvPr/>
          </p:nvSpPr>
          <p:spPr>
            <a:xfrm>
              <a:off x="7543800" y="1752600"/>
              <a:ext cx="228600" cy="228600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A</a:t>
              </a:r>
              <a:endParaRPr lang="en-US" sz="1600" dirty="0"/>
            </a:p>
          </p:txBody>
        </p:sp>
        <p:sp>
          <p:nvSpPr>
            <p:cNvPr id="82" name="Oval 81"/>
            <p:cNvSpPr/>
            <p:nvPr/>
          </p:nvSpPr>
          <p:spPr>
            <a:xfrm>
              <a:off x="6477000" y="2484057"/>
              <a:ext cx="228600" cy="228600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A</a:t>
              </a:r>
              <a:endParaRPr lang="en-US" sz="1600" dirty="0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6250242" y="5410200"/>
            <a:ext cx="1409700" cy="1185823"/>
            <a:chOff x="6248400" y="1295400"/>
            <a:chExt cx="1524000" cy="1538248"/>
          </a:xfrm>
        </p:grpSpPr>
        <p:grpSp>
          <p:nvGrpSpPr>
            <p:cNvPr id="91" name="Group 90"/>
            <p:cNvGrpSpPr/>
            <p:nvPr/>
          </p:nvGrpSpPr>
          <p:grpSpPr>
            <a:xfrm>
              <a:off x="6477000" y="1531242"/>
              <a:ext cx="1066800" cy="1066800"/>
              <a:chOff x="6477000" y="1531242"/>
              <a:chExt cx="1066800" cy="1066800"/>
            </a:xfrm>
          </p:grpSpPr>
          <p:sp>
            <p:nvSpPr>
              <p:cNvPr id="102" name="10-Point Star 101"/>
              <p:cNvSpPr/>
              <p:nvPr/>
            </p:nvSpPr>
            <p:spPr>
              <a:xfrm>
                <a:off x="6477000" y="1531242"/>
                <a:ext cx="1066800" cy="1066800"/>
              </a:xfrm>
              <a:prstGeom prst="star10">
                <a:avLst>
                  <a:gd name="adj" fmla="val 25532"/>
                  <a:gd name="hf" fmla="val 105146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6553200" y="1645542"/>
                <a:ext cx="914400" cy="8382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tx2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tx2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smtClean="0"/>
                  <a:t>TYPE AB</a:t>
                </a:r>
                <a:endParaRPr lang="en-US" sz="1200" b="1" dirty="0"/>
              </a:p>
            </p:txBody>
          </p:sp>
        </p:grpSp>
        <p:sp>
          <p:nvSpPr>
            <p:cNvPr id="92" name="Oval 91"/>
            <p:cNvSpPr/>
            <p:nvPr/>
          </p:nvSpPr>
          <p:spPr>
            <a:xfrm>
              <a:off x="6896100" y="1295400"/>
              <a:ext cx="228600" cy="228600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A</a:t>
              </a:r>
              <a:endParaRPr lang="en-US" sz="1600" dirty="0"/>
            </a:p>
          </p:txBody>
        </p:sp>
        <p:sp>
          <p:nvSpPr>
            <p:cNvPr id="93" name="Oval 92"/>
            <p:cNvSpPr/>
            <p:nvPr/>
          </p:nvSpPr>
          <p:spPr>
            <a:xfrm>
              <a:off x="7315200" y="2481223"/>
              <a:ext cx="228600" cy="228600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A</a:t>
              </a:r>
              <a:endParaRPr lang="en-US" sz="1600" dirty="0"/>
            </a:p>
          </p:txBody>
        </p:sp>
        <p:sp>
          <p:nvSpPr>
            <p:cNvPr id="94" name="Oval 93"/>
            <p:cNvSpPr/>
            <p:nvPr/>
          </p:nvSpPr>
          <p:spPr>
            <a:xfrm>
              <a:off x="6248400" y="1752600"/>
              <a:ext cx="228600" cy="228600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A</a:t>
              </a:r>
              <a:endParaRPr lang="en-US" sz="1600" dirty="0"/>
            </a:p>
          </p:txBody>
        </p:sp>
        <p:sp>
          <p:nvSpPr>
            <p:cNvPr id="95" name="Oval 94"/>
            <p:cNvSpPr/>
            <p:nvPr/>
          </p:nvSpPr>
          <p:spPr>
            <a:xfrm>
              <a:off x="7543800" y="1752600"/>
              <a:ext cx="228600" cy="228600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A</a:t>
              </a:r>
              <a:endParaRPr lang="en-US" sz="1600" dirty="0"/>
            </a:p>
          </p:txBody>
        </p:sp>
        <p:sp>
          <p:nvSpPr>
            <p:cNvPr id="96" name="Oval 95"/>
            <p:cNvSpPr/>
            <p:nvPr/>
          </p:nvSpPr>
          <p:spPr>
            <a:xfrm>
              <a:off x="6477000" y="2484057"/>
              <a:ext cx="228600" cy="228600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A</a:t>
              </a:r>
              <a:endParaRPr lang="en-US" sz="1600" dirty="0"/>
            </a:p>
          </p:txBody>
        </p:sp>
        <p:sp>
          <p:nvSpPr>
            <p:cNvPr id="97" name="Rounded Rectangle 96"/>
            <p:cNvSpPr/>
            <p:nvPr/>
          </p:nvSpPr>
          <p:spPr>
            <a:xfrm>
              <a:off x="6491484" y="1409700"/>
              <a:ext cx="228600" cy="247650"/>
            </a:xfrm>
            <a:prstGeom prst="roundRect">
              <a:avLst/>
            </a:prstGeom>
            <a:solidFill>
              <a:srgbClr val="CC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B</a:t>
              </a:r>
              <a:endParaRPr lang="en-US" sz="1600" dirty="0"/>
            </a:p>
          </p:txBody>
        </p:sp>
        <p:sp>
          <p:nvSpPr>
            <p:cNvPr id="98" name="Rounded Rectangle 97"/>
            <p:cNvSpPr/>
            <p:nvPr/>
          </p:nvSpPr>
          <p:spPr>
            <a:xfrm>
              <a:off x="7315200" y="1397892"/>
              <a:ext cx="228600" cy="247650"/>
            </a:xfrm>
            <a:prstGeom prst="roundRect">
              <a:avLst/>
            </a:prstGeom>
            <a:solidFill>
              <a:srgbClr val="CC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B</a:t>
              </a:r>
              <a:endParaRPr lang="en-US" sz="1600" dirty="0"/>
            </a:p>
          </p:txBody>
        </p:sp>
        <p:sp>
          <p:nvSpPr>
            <p:cNvPr id="99" name="Rounded Rectangle 98"/>
            <p:cNvSpPr/>
            <p:nvPr/>
          </p:nvSpPr>
          <p:spPr>
            <a:xfrm>
              <a:off x="6248400" y="2133600"/>
              <a:ext cx="228600" cy="247650"/>
            </a:xfrm>
            <a:prstGeom prst="roundRect">
              <a:avLst/>
            </a:prstGeom>
            <a:solidFill>
              <a:srgbClr val="CC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B</a:t>
              </a:r>
              <a:endParaRPr lang="en-US" sz="1600" dirty="0"/>
            </a:p>
          </p:txBody>
        </p:sp>
        <p:sp>
          <p:nvSpPr>
            <p:cNvPr id="100" name="Rounded Rectangle 99"/>
            <p:cNvSpPr/>
            <p:nvPr/>
          </p:nvSpPr>
          <p:spPr>
            <a:xfrm>
              <a:off x="6896100" y="2585998"/>
              <a:ext cx="228600" cy="247650"/>
            </a:xfrm>
            <a:prstGeom prst="roundRect">
              <a:avLst/>
            </a:prstGeom>
            <a:solidFill>
              <a:srgbClr val="CC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B</a:t>
              </a:r>
              <a:endParaRPr lang="en-US" sz="1600" dirty="0"/>
            </a:p>
          </p:txBody>
        </p:sp>
        <p:sp>
          <p:nvSpPr>
            <p:cNvPr id="101" name="Rounded Rectangle 100"/>
            <p:cNvSpPr/>
            <p:nvPr/>
          </p:nvSpPr>
          <p:spPr>
            <a:xfrm>
              <a:off x="7543800" y="2133600"/>
              <a:ext cx="228600" cy="247650"/>
            </a:xfrm>
            <a:prstGeom prst="roundRect">
              <a:avLst/>
            </a:prstGeom>
            <a:solidFill>
              <a:srgbClr val="CC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B</a:t>
              </a:r>
              <a:endParaRPr lang="en-US" sz="1600" dirty="0"/>
            </a:p>
          </p:txBody>
        </p:sp>
      </p:grpSp>
      <p:sp>
        <p:nvSpPr>
          <p:cNvPr id="112" name="Slide Number Placeholder 1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9004-319E-4456-B13D-84D6B8DB1AA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67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ABO and Cardiovascular Disease (CVD)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 is a substantial publication history* of ABO blood type (and </a:t>
            </a:r>
            <a:r>
              <a:rPr lang="en-US" i="1" dirty="0" smtClean="0"/>
              <a:t>ABO </a:t>
            </a:r>
            <a:r>
              <a:rPr lang="en-US" dirty="0" smtClean="0"/>
              <a:t>SNPs) associated with CVD phenotypes</a:t>
            </a:r>
          </a:p>
          <a:p>
            <a:pPr lvl="1"/>
            <a:r>
              <a:rPr lang="en-US" b="1" u="sng" dirty="0" smtClean="0"/>
              <a:t>Non-O</a:t>
            </a:r>
            <a:r>
              <a:rPr lang="en-US" dirty="0" smtClean="0"/>
              <a:t> with risk of venous thromboembolism (VTE), stroke </a:t>
            </a:r>
          </a:p>
          <a:p>
            <a:pPr lvl="1"/>
            <a:r>
              <a:rPr lang="en-US" dirty="0"/>
              <a:t>Findings for </a:t>
            </a:r>
            <a:r>
              <a:rPr lang="en-US" dirty="0" smtClean="0"/>
              <a:t>myocardial infarction (MI) have been inconsistent</a:t>
            </a:r>
          </a:p>
          <a:p>
            <a:pPr lvl="1"/>
            <a:endParaRPr lang="en-US" dirty="0"/>
          </a:p>
          <a:p>
            <a:r>
              <a:rPr lang="en-US" i="1" dirty="0" smtClean="0"/>
              <a:t>ABO</a:t>
            </a:r>
            <a:r>
              <a:rPr lang="en-US" dirty="0" smtClean="0"/>
              <a:t> is functionally related to von Willebrand factor (VWF), which is associated with thrombosis</a:t>
            </a:r>
          </a:p>
          <a:p>
            <a:pPr lvl="1"/>
            <a:r>
              <a:rPr lang="en-US" dirty="0" smtClean="0"/>
              <a:t>ABO glycotransferases directly modify VWF oligosaccharides in similar fashion to RBC H precursor antigens</a:t>
            </a:r>
          </a:p>
          <a:p>
            <a:pPr lvl="1"/>
            <a:r>
              <a:rPr lang="en-US" dirty="0" smtClean="0"/>
              <a:t>Non-O blood groups have higher plasma levels of VWF</a:t>
            </a:r>
          </a:p>
          <a:p>
            <a:pPr lvl="1"/>
            <a:endParaRPr lang="en-US" dirty="0"/>
          </a:p>
          <a:p>
            <a:r>
              <a:rPr lang="en-US" dirty="0" smtClean="0"/>
              <a:t>Biological mechanism between ABO and CVD hypothesized to be combination of: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nfluence on VWF levels </a:t>
            </a:r>
            <a:endParaRPr lang="en-US" dirty="0"/>
          </a:p>
          <a:p>
            <a:pPr lvl="1"/>
            <a:r>
              <a:rPr lang="en-US" dirty="0" smtClean="0"/>
              <a:t>General ABO glycotransferase impact on cardio-metabolic pathways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0" y="6553200"/>
            <a:ext cx="472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*See:  </a:t>
            </a:r>
            <a:r>
              <a:rPr lang="en-US" sz="1400" dirty="0" smtClean="0"/>
              <a:t>Zhang et al. (2012), </a:t>
            </a:r>
            <a:r>
              <a:rPr lang="en-US" sz="1400" i="1" dirty="0"/>
              <a:t>IJVM </a:t>
            </a:r>
            <a:r>
              <a:rPr lang="en-US" sz="1400" dirty="0" smtClean="0"/>
              <a:t>2012:641917.</a:t>
            </a:r>
            <a:r>
              <a:rPr lang="en-US" sz="1400" i="1" dirty="0" smtClean="0"/>
              <a:t> </a:t>
            </a:r>
            <a:r>
              <a:rPr lang="en-US" sz="1400" dirty="0" smtClean="0"/>
              <a:t> </a:t>
            </a:r>
            <a:endParaRPr lang="en-US" sz="14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9004-319E-4456-B13D-84D6B8DB1AA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7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in ABO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smtClean="0"/>
              <a:t>ABO</a:t>
            </a:r>
            <a:r>
              <a:rPr lang="en-US" dirty="0" smtClean="0"/>
              <a:t> allele frequencies (and thus blood types) differ greatly by population/geography</a:t>
            </a:r>
          </a:p>
          <a:p>
            <a:pPr lvl="1"/>
            <a:r>
              <a:rPr lang="en-US" dirty="0"/>
              <a:t>Driving force behind these differences is not well understood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Distributional discrepancies in ABO Type across race </a:t>
            </a:r>
            <a:r>
              <a:rPr lang="en-US" u="sng" dirty="0" smtClean="0"/>
              <a:t>may be relevant</a:t>
            </a:r>
            <a:r>
              <a:rPr lang="en-US" dirty="0" smtClean="0"/>
              <a:t> to racial differences in disease incidence</a:t>
            </a:r>
          </a:p>
          <a:p>
            <a:pPr lvl="1"/>
            <a:endParaRPr lang="en-US" dirty="0" smtClean="0"/>
          </a:p>
        </p:txBody>
      </p:sp>
      <p:pic>
        <p:nvPicPr>
          <p:cNvPr id="1026" name="Picture 2" descr="map of the world showing the frequency of the B blood allele among indigenous populations--it was absent in Australia, New Zealand, and most of the New World except for western Alaska; it was present throughout the Old World with its highest frequencies in Central and East As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908756"/>
            <a:ext cx="3765842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43200" y="4966156"/>
            <a:ext cx="685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Image Source</a:t>
            </a:r>
            <a:r>
              <a:rPr lang="en-US" sz="800" dirty="0" smtClean="0"/>
              <a:t>: A</a:t>
            </a:r>
            <a:r>
              <a:rPr lang="en-US" sz="800" dirty="0"/>
              <a:t>. E. Mourant et.al., </a:t>
            </a:r>
            <a:r>
              <a:rPr lang="en-US" sz="800" i="1" dirty="0"/>
              <a:t>The Distribution of the Human Blood Groups and Other Polymorphisms</a:t>
            </a:r>
            <a:r>
              <a:rPr lang="en-US" sz="800" dirty="0"/>
              <a:t>, 2nd ed. (1976)</a:t>
            </a:r>
          </a:p>
        </p:txBody>
      </p:sp>
      <p:pic>
        <p:nvPicPr>
          <p:cNvPr id="1030" name="Picture 6" descr="map of the world showing the frequency of the A blood allele among indigenous populations--it was absent in Central and South America, but present throughout the rest of the world; it was at its highest frequency in Western Europe, Australia, and the sub-arctic regions of North America and Greenla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2896428"/>
            <a:ext cx="3760491" cy="2069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9004-319E-4456-B13D-84D6B8DB1AA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99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Genetics of ABO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Genetic sequence and structure of </a:t>
            </a:r>
            <a:r>
              <a:rPr lang="en-US" i="1" dirty="0" smtClean="0"/>
              <a:t>ABO</a:t>
            </a:r>
            <a:r>
              <a:rPr lang="en-US" dirty="0" smtClean="0"/>
              <a:t> determined in the </a:t>
            </a:r>
            <a:r>
              <a:rPr lang="en-US" dirty="0" smtClean="0"/>
              <a:t>mid-1990s</a:t>
            </a:r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Relative to A101 as a </a:t>
            </a:r>
            <a:r>
              <a:rPr lang="en-US" i="1" dirty="0" smtClean="0"/>
              <a:t>genetic reference</a:t>
            </a:r>
            <a:r>
              <a:rPr lang="en-US" dirty="0" smtClean="0"/>
              <a:t>:</a:t>
            </a:r>
          </a:p>
          <a:p>
            <a:pPr lvl="1"/>
            <a:r>
              <a:rPr lang="en-US" b="1" dirty="0" smtClean="0"/>
              <a:t>A2-allele </a:t>
            </a:r>
            <a:r>
              <a:rPr lang="en-US" dirty="0" smtClean="0"/>
              <a:t>has frameshift mutation c.1061C&gt;Del </a:t>
            </a:r>
          </a:p>
          <a:p>
            <a:pPr lvl="1"/>
            <a:r>
              <a:rPr lang="en-US" b="1" dirty="0" smtClean="0"/>
              <a:t>B-allele</a:t>
            </a:r>
            <a:r>
              <a:rPr lang="en-US" dirty="0" smtClean="0"/>
              <a:t> characterized by a number of key amino acid (AA) substitutions</a:t>
            </a:r>
          </a:p>
          <a:p>
            <a:pPr lvl="1"/>
            <a:r>
              <a:rPr lang="en-US" b="1" dirty="0" smtClean="0"/>
              <a:t>O-alleles: </a:t>
            </a:r>
            <a:r>
              <a:rPr lang="en-US" dirty="0" smtClean="0"/>
              <a:t>Transferase activity disabled in via either c.261G&gt;Del (e.g., O01) </a:t>
            </a:r>
            <a:r>
              <a:rPr lang="en-US" u="sng" dirty="0" smtClean="0"/>
              <a:t>OR</a:t>
            </a:r>
            <a:r>
              <a:rPr lang="en-US" dirty="0" smtClean="0"/>
              <a:t> 2 key AA substitutions (e.g., O03)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NCBI </a:t>
            </a:r>
            <a:r>
              <a:rPr lang="en-US" i="1" dirty="0" smtClean="0"/>
              <a:t>Blood Group Antigen Gene Mutation Database </a:t>
            </a:r>
            <a:r>
              <a:rPr lang="en-US" dirty="0" smtClean="0"/>
              <a:t>(</a:t>
            </a:r>
            <a:r>
              <a:rPr lang="en-US" b="1" dirty="0" smtClean="0"/>
              <a:t>BGMUT</a:t>
            </a:r>
            <a:r>
              <a:rPr lang="en-US" dirty="0" smtClean="0"/>
              <a:t>) catalogs variation of blood group antigen genes, including </a:t>
            </a:r>
            <a:r>
              <a:rPr lang="en-US" i="1" dirty="0" smtClean="0"/>
              <a:t>ABO</a:t>
            </a:r>
          </a:p>
          <a:p>
            <a:pPr lvl="1"/>
            <a:r>
              <a:rPr lang="en-US" dirty="0" smtClean="0"/>
              <a:t>Currently lists 179 genetically unique </a:t>
            </a:r>
            <a:r>
              <a:rPr lang="en-US" i="1" dirty="0" smtClean="0"/>
              <a:t>ABO</a:t>
            </a:r>
            <a:r>
              <a:rPr lang="en-US" dirty="0" smtClean="0"/>
              <a:t> alleles</a:t>
            </a:r>
          </a:p>
        </p:txBody>
      </p:sp>
      <p:pic>
        <p:nvPicPr>
          <p:cNvPr id="1026" name="Picture 2" descr="http://www.bloodjournal.org/content/bloodjournal/102/8/3035/F1.large.jpg?width=800&amp;height=600&amp;carousel=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362200"/>
            <a:ext cx="5334000" cy="1309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91200" y="6596390"/>
            <a:ext cx="472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Image Source: </a:t>
            </a:r>
            <a:r>
              <a:rPr lang="en-US" sz="1100" dirty="0" smtClean="0"/>
              <a:t>Seltsam et al. (2003), </a:t>
            </a:r>
            <a:r>
              <a:rPr lang="en-US" sz="1100" i="1" dirty="0"/>
              <a:t>Blood, </a:t>
            </a:r>
            <a:r>
              <a:rPr lang="en-US" sz="1100" dirty="0"/>
              <a:t>102(8</a:t>
            </a:r>
            <a:r>
              <a:rPr lang="en-US" sz="1100" dirty="0" smtClean="0"/>
              <a:t>) </a:t>
            </a:r>
            <a:endParaRPr lang="en-US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3657600" y="1981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u="sng" dirty="0" smtClean="0"/>
              <a:t>ABO</a:t>
            </a:r>
            <a:r>
              <a:rPr lang="en-US" u="sng" dirty="0" smtClean="0"/>
              <a:t> (18 kb)</a:t>
            </a:r>
            <a:endParaRPr lang="en-US" u="sn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9004-319E-4456-B13D-84D6B8DB1AA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40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ABO Profiling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 blood typing is traditionally conducted via serologic testing</a:t>
            </a:r>
          </a:p>
          <a:p>
            <a:pPr marL="274320" lvl="1" indent="0">
              <a:buNone/>
            </a:pPr>
            <a:endParaRPr lang="en-US" dirty="0"/>
          </a:p>
          <a:p>
            <a:r>
              <a:rPr lang="en-US" u="sng" dirty="0" smtClean="0"/>
              <a:t>However</a:t>
            </a:r>
            <a:r>
              <a:rPr lang="en-US" dirty="0" smtClean="0"/>
              <a:t>, direct interrogation of key functional variation and high linkage disequilibrium in </a:t>
            </a:r>
            <a:r>
              <a:rPr lang="en-US" i="1" dirty="0" smtClean="0"/>
              <a:t>ABO</a:t>
            </a:r>
            <a:r>
              <a:rPr lang="en-US" dirty="0" smtClean="0"/>
              <a:t> results in highly accurate ABO genetic profiling</a:t>
            </a:r>
          </a:p>
          <a:p>
            <a:pPr lvl="1"/>
            <a:r>
              <a:rPr lang="en-US" dirty="0" smtClean="0"/>
              <a:t>Successfully applied in multiple studies (e.g., Yip et al. 2000)</a:t>
            </a:r>
          </a:p>
          <a:p>
            <a:pPr lvl="1"/>
            <a:endParaRPr lang="en-US" dirty="0"/>
          </a:p>
          <a:p>
            <a:r>
              <a:rPr lang="en-US" u="sng" dirty="0" smtClean="0">
                <a:solidFill>
                  <a:schemeClr val="tx2"/>
                </a:solidFill>
              </a:rPr>
              <a:t>GOAL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  <a:r>
              <a:rPr lang="en-US" dirty="0" smtClean="0"/>
              <a:t>  Genetically determine ABO blood types in MESA</a:t>
            </a:r>
          </a:p>
          <a:p>
            <a:pPr lvl="1"/>
            <a:r>
              <a:rPr lang="en-US" dirty="0" smtClean="0"/>
              <a:t>Characterize ABO distributions by race</a:t>
            </a:r>
          </a:p>
          <a:p>
            <a:pPr lvl="1"/>
            <a:r>
              <a:rPr lang="en-US" dirty="0" smtClean="0"/>
              <a:t>Evaluate associations with cardiovascular phenotypes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9004-319E-4456-B13D-84D6B8DB1AA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189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MESA ABO Genetic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Previously merged genotype data from the three (3) Illumina chips (i.e., “</a:t>
            </a:r>
            <a:r>
              <a:rPr lang="en-US" dirty="0"/>
              <a:t>chip data</a:t>
            </a:r>
            <a:r>
              <a:rPr lang="en-US" dirty="0" smtClean="0"/>
              <a:t>”)</a:t>
            </a:r>
          </a:p>
          <a:p>
            <a:pPr lvl="1"/>
            <a:r>
              <a:rPr lang="en-US" dirty="0" smtClean="0"/>
              <a:t>Exome BeadChip, Cardio-MetaboChip, </a:t>
            </a:r>
            <a:r>
              <a:rPr lang="en-US" dirty="0"/>
              <a:t>and </a:t>
            </a:r>
            <a:r>
              <a:rPr lang="en-US" dirty="0" smtClean="0"/>
              <a:t>iSelect IBC Chip</a:t>
            </a:r>
          </a:p>
          <a:p>
            <a:pPr lvl="1"/>
            <a:r>
              <a:rPr lang="en-US" dirty="0" smtClean="0"/>
              <a:t>~100 SNVs across </a:t>
            </a:r>
            <a:r>
              <a:rPr lang="en-US" i="1" dirty="0" smtClean="0"/>
              <a:t>ABO</a:t>
            </a:r>
            <a:r>
              <a:rPr lang="en-US" dirty="0" smtClean="0"/>
              <a:t> locus</a:t>
            </a:r>
          </a:p>
          <a:p>
            <a:pPr lvl="1"/>
            <a:r>
              <a:rPr lang="en-US" b="1" u="sng" dirty="0" smtClean="0"/>
              <a:t>However</a:t>
            </a:r>
            <a:r>
              <a:rPr lang="en-US" dirty="0" smtClean="0"/>
              <a:t>, key functional variation required for ABO genetic profiling missing</a:t>
            </a:r>
          </a:p>
          <a:p>
            <a:pPr lvl="1"/>
            <a:endParaRPr lang="en-US" dirty="0"/>
          </a:p>
          <a:p>
            <a:r>
              <a:rPr lang="en-US" dirty="0" smtClean="0"/>
              <a:t>Designed a custom Sequenom Panel including 10 </a:t>
            </a:r>
            <a:r>
              <a:rPr lang="en-US" i="1" dirty="0" smtClean="0"/>
              <a:t>ABO</a:t>
            </a:r>
            <a:r>
              <a:rPr lang="en-US" dirty="0" smtClean="0"/>
              <a:t> variants</a:t>
            </a:r>
          </a:p>
          <a:p>
            <a:pPr lvl="1"/>
            <a:r>
              <a:rPr lang="en-US" dirty="0" smtClean="0"/>
              <a:t>Run on 6316 MESA subjects</a:t>
            </a:r>
          </a:p>
          <a:p>
            <a:pPr lvl="1"/>
            <a:r>
              <a:rPr lang="en-US" dirty="0" smtClean="0"/>
              <a:t>Key deletions at c.261 and c.1059</a:t>
            </a:r>
          </a:p>
          <a:p>
            <a:endParaRPr lang="en-US" dirty="0"/>
          </a:p>
          <a:p>
            <a:r>
              <a:rPr lang="en-US" dirty="0" smtClean="0"/>
              <a:t>Supplement Sequenom variants with </a:t>
            </a:r>
            <a:r>
              <a:rPr lang="en-US" i="1" dirty="0" smtClean="0"/>
              <a:t>chip data </a:t>
            </a:r>
            <a:r>
              <a:rPr lang="en-US" dirty="0" smtClean="0"/>
              <a:t>in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9004-319E-4456-B13D-84D6B8DB1AA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95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Sequenom QC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Variant-level QC by HWE, call rate (&gt;90%)</a:t>
            </a:r>
          </a:p>
          <a:p>
            <a:pPr lvl="1"/>
            <a:r>
              <a:rPr lang="en-US" dirty="0" smtClean="0"/>
              <a:t>4 ABO variants failed (non-critical, 3 already in chip data)</a:t>
            </a:r>
          </a:p>
          <a:p>
            <a:r>
              <a:rPr lang="en-US" dirty="0" smtClean="0"/>
              <a:t>Sample-level QC by panel call rate (≥75</a:t>
            </a:r>
            <a:r>
              <a:rPr lang="en-US" dirty="0" smtClean="0"/>
              <a:t>%):  </a:t>
            </a:r>
            <a:r>
              <a:rPr lang="en-US" b="1" dirty="0" smtClean="0"/>
              <a:t>61</a:t>
            </a:r>
            <a:r>
              <a:rPr lang="en-US" dirty="0" smtClean="0"/>
              <a:t> failures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Three (3) SNPs (rs8176746, rs1053878, rs7853989) on Sequenom panel were also in the chip data</a:t>
            </a:r>
          </a:p>
          <a:p>
            <a:pPr lvl="1"/>
            <a:r>
              <a:rPr lang="en-US" dirty="0" smtClean="0"/>
              <a:t>Seven total samples had conflicting genotypes for </a:t>
            </a:r>
            <a:r>
              <a:rPr lang="en-US" i="1" dirty="0" smtClean="0"/>
              <a:t>at most </a:t>
            </a:r>
            <a:r>
              <a:rPr lang="en-US" dirty="0" smtClean="0"/>
              <a:t>1 SNP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reference given to </a:t>
            </a:r>
            <a:r>
              <a:rPr lang="en-US" u="sng" dirty="0" smtClean="0"/>
              <a:t>Sequenom</a:t>
            </a:r>
            <a:r>
              <a:rPr lang="en-US" dirty="0" smtClean="0"/>
              <a:t> genotype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Total of </a:t>
            </a:r>
            <a:r>
              <a:rPr lang="en-US" b="1" u="sng" dirty="0" smtClean="0"/>
              <a:t>28</a:t>
            </a:r>
            <a:r>
              <a:rPr lang="en-US" dirty="0" smtClean="0"/>
              <a:t> </a:t>
            </a:r>
            <a:r>
              <a:rPr lang="en-US" i="1" dirty="0" smtClean="0"/>
              <a:t>ABO</a:t>
            </a:r>
            <a:r>
              <a:rPr lang="en-US" dirty="0" smtClean="0"/>
              <a:t> coding variants used for analysis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137256"/>
              </p:ext>
            </p:extLst>
          </p:nvPr>
        </p:nvGraphicFramePr>
        <p:xfrm>
          <a:off x="304800" y="2819399"/>
          <a:ext cx="8229600" cy="13716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7800"/>
                <a:gridCol w="1356360"/>
                <a:gridCol w="1356360"/>
                <a:gridCol w="1356360"/>
                <a:gridCol w="1356360"/>
                <a:gridCol w="1356360"/>
              </a:tblGrid>
              <a:tr h="35411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AFA</a:t>
                      </a:r>
                      <a:endParaRPr lang="en-US" sz="18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CHN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EUR</a:t>
                      </a:r>
                      <a:endParaRPr lang="en-US" sz="18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HIS</a:t>
                      </a:r>
                      <a:endParaRPr lang="en-US" sz="18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TOT</a:t>
                      </a:r>
                      <a:endParaRPr lang="en-US" sz="18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</a:tr>
              <a:tr h="33916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On Sequenom</a:t>
                      </a:r>
                      <a:endParaRPr lang="en-US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1638</a:t>
                      </a:r>
                      <a:endParaRPr lang="en-US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760</a:t>
                      </a:r>
                      <a:endParaRPr lang="en-US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2487</a:t>
                      </a:r>
                      <a:endParaRPr lang="en-US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1431</a:t>
                      </a:r>
                      <a:endParaRPr lang="en-US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6316</a:t>
                      </a:r>
                      <a:endParaRPr lang="en-US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916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QC Passed</a:t>
                      </a:r>
                      <a:endParaRPr lang="en-US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1617</a:t>
                      </a:r>
                      <a:endParaRPr lang="en-US" sz="18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751</a:t>
                      </a:r>
                      <a:endParaRPr lang="en-US" sz="18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2471</a:t>
                      </a:r>
                      <a:endParaRPr lang="en-US" sz="18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1416</a:t>
                      </a:r>
                      <a:endParaRPr lang="en-US" sz="18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6255</a:t>
                      </a:r>
                      <a:endParaRPr lang="en-US" sz="18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16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w/ Chip</a:t>
                      </a:r>
                      <a:r>
                        <a:rPr lang="en-US" sz="14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Data</a:t>
                      </a:r>
                      <a:endParaRPr lang="en-US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1590</a:t>
                      </a:r>
                      <a:r>
                        <a:rPr lang="en-US" sz="18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800" i="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98%</a:t>
                      </a:r>
                      <a:r>
                        <a:rPr lang="en-US" sz="18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)</a:t>
                      </a:r>
                      <a:endParaRPr lang="en-US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746 (99%)</a:t>
                      </a:r>
                      <a:endParaRPr lang="en-US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2446 (99%)</a:t>
                      </a:r>
                      <a:endParaRPr lang="en-US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1407 (99%)</a:t>
                      </a:r>
                      <a:endParaRPr lang="en-US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6189 (99%)</a:t>
                      </a:r>
                      <a:endParaRPr lang="en-US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9004-319E-4456-B13D-84D6B8DB1AA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98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13566</TotalTime>
  <Words>2549</Words>
  <Application>Microsoft Office PowerPoint</Application>
  <PresentationFormat>On-screen Show (4:3)</PresentationFormat>
  <Paragraphs>851</Paragraphs>
  <Slides>29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Clarity</vt:lpstr>
      <vt:lpstr>ABO Blood Types in MESA</vt:lpstr>
      <vt:lpstr>Outline</vt:lpstr>
      <vt:lpstr>(Brief) Biology of ABO</vt:lpstr>
      <vt:lpstr>ABO and Cardiovascular Disease (CVD)</vt:lpstr>
      <vt:lpstr>Differences in ABO Distributions</vt:lpstr>
      <vt:lpstr>Genetics of ABO</vt:lpstr>
      <vt:lpstr>Genetic ABO Profiling</vt:lpstr>
      <vt:lpstr>MESA ABO Genetic Data</vt:lpstr>
      <vt:lpstr>Sequenom QC Summary</vt:lpstr>
      <vt:lpstr>ABO Genotable for Major Alleles</vt:lpstr>
      <vt:lpstr>Haplotype Estimation Methods</vt:lpstr>
      <vt:lpstr>Assigning Haplotypes to ABO Alleles</vt:lpstr>
      <vt:lpstr>MESA ABO Allele Frequencies</vt:lpstr>
      <vt:lpstr>MESA ABO Type Distribution Summary</vt:lpstr>
      <vt:lpstr>ABO Associations with CVD in MESA</vt:lpstr>
      <vt:lpstr>Results:  ABO and VWF</vt:lpstr>
      <vt:lpstr>Distribution of VWF by ABO Type</vt:lpstr>
      <vt:lpstr>Results: ABO and ABI/PAD</vt:lpstr>
      <vt:lpstr>Results: ABO and CHD</vt:lpstr>
      <vt:lpstr>Conclusions and Future Work</vt:lpstr>
      <vt:lpstr>Acknowledgments</vt:lpstr>
      <vt:lpstr>PowerPoint Presentation</vt:lpstr>
      <vt:lpstr>Haplotype Estimation Methods – “EM”</vt:lpstr>
      <vt:lpstr>Number of Estimated Haplotypes</vt:lpstr>
      <vt:lpstr>Analysis Results – VWF (by Type)</vt:lpstr>
      <vt:lpstr>Analysis Results – ABI (by Type)</vt:lpstr>
      <vt:lpstr>Analysis Results – PAD (by Type)</vt:lpstr>
      <vt:lpstr>Analysis Results – CHD (By Type)</vt:lpstr>
      <vt:lpstr>Analysis Results – CHD (by Count)</vt:lpstr>
    </vt:vector>
  </TitlesOfParts>
  <Company>Mayo Clinic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MESA and ABO</dc:title>
  <dc:creator>Nicholas B Larson</dc:creator>
  <cp:lastModifiedBy>Nicholas B Larson</cp:lastModifiedBy>
  <cp:revision>125</cp:revision>
  <dcterms:created xsi:type="dcterms:W3CDTF">2015-02-12T16:22:01Z</dcterms:created>
  <dcterms:modified xsi:type="dcterms:W3CDTF">2015-02-23T22:00:53Z</dcterms:modified>
</cp:coreProperties>
</file>