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89" r:id="rId6"/>
    <p:sldId id="290" r:id="rId7"/>
    <p:sldId id="291" r:id="rId8"/>
    <p:sldId id="292" r:id="rId9"/>
    <p:sldId id="262" r:id="rId10"/>
    <p:sldId id="261" r:id="rId11"/>
    <p:sldId id="263" r:id="rId12"/>
    <p:sldId id="264" r:id="rId13"/>
    <p:sldId id="265" r:id="rId14"/>
    <p:sldId id="294" r:id="rId15"/>
    <p:sldId id="295" r:id="rId16"/>
    <p:sldId id="266" r:id="rId17"/>
    <p:sldId id="272" r:id="rId18"/>
    <p:sldId id="273" r:id="rId19"/>
    <p:sldId id="274" r:id="rId20"/>
    <p:sldId id="275" r:id="rId21"/>
    <p:sldId id="269" r:id="rId22"/>
    <p:sldId id="267" r:id="rId23"/>
    <p:sldId id="276" r:id="rId24"/>
    <p:sldId id="278" r:id="rId25"/>
    <p:sldId id="277" r:id="rId26"/>
    <p:sldId id="279" r:id="rId27"/>
    <p:sldId id="280" r:id="rId28"/>
    <p:sldId id="281" r:id="rId29"/>
    <p:sldId id="283" r:id="rId30"/>
    <p:sldId id="285" r:id="rId31"/>
    <p:sldId id="282" r:id="rId32"/>
    <p:sldId id="270" r:id="rId33"/>
    <p:sldId id="287" r:id="rId34"/>
    <p:sldId id="288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 Jacobs Jr PhD" initials="DRJ" lastIdx="3" clrIdx="0"/>
  <p:cmAuthor id="1" name="Timothy M. Hughes" initials="TM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A9433-ECE8-4C0E-A22A-FF1AA5E00F9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188108-0936-4BEB-AB13-0CCCDCDF01E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Starting Today</a:t>
          </a:r>
          <a:endParaRPr lang="en-US" dirty="0"/>
        </a:p>
      </dgm:t>
    </dgm:pt>
    <dgm:pt modelId="{C3473962-6E5A-4582-ADFC-F7E583BB9896}" type="parTrans" cxnId="{2BC835F8-4DFD-48A7-A35E-790E153D49FE}">
      <dgm:prSet/>
      <dgm:spPr/>
      <dgm:t>
        <a:bodyPr/>
        <a:lstStyle/>
        <a:p>
          <a:endParaRPr lang="en-US"/>
        </a:p>
      </dgm:t>
    </dgm:pt>
    <dgm:pt modelId="{31C75185-54CD-42A7-83E7-565719E0A0AB}" type="sibTrans" cxnId="{2BC835F8-4DFD-48A7-A35E-790E153D49FE}">
      <dgm:prSet/>
      <dgm:spPr/>
      <dgm:t>
        <a:bodyPr/>
        <a:lstStyle/>
        <a:p>
          <a:endParaRPr lang="en-US"/>
        </a:p>
      </dgm:t>
    </dgm:pt>
    <dgm:pt modelId="{57794C7F-A809-44AC-897D-DA0C7AE5A58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1.5 years from now</a:t>
          </a:r>
          <a:endParaRPr lang="en-US" dirty="0"/>
        </a:p>
      </dgm:t>
    </dgm:pt>
    <dgm:pt modelId="{C9A25989-D146-46E9-9044-A1DE951DD535}" type="parTrans" cxnId="{D788C4B0-7F39-4BE4-B9C2-EF527B63E9AD}">
      <dgm:prSet/>
      <dgm:spPr/>
      <dgm:t>
        <a:bodyPr/>
        <a:lstStyle/>
        <a:p>
          <a:endParaRPr lang="en-US"/>
        </a:p>
      </dgm:t>
    </dgm:pt>
    <dgm:pt modelId="{9AA374F7-6388-4B3C-B78A-5194E619838C}" type="sibTrans" cxnId="{D788C4B0-7F39-4BE4-B9C2-EF527B63E9AD}">
      <dgm:prSet/>
      <dgm:spPr/>
      <dgm:t>
        <a:bodyPr/>
        <a:lstStyle/>
        <a:p>
          <a:endParaRPr lang="en-US"/>
        </a:p>
      </dgm:t>
    </dgm:pt>
    <dgm:pt modelId="{90C0E48C-BD71-4909-8E9F-8BDE23EE67AC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2-3 years from now</a:t>
          </a:r>
          <a:endParaRPr lang="en-US" dirty="0"/>
        </a:p>
      </dgm:t>
    </dgm:pt>
    <dgm:pt modelId="{E708F6FC-1B90-4842-86BD-E13F2DC360CC}" type="parTrans" cxnId="{D759418B-F912-45DD-B19E-E74040F18D69}">
      <dgm:prSet/>
      <dgm:spPr/>
      <dgm:t>
        <a:bodyPr/>
        <a:lstStyle/>
        <a:p>
          <a:endParaRPr lang="en-US"/>
        </a:p>
      </dgm:t>
    </dgm:pt>
    <dgm:pt modelId="{3073F149-A5C6-4FF8-9C9B-B4C004E2B979}" type="sibTrans" cxnId="{D759418B-F912-45DD-B19E-E74040F18D69}">
      <dgm:prSet/>
      <dgm:spPr/>
      <dgm:t>
        <a:bodyPr/>
        <a:lstStyle/>
        <a:p>
          <a:endParaRPr lang="en-US"/>
        </a:p>
      </dgm:t>
    </dgm:pt>
    <dgm:pt modelId="{E3A94490-666B-47A2-A7CE-804253A6554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Over the next 2 months</a:t>
          </a:r>
          <a:endParaRPr lang="en-US" dirty="0"/>
        </a:p>
      </dgm:t>
    </dgm:pt>
    <dgm:pt modelId="{7277E3D9-37E2-4524-9497-EE3D0E68CF49}" type="parTrans" cxnId="{0D48F104-05A6-4615-96D9-3FC8F43535E3}">
      <dgm:prSet/>
      <dgm:spPr/>
      <dgm:t>
        <a:bodyPr/>
        <a:lstStyle/>
        <a:p>
          <a:endParaRPr lang="en-US"/>
        </a:p>
      </dgm:t>
    </dgm:pt>
    <dgm:pt modelId="{C4FF2C43-8CE2-4397-A63E-928A257B565C}" type="sibTrans" cxnId="{0D48F104-05A6-4615-96D9-3FC8F43535E3}">
      <dgm:prSet/>
      <dgm:spPr/>
      <dgm:t>
        <a:bodyPr/>
        <a:lstStyle/>
        <a:p>
          <a:endParaRPr lang="en-US"/>
        </a:p>
      </dgm:t>
    </dgm:pt>
    <dgm:pt modelId="{C359DA70-CE6E-453F-81AE-37D2AC04045C}" type="pres">
      <dgm:prSet presAssocID="{AB2A9433-ECE8-4C0E-A22A-FF1AA5E00F9B}" presName="Name0" presStyleCnt="0">
        <dgm:presLayoutVars>
          <dgm:dir/>
          <dgm:resizeHandles val="exact"/>
        </dgm:presLayoutVars>
      </dgm:prSet>
      <dgm:spPr/>
    </dgm:pt>
    <dgm:pt modelId="{4C408590-C572-4D4C-8AC8-4892589F01E1}" type="pres">
      <dgm:prSet presAssocID="{57188108-0936-4BEB-AB13-0CCCDCDF01E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7FB59-9CEA-46AB-AF4D-47B9FE817673}" type="pres">
      <dgm:prSet presAssocID="{31C75185-54CD-42A7-83E7-565719E0A0AB}" presName="parSpace" presStyleCnt="0"/>
      <dgm:spPr/>
    </dgm:pt>
    <dgm:pt modelId="{67BABC19-7581-4EC1-8E36-BBDB0274DA81}" type="pres">
      <dgm:prSet presAssocID="{E3A94490-666B-47A2-A7CE-804253A65548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AF29-62AF-4360-BCFC-C446869C2FD4}" type="pres">
      <dgm:prSet presAssocID="{C4FF2C43-8CE2-4397-A63E-928A257B565C}" presName="parSpace" presStyleCnt="0"/>
      <dgm:spPr/>
    </dgm:pt>
    <dgm:pt modelId="{AE787116-9B94-4144-8403-3F5AC3D30124}" type="pres">
      <dgm:prSet presAssocID="{57794C7F-A809-44AC-897D-DA0C7AE5A58C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E1525-4DB8-4216-A077-8790215D94A3}" type="pres">
      <dgm:prSet presAssocID="{9AA374F7-6388-4B3C-B78A-5194E619838C}" presName="parSpace" presStyleCnt="0"/>
      <dgm:spPr/>
    </dgm:pt>
    <dgm:pt modelId="{61C85444-707D-4076-9EB5-1E0F7965E4E2}" type="pres">
      <dgm:prSet presAssocID="{90C0E48C-BD71-4909-8E9F-8BDE23EE67AC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C2048-4973-4785-AD91-D4C523D99B99}" type="presOf" srcId="{57188108-0936-4BEB-AB13-0CCCDCDF01E2}" destId="{4C408590-C572-4D4C-8AC8-4892589F01E1}" srcOrd="0" destOrd="0" presId="urn:microsoft.com/office/officeart/2005/8/layout/hChevron3"/>
    <dgm:cxn modelId="{2BC835F8-4DFD-48A7-A35E-790E153D49FE}" srcId="{AB2A9433-ECE8-4C0E-A22A-FF1AA5E00F9B}" destId="{57188108-0936-4BEB-AB13-0CCCDCDF01E2}" srcOrd="0" destOrd="0" parTransId="{C3473962-6E5A-4582-ADFC-F7E583BB9896}" sibTransId="{31C75185-54CD-42A7-83E7-565719E0A0AB}"/>
    <dgm:cxn modelId="{D759418B-F912-45DD-B19E-E74040F18D69}" srcId="{AB2A9433-ECE8-4C0E-A22A-FF1AA5E00F9B}" destId="{90C0E48C-BD71-4909-8E9F-8BDE23EE67AC}" srcOrd="3" destOrd="0" parTransId="{E708F6FC-1B90-4842-86BD-E13F2DC360CC}" sibTransId="{3073F149-A5C6-4FF8-9C9B-B4C004E2B979}"/>
    <dgm:cxn modelId="{0D48F104-05A6-4615-96D9-3FC8F43535E3}" srcId="{AB2A9433-ECE8-4C0E-A22A-FF1AA5E00F9B}" destId="{E3A94490-666B-47A2-A7CE-804253A65548}" srcOrd="1" destOrd="0" parTransId="{7277E3D9-37E2-4524-9497-EE3D0E68CF49}" sibTransId="{C4FF2C43-8CE2-4397-A63E-928A257B565C}"/>
    <dgm:cxn modelId="{17D5405E-3272-4590-AA78-B057D4799975}" type="presOf" srcId="{90C0E48C-BD71-4909-8E9F-8BDE23EE67AC}" destId="{61C85444-707D-4076-9EB5-1E0F7965E4E2}" srcOrd="0" destOrd="0" presId="urn:microsoft.com/office/officeart/2005/8/layout/hChevron3"/>
    <dgm:cxn modelId="{323AE7B2-3976-4F1E-B3CC-2CD87C2B5E07}" type="presOf" srcId="{E3A94490-666B-47A2-A7CE-804253A65548}" destId="{67BABC19-7581-4EC1-8E36-BBDB0274DA81}" srcOrd="0" destOrd="0" presId="urn:microsoft.com/office/officeart/2005/8/layout/hChevron3"/>
    <dgm:cxn modelId="{D788C4B0-7F39-4BE4-B9C2-EF527B63E9AD}" srcId="{AB2A9433-ECE8-4C0E-A22A-FF1AA5E00F9B}" destId="{57794C7F-A809-44AC-897D-DA0C7AE5A58C}" srcOrd="2" destOrd="0" parTransId="{C9A25989-D146-46E9-9044-A1DE951DD535}" sibTransId="{9AA374F7-6388-4B3C-B78A-5194E619838C}"/>
    <dgm:cxn modelId="{C2822E55-0F2C-4B39-8A2A-4FB883BBBE52}" type="presOf" srcId="{AB2A9433-ECE8-4C0E-A22A-FF1AA5E00F9B}" destId="{C359DA70-CE6E-453F-81AE-37D2AC04045C}" srcOrd="0" destOrd="0" presId="urn:microsoft.com/office/officeart/2005/8/layout/hChevron3"/>
    <dgm:cxn modelId="{8A795884-010A-417D-B636-1A2B809FEECD}" type="presOf" srcId="{57794C7F-A809-44AC-897D-DA0C7AE5A58C}" destId="{AE787116-9B94-4144-8403-3F5AC3D30124}" srcOrd="0" destOrd="0" presId="urn:microsoft.com/office/officeart/2005/8/layout/hChevron3"/>
    <dgm:cxn modelId="{5A5E6989-8E63-4172-93AF-92607BD0B868}" type="presParOf" srcId="{C359DA70-CE6E-453F-81AE-37D2AC04045C}" destId="{4C408590-C572-4D4C-8AC8-4892589F01E1}" srcOrd="0" destOrd="0" presId="urn:microsoft.com/office/officeart/2005/8/layout/hChevron3"/>
    <dgm:cxn modelId="{C5F4EDBD-555C-46B3-B36B-0BAECD3BF431}" type="presParOf" srcId="{C359DA70-CE6E-453F-81AE-37D2AC04045C}" destId="{9677FB59-9CEA-46AB-AF4D-47B9FE817673}" srcOrd="1" destOrd="0" presId="urn:microsoft.com/office/officeart/2005/8/layout/hChevron3"/>
    <dgm:cxn modelId="{E316899B-7FBB-4768-8679-6C0A499AE1DC}" type="presParOf" srcId="{C359DA70-CE6E-453F-81AE-37D2AC04045C}" destId="{67BABC19-7581-4EC1-8E36-BBDB0274DA81}" srcOrd="2" destOrd="0" presId="urn:microsoft.com/office/officeart/2005/8/layout/hChevron3"/>
    <dgm:cxn modelId="{8416C979-225E-4BB2-ABEC-1CB17D447E51}" type="presParOf" srcId="{C359DA70-CE6E-453F-81AE-37D2AC04045C}" destId="{80C1AF29-62AF-4360-BCFC-C446869C2FD4}" srcOrd="3" destOrd="0" presId="urn:microsoft.com/office/officeart/2005/8/layout/hChevron3"/>
    <dgm:cxn modelId="{EDD3DE5B-631F-4E64-9FED-993A176DEE3C}" type="presParOf" srcId="{C359DA70-CE6E-453F-81AE-37D2AC04045C}" destId="{AE787116-9B94-4144-8403-3F5AC3D30124}" srcOrd="4" destOrd="0" presId="urn:microsoft.com/office/officeart/2005/8/layout/hChevron3"/>
    <dgm:cxn modelId="{CFC026ED-3166-4BFA-9242-EEB69024970A}" type="presParOf" srcId="{C359DA70-CE6E-453F-81AE-37D2AC04045C}" destId="{F6AE1525-4DB8-4216-A077-8790215D94A3}" srcOrd="5" destOrd="0" presId="urn:microsoft.com/office/officeart/2005/8/layout/hChevron3"/>
    <dgm:cxn modelId="{852B2B6C-78CB-4E93-9FCC-0EAB2B372321}" type="presParOf" srcId="{C359DA70-CE6E-453F-81AE-37D2AC04045C}" destId="{61C85444-707D-4076-9EB5-1E0F7965E4E2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A9433-ECE8-4C0E-A22A-FF1AA5E00F9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7188108-0936-4BEB-AB13-0CCCDCDF01E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dirty="0" smtClean="0"/>
            <a:t>Starting Today</a:t>
          </a:r>
          <a:endParaRPr lang="en-US" dirty="0"/>
        </a:p>
      </dgm:t>
    </dgm:pt>
    <dgm:pt modelId="{C3473962-6E5A-4582-ADFC-F7E583BB9896}" type="parTrans" cxnId="{2BC835F8-4DFD-48A7-A35E-790E153D49FE}">
      <dgm:prSet/>
      <dgm:spPr/>
      <dgm:t>
        <a:bodyPr/>
        <a:lstStyle/>
        <a:p>
          <a:endParaRPr lang="en-US"/>
        </a:p>
      </dgm:t>
    </dgm:pt>
    <dgm:pt modelId="{31C75185-54CD-42A7-83E7-565719E0A0AB}" type="sibTrans" cxnId="{2BC835F8-4DFD-48A7-A35E-790E153D49FE}">
      <dgm:prSet/>
      <dgm:spPr/>
      <dgm:t>
        <a:bodyPr/>
        <a:lstStyle/>
        <a:p>
          <a:endParaRPr lang="en-US"/>
        </a:p>
      </dgm:t>
    </dgm:pt>
    <dgm:pt modelId="{57794C7F-A809-44AC-897D-DA0C7AE5A58C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2 years from now</a:t>
          </a:r>
          <a:endParaRPr lang="en-US" dirty="0"/>
        </a:p>
      </dgm:t>
    </dgm:pt>
    <dgm:pt modelId="{C9A25989-D146-46E9-9044-A1DE951DD535}" type="parTrans" cxnId="{D788C4B0-7F39-4BE4-B9C2-EF527B63E9AD}">
      <dgm:prSet/>
      <dgm:spPr/>
      <dgm:t>
        <a:bodyPr/>
        <a:lstStyle/>
        <a:p>
          <a:endParaRPr lang="en-US"/>
        </a:p>
      </dgm:t>
    </dgm:pt>
    <dgm:pt modelId="{9AA374F7-6388-4B3C-B78A-5194E619838C}" type="sibTrans" cxnId="{D788C4B0-7F39-4BE4-B9C2-EF527B63E9AD}">
      <dgm:prSet/>
      <dgm:spPr/>
      <dgm:t>
        <a:bodyPr/>
        <a:lstStyle/>
        <a:p>
          <a:endParaRPr lang="en-US"/>
        </a:p>
      </dgm:t>
    </dgm:pt>
    <dgm:pt modelId="{90C0E48C-BD71-4909-8E9F-8BDE23EE67AC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3 years from now</a:t>
          </a:r>
          <a:endParaRPr lang="en-US" dirty="0"/>
        </a:p>
      </dgm:t>
    </dgm:pt>
    <dgm:pt modelId="{E708F6FC-1B90-4842-86BD-E13F2DC360CC}" type="parTrans" cxnId="{D759418B-F912-45DD-B19E-E74040F18D69}">
      <dgm:prSet/>
      <dgm:spPr/>
      <dgm:t>
        <a:bodyPr/>
        <a:lstStyle/>
        <a:p>
          <a:endParaRPr lang="en-US"/>
        </a:p>
      </dgm:t>
    </dgm:pt>
    <dgm:pt modelId="{3073F149-A5C6-4FF8-9C9B-B4C004E2B979}" type="sibTrans" cxnId="{D759418B-F912-45DD-B19E-E74040F18D69}">
      <dgm:prSet/>
      <dgm:spPr/>
      <dgm:t>
        <a:bodyPr/>
        <a:lstStyle/>
        <a:p>
          <a:endParaRPr lang="en-US"/>
        </a:p>
      </dgm:t>
    </dgm:pt>
    <dgm:pt modelId="{E3A94490-666B-47A2-A7CE-804253A6554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1 year from now</a:t>
          </a:r>
          <a:endParaRPr lang="en-US" dirty="0"/>
        </a:p>
      </dgm:t>
    </dgm:pt>
    <dgm:pt modelId="{7277E3D9-37E2-4524-9497-EE3D0E68CF49}" type="parTrans" cxnId="{0D48F104-05A6-4615-96D9-3FC8F43535E3}">
      <dgm:prSet/>
      <dgm:spPr/>
      <dgm:t>
        <a:bodyPr/>
        <a:lstStyle/>
        <a:p>
          <a:endParaRPr lang="en-US"/>
        </a:p>
      </dgm:t>
    </dgm:pt>
    <dgm:pt modelId="{C4FF2C43-8CE2-4397-A63E-928A257B565C}" type="sibTrans" cxnId="{0D48F104-05A6-4615-96D9-3FC8F43535E3}">
      <dgm:prSet/>
      <dgm:spPr/>
      <dgm:t>
        <a:bodyPr/>
        <a:lstStyle/>
        <a:p>
          <a:endParaRPr lang="en-US"/>
        </a:p>
      </dgm:t>
    </dgm:pt>
    <dgm:pt modelId="{C359DA70-CE6E-453F-81AE-37D2AC04045C}" type="pres">
      <dgm:prSet presAssocID="{AB2A9433-ECE8-4C0E-A22A-FF1AA5E00F9B}" presName="Name0" presStyleCnt="0">
        <dgm:presLayoutVars>
          <dgm:dir/>
          <dgm:resizeHandles val="exact"/>
        </dgm:presLayoutVars>
      </dgm:prSet>
      <dgm:spPr/>
    </dgm:pt>
    <dgm:pt modelId="{4C408590-C572-4D4C-8AC8-4892589F01E1}" type="pres">
      <dgm:prSet presAssocID="{57188108-0936-4BEB-AB13-0CCCDCDF01E2}" presName="parTxOnly" presStyleLbl="node1" presStyleIdx="0" presStyleCnt="4" custLinFactNeighborX="-14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7FB59-9CEA-46AB-AF4D-47B9FE817673}" type="pres">
      <dgm:prSet presAssocID="{31C75185-54CD-42A7-83E7-565719E0A0AB}" presName="parSpace" presStyleCnt="0"/>
      <dgm:spPr/>
    </dgm:pt>
    <dgm:pt modelId="{67BABC19-7581-4EC1-8E36-BBDB0274DA81}" type="pres">
      <dgm:prSet presAssocID="{E3A94490-666B-47A2-A7CE-804253A65548}" presName="parTxOnly" presStyleLbl="node1" presStyleIdx="1" presStyleCnt="4" custLinFactNeighborX="7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1AF29-62AF-4360-BCFC-C446869C2FD4}" type="pres">
      <dgm:prSet presAssocID="{C4FF2C43-8CE2-4397-A63E-928A257B565C}" presName="parSpace" presStyleCnt="0"/>
      <dgm:spPr/>
    </dgm:pt>
    <dgm:pt modelId="{AE787116-9B94-4144-8403-3F5AC3D30124}" type="pres">
      <dgm:prSet presAssocID="{57794C7F-A809-44AC-897D-DA0C7AE5A58C}" presName="parTxOnly" presStyleLbl="node1" presStyleIdx="2" presStyleCnt="4" custLinFactNeighborX="11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E1525-4DB8-4216-A077-8790215D94A3}" type="pres">
      <dgm:prSet presAssocID="{9AA374F7-6388-4B3C-B78A-5194E619838C}" presName="parSpace" presStyleCnt="0"/>
      <dgm:spPr/>
    </dgm:pt>
    <dgm:pt modelId="{61C85444-707D-4076-9EB5-1E0F7965E4E2}" type="pres">
      <dgm:prSet presAssocID="{90C0E48C-BD71-4909-8E9F-8BDE23EE67AC}" presName="parTxOnly" presStyleLbl="node1" presStyleIdx="3" presStyleCnt="4" custLinFactNeighborX="14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C2048-4973-4785-AD91-D4C523D99B99}" type="presOf" srcId="{57188108-0936-4BEB-AB13-0CCCDCDF01E2}" destId="{4C408590-C572-4D4C-8AC8-4892589F01E1}" srcOrd="0" destOrd="0" presId="urn:microsoft.com/office/officeart/2005/8/layout/hChevron3"/>
    <dgm:cxn modelId="{2BC835F8-4DFD-48A7-A35E-790E153D49FE}" srcId="{AB2A9433-ECE8-4C0E-A22A-FF1AA5E00F9B}" destId="{57188108-0936-4BEB-AB13-0CCCDCDF01E2}" srcOrd="0" destOrd="0" parTransId="{C3473962-6E5A-4582-ADFC-F7E583BB9896}" sibTransId="{31C75185-54CD-42A7-83E7-565719E0A0AB}"/>
    <dgm:cxn modelId="{D759418B-F912-45DD-B19E-E74040F18D69}" srcId="{AB2A9433-ECE8-4C0E-A22A-FF1AA5E00F9B}" destId="{90C0E48C-BD71-4909-8E9F-8BDE23EE67AC}" srcOrd="3" destOrd="0" parTransId="{E708F6FC-1B90-4842-86BD-E13F2DC360CC}" sibTransId="{3073F149-A5C6-4FF8-9C9B-B4C004E2B979}"/>
    <dgm:cxn modelId="{0D48F104-05A6-4615-96D9-3FC8F43535E3}" srcId="{AB2A9433-ECE8-4C0E-A22A-FF1AA5E00F9B}" destId="{E3A94490-666B-47A2-A7CE-804253A65548}" srcOrd="1" destOrd="0" parTransId="{7277E3D9-37E2-4524-9497-EE3D0E68CF49}" sibTransId="{C4FF2C43-8CE2-4397-A63E-928A257B565C}"/>
    <dgm:cxn modelId="{17D5405E-3272-4590-AA78-B057D4799975}" type="presOf" srcId="{90C0E48C-BD71-4909-8E9F-8BDE23EE67AC}" destId="{61C85444-707D-4076-9EB5-1E0F7965E4E2}" srcOrd="0" destOrd="0" presId="urn:microsoft.com/office/officeart/2005/8/layout/hChevron3"/>
    <dgm:cxn modelId="{323AE7B2-3976-4F1E-B3CC-2CD87C2B5E07}" type="presOf" srcId="{E3A94490-666B-47A2-A7CE-804253A65548}" destId="{67BABC19-7581-4EC1-8E36-BBDB0274DA81}" srcOrd="0" destOrd="0" presId="urn:microsoft.com/office/officeart/2005/8/layout/hChevron3"/>
    <dgm:cxn modelId="{D788C4B0-7F39-4BE4-B9C2-EF527B63E9AD}" srcId="{AB2A9433-ECE8-4C0E-A22A-FF1AA5E00F9B}" destId="{57794C7F-A809-44AC-897D-DA0C7AE5A58C}" srcOrd="2" destOrd="0" parTransId="{C9A25989-D146-46E9-9044-A1DE951DD535}" sibTransId="{9AA374F7-6388-4B3C-B78A-5194E619838C}"/>
    <dgm:cxn modelId="{C2822E55-0F2C-4B39-8A2A-4FB883BBBE52}" type="presOf" srcId="{AB2A9433-ECE8-4C0E-A22A-FF1AA5E00F9B}" destId="{C359DA70-CE6E-453F-81AE-37D2AC04045C}" srcOrd="0" destOrd="0" presId="urn:microsoft.com/office/officeart/2005/8/layout/hChevron3"/>
    <dgm:cxn modelId="{8A795884-010A-417D-B636-1A2B809FEECD}" type="presOf" srcId="{57794C7F-A809-44AC-897D-DA0C7AE5A58C}" destId="{AE787116-9B94-4144-8403-3F5AC3D30124}" srcOrd="0" destOrd="0" presId="urn:microsoft.com/office/officeart/2005/8/layout/hChevron3"/>
    <dgm:cxn modelId="{5A5E6989-8E63-4172-93AF-92607BD0B868}" type="presParOf" srcId="{C359DA70-CE6E-453F-81AE-37D2AC04045C}" destId="{4C408590-C572-4D4C-8AC8-4892589F01E1}" srcOrd="0" destOrd="0" presId="urn:microsoft.com/office/officeart/2005/8/layout/hChevron3"/>
    <dgm:cxn modelId="{C5F4EDBD-555C-46B3-B36B-0BAECD3BF431}" type="presParOf" srcId="{C359DA70-CE6E-453F-81AE-37D2AC04045C}" destId="{9677FB59-9CEA-46AB-AF4D-47B9FE817673}" srcOrd="1" destOrd="0" presId="urn:microsoft.com/office/officeart/2005/8/layout/hChevron3"/>
    <dgm:cxn modelId="{E316899B-7FBB-4768-8679-6C0A499AE1DC}" type="presParOf" srcId="{C359DA70-CE6E-453F-81AE-37D2AC04045C}" destId="{67BABC19-7581-4EC1-8E36-BBDB0274DA81}" srcOrd="2" destOrd="0" presId="urn:microsoft.com/office/officeart/2005/8/layout/hChevron3"/>
    <dgm:cxn modelId="{8416C979-225E-4BB2-ABEC-1CB17D447E51}" type="presParOf" srcId="{C359DA70-CE6E-453F-81AE-37D2AC04045C}" destId="{80C1AF29-62AF-4360-BCFC-C446869C2FD4}" srcOrd="3" destOrd="0" presId="urn:microsoft.com/office/officeart/2005/8/layout/hChevron3"/>
    <dgm:cxn modelId="{EDD3DE5B-631F-4E64-9FED-993A176DEE3C}" type="presParOf" srcId="{C359DA70-CE6E-453F-81AE-37D2AC04045C}" destId="{AE787116-9B94-4144-8403-3F5AC3D30124}" srcOrd="4" destOrd="0" presId="urn:microsoft.com/office/officeart/2005/8/layout/hChevron3"/>
    <dgm:cxn modelId="{CFC026ED-3166-4BFA-9242-EEB69024970A}" type="presParOf" srcId="{C359DA70-CE6E-453F-81AE-37D2AC04045C}" destId="{F6AE1525-4DB8-4216-A077-8790215D94A3}" srcOrd="5" destOrd="0" presId="urn:microsoft.com/office/officeart/2005/8/layout/hChevron3"/>
    <dgm:cxn modelId="{852B2B6C-78CB-4E93-9FCC-0EAB2B372321}" type="presParOf" srcId="{C359DA70-CE6E-453F-81AE-37D2AC04045C}" destId="{61C85444-707D-4076-9EB5-1E0F7965E4E2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2E613-CC10-4826-BA65-8EC3C698D3BF}" type="doc">
      <dgm:prSet loTypeId="urn:microsoft.com/office/officeart/2005/8/layout/venn1" loCatId="relationship" qsTypeId="urn:microsoft.com/office/officeart/2005/8/quickstyle/simple3" qsCatId="simple" csTypeId="urn:microsoft.com/office/officeart/2005/8/colors/colorful3" csCatId="colorful" phldr="1"/>
      <dgm:spPr/>
    </dgm:pt>
    <dgm:pt modelId="{1F30AA33-47D5-4B03-8053-48505497BA1B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 smtClean="0"/>
            <a:t>Neuro-</a:t>
          </a:r>
        </a:p>
        <a:p>
          <a:pPr>
            <a:spcAft>
              <a:spcPts val="0"/>
            </a:spcAft>
          </a:pPr>
          <a:r>
            <a:rPr lang="en-US" b="1" dirty="0" smtClean="0"/>
            <a:t>degeneration </a:t>
          </a:r>
        </a:p>
        <a:p>
          <a:pPr>
            <a:spcAft>
              <a:spcPct val="35000"/>
            </a:spcAft>
          </a:pPr>
          <a:endParaRPr lang="en-US" b="1" dirty="0"/>
        </a:p>
      </dgm:t>
    </dgm:pt>
    <dgm:pt modelId="{C5C6904A-2F53-425D-9B48-7A584C06C345}" type="parTrans" cxnId="{344B3C07-7D93-4DF5-A1D7-E49F05635B0F}">
      <dgm:prSet/>
      <dgm:spPr/>
      <dgm:t>
        <a:bodyPr/>
        <a:lstStyle/>
        <a:p>
          <a:endParaRPr lang="en-US"/>
        </a:p>
      </dgm:t>
    </dgm:pt>
    <dgm:pt modelId="{A17C3629-705C-4861-BEA4-8330845C5BEA}" type="sibTrans" cxnId="{344B3C07-7D93-4DF5-A1D7-E49F05635B0F}">
      <dgm:prSet/>
      <dgm:spPr/>
      <dgm:t>
        <a:bodyPr/>
        <a:lstStyle/>
        <a:p>
          <a:endParaRPr lang="en-US"/>
        </a:p>
      </dgm:t>
    </dgm:pt>
    <dgm:pt modelId="{7D9A2DEC-B7DF-4D90-AEEF-4E87CD949A10}">
      <dgm:prSet phldrT="[Text]"/>
      <dgm:spPr/>
      <dgm:t>
        <a:bodyPr/>
        <a:lstStyle/>
        <a:p>
          <a:endParaRPr lang="en-US" b="1" dirty="0" smtClean="0"/>
        </a:p>
        <a:p>
          <a:r>
            <a:rPr lang="en-US" b="1" dirty="0" smtClean="0"/>
            <a:t>cSVD</a:t>
          </a:r>
          <a:endParaRPr lang="en-US" b="1" dirty="0"/>
        </a:p>
      </dgm:t>
    </dgm:pt>
    <dgm:pt modelId="{495B4795-2330-46E3-9F29-0A23DB1397DF}" type="parTrans" cxnId="{1ECA868B-F8A0-425B-ACCF-862171207C1E}">
      <dgm:prSet/>
      <dgm:spPr/>
      <dgm:t>
        <a:bodyPr/>
        <a:lstStyle/>
        <a:p>
          <a:endParaRPr lang="en-US"/>
        </a:p>
      </dgm:t>
    </dgm:pt>
    <dgm:pt modelId="{BE3C653E-35C1-48C0-9BAB-76187388ADE6}" type="sibTrans" cxnId="{1ECA868B-F8A0-425B-ACCF-862171207C1E}">
      <dgm:prSet/>
      <dgm:spPr/>
      <dgm:t>
        <a:bodyPr/>
        <a:lstStyle/>
        <a:p>
          <a:endParaRPr lang="en-US"/>
        </a:p>
      </dgm:t>
    </dgm:pt>
    <dgm:pt modelId="{15AD688D-6683-4957-BCB6-54E4B6B70E28}">
      <dgm:prSet phldrT="[Text]"/>
      <dgm:spPr/>
      <dgm:t>
        <a:bodyPr/>
        <a:lstStyle/>
        <a:p>
          <a:endParaRPr lang="en-US" b="1" dirty="0" smtClean="0"/>
        </a:p>
        <a:p>
          <a:r>
            <a:rPr lang="en-US" b="1" dirty="0" smtClean="0"/>
            <a:t>Amyloid</a:t>
          </a:r>
          <a:endParaRPr lang="en-US" b="1" dirty="0"/>
        </a:p>
      </dgm:t>
    </dgm:pt>
    <dgm:pt modelId="{D27EAD09-3D78-47CD-8B95-43C662E6F548}" type="parTrans" cxnId="{E11BD9F6-B6DA-4B71-B457-30A14525D660}">
      <dgm:prSet/>
      <dgm:spPr/>
      <dgm:t>
        <a:bodyPr/>
        <a:lstStyle/>
        <a:p>
          <a:endParaRPr lang="en-US"/>
        </a:p>
      </dgm:t>
    </dgm:pt>
    <dgm:pt modelId="{8E0D110C-FBA4-427B-9EB9-507CED83304E}" type="sibTrans" cxnId="{E11BD9F6-B6DA-4B71-B457-30A14525D660}">
      <dgm:prSet/>
      <dgm:spPr/>
      <dgm:t>
        <a:bodyPr/>
        <a:lstStyle/>
        <a:p>
          <a:endParaRPr lang="en-US"/>
        </a:p>
      </dgm:t>
    </dgm:pt>
    <dgm:pt modelId="{578E25C1-8538-4956-954F-FCD1FF0C160E}" type="pres">
      <dgm:prSet presAssocID="{D752E613-CC10-4826-BA65-8EC3C698D3BF}" presName="compositeShape" presStyleCnt="0">
        <dgm:presLayoutVars>
          <dgm:chMax val="7"/>
          <dgm:dir/>
          <dgm:resizeHandles val="exact"/>
        </dgm:presLayoutVars>
      </dgm:prSet>
      <dgm:spPr/>
    </dgm:pt>
    <dgm:pt modelId="{763F6F48-FC07-4F46-8E6A-63613EC469B3}" type="pres">
      <dgm:prSet presAssocID="{1F30AA33-47D5-4B03-8053-48505497BA1B}" presName="circ1" presStyleLbl="vennNode1" presStyleIdx="0" presStyleCnt="3"/>
      <dgm:spPr/>
      <dgm:t>
        <a:bodyPr/>
        <a:lstStyle/>
        <a:p>
          <a:endParaRPr lang="en-US"/>
        </a:p>
      </dgm:t>
    </dgm:pt>
    <dgm:pt modelId="{C97167A7-9D58-4BB9-A85E-9966C4EC9128}" type="pres">
      <dgm:prSet presAssocID="{1F30AA33-47D5-4B03-8053-48505497BA1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9815C-5BF4-4E88-950E-895D8DDF09BE}" type="pres">
      <dgm:prSet presAssocID="{7D9A2DEC-B7DF-4D90-AEEF-4E87CD949A10}" presName="circ2" presStyleLbl="vennNode1" presStyleIdx="1" presStyleCnt="3"/>
      <dgm:spPr/>
      <dgm:t>
        <a:bodyPr/>
        <a:lstStyle/>
        <a:p>
          <a:endParaRPr lang="en-US"/>
        </a:p>
      </dgm:t>
    </dgm:pt>
    <dgm:pt modelId="{9135EC4B-543C-4F2D-A12B-57831F701BB2}" type="pres">
      <dgm:prSet presAssocID="{7D9A2DEC-B7DF-4D90-AEEF-4E87CD949A1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0D42A-939D-462A-BFC1-3D8BB630B0E4}" type="pres">
      <dgm:prSet presAssocID="{15AD688D-6683-4957-BCB6-54E4B6B70E28}" presName="circ3" presStyleLbl="vennNode1" presStyleIdx="2" presStyleCnt="3"/>
      <dgm:spPr/>
      <dgm:t>
        <a:bodyPr/>
        <a:lstStyle/>
        <a:p>
          <a:endParaRPr lang="en-US"/>
        </a:p>
      </dgm:t>
    </dgm:pt>
    <dgm:pt modelId="{B66AA0AE-9651-4B8B-93E5-6E91950F0DC0}" type="pres">
      <dgm:prSet presAssocID="{15AD688D-6683-4957-BCB6-54E4B6B70E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5C3B08-D406-497F-B4B2-F7ADDCE43F0B}" type="presOf" srcId="{D752E613-CC10-4826-BA65-8EC3C698D3BF}" destId="{578E25C1-8538-4956-954F-FCD1FF0C160E}" srcOrd="0" destOrd="0" presId="urn:microsoft.com/office/officeart/2005/8/layout/venn1"/>
    <dgm:cxn modelId="{BC2D6011-45F2-4D46-940A-D87F8D8C266C}" type="presOf" srcId="{7D9A2DEC-B7DF-4D90-AEEF-4E87CD949A10}" destId="{4AF9815C-5BF4-4E88-950E-895D8DDF09BE}" srcOrd="0" destOrd="0" presId="urn:microsoft.com/office/officeart/2005/8/layout/venn1"/>
    <dgm:cxn modelId="{1ECA868B-F8A0-425B-ACCF-862171207C1E}" srcId="{D752E613-CC10-4826-BA65-8EC3C698D3BF}" destId="{7D9A2DEC-B7DF-4D90-AEEF-4E87CD949A10}" srcOrd="1" destOrd="0" parTransId="{495B4795-2330-46E3-9F29-0A23DB1397DF}" sibTransId="{BE3C653E-35C1-48C0-9BAB-76187388ADE6}"/>
    <dgm:cxn modelId="{E11BD9F6-B6DA-4B71-B457-30A14525D660}" srcId="{D752E613-CC10-4826-BA65-8EC3C698D3BF}" destId="{15AD688D-6683-4957-BCB6-54E4B6B70E28}" srcOrd="2" destOrd="0" parTransId="{D27EAD09-3D78-47CD-8B95-43C662E6F548}" sibTransId="{8E0D110C-FBA4-427B-9EB9-507CED83304E}"/>
    <dgm:cxn modelId="{2255AB79-6BCD-48AA-B41D-2467C574C3CF}" type="presOf" srcId="{15AD688D-6683-4957-BCB6-54E4B6B70E28}" destId="{B080D42A-939D-462A-BFC1-3D8BB630B0E4}" srcOrd="0" destOrd="0" presId="urn:microsoft.com/office/officeart/2005/8/layout/venn1"/>
    <dgm:cxn modelId="{344B3C07-7D93-4DF5-A1D7-E49F05635B0F}" srcId="{D752E613-CC10-4826-BA65-8EC3C698D3BF}" destId="{1F30AA33-47D5-4B03-8053-48505497BA1B}" srcOrd="0" destOrd="0" parTransId="{C5C6904A-2F53-425D-9B48-7A584C06C345}" sibTransId="{A17C3629-705C-4861-BEA4-8330845C5BEA}"/>
    <dgm:cxn modelId="{826F454D-0C40-4A12-A9D6-4CC8E7560F72}" type="presOf" srcId="{15AD688D-6683-4957-BCB6-54E4B6B70E28}" destId="{B66AA0AE-9651-4B8B-93E5-6E91950F0DC0}" srcOrd="1" destOrd="0" presId="urn:microsoft.com/office/officeart/2005/8/layout/venn1"/>
    <dgm:cxn modelId="{C45DC64B-8C9D-4F4C-89D9-2358934B699D}" type="presOf" srcId="{7D9A2DEC-B7DF-4D90-AEEF-4E87CD949A10}" destId="{9135EC4B-543C-4F2D-A12B-57831F701BB2}" srcOrd="1" destOrd="0" presId="urn:microsoft.com/office/officeart/2005/8/layout/venn1"/>
    <dgm:cxn modelId="{9F68D418-7AB6-4D67-A58E-0E1D51C3454F}" type="presOf" srcId="{1F30AA33-47D5-4B03-8053-48505497BA1B}" destId="{C97167A7-9D58-4BB9-A85E-9966C4EC9128}" srcOrd="1" destOrd="0" presId="urn:microsoft.com/office/officeart/2005/8/layout/venn1"/>
    <dgm:cxn modelId="{E8208B6A-66DD-434D-BD10-A5408F6B4D16}" type="presOf" srcId="{1F30AA33-47D5-4B03-8053-48505497BA1B}" destId="{763F6F48-FC07-4F46-8E6A-63613EC469B3}" srcOrd="0" destOrd="0" presId="urn:microsoft.com/office/officeart/2005/8/layout/venn1"/>
    <dgm:cxn modelId="{2E8625F1-CD3A-4A6E-9A69-370E2A95F78E}" type="presParOf" srcId="{578E25C1-8538-4956-954F-FCD1FF0C160E}" destId="{763F6F48-FC07-4F46-8E6A-63613EC469B3}" srcOrd="0" destOrd="0" presId="urn:microsoft.com/office/officeart/2005/8/layout/venn1"/>
    <dgm:cxn modelId="{4A5B9AFF-AA61-4351-8D22-5DC5C812B762}" type="presParOf" srcId="{578E25C1-8538-4956-954F-FCD1FF0C160E}" destId="{C97167A7-9D58-4BB9-A85E-9966C4EC9128}" srcOrd="1" destOrd="0" presId="urn:microsoft.com/office/officeart/2005/8/layout/venn1"/>
    <dgm:cxn modelId="{8BA2103A-74C2-48DA-88A3-2C2BCA3F1024}" type="presParOf" srcId="{578E25C1-8538-4956-954F-FCD1FF0C160E}" destId="{4AF9815C-5BF4-4E88-950E-895D8DDF09BE}" srcOrd="2" destOrd="0" presId="urn:microsoft.com/office/officeart/2005/8/layout/venn1"/>
    <dgm:cxn modelId="{AD35943D-2B87-4B0E-B896-1197E7283ED6}" type="presParOf" srcId="{578E25C1-8538-4956-954F-FCD1FF0C160E}" destId="{9135EC4B-543C-4F2D-A12B-57831F701BB2}" srcOrd="3" destOrd="0" presId="urn:microsoft.com/office/officeart/2005/8/layout/venn1"/>
    <dgm:cxn modelId="{8B38A12D-364B-4287-BA8B-E0647B524A1E}" type="presParOf" srcId="{578E25C1-8538-4956-954F-FCD1FF0C160E}" destId="{B080D42A-939D-462A-BFC1-3D8BB630B0E4}" srcOrd="4" destOrd="0" presId="urn:microsoft.com/office/officeart/2005/8/layout/venn1"/>
    <dgm:cxn modelId="{22A533C8-DE5C-4816-812A-A0942C275E1F}" type="presParOf" srcId="{578E25C1-8538-4956-954F-FCD1FF0C160E}" destId="{B66AA0AE-9651-4B8B-93E5-6E91950F0DC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BFD08-F500-43BD-9131-508BFD961C8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2D18B-F3BC-41D4-8AED-73CB1B318426}">
      <dgm:prSet phldrT="[Text]"/>
      <dgm:spPr/>
      <dgm:t>
        <a:bodyPr/>
        <a:lstStyle/>
        <a:p>
          <a:r>
            <a:rPr lang="en-US" dirty="0" smtClean="0"/>
            <a:t>MESA CC</a:t>
          </a:r>
          <a:endParaRPr lang="en-US" dirty="0"/>
        </a:p>
      </dgm:t>
    </dgm:pt>
    <dgm:pt modelId="{7D886D53-0860-4459-B16F-BB765C6870BB}" type="parTrans" cxnId="{3FCA0DAE-FE9A-4DDD-ADD2-46C93947A9B2}">
      <dgm:prSet/>
      <dgm:spPr/>
      <dgm:t>
        <a:bodyPr/>
        <a:lstStyle/>
        <a:p>
          <a:endParaRPr lang="en-US"/>
        </a:p>
      </dgm:t>
    </dgm:pt>
    <dgm:pt modelId="{67B5D6AF-5F53-49E0-98B8-9A0419A39D69}" type="sibTrans" cxnId="{3FCA0DAE-FE9A-4DDD-ADD2-46C93947A9B2}">
      <dgm:prSet/>
      <dgm:spPr/>
      <dgm:t>
        <a:bodyPr/>
        <a:lstStyle/>
        <a:p>
          <a:endParaRPr lang="en-US"/>
        </a:p>
      </dgm:t>
    </dgm:pt>
    <dgm:pt modelId="{7C5C8E7A-0EFB-4799-9FEA-015015CEE3C3}">
      <dgm:prSet phldrT="[Text]"/>
      <dgm:spPr/>
      <dgm:t>
        <a:bodyPr/>
        <a:lstStyle/>
        <a:p>
          <a:r>
            <a:rPr lang="en-US" dirty="0" smtClean="0"/>
            <a:t>Johns </a:t>
          </a:r>
        </a:p>
        <a:p>
          <a:r>
            <a:rPr lang="en-US" dirty="0" smtClean="0"/>
            <a:t>Hopkins</a:t>
          </a:r>
          <a:endParaRPr lang="en-US" dirty="0"/>
        </a:p>
      </dgm:t>
    </dgm:pt>
    <dgm:pt modelId="{04EA502B-90DE-42C5-B002-2D6463AF332D}" type="parTrans" cxnId="{1E2596B1-99C8-4F8A-A487-E4FF3C7FA778}">
      <dgm:prSet/>
      <dgm:spPr/>
      <dgm:t>
        <a:bodyPr/>
        <a:lstStyle/>
        <a:p>
          <a:endParaRPr lang="en-US"/>
        </a:p>
      </dgm:t>
    </dgm:pt>
    <dgm:pt modelId="{F46557D7-57E5-4089-B330-906A57077F92}" type="sibTrans" cxnId="{1E2596B1-99C8-4F8A-A487-E4FF3C7FA778}">
      <dgm:prSet/>
      <dgm:spPr/>
      <dgm:t>
        <a:bodyPr/>
        <a:lstStyle/>
        <a:p>
          <a:endParaRPr lang="en-US"/>
        </a:p>
      </dgm:t>
    </dgm:pt>
    <dgm:pt modelId="{29EB31C5-9CE5-4215-AE2E-A262F2997C3F}">
      <dgm:prSet phldrT="[Text]"/>
      <dgm:spPr/>
      <dgm:t>
        <a:bodyPr/>
        <a:lstStyle/>
        <a:p>
          <a:r>
            <a:rPr lang="en-US" dirty="0" smtClean="0"/>
            <a:t>Wake Forest</a:t>
          </a:r>
          <a:endParaRPr lang="en-US" dirty="0"/>
        </a:p>
      </dgm:t>
    </dgm:pt>
    <dgm:pt modelId="{61CFA508-4BF5-44A4-8F21-B590511C4DD6}" type="parTrans" cxnId="{2B7DB24E-6CBE-4CA7-9F95-F4054B03DF77}">
      <dgm:prSet/>
      <dgm:spPr/>
      <dgm:t>
        <a:bodyPr/>
        <a:lstStyle/>
        <a:p>
          <a:endParaRPr lang="en-US"/>
        </a:p>
      </dgm:t>
    </dgm:pt>
    <dgm:pt modelId="{A7BD573D-0BC5-4911-B159-D1A495F76134}" type="sibTrans" cxnId="{2B7DB24E-6CBE-4CA7-9F95-F4054B03DF77}">
      <dgm:prSet/>
      <dgm:spPr/>
      <dgm:t>
        <a:bodyPr/>
        <a:lstStyle/>
        <a:p>
          <a:endParaRPr lang="en-US"/>
        </a:p>
      </dgm:t>
    </dgm:pt>
    <dgm:pt modelId="{2ACB7C4E-259C-4041-A5B7-9FDB9550FF9F}">
      <dgm:prSet phldrT="[Text]"/>
      <dgm:spPr/>
      <dgm:t>
        <a:bodyPr/>
        <a:lstStyle/>
        <a:p>
          <a:r>
            <a:rPr lang="en-US" dirty="0" smtClean="0"/>
            <a:t>Minnesota</a:t>
          </a:r>
          <a:endParaRPr lang="en-US" dirty="0"/>
        </a:p>
      </dgm:t>
    </dgm:pt>
    <dgm:pt modelId="{DB74CAF9-D49B-4EA3-B986-55F2BFAE5E82}" type="parTrans" cxnId="{CBCB8C1D-4C64-4BD0-B641-1B3F2F30D6A2}">
      <dgm:prSet/>
      <dgm:spPr/>
      <dgm:t>
        <a:bodyPr/>
        <a:lstStyle/>
        <a:p>
          <a:endParaRPr lang="en-US"/>
        </a:p>
      </dgm:t>
    </dgm:pt>
    <dgm:pt modelId="{DB672A98-8954-4F7F-8C63-0688CAFA8263}" type="sibTrans" cxnId="{CBCB8C1D-4C64-4BD0-B641-1B3F2F30D6A2}">
      <dgm:prSet/>
      <dgm:spPr/>
      <dgm:t>
        <a:bodyPr/>
        <a:lstStyle/>
        <a:p>
          <a:endParaRPr lang="en-US"/>
        </a:p>
      </dgm:t>
    </dgm:pt>
    <dgm:pt modelId="{35C08C9A-6430-488A-A8D5-338EFF6D0100}">
      <dgm:prSet phldrT="[Text]"/>
      <dgm:spPr/>
      <dgm:t>
        <a:bodyPr/>
        <a:lstStyle/>
        <a:p>
          <a:r>
            <a:rPr lang="en-US" dirty="0" smtClean="0"/>
            <a:t>Columbia</a:t>
          </a:r>
          <a:endParaRPr lang="en-US" dirty="0"/>
        </a:p>
      </dgm:t>
    </dgm:pt>
    <dgm:pt modelId="{C11294B6-CC64-417E-B2A5-4B8205D04A08}" type="parTrans" cxnId="{9E9FE53B-8DC3-4667-B6AE-EF49E650C903}">
      <dgm:prSet/>
      <dgm:spPr/>
      <dgm:t>
        <a:bodyPr/>
        <a:lstStyle/>
        <a:p>
          <a:endParaRPr lang="en-US"/>
        </a:p>
      </dgm:t>
    </dgm:pt>
    <dgm:pt modelId="{625CFA07-2E3E-415B-80C3-16086CEE0F1C}" type="sibTrans" cxnId="{9E9FE53B-8DC3-4667-B6AE-EF49E650C903}">
      <dgm:prSet/>
      <dgm:spPr/>
      <dgm:t>
        <a:bodyPr/>
        <a:lstStyle/>
        <a:p>
          <a:endParaRPr lang="en-US"/>
        </a:p>
      </dgm:t>
    </dgm:pt>
    <dgm:pt modelId="{91806AB8-596E-4480-9AF6-063A4D370A61}">
      <dgm:prSet phldrT="[Text]"/>
      <dgm:spPr/>
      <dgm:t>
        <a:bodyPr/>
        <a:lstStyle/>
        <a:p>
          <a:r>
            <a:rPr lang="en-US" dirty="0" smtClean="0"/>
            <a:t>North-western</a:t>
          </a:r>
          <a:endParaRPr lang="en-US" dirty="0"/>
        </a:p>
      </dgm:t>
    </dgm:pt>
    <dgm:pt modelId="{2614C3B6-C6D4-47C1-B599-A49453E0136D}" type="parTrans" cxnId="{843C1AC6-10DB-41B1-91C7-476B909FB3D9}">
      <dgm:prSet/>
      <dgm:spPr/>
      <dgm:t>
        <a:bodyPr/>
        <a:lstStyle/>
        <a:p>
          <a:endParaRPr lang="en-US"/>
        </a:p>
      </dgm:t>
    </dgm:pt>
    <dgm:pt modelId="{B8B4EE8A-498C-4C0B-AA3E-E523DB1E5683}" type="sibTrans" cxnId="{843C1AC6-10DB-41B1-91C7-476B909FB3D9}">
      <dgm:prSet/>
      <dgm:spPr/>
      <dgm:t>
        <a:bodyPr/>
        <a:lstStyle/>
        <a:p>
          <a:endParaRPr lang="en-US"/>
        </a:p>
      </dgm:t>
    </dgm:pt>
    <dgm:pt modelId="{40B191F2-AC4A-466D-B21C-27653DB47A0B}">
      <dgm:prSet phldrT="[Text]"/>
      <dgm:spPr/>
      <dgm:t>
        <a:bodyPr/>
        <a:lstStyle/>
        <a:p>
          <a:r>
            <a:rPr lang="en-US" dirty="0" smtClean="0"/>
            <a:t>UCLA</a:t>
          </a:r>
          <a:endParaRPr lang="en-US" dirty="0"/>
        </a:p>
      </dgm:t>
    </dgm:pt>
    <dgm:pt modelId="{F5216151-A75A-4945-BA96-BF8D72B38114}" type="parTrans" cxnId="{0D5BC7B2-B82C-4FF2-A8FD-8185DBB5D832}">
      <dgm:prSet/>
      <dgm:spPr/>
      <dgm:t>
        <a:bodyPr/>
        <a:lstStyle/>
        <a:p>
          <a:endParaRPr lang="en-US"/>
        </a:p>
      </dgm:t>
    </dgm:pt>
    <dgm:pt modelId="{D7CE89C5-D1F3-4C83-AE3B-84993B1ABEA1}" type="sibTrans" cxnId="{0D5BC7B2-B82C-4FF2-A8FD-8185DBB5D832}">
      <dgm:prSet/>
      <dgm:spPr/>
      <dgm:t>
        <a:bodyPr/>
        <a:lstStyle/>
        <a:p>
          <a:endParaRPr lang="en-US"/>
        </a:p>
      </dgm:t>
    </dgm:pt>
    <dgm:pt modelId="{CD3A122D-5B8F-447D-A808-156BA86EEB77}" type="pres">
      <dgm:prSet presAssocID="{69ABFD08-F500-43BD-9131-508BFD961C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96442-43C1-4ECC-A1C8-55C19BE68D0B}" type="pres">
      <dgm:prSet presAssocID="{1C22D18B-F3BC-41D4-8AED-73CB1B318426}" presName="centerShape" presStyleLbl="node0" presStyleIdx="0" presStyleCnt="1"/>
      <dgm:spPr/>
      <dgm:t>
        <a:bodyPr/>
        <a:lstStyle/>
        <a:p>
          <a:endParaRPr lang="en-US"/>
        </a:p>
      </dgm:t>
    </dgm:pt>
    <dgm:pt modelId="{C4DA34DD-3DD0-4E41-9289-AA8F8568FFC9}" type="pres">
      <dgm:prSet presAssocID="{04EA502B-90DE-42C5-B002-2D6463AF332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70B7DAFA-BAA7-4AF2-9BBC-AB8B1FFA7FC7}" type="pres">
      <dgm:prSet presAssocID="{04EA502B-90DE-42C5-B002-2D6463AF332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A104F6E-6A28-4B92-8FD2-FD9C11098E79}" type="pres">
      <dgm:prSet presAssocID="{7C5C8E7A-0EFB-4799-9FEA-015015CEE3C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E76F0-AFC9-4E91-B326-BC1C6CB8B366}" type="pres">
      <dgm:prSet presAssocID="{61CFA508-4BF5-44A4-8F21-B590511C4DD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F8FC3275-3AF7-4B02-8F89-02C08D7B9F02}" type="pres">
      <dgm:prSet presAssocID="{61CFA508-4BF5-44A4-8F21-B590511C4DD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58F8039B-2314-4616-9A5E-009C63E7A759}" type="pres">
      <dgm:prSet presAssocID="{29EB31C5-9CE5-4215-AE2E-A262F2997C3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3FC67-7DC6-4321-8F87-2054B6E0ECFF}" type="pres">
      <dgm:prSet presAssocID="{DB74CAF9-D49B-4EA3-B986-55F2BFAE5E82}" presName="parTrans" presStyleLbl="sibTrans2D1" presStyleIdx="2" presStyleCnt="6"/>
      <dgm:spPr/>
      <dgm:t>
        <a:bodyPr/>
        <a:lstStyle/>
        <a:p>
          <a:endParaRPr lang="en-US"/>
        </a:p>
      </dgm:t>
    </dgm:pt>
    <dgm:pt modelId="{87032E0C-5941-47B2-9A55-8F1F156AE8AC}" type="pres">
      <dgm:prSet presAssocID="{DB74CAF9-D49B-4EA3-B986-55F2BFAE5E82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589416A-C80E-4B2B-AA46-733421C31DB1}" type="pres">
      <dgm:prSet presAssocID="{2ACB7C4E-259C-4041-A5B7-9FDB9550FF9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4F49-352E-4918-8837-91360E7CB4E3}" type="pres">
      <dgm:prSet presAssocID="{C11294B6-CC64-417E-B2A5-4B8205D04A0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0BC1BC7-7C8B-47CB-B90B-D0A5A7F8F956}" type="pres">
      <dgm:prSet presAssocID="{C11294B6-CC64-417E-B2A5-4B8205D04A0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424240E-DB0C-45C8-91E3-7E0C8486BE1C}" type="pres">
      <dgm:prSet presAssocID="{35C08C9A-6430-488A-A8D5-338EFF6D010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B184F-8643-4B49-B1E3-A42B82AA8495}" type="pres">
      <dgm:prSet presAssocID="{2614C3B6-C6D4-47C1-B599-A49453E0136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6459C69-D314-455D-879E-83A60716E24F}" type="pres">
      <dgm:prSet presAssocID="{2614C3B6-C6D4-47C1-B599-A49453E0136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F3796A1F-7C92-4B83-82AE-ED07B7BD44FD}" type="pres">
      <dgm:prSet presAssocID="{91806AB8-596E-4480-9AF6-063A4D370A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980D9-C7B7-42B9-8312-2F51D08D4F51}" type="pres">
      <dgm:prSet presAssocID="{F5216151-A75A-4945-BA96-BF8D72B3811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BDFBDCDF-DCC9-4CD5-AE2C-4DEC3B27FCE7}" type="pres">
      <dgm:prSet presAssocID="{F5216151-A75A-4945-BA96-BF8D72B3811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9632D259-F4AA-44F7-8D4F-B09521B62CB7}" type="pres">
      <dgm:prSet presAssocID="{40B191F2-AC4A-466D-B21C-27653DB47A0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9DFE79-E504-4CC5-88E3-A49A2DD69FFB}" type="presOf" srcId="{F5216151-A75A-4945-BA96-BF8D72B38114}" destId="{AB6980D9-C7B7-42B9-8312-2F51D08D4F51}" srcOrd="0" destOrd="0" presId="urn:microsoft.com/office/officeart/2005/8/layout/radial5"/>
    <dgm:cxn modelId="{E14FF71F-C755-4BFA-BC61-04EE87C34076}" type="presOf" srcId="{2614C3B6-C6D4-47C1-B599-A49453E0136D}" destId="{A6459C69-D314-455D-879E-83A60716E24F}" srcOrd="1" destOrd="0" presId="urn:microsoft.com/office/officeart/2005/8/layout/radial5"/>
    <dgm:cxn modelId="{2D95CD92-38F2-478F-A2CE-6DE802834AFC}" type="presOf" srcId="{69ABFD08-F500-43BD-9131-508BFD961C83}" destId="{CD3A122D-5B8F-447D-A808-156BA86EEB77}" srcOrd="0" destOrd="0" presId="urn:microsoft.com/office/officeart/2005/8/layout/radial5"/>
    <dgm:cxn modelId="{9E9FE53B-8DC3-4667-B6AE-EF49E650C903}" srcId="{1C22D18B-F3BC-41D4-8AED-73CB1B318426}" destId="{35C08C9A-6430-488A-A8D5-338EFF6D0100}" srcOrd="3" destOrd="0" parTransId="{C11294B6-CC64-417E-B2A5-4B8205D04A08}" sibTransId="{625CFA07-2E3E-415B-80C3-16086CEE0F1C}"/>
    <dgm:cxn modelId="{A5C3B64B-6ABA-4391-93B2-23C0396C6954}" type="presOf" srcId="{40B191F2-AC4A-466D-B21C-27653DB47A0B}" destId="{9632D259-F4AA-44F7-8D4F-B09521B62CB7}" srcOrd="0" destOrd="0" presId="urn:microsoft.com/office/officeart/2005/8/layout/radial5"/>
    <dgm:cxn modelId="{2B7DB24E-6CBE-4CA7-9F95-F4054B03DF77}" srcId="{1C22D18B-F3BC-41D4-8AED-73CB1B318426}" destId="{29EB31C5-9CE5-4215-AE2E-A262F2997C3F}" srcOrd="1" destOrd="0" parTransId="{61CFA508-4BF5-44A4-8F21-B590511C4DD6}" sibTransId="{A7BD573D-0BC5-4911-B159-D1A495F76134}"/>
    <dgm:cxn modelId="{3FCA0DAE-FE9A-4DDD-ADD2-46C93947A9B2}" srcId="{69ABFD08-F500-43BD-9131-508BFD961C83}" destId="{1C22D18B-F3BC-41D4-8AED-73CB1B318426}" srcOrd="0" destOrd="0" parTransId="{7D886D53-0860-4459-B16F-BB765C6870BB}" sibTransId="{67B5D6AF-5F53-49E0-98B8-9A0419A39D69}"/>
    <dgm:cxn modelId="{3A854335-C592-4BD8-8FD6-A7CD74A170DE}" type="presOf" srcId="{04EA502B-90DE-42C5-B002-2D6463AF332D}" destId="{70B7DAFA-BAA7-4AF2-9BBC-AB8B1FFA7FC7}" srcOrd="1" destOrd="0" presId="urn:microsoft.com/office/officeart/2005/8/layout/radial5"/>
    <dgm:cxn modelId="{A9652F26-C5CE-478C-AEDE-195F386B9707}" type="presOf" srcId="{C11294B6-CC64-417E-B2A5-4B8205D04A08}" destId="{9B7A4F49-352E-4918-8837-91360E7CB4E3}" srcOrd="0" destOrd="0" presId="urn:microsoft.com/office/officeart/2005/8/layout/radial5"/>
    <dgm:cxn modelId="{27C3E87E-1E1A-44F4-8107-B08F42668DD5}" type="presOf" srcId="{DB74CAF9-D49B-4EA3-B986-55F2BFAE5E82}" destId="{7403FC67-7DC6-4321-8F87-2054B6E0ECFF}" srcOrd="0" destOrd="0" presId="urn:microsoft.com/office/officeart/2005/8/layout/radial5"/>
    <dgm:cxn modelId="{39BFCF62-3568-4E0A-9525-780553C79789}" type="presOf" srcId="{7C5C8E7A-0EFB-4799-9FEA-015015CEE3C3}" destId="{5A104F6E-6A28-4B92-8FD2-FD9C11098E79}" srcOrd="0" destOrd="0" presId="urn:microsoft.com/office/officeart/2005/8/layout/radial5"/>
    <dgm:cxn modelId="{DC7C9201-5FD4-4203-8276-1E7D3DEC9295}" type="presOf" srcId="{61CFA508-4BF5-44A4-8F21-B590511C4DD6}" destId="{F8FC3275-3AF7-4B02-8F89-02C08D7B9F02}" srcOrd="1" destOrd="0" presId="urn:microsoft.com/office/officeart/2005/8/layout/radial5"/>
    <dgm:cxn modelId="{1E2596B1-99C8-4F8A-A487-E4FF3C7FA778}" srcId="{1C22D18B-F3BC-41D4-8AED-73CB1B318426}" destId="{7C5C8E7A-0EFB-4799-9FEA-015015CEE3C3}" srcOrd="0" destOrd="0" parTransId="{04EA502B-90DE-42C5-B002-2D6463AF332D}" sibTransId="{F46557D7-57E5-4089-B330-906A57077F92}"/>
    <dgm:cxn modelId="{84874ADC-4A5F-4D28-B87C-14FBA91D08E4}" type="presOf" srcId="{35C08C9A-6430-488A-A8D5-338EFF6D0100}" destId="{3424240E-DB0C-45C8-91E3-7E0C8486BE1C}" srcOrd="0" destOrd="0" presId="urn:microsoft.com/office/officeart/2005/8/layout/radial5"/>
    <dgm:cxn modelId="{0D5BC7B2-B82C-4FF2-A8FD-8185DBB5D832}" srcId="{1C22D18B-F3BC-41D4-8AED-73CB1B318426}" destId="{40B191F2-AC4A-466D-B21C-27653DB47A0B}" srcOrd="5" destOrd="0" parTransId="{F5216151-A75A-4945-BA96-BF8D72B38114}" sibTransId="{D7CE89C5-D1F3-4C83-AE3B-84993B1ABEA1}"/>
    <dgm:cxn modelId="{0B7276E6-6E1C-4EC3-BFBC-53F58B5ACBA9}" type="presOf" srcId="{29EB31C5-9CE5-4215-AE2E-A262F2997C3F}" destId="{58F8039B-2314-4616-9A5E-009C63E7A759}" srcOrd="0" destOrd="0" presId="urn:microsoft.com/office/officeart/2005/8/layout/radial5"/>
    <dgm:cxn modelId="{CFE5C5F5-7B2D-4A36-A535-2F765B057552}" type="presOf" srcId="{04EA502B-90DE-42C5-B002-2D6463AF332D}" destId="{C4DA34DD-3DD0-4E41-9289-AA8F8568FFC9}" srcOrd="0" destOrd="0" presId="urn:microsoft.com/office/officeart/2005/8/layout/radial5"/>
    <dgm:cxn modelId="{ACAE180B-509C-4BF8-B8AE-8DF4DBA7D945}" type="presOf" srcId="{F5216151-A75A-4945-BA96-BF8D72B38114}" destId="{BDFBDCDF-DCC9-4CD5-AE2C-4DEC3B27FCE7}" srcOrd="1" destOrd="0" presId="urn:microsoft.com/office/officeart/2005/8/layout/radial5"/>
    <dgm:cxn modelId="{CBCB8C1D-4C64-4BD0-B641-1B3F2F30D6A2}" srcId="{1C22D18B-F3BC-41D4-8AED-73CB1B318426}" destId="{2ACB7C4E-259C-4041-A5B7-9FDB9550FF9F}" srcOrd="2" destOrd="0" parTransId="{DB74CAF9-D49B-4EA3-B986-55F2BFAE5E82}" sibTransId="{DB672A98-8954-4F7F-8C63-0688CAFA8263}"/>
    <dgm:cxn modelId="{A93E1F52-EAE5-43F0-8914-B67B1D91ABF6}" type="presOf" srcId="{91806AB8-596E-4480-9AF6-063A4D370A61}" destId="{F3796A1F-7C92-4B83-82AE-ED07B7BD44FD}" srcOrd="0" destOrd="0" presId="urn:microsoft.com/office/officeart/2005/8/layout/radial5"/>
    <dgm:cxn modelId="{0C6E4D28-55FB-4B7E-A163-CC77C29C4EF7}" type="presOf" srcId="{2ACB7C4E-259C-4041-A5B7-9FDB9550FF9F}" destId="{9589416A-C80E-4B2B-AA46-733421C31DB1}" srcOrd="0" destOrd="0" presId="urn:microsoft.com/office/officeart/2005/8/layout/radial5"/>
    <dgm:cxn modelId="{4C617E0C-02C6-4D81-B86C-6ADD49DB0763}" type="presOf" srcId="{C11294B6-CC64-417E-B2A5-4B8205D04A08}" destId="{90BC1BC7-7C8B-47CB-B90B-D0A5A7F8F956}" srcOrd="1" destOrd="0" presId="urn:microsoft.com/office/officeart/2005/8/layout/radial5"/>
    <dgm:cxn modelId="{4B6AA8E9-1E19-4EAF-B156-5EF4D626CB55}" type="presOf" srcId="{DB74CAF9-D49B-4EA3-B986-55F2BFAE5E82}" destId="{87032E0C-5941-47B2-9A55-8F1F156AE8AC}" srcOrd="1" destOrd="0" presId="urn:microsoft.com/office/officeart/2005/8/layout/radial5"/>
    <dgm:cxn modelId="{CD24711E-65B1-4DA2-80F7-126538214E3E}" type="presOf" srcId="{1C22D18B-F3BC-41D4-8AED-73CB1B318426}" destId="{90496442-43C1-4ECC-A1C8-55C19BE68D0B}" srcOrd="0" destOrd="0" presId="urn:microsoft.com/office/officeart/2005/8/layout/radial5"/>
    <dgm:cxn modelId="{D54A4660-57E3-4CA6-AB92-487603D8D13B}" type="presOf" srcId="{2614C3B6-C6D4-47C1-B599-A49453E0136D}" destId="{F3EB184F-8643-4B49-B1E3-A42B82AA8495}" srcOrd="0" destOrd="0" presId="urn:microsoft.com/office/officeart/2005/8/layout/radial5"/>
    <dgm:cxn modelId="{5C42F3C4-D3E5-4DB5-8065-733B63E51987}" type="presOf" srcId="{61CFA508-4BF5-44A4-8F21-B590511C4DD6}" destId="{CFCE76F0-AFC9-4E91-B326-BC1C6CB8B366}" srcOrd="0" destOrd="0" presId="urn:microsoft.com/office/officeart/2005/8/layout/radial5"/>
    <dgm:cxn modelId="{843C1AC6-10DB-41B1-91C7-476B909FB3D9}" srcId="{1C22D18B-F3BC-41D4-8AED-73CB1B318426}" destId="{91806AB8-596E-4480-9AF6-063A4D370A61}" srcOrd="4" destOrd="0" parTransId="{2614C3B6-C6D4-47C1-B599-A49453E0136D}" sibTransId="{B8B4EE8A-498C-4C0B-AA3E-E523DB1E5683}"/>
    <dgm:cxn modelId="{965199D9-563A-4EB8-8F96-B72163FA5150}" type="presParOf" srcId="{CD3A122D-5B8F-447D-A808-156BA86EEB77}" destId="{90496442-43C1-4ECC-A1C8-55C19BE68D0B}" srcOrd="0" destOrd="0" presId="urn:microsoft.com/office/officeart/2005/8/layout/radial5"/>
    <dgm:cxn modelId="{73913E51-1699-47BB-83BF-E2A8277FDBB8}" type="presParOf" srcId="{CD3A122D-5B8F-447D-A808-156BA86EEB77}" destId="{C4DA34DD-3DD0-4E41-9289-AA8F8568FFC9}" srcOrd="1" destOrd="0" presId="urn:microsoft.com/office/officeart/2005/8/layout/radial5"/>
    <dgm:cxn modelId="{2E599CCA-E670-4B95-8F18-5016DB806598}" type="presParOf" srcId="{C4DA34DD-3DD0-4E41-9289-AA8F8568FFC9}" destId="{70B7DAFA-BAA7-4AF2-9BBC-AB8B1FFA7FC7}" srcOrd="0" destOrd="0" presId="urn:microsoft.com/office/officeart/2005/8/layout/radial5"/>
    <dgm:cxn modelId="{9D8A8287-CD3C-43A1-AFBA-DA281203726A}" type="presParOf" srcId="{CD3A122D-5B8F-447D-A808-156BA86EEB77}" destId="{5A104F6E-6A28-4B92-8FD2-FD9C11098E79}" srcOrd="2" destOrd="0" presId="urn:microsoft.com/office/officeart/2005/8/layout/radial5"/>
    <dgm:cxn modelId="{F17B81FE-FE5A-4E14-8B1F-6DF74488C2B9}" type="presParOf" srcId="{CD3A122D-5B8F-447D-A808-156BA86EEB77}" destId="{CFCE76F0-AFC9-4E91-B326-BC1C6CB8B366}" srcOrd="3" destOrd="0" presId="urn:microsoft.com/office/officeart/2005/8/layout/radial5"/>
    <dgm:cxn modelId="{9F94BC0E-72F6-455F-A969-6A5BF047FBCB}" type="presParOf" srcId="{CFCE76F0-AFC9-4E91-B326-BC1C6CB8B366}" destId="{F8FC3275-3AF7-4B02-8F89-02C08D7B9F02}" srcOrd="0" destOrd="0" presId="urn:microsoft.com/office/officeart/2005/8/layout/radial5"/>
    <dgm:cxn modelId="{27FE2952-30D3-4D47-8D03-0CCBFA813687}" type="presParOf" srcId="{CD3A122D-5B8F-447D-A808-156BA86EEB77}" destId="{58F8039B-2314-4616-9A5E-009C63E7A759}" srcOrd="4" destOrd="0" presId="urn:microsoft.com/office/officeart/2005/8/layout/radial5"/>
    <dgm:cxn modelId="{CEF97137-E538-4238-90E5-AC9DA534E4A1}" type="presParOf" srcId="{CD3A122D-5B8F-447D-A808-156BA86EEB77}" destId="{7403FC67-7DC6-4321-8F87-2054B6E0ECFF}" srcOrd="5" destOrd="0" presId="urn:microsoft.com/office/officeart/2005/8/layout/radial5"/>
    <dgm:cxn modelId="{68318140-C69D-4DA4-A61E-61213AF09CAF}" type="presParOf" srcId="{7403FC67-7DC6-4321-8F87-2054B6E0ECFF}" destId="{87032E0C-5941-47B2-9A55-8F1F156AE8AC}" srcOrd="0" destOrd="0" presId="urn:microsoft.com/office/officeart/2005/8/layout/radial5"/>
    <dgm:cxn modelId="{72F04C39-E2B2-4232-9CB2-C10E246C6A63}" type="presParOf" srcId="{CD3A122D-5B8F-447D-A808-156BA86EEB77}" destId="{9589416A-C80E-4B2B-AA46-733421C31DB1}" srcOrd="6" destOrd="0" presId="urn:microsoft.com/office/officeart/2005/8/layout/radial5"/>
    <dgm:cxn modelId="{A7CEE0F8-DB16-42B4-9962-2CE94B4CD9DA}" type="presParOf" srcId="{CD3A122D-5B8F-447D-A808-156BA86EEB77}" destId="{9B7A4F49-352E-4918-8837-91360E7CB4E3}" srcOrd="7" destOrd="0" presId="urn:microsoft.com/office/officeart/2005/8/layout/radial5"/>
    <dgm:cxn modelId="{B496565B-13F4-40F2-87CD-A59918B043C7}" type="presParOf" srcId="{9B7A4F49-352E-4918-8837-91360E7CB4E3}" destId="{90BC1BC7-7C8B-47CB-B90B-D0A5A7F8F956}" srcOrd="0" destOrd="0" presId="urn:microsoft.com/office/officeart/2005/8/layout/radial5"/>
    <dgm:cxn modelId="{58B4518D-0129-4989-8F0F-94E846CE4213}" type="presParOf" srcId="{CD3A122D-5B8F-447D-A808-156BA86EEB77}" destId="{3424240E-DB0C-45C8-91E3-7E0C8486BE1C}" srcOrd="8" destOrd="0" presId="urn:microsoft.com/office/officeart/2005/8/layout/radial5"/>
    <dgm:cxn modelId="{59A52D75-7314-4B50-85AD-6D04298C8124}" type="presParOf" srcId="{CD3A122D-5B8F-447D-A808-156BA86EEB77}" destId="{F3EB184F-8643-4B49-B1E3-A42B82AA8495}" srcOrd="9" destOrd="0" presId="urn:microsoft.com/office/officeart/2005/8/layout/radial5"/>
    <dgm:cxn modelId="{5201F32E-AF7F-4F15-8765-78F6ECAE7014}" type="presParOf" srcId="{F3EB184F-8643-4B49-B1E3-A42B82AA8495}" destId="{A6459C69-D314-455D-879E-83A60716E24F}" srcOrd="0" destOrd="0" presId="urn:microsoft.com/office/officeart/2005/8/layout/radial5"/>
    <dgm:cxn modelId="{227EEBDC-B577-4B4A-ACA7-97531AA5F8D0}" type="presParOf" srcId="{CD3A122D-5B8F-447D-A808-156BA86EEB77}" destId="{F3796A1F-7C92-4B83-82AE-ED07B7BD44FD}" srcOrd="10" destOrd="0" presId="urn:microsoft.com/office/officeart/2005/8/layout/radial5"/>
    <dgm:cxn modelId="{9C7D652A-42F6-4F05-975A-A417D3B7F4CE}" type="presParOf" srcId="{CD3A122D-5B8F-447D-A808-156BA86EEB77}" destId="{AB6980D9-C7B7-42B9-8312-2F51D08D4F51}" srcOrd="11" destOrd="0" presId="urn:microsoft.com/office/officeart/2005/8/layout/radial5"/>
    <dgm:cxn modelId="{884F730B-1F6C-4D05-BA64-17E85BD1BCB7}" type="presParOf" srcId="{AB6980D9-C7B7-42B9-8312-2F51D08D4F51}" destId="{BDFBDCDF-DCC9-4CD5-AE2C-4DEC3B27FCE7}" srcOrd="0" destOrd="0" presId="urn:microsoft.com/office/officeart/2005/8/layout/radial5"/>
    <dgm:cxn modelId="{0456A7E9-AAED-4FE5-B0D4-E94B8BBD7656}" type="presParOf" srcId="{CD3A122D-5B8F-447D-A808-156BA86EEB77}" destId="{9632D259-F4AA-44F7-8D4F-B09521B62CB7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8590-C572-4D4C-8AC8-4892589F01E1}">
      <dsp:nvSpPr>
        <dsp:cNvPr id="0" name=""/>
        <dsp:cNvSpPr/>
      </dsp:nvSpPr>
      <dsp:spPr>
        <a:xfrm>
          <a:off x="2634" y="373092"/>
          <a:ext cx="2643038" cy="1057215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Starting Today</a:t>
          </a:r>
          <a:endParaRPr lang="en-US" sz="2200" kern="1200" dirty="0"/>
        </a:p>
      </dsp:txBody>
      <dsp:txXfrm>
        <a:off x="2634" y="373092"/>
        <a:ext cx="2378734" cy="1057215"/>
      </dsp:txXfrm>
    </dsp:sp>
    <dsp:sp modelId="{67BABC19-7581-4EC1-8E36-BBDB0274DA81}">
      <dsp:nvSpPr>
        <dsp:cNvPr id="0" name=""/>
        <dsp:cNvSpPr/>
      </dsp:nvSpPr>
      <dsp:spPr>
        <a:xfrm>
          <a:off x="2117065" y="373092"/>
          <a:ext cx="2643038" cy="1057215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Over the next 2 months</a:t>
          </a:r>
          <a:endParaRPr lang="en-US" sz="2200" kern="1200" dirty="0"/>
        </a:p>
      </dsp:txBody>
      <dsp:txXfrm>
        <a:off x="2645673" y="373092"/>
        <a:ext cx="1585823" cy="1057215"/>
      </dsp:txXfrm>
    </dsp:sp>
    <dsp:sp modelId="{AE787116-9B94-4144-8403-3F5AC3D30124}">
      <dsp:nvSpPr>
        <dsp:cNvPr id="0" name=""/>
        <dsp:cNvSpPr/>
      </dsp:nvSpPr>
      <dsp:spPr>
        <a:xfrm>
          <a:off x="4231496" y="373092"/>
          <a:ext cx="2643038" cy="105721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1.5 years from now</a:t>
          </a:r>
          <a:endParaRPr lang="en-US" sz="2200" kern="1200" dirty="0"/>
        </a:p>
      </dsp:txBody>
      <dsp:txXfrm>
        <a:off x="4760104" y="373092"/>
        <a:ext cx="1585823" cy="1057215"/>
      </dsp:txXfrm>
    </dsp:sp>
    <dsp:sp modelId="{61C85444-707D-4076-9EB5-1E0F7965E4E2}">
      <dsp:nvSpPr>
        <dsp:cNvPr id="0" name=""/>
        <dsp:cNvSpPr/>
      </dsp:nvSpPr>
      <dsp:spPr>
        <a:xfrm>
          <a:off x="6345927" y="373092"/>
          <a:ext cx="2643038" cy="105721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2-3 years from now</a:t>
          </a:r>
          <a:endParaRPr lang="en-US" sz="2200" kern="1200" dirty="0"/>
        </a:p>
      </dsp:txBody>
      <dsp:txXfrm>
        <a:off x="6874535" y="373092"/>
        <a:ext cx="1585823" cy="1057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8590-C572-4D4C-8AC8-4892589F01E1}">
      <dsp:nvSpPr>
        <dsp:cNvPr id="0" name=""/>
        <dsp:cNvSpPr/>
      </dsp:nvSpPr>
      <dsp:spPr>
        <a:xfrm>
          <a:off x="0" y="373092"/>
          <a:ext cx="2643038" cy="1057215"/>
        </a:xfrm>
        <a:prstGeom prst="homePlat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Starting Today</a:t>
          </a:r>
          <a:endParaRPr lang="en-US" sz="2800" kern="1200" dirty="0"/>
        </a:p>
      </dsp:txBody>
      <dsp:txXfrm>
        <a:off x="0" y="373092"/>
        <a:ext cx="2378734" cy="1057215"/>
      </dsp:txXfrm>
    </dsp:sp>
    <dsp:sp modelId="{67BABC19-7581-4EC1-8E36-BBDB0274DA81}">
      <dsp:nvSpPr>
        <dsp:cNvPr id="0" name=""/>
        <dsp:cNvSpPr/>
      </dsp:nvSpPr>
      <dsp:spPr>
        <a:xfrm>
          <a:off x="2157561" y="373092"/>
          <a:ext cx="2643038" cy="1057215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 year from now</a:t>
          </a:r>
          <a:endParaRPr lang="en-US" sz="2800" kern="1200" dirty="0"/>
        </a:p>
      </dsp:txBody>
      <dsp:txXfrm>
        <a:off x="2686169" y="373092"/>
        <a:ext cx="1585823" cy="1057215"/>
      </dsp:txXfrm>
    </dsp:sp>
    <dsp:sp modelId="{AE787116-9B94-4144-8403-3F5AC3D30124}">
      <dsp:nvSpPr>
        <dsp:cNvPr id="0" name=""/>
        <dsp:cNvSpPr/>
      </dsp:nvSpPr>
      <dsp:spPr>
        <a:xfrm>
          <a:off x="4291160" y="373092"/>
          <a:ext cx="2643038" cy="105721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 years from now</a:t>
          </a:r>
          <a:endParaRPr lang="en-US" sz="2800" kern="1200" dirty="0"/>
        </a:p>
      </dsp:txBody>
      <dsp:txXfrm>
        <a:off x="4819768" y="373092"/>
        <a:ext cx="1585823" cy="1057215"/>
      </dsp:txXfrm>
    </dsp:sp>
    <dsp:sp modelId="{61C85444-707D-4076-9EB5-1E0F7965E4E2}">
      <dsp:nvSpPr>
        <dsp:cNvPr id="0" name=""/>
        <dsp:cNvSpPr/>
      </dsp:nvSpPr>
      <dsp:spPr>
        <a:xfrm>
          <a:off x="6348561" y="373092"/>
          <a:ext cx="2643038" cy="105721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 years from now</a:t>
          </a:r>
          <a:endParaRPr lang="en-US" sz="2800" kern="1200" dirty="0"/>
        </a:p>
      </dsp:txBody>
      <dsp:txXfrm>
        <a:off x="6877169" y="373092"/>
        <a:ext cx="1585823" cy="1057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F6F48-FC07-4F46-8E6A-63613EC469B3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/>
            <a:t>Neuro-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500" b="1" kern="1200" dirty="0" smtClean="0"/>
            <a:t>degeneration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/>
        </a:p>
      </dsp:txBody>
      <dsp:txXfrm>
        <a:off x="2153920" y="477519"/>
        <a:ext cx="1788160" cy="1097280"/>
      </dsp:txXfrm>
    </dsp:sp>
    <dsp:sp modelId="{4AF9815C-5BF4-4E88-950E-895D8DDF09B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cSVD</a:t>
          </a:r>
          <a:endParaRPr lang="en-US" sz="2500" b="1" kern="1200" dirty="0"/>
        </a:p>
      </dsp:txBody>
      <dsp:txXfrm>
        <a:off x="3454400" y="2204720"/>
        <a:ext cx="1463040" cy="1341120"/>
      </dsp:txXfrm>
    </dsp:sp>
    <dsp:sp modelId="{B080D42A-939D-462A-BFC1-3D8BB630B0E4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Amyloid</a:t>
          </a:r>
          <a:endParaRPr lang="en-US" sz="2500" b="1" kern="1200" dirty="0"/>
        </a:p>
      </dsp:txBody>
      <dsp:txXfrm>
        <a:off x="1178560" y="2204720"/>
        <a:ext cx="1463040" cy="1341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96442-43C1-4ECC-A1C8-55C19BE68D0B}">
      <dsp:nvSpPr>
        <dsp:cNvPr id="0" name=""/>
        <dsp:cNvSpPr/>
      </dsp:nvSpPr>
      <dsp:spPr>
        <a:xfrm>
          <a:off x="2854821" y="1826121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MESA CC</a:t>
          </a:r>
          <a:endParaRPr lang="en-US" sz="2800" kern="1200" dirty="0"/>
        </a:p>
      </dsp:txBody>
      <dsp:txXfrm>
        <a:off x="3045312" y="2016612"/>
        <a:ext cx="919775" cy="919775"/>
      </dsp:txXfrm>
    </dsp:sp>
    <dsp:sp modelId="{C4DA34DD-3DD0-4E41-9289-AA8F8568FFC9}">
      <dsp:nvSpPr>
        <dsp:cNvPr id="0" name=""/>
        <dsp:cNvSpPr/>
      </dsp:nvSpPr>
      <dsp:spPr>
        <a:xfrm rot="16200000">
          <a:off x="3366695" y="1351503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08246" y="1481505"/>
        <a:ext cx="193906" cy="265355"/>
      </dsp:txXfrm>
    </dsp:sp>
    <dsp:sp modelId="{5A104F6E-6A28-4B92-8FD2-FD9C11098E79}">
      <dsp:nvSpPr>
        <dsp:cNvPr id="0" name=""/>
        <dsp:cNvSpPr/>
      </dsp:nvSpPr>
      <dsp:spPr>
        <a:xfrm>
          <a:off x="2854821" y="2706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Johns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Hopkins</a:t>
          </a:r>
          <a:endParaRPr lang="en-US" sz="1500" kern="1200" dirty="0"/>
        </a:p>
      </dsp:txBody>
      <dsp:txXfrm>
        <a:off x="3045312" y="193197"/>
        <a:ext cx="919775" cy="919775"/>
      </dsp:txXfrm>
    </dsp:sp>
    <dsp:sp modelId="{CFCE76F0-AFC9-4E91-B326-BC1C6CB8B366}">
      <dsp:nvSpPr>
        <dsp:cNvPr id="0" name=""/>
        <dsp:cNvSpPr/>
      </dsp:nvSpPr>
      <dsp:spPr>
        <a:xfrm rot="19800000">
          <a:off x="4149468" y="1803437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55035" y="1912664"/>
        <a:ext cx="193906" cy="265355"/>
      </dsp:txXfrm>
    </dsp:sp>
    <dsp:sp modelId="{58F8039B-2314-4616-9A5E-009C63E7A759}">
      <dsp:nvSpPr>
        <dsp:cNvPr id="0" name=""/>
        <dsp:cNvSpPr/>
      </dsp:nvSpPr>
      <dsp:spPr>
        <a:xfrm>
          <a:off x="4433944" y="914413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Wake Forest</a:t>
          </a:r>
          <a:endParaRPr lang="en-US" sz="1500" kern="1200" dirty="0"/>
        </a:p>
      </dsp:txBody>
      <dsp:txXfrm>
        <a:off x="4624435" y="1104904"/>
        <a:ext cx="919775" cy="919775"/>
      </dsp:txXfrm>
    </dsp:sp>
    <dsp:sp modelId="{7403FC67-7DC6-4321-8F87-2054B6E0ECFF}">
      <dsp:nvSpPr>
        <dsp:cNvPr id="0" name=""/>
        <dsp:cNvSpPr/>
      </dsp:nvSpPr>
      <dsp:spPr>
        <a:xfrm rot="1800000">
          <a:off x="4149468" y="2707304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55035" y="2774980"/>
        <a:ext cx="193906" cy="265355"/>
      </dsp:txXfrm>
    </dsp:sp>
    <dsp:sp modelId="{9589416A-C80E-4B2B-AA46-733421C31DB1}">
      <dsp:nvSpPr>
        <dsp:cNvPr id="0" name=""/>
        <dsp:cNvSpPr/>
      </dsp:nvSpPr>
      <dsp:spPr>
        <a:xfrm>
          <a:off x="4433944" y="2737828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Minnesota</a:t>
          </a:r>
          <a:endParaRPr lang="en-US" sz="1500" kern="1200" dirty="0"/>
        </a:p>
      </dsp:txBody>
      <dsp:txXfrm>
        <a:off x="4624435" y="2928319"/>
        <a:ext cx="919775" cy="919775"/>
      </dsp:txXfrm>
    </dsp:sp>
    <dsp:sp modelId="{9B7A4F49-352E-4918-8837-91360E7CB4E3}">
      <dsp:nvSpPr>
        <dsp:cNvPr id="0" name=""/>
        <dsp:cNvSpPr/>
      </dsp:nvSpPr>
      <dsp:spPr>
        <a:xfrm rot="5400000">
          <a:off x="3366695" y="3159238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08246" y="3206138"/>
        <a:ext cx="193906" cy="265355"/>
      </dsp:txXfrm>
    </dsp:sp>
    <dsp:sp modelId="{3424240E-DB0C-45C8-91E3-7E0C8486BE1C}">
      <dsp:nvSpPr>
        <dsp:cNvPr id="0" name=""/>
        <dsp:cNvSpPr/>
      </dsp:nvSpPr>
      <dsp:spPr>
        <a:xfrm>
          <a:off x="2854821" y="3649536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Columbia</a:t>
          </a:r>
          <a:endParaRPr lang="en-US" sz="1500" kern="1200" dirty="0"/>
        </a:p>
      </dsp:txBody>
      <dsp:txXfrm>
        <a:off x="3045312" y="3840027"/>
        <a:ext cx="919775" cy="919775"/>
      </dsp:txXfrm>
    </dsp:sp>
    <dsp:sp modelId="{F3EB184F-8643-4B49-B1E3-A42B82AA8495}">
      <dsp:nvSpPr>
        <dsp:cNvPr id="0" name=""/>
        <dsp:cNvSpPr/>
      </dsp:nvSpPr>
      <dsp:spPr>
        <a:xfrm rot="9000000">
          <a:off x="2583923" y="2707304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61458" y="2774980"/>
        <a:ext cx="193906" cy="265355"/>
      </dsp:txXfrm>
    </dsp:sp>
    <dsp:sp modelId="{F3796A1F-7C92-4B83-82AE-ED07B7BD44FD}">
      <dsp:nvSpPr>
        <dsp:cNvPr id="0" name=""/>
        <dsp:cNvSpPr/>
      </dsp:nvSpPr>
      <dsp:spPr>
        <a:xfrm>
          <a:off x="1275697" y="2737828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North-western</a:t>
          </a:r>
          <a:endParaRPr lang="en-US" sz="1500" kern="1200" dirty="0"/>
        </a:p>
      </dsp:txBody>
      <dsp:txXfrm>
        <a:off x="1466188" y="2928319"/>
        <a:ext cx="919775" cy="919775"/>
      </dsp:txXfrm>
    </dsp:sp>
    <dsp:sp modelId="{AB6980D9-C7B7-42B9-8312-2F51D08D4F51}">
      <dsp:nvSpPr>
        <dsp:cNvPr id="0" name=""/>
        <dsp:cNvSpPr/>
      </dsp:nvSpPr>
      <dsp:spPr>
        <a:xfrm rot="12600000">
          <a:off x="2583923" y="1803437"/>
          <a:ext cx="277008" cy="442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61458" y="1912664"/>
        <a:ext cx="193906" cy="265355"/>
      </dsp:txXfrm>
    </dsp:sp>
    <dsp:sp modelId="{9632D259-F4AA-44F7-8D4F-B09521B62CB7}">
      <dsp:nvSpPr>
        <dsp:cNvPr id="0" name=""/>
        <dsp:cNvSpPr/>
      </dsp:nvSpPr>
      <dsp:spPr>
        <a:xfrm>
          <a:off x="1275697" y="914413"/>
          <a:ext cx="1300757" cy="130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UCLA</a:t>
          </a:r>
          <a:endParaRPr lang="en-US" sz="1500" kern="1200" dirty="0"/>
        </a:p>
      </dsp:txBody>
      <dsp:txXfrm>
        <a:off x="1466188" y="1104904"/>
        <a:ext cx="919775" cy="91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034B0-5590-4754-B323-4E86134A24F1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371AC-582A-45CB-900D-DD991CB5F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7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D2A7-624A-4B21-B224-C764CC29C0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1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CD2A7-624A-4B21-B224-C764CC29C0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6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371AC-582A-45CB-900D-DD991CB5FD6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3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6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CBB4-7BAB-44CD-AF11-74A82BAA7CA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C3C3-FDC6-44DB-9FC0-088E31615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grants.nih.gov/grants/guide/pa-files/PAR-15-359.html" TargetMode="External"/><Relationship Id="rId13" Type="http://schemas.openxmlformats.org/officeDocument/2006/relationships/hyperlink" Target="https://www.nia.nih.gov/research/blog/2015/10/take-advantage-new-opportunities-alzheimers-research" TargetMode="External"/><Relationship Id="rId3" Type="http://schemas.openxmlformats.org/officeDocument/2006/relationships/hyperlink" Target="http://grants.nih.gov/grants/guide/pa-files/PAR-15-349.html" TargetMode="External"/><Relationship Id="rId7" Type="http://schemas.openxmlformats.org/officeDocument/2006/relationships/hyperlink" Target="http://grants.nih.gov/grants/guide/pa-files/PAR-15-356.html" TargetMode="External"/><Relationship Id="rId12" Type="http://schemas.openxmlformats.org/officeDocument/2006/relationships/hyperlink" Target="http://grants.nih.gov/grants/guide/pa-files/PAR-16-364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guide/pa-files/PAR-15-351.html" TargetMode="External"/><Relationship Id="rId11" Type="http://schemas.openxmlformats.org/officeDocument/2006/relationships/hyperlink" Target="http://grants.nih.gov/grants/guide/pa-files/PAR-16-365.html" TargetMode="External"/><Relationship Id="rId5" Type="http://schemas.openxmlformats.org/officeDocument/2006/relationships/hyperlink" Target="http://grants.nih.gov/grants/guide/pa-files/PAR-15-348.html" TargetMode="External"/><Relationship Id="rId10" Type="http://schemas.openxmlformats.org/officeDocument/2006/relationships/hyperlink" Target="http://grants.nih.gov/grants/guide/pa-files/PAR-15-357.html" TargetMode="External"/><Relationship Id="rId4" Type="http://schemas.openxmlformats.org/officeDocument/2006/relationships/hyperlink" Target="http://grants.nih.gov/grants/guide/pa-files/PAR-15-350.html" TargetMode="External"/><Relationship Id="rId9" Type="http://schemas.openxmlformats.org/officeDocument/2006/relationships/hyperlink" Target="http://grants.nih.gov/grants/guide/pa-files/PAR-15-358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mhughes\Pictures\WFSM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848769"/>
            <a:ext cx="3200400" cy="10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and Dementia Initiatives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MESA Cognitive Working Group</a:t>
            </a:r>
          </a:p>
          <a:p>
            <a:r>
              <a:rPr lang="en-US" sz="2000" dirty="0" smtClean="0"/>
              <a:t>Annette Fitzpatrick, PhD</a:t>
            </a:r>
          </a:p>
          <a:p>
            <a:r>
              <a:rPr lang="en-US" sz="2000" dirty="0" smtClean="0"/>
              <a:t>David Jacobs, PhD</a:t>
            </a:r>
          </a:p>
          <a:p>
            <a:r>
              <a:rPr lang="en-US" sz="2000" dirty="0" smtClean="0"/>
              <a:t>Timothy Hughes, PhD</a:t>
            </a:r>
          </a:p>
        </p:txBody>
      </p:sp>
      <p:pic>
        <p:nvPicPr>
          <p:cNvPr id="2050" name="Picture 2" descr="Image result for university of washing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1" y="6140822"/>
            <a:ext cx="3210559" cy="4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0525"/>
            <a:ext cx="2828925" cy="1743075"/>
          </a:xfrm>
          <a:prstGeom prst="rect">
            <a:avLst/>
          </a:prstGeom>
        </p:spPr>
      </p:pic>
      <p:sp>
        <p:nvSpPr>
          <p:cNvPr id="5" name="AutoShape 2" descr="Image result for university of minneso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niversity of minnesota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university of minnesot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67400"/>
            <a:ext cx="1410859" cy="8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Ancillary Studies: Using Exam 5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“Whole Genome Sequence Analysis of Dementia” (PI: Richard </a:t>
            </a:r>
            <a:r>
              <a:rPr lang="en-US" sz="3200" dirty="0" err="1" smtClean="0"/>
              <a:t>Mayeux</a:t>
            </a:r>
            <a:r>
              <a:rPr lang="en-US" sz="3200" dirty="0" smtClean="0"/>
              <a:t>)</a:t>
            </a:r>
          </a:p>
          <a:p>
            <a:pPr lvl="1"/>
            <a:r>
              <a:rPr lang="en-US" dirty="0" smtClean="0"/>
              <a:t>To utilize Exam 5 cognitive data to create a cognitive phenotype (n=4,651)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whole genome sequencing data currently being generated by NHLBI, existing GWAS data from MESA </a:t>
            </a:r>
            <a:r>
              <a:rPr lang="en-US" dirty="0" err="1" smtClean="0"/>
              <a:t>SHARe</a:t>
            </a:r>
            <a:r>
              <a:rPr lang="en-US" dirty="0" smtClean="0"/>
              <a:t>, and selected phenotype data</a:t>
            </a:r>
          </a:p>
          <a:p>
            <a:r>
              <a:rPr lang="en-US" dirty="0" smtClean="0"/>
              <a:t>“MESA WAGE” (PI: Richard </a:t>
            </a:r>
            <a:r>
              <a:rPr lang="en-US" dirty="0" err="1" smtClean="0"/>
              <a:t>Mayeux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Select cognitively normal individuals as controls for the AD cases in the Watson </a:t>
            </a:r>
            <a:r>
              <a:rPr lang="en-US" dirty="0"/>
              <a:t>and </a:t>
            </a:r>
            <a:r>
              <a:rPr lang="en-US" dirty="0" err="1" smtClean="0"/>
              <a:t>Curoverse</a:t>
            </a:r>
            <a:r>
              <a:rPr lang="en-US" dirty="0" smtClean="0"/>
              <a:t> projects.</a:t>
            </a:r>
          </a:p>
          <a:p>
            <a:pPr lvl="1"/>
            <a:r>
              <a:rPr lang="en-US" dirty="0" smtClean="0"/>
              <a:t>Identify novel candidate </a:t>
            </a:r>
            <a:r>
              <a:rPr lang="en-US" dirty="0"/>
              <a:t>genes/regions</a:t>
            </a:r>
            <a:r>
              <a:rPr lang="en-US" dirty="0" smtClean="0"/>
              <a:t> from genomics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gnitive test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2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352925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Exam 6 and Beyond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" y="2852738"/>
            <a:ext cx="7772400" cy="150018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Memory and Dementia Ancillary Studies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2308225"/>
            <a:ext cx="2828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84434" cy="1261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5790133"/>
            <a:ext cx="19812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Atrial </a:t>
            </a:r>
            <a:r>
              <a:rPr lang="en-US" dirty="0" smtClean="0"/>
              <a:t>Fibrillation</a:t>
            </a:r>
            <a:r>
              <a:rPr lang="en-US" sz="4000" dirty="0" smtClean="0"/>
              <a:t> </a:t>
            </a:r>
            <a:r>
              <a:rPr lang="en-US" sz="2700" dirty="0" smtClean="0"/>
              <a:t>(PI: Susan Heckbert)</a:t>
            </a:r>
            <a:br>
              <a:rPr lang="en-US" sz="2700" dirty="0" smtClean="0"/>
            </a:br>
            <a:r>
              <a:rPr lang="en-US" sz="2700" dirty="0" smtClean="0"/>
              <a:t>(n=1500, All sites)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7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Goal: To study subclinical atrial fibrillation (AF) and AF burden in relation to brain and cardiac structure and function and cardiovascular events </a:t>
            </a:r>
            <a:endParaRPr lang="en-US" dirty="0" smtClean="0"/>
          </a:p>
          <a:p>
            <a:r>
              <a:rPr lang="en-US" sz="3000" dirty="0" smtClean="0"/>
              <a:t>Repeat </a:t>
            </a:r>
            <a:r>
              <a:rPr lang="en-US" sz="3000" dirty="0"/>
              <a:t>CASI, Digit Span and Digit Symbol at Exam 6   </a:t>
            </a:r>
          </a:p>
          <a:p>
            <a:r>
              <a:rPr lang="en-US" sz="3000" dirty="0" err="1" smtClean="0"/>
              <a:t>ZioPatch</a:t>
            </a:r>
            <a:r>
              <a:rPr lang="en-US" sz="3000" dirty="0" smtClean="0"/>
              <a:t> </a:t>
            </a:r>
            <a:r>
              <a:rPr lang="en-US" sz="3000" dirty="0"/>
              <a:t>for AF monitoring (up to 28 days)</a:t>
            </a:r>
          </a:p>
          <a:p>
            <a:r>
              <a:rPr lang="en-US" sz="3000" dirty="0" smtClean="0"/>
              <a:t>Brain </a:t>
            </a:r>
            <a:r>
              <a:rPr lang="en-US" sz="3000" dirty="0"/>
              <a:t>MRI ~18 months after Exam 6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48400"/>
            <a:ext cx="6629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8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390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534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324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3" y="5408067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43600" y="4995446"/>
            <a:ext cx="3352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Funded: 	</a:t>
            </a:r>
            <a:r>
              <a:rPr lang="en-US" sz="1600" dirty="0"/>
              <a:t>R01 </a:t>
            </a:r>
            <a:r>
              <a:rPr lang="en-US" sz="1600" dirty="0" smtClean="0"/>
              <a:t>HL127659 (Heckbert)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62580" y="593764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2787" y="5864423"/>
            <a:ext cx="82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ZioPatch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85800" y="5773199"/>
            <a:ext cx="28956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79" y="5390285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87" y="5390286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80" y="5390284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733800" y="5772352"/>
            <a:ext cx="27432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MESA Memory </a:t>
            </a:r>
            <a:r>
              <a:rPr lang="en-US" sz="2400" dirty="0" smtClean="0"/>
              <a:t>(</a:t>
            </a:r>
            <a:r>
              <a:rPr lang="en-US" sz="2400" dirty="0"/>
              <a:t>PI: </a:t>
            </a:r>
            <a:r>
              <a:rPr lang="en-US" sz="2400" dirty="0" smtClean="0"/>
              <a:t>Timothy Hughes)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(n=540, WFU only)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86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Goal - Determine how differential vascular risk factor profile (micro- vs. macro-) for each racial group might explain excess pathology and AD risk. </a:t>
            </a:r>
          </a:p>
          <a:p>
            <a:pPr lvl="1"/>
            <a:r>
              <a:rPr lang="en-US" dirty="0" smtClean="0"/>
              <a:t>Repeat CASI, DSC and DS   </a:t>
            </a:r>
          </a:p>
          <a:p>
            <a:pPr lvl="1"/>
            <a:r>
              <a:rPr lang="en-US" dirty="0" smtClean="0"/>
              <a:t>Detailed cognitive battery </a:t>
            </a:r>
            <a:r>
              <a:rPr lang="en-US" sz="2100" dirty="0" smtClean="0"/>
              <a:t>(UDS v3, used by all NIH-funded AD Centers)</a:t>
            </a:r>
          </a:p>
          <a:p>
            <a:pPr lvl="1"/>
            <a:r>
              <a:rPr lang="en-US" dirty="0" smtClean="0"/>
              <a:t>Physical exam by clinician</a:t>
            </a:r>
          </a:p>
          <a:p>
            <a:pPr lvl="1"/>
            <a:r>
              <a:rPr lang="en-US" dirty="0" smtClean="0"/>
              <a:t>Cognitive adjudication </a:t>
            </a:r>
            <a:r>
              <a:rPr lang="en-US" sz="2100" dirty="0" smtClean="0"/>
              <a:t>(normal, MCI, dementia subtypes)</a:t>
            </a:r>
          </a:p>
          <a:p>
            <a:pPr lvl="1"/>
            <a:r>
              <a:rPr lang="en-US" dirty="0" smtClean="0"/>
              <a:t>Brain MRI </a:t>
            </a:r>
            <a:r>
              <a:rPr lang="en-US" sz="2100" dirty="0" smtClean="0"/>
              <a:t>(non-contrast, structural and functional, detailed vascular reads) </a:t>
            </a:r>
            <a:endParaRPr lang="en-US" dirty="0" smtClean="0"/>
          </a:p>
          <a:p>
            <a:pPr lvl="1"/>
            <a:r>
              <a:rPr lang="el-GR" dirty="0" smtClean="0"/>
              <a:t>β-</a:t>
            </a:r>
            <a:r>
              <a:rPr lang="en-US" dirty="0" smtClean="0"/>
              <a:t>amyloid PET imaging</a:t>
            </a:r>
          </a:p>
          <a:p>
            <a:pPr lvl="1"/>
            <a:r>
              <a:rPr lang="en-US" dirty="0" smtClean="0"/>
              <a:t>LP </a:t>
            </a:r>
            <a:r>
              <a:rPr lang="en-US" dirty="0" err="1" smtClean="0"/>
              <a:t>substudy</a:t>
            </a:r>
            <a:r>
              <a:rPr lang="en-US" dirty="0" smtClean="0"/>
              <a:t> (n=200, 40%)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48400"/>
            <a:ext cx="6629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8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390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534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324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lum bright="-16000" contrast="-6000"/>
          </a:blip>
          <a:srcRect/>
          <a:stretch>
            <a:fillRect/>
          </a:stretch>
        </p:blipFill>
        <p:spPr bwMode="auto">
          <a:xfrm>
            <a:off x="-152400" y="4686232"/>
            <a:ext cx="685800" cy="148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27" y="5393269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7864" y="4953000"/>
            <a:ext cx="3124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Funded: 	R01 AG054069 (Hughes) </a:t>
            </a:r>
            <a:r>
              <a:rPr lang="en-US" sz="1200" dirty="0"/>
              <a:t>	</a:t>
            </a:r>
            <a:r>
              <a:rPr lang="en-US" sz="1600" dirty="0" smtClean="0"/>
              <a:t>P30 AG049638 (Craft)	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97056" y="5867400"/>
            <a:ext cx="93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Exams 1-6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20" y="5393269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11218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7817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2962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9561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01561" y="594062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PET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124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MESA Memory Visit Schedule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81888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Cognitive Testing  </a:t>
            </a:r>
            <a:r>
              <a:rPr lang="en-US" sz="1050" dirty="0" smtClean="0"/>
              <a:t>(90 min)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3048000"/>
            <a:ext cx="2133600" cy="34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MESA Exam 6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0" y="3048000"/>
            <a:ext cx="1981200" cy="34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Brain MRI  </a:t>
            </a:r>
            <a:r>
              <a:rPr lang="en-US" sz="1200" dirty="0" smtClean="0"/>
              <a:t>(60 min)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282952" y="3976058"/>
            <a:ext cx="1981200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Amyloid PET  </a:t>
            </a:r>
            <a:r>
              <a:rPr lang="en-US" sz="1200" dirty="0" smtClean="0"/>
              <a:t>(90 min)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496450"/>
            <a:ext cx="1981200" cy="37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Visit  </a:t>
            </a:r>
            <a:r>
              <a:rPr lang="en-US" sz="1200" dirty="0" smtClean="0"/>
              <a:t>(45 min)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355592" y="3029034"/>
            <a:ext cx="2045208" cy="366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Telephone Call </a:t>
            </a:r>
            <a:r>
              <a:rPr lang="en-US" sz="1200" dirty="0" smtClean="0"/>
              <a:t>(30 min)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489192" y="3014246"/>
            <a:ext cx="219760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Cognitive Testing  </a:t>
            </a:r>
            <a:r>
              <a:rPr lang="en-US" sz="1200" dirty="0" smtClean="0"/>
              <a:t>(90 min)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489192" y="3490748"/>
            <a:ext cx="2197608" cy="414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Brain MRI  </a:t>
            </a:r>
            <a:r>
              <a:rPr lang="en-US" sz="1200" dirty="0" smtClean="0"/>
              <a:t>(60 min)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489192" y="4001004"/>
            <a:ext cx="219760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Visit  </a:t>
            </a:r>
            <a:r>
              <a:rPr lang="en-US" sz="1200" dirty="0" smtClean="0"/>
              <a:t>(45 min)</a:t>
            </a:r>
            <a:endParaRPr lang="en-US" sz="1200" dirty="0"/>
          </a:p>
        </p:txBody>
      </p:sp>
      <p:graphicFrame>
        <p:nvGraphicFramePr>
          <p:cNvPr id="32" name="Diagram 31"/>
          <p:cNvGraphicFramePr/>
          <p:nvPr>
            <p:extLst/>
          </p:nvPr>
        </p:nvGraphicFramePr>
        <p:xfrm>
          <a:off x="76200" y="1515646"/>
          <a:ext cx="89916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477000" y="447750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…over two months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4483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1246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MESA Memory Visit Schedule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686683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Cognitive Testing  </a:t>
            </a:r>
            <a:r>
              <a:rPr lang="en-US" sz="1050" dirty="0" smtClean="0"/>
              <a:t>(20 min)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6200" y="3234154"/>
            <a:ext cx="2133600" cy="34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MESA Exam 6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86000" y="3686683"/>
            <a:ext cx="2057400" cy="365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Brain MRI  </a:t>
            </a:r>
            <a:r>
              <a:rPr lang="en-US" sz="1200" dirty="0" smtClean="0"/>
              <a:t>(60 min)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267712" y="4613502"/>
            <a:ext cx="2057400" cy="35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Amyloid PET  </a:t>
            </a:r>
            <a:r>
              <a:rPr lang="en-US" sz="1200" dirty="0" smtClean="0"/>
              <a:t>(90 min)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286000" y="4143114"/>
            <a:ext cx="2057400" cy="37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Visit  </a:t>
            </a:r>
            <a:r>
              <a:rPr lang="en-US" sz="1200" dirty="0" smtClean="0"/>
              <a:t>(45 min)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4419600" y="3234154"/>
            <a:ext cx="2045208" cy="34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Telephone Call </a:t>
            </a:r>
            <a:r>
              <a:rPr lang="en-US" sz="1200" dirty="0" smtClean="0"/>
              <a:t>(30 min)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6531864" y="3234154"/>
            <a:ext cx="2197608" cy="36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Cognitive Testing  </a:t>
            </a:r>
            <a:r>
              <a:rPr lang="en-US" sz="1200" dirty="0" smtClean="0"/>
              <a:t>(90 min)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6531864" y="3686683"/>
            <a:ext cx="2197608" cy="344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Brain MRI  </a:t>
            </a:r>
            <a:r>
              <a:rPr lang="en-US" sz="1200" dirty="0" smtClean="0"/>
              <a:t>(60 min)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6531864" y="4140518"/>
            <a:ext cx="219760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Clinical Visit  </a:t>
            </a:r>
            <a:r>
              <a:rPr lang="en-US" sz="1200" dirty="0" smtClean="0"/>
              <a:t>(45 min)</a:t>
            </a:r>
            <a:endParaRPr lang="en-US" sz="1200" dirty="0"/>
          </a:p>
        </p:txBody>
      </p:sp>
      <p:graphicFrame>
        <p:nvGraphicFramePr>
          <p:cNvPr id="32" name="Diagram 31"/>
          <p:cNvGraphicFramePr/>
          <p:nvPr>
            <p:extLst/>
          </p:nvPr>
        </p:nvGraphicFramePr>
        <p:xfrm>
          <a:off x="76200" y="1752600"/>
          <a:ext cx="89916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335268" y="4634416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…over two months</a:t>
            </a:r>
            <a:endParaRPr lang="en-US" sz="1400" i="1" dirty="0"/>
          </a:p>
        </p:txBody>
      </p:sp>
      <p:sp>
        <p:nvSpPr>
          <p:cNvPr id="2" name="Rectangle 1"/>
          <p:cNvSpPr/>
          <p:nvPr/>
        </p:nvSpPr>
        <p:spPr>
          <a:xfrm>
            <a:off x="1118616" y="1263186"/>
            <a:ext cx="672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after AFIB Visits wearing the Zio Patch®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7712" y="3234154"/>
            <a:ext cx="2075688" cy="347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Cognitive Testing </a:t>
            </a:r>
            <a:r>
              <a:rPr lang="en-US" sz="1050" dirty="0" smtClean="0"/>
              <a:t>(90 min)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01012" y="507481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…over two months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2469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5820727"/>
            <a:ext cx="19812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MESA Epigenetics of </a:t>
            </a:r>
            <a:r>
              <a:rPr lang="en-US" dirty="0"/>
              <a:t>AD </a:t>
            </a:r>
            <a:r>
              <a:rPr lang="en-US" sz="2700" dirty="0"/>
              <a:t>(PI: </a:t>
            </a:r>
            <a:r>
              <a:rPr lang="en-US" sz="2700" dirty="0" smtClean="0"/>
              <a:t>Jingzhong Ding)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(n=1050, WFU and JHU) </a:t>
            </a:r>
            <a:endParaRPr lang="en-US" sz="3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Goal - Leverage epigenetic and </a:t>
            </a:r>
            <a:r>
              <a:rPr lang="en-US" dirty="0" err="1" smtClean="0"/>
              <a:t>transcriptomic</a:t>
            </a:r>
            <a:r>
              <a:rPr lang="en-US" dirty="0" smtClean="0"/>
              <a:t> data from monocytes showing oxidative phosphorylation (OXPHOS) pathway is associated with cognition</a:t>
            </a:r>
          </a:p>
          <a:p>
            <a:r>
              <a:rPr lang="en-US" sz="3000" dirty="0" smtClean="0"/>
              <a:t>Preliminary data show strong associations between OXPHOS pathway and cognitive performance at Exam 5</a:t>
            </a:r>
          </a:p>
          <a:p>
            <a:r>
              <a:rPr lang="en-US" sz="3000" dirty="0" smtClean="0"/>
              <a:t>Add cognitive battery (to JHU) combine WFU </a:t>
            </a:r>
          </a:p>
          <a:p>
            <a:r>
              <a:rPr lang="en-US" sz="3000" dirty="0" smtClean="0"/>
              <a:t>Cognitive Adjudication </a:t>
            </a:r>
            <a:r>
              <a:rPr lang="en-US" sz="2600" dirty="0" smtClean="0"/>
              <a:t>(by WF AD Center)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248400"/>
            <a:ext cx="6629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7818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390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962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53400" y="6248400"/>
            <a:ext cx="304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6324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9800" y="5562600"/>
            <a:ext cx="46482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Funding: 	R01 AGXXXXXX (Ding)  </a:t>
            </a:r>
            <a:r>
              <a:rPr lang="en-US" sz="1200" dirty="0" smtClean="0"/>
              <a:t>pending </a:t>
            </a:r>
            <a:r>
              <a:rPr lang="en-US" sz="1200" dirty="0"/>
              <a:t>– </a:t>
            </a:r>
            <a:r>
              <a:rPr lang="en-US" sz="1200" dirty="0" smtClean="0"/>
              <a:t>05/2021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3" y="5452535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1218" y="5985940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600200" y="3733800"/>
            <a:ext cx="1828800" cy="151035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OXPHOS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106236" y="762000"/>
            <a:ext cx="2286000" cy="403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r"/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096000" y="762000"/>
            <a:ext cx="2299645" cy="2564824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06236" y="2299648"/>
            <a:ext cx="2289410" cy="250095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057400" y="838200"/>
            <a:ext cx="4953000" cy="3962400"/>
          </a:xfrm>
          <a:prstGeom prst="rightArrow">
            <a:avLst>
              <a:gd name="adj1" fmla="val 50000"/>
              <a:gd name="adj2" fmla="val 42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138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Subclinical</a:t>
            </a:r>
          </a:p>
          <a:p>
            <a:pPr algn="ctr"/>
            <a:r>
              <a:rPr lang="en-US" dirty="0" smtClean="0"/>
              <a:t>Vascular Disease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9854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Metabolic Dysregulation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990600" y="2482528"/>
            <a:ext cx="533400" cy="722376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180282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3340472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24200" y="934872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Cerebrovascular dysfunction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3637128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Neuro-degeneration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124200" y="22860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Amyloid Pathology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3848100" y="17907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3848100" y="31242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0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Antecedent</a:t>
            </a:r>
          </a:p>
          <a:p>
            <a:pPr algn="ctr"/>
            <a:r>
              <a:rPr lang="en-US" dirty="0" smtClean="0"/>
              <a:t>Cardiometabolic Dysfunction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30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Neuroimaging Abnormalities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16468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Age-Related Dementia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544669"/>
            <a:ext cx="22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Alzheimer’s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Disease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371600"/>
            <a:ext cx="230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Vascular Cognitive </a:t>
            </a:r>
            <a:r>
              <a:rPr lang="en-US" dirty="0" smtClean="0">
                <a:solidFill>
                  <a:schemeClr val="bg1"/>
                </a:solidFill>
              </a:rPr>
              <a:t>Impairment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88468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Study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1" y="4888468"/>
            <a:ext cx="6119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Memory Study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32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209800" y="1420368"/>
            <a:ext cx="4742688" cy="4419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38588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45840" y="2514600"/>
            <a:ext cx="2016760" cy="2021840"/>
            <a:chOff x="1056640" y="975359"/>
            <a:chExt cx="2113280" cy="2113280"/>
          </a:xfrm>
        </p:grpSpPr>
        <p:sp>
          <p:nvSpPr>
            <p:cNvPr id="7" name="Oval 6"/>
            <p:cNvSpPr/>
            <p:nvPr/>
          </p:nvSpPr>
          <p:spPr>
            <a:xfrm>
              <a:off x="1056640" y="975359"/>
              <a:ext cx="2113280" cy="21132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alpha val="50000"/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1153160" y="1181622"/>
              <a:ext cx="1950720" cy="1625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chemeClr val="bg1"/>
                  </a:solidFill>
                </a:rPr>
                <a:t>Dementia</a:t>
              </a: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30040" y="266342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SNAP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8248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821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867400"/>
            <a:ext cx="640080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SNAP </a:t>
            </a:r>
            <a:r>
              <a:rPr lang="en-US" sz="1600" dirty="0"/>
              <a:t>= </a:t>
            </a:r>
            <a:r>
              <a:rPr lang="en-US" sz="1600" dirty="0" smtClean="0"/>
              <a:t>non-Alzheimer’s pathophysiology,  AD = pure Alzheimer’s disease, VCI = vascular cognitive impairment, cSVD = cerebral small vessel disease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044942" y="4800600"/>
            <a:ext cx="113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Resilience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Much Detail?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93000" y="6490900"/>
            <a:ext cx="160020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Hughes, unpublished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2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Model of AD</a:t>
            </a:r>
            <a:endParaRPr lang="en-US" dirty="0"/>
          </a:p>
        </p:txBody>
      </p:sp>
      <p:pic>
        <p:nvPicPr>
          <p:cNvPr id="2050" name="Picture 2" descr="Image result for sperling jack model alzheimer'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9" y="1589869"/>
            <a:ext cx="7934461" cy="412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6504801"/>
            <a:ext cx="160020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Jack et al. Lancet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CVD and Alzheimer’s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Alzheimer’s disease (AD) is more than plaques and tangles</a:t>
            </a:r>
          </a:p>
          <a:p>
            <a:r>
              <a:rPr lang="en-US" dirty="0" smtClean="0"/>
              <a:t>Vascular disease is recognized as a modifiable risk factor for AD and related dementias</a:t>
            </a:r>
            <a:r>
              <a:rPr lang="en-US" sz="1800" dirty="0" smtClean="0"/>
              <a:t> (Expert Panels: ADRD 2013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 and AHA/ASA 2011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  <a:endParaRPr lang="en-US" dirty="0" smtClean="0"/>
          </a:p>
          <a:p>
            <a:r>
              <a:rPr lang="en-US" dirty="0" smtClean="0"/>
              <a:t>Intervene on:</a:t>
            </a:r>
          </a:p>
          <a:p>
            <a:pPr lvl="1"/>
            <a:r>
              <a:rPr lang="en-US" dirty="0" smtClean="0"/>
              <a:t>What? Mechanisms remain unclear</a:t>
            </a:r>
          </a:p>
          <a:p>
            <a:pPr lvl="2"/>
            <a:r>
              <a:rPr lang="en-US" dirty="0" smtClean="0"/>
              <a:t>Hypertension</a:t>
            </a:r>
          </a:p>
          <a:p>
            <a:pPr lvl="2"/>
            <a:r>
              <a:rPr lang="en-US" dirty="0" smtClean="0"/>
              <a:t>Diabetes</a:t>
            </a:r>
          </a:p>
          <a:p>
            <a:pPr lvl="1"/>
            <a:r>
              <a:rPr lang="en-US" dirty="0" smtClean="0"/>
              <a:t>Who? African Americans and Hispanics are 2X as likely to get AD, possibly the amyloid plaque burden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172200"/>
            <a:ext cx="2590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 smtClean="0"/>
              <a:t>Montine</a:t>
            </a:r>
            <a:r>
              <a:rPr lang="en-US" sz="1200" dirty="0" smtClean="0"/>
              <a:t> et al. </a:t>
            </a:r>
            <a:r>
              <a:rPr lang="en-US" sz="1200" i="1" dirty="0" smtClean="0"/>
              <a:t>Neurology</a:t>
            </a:r>
            <a:r>
              <a:rPr lang="en-US" sz="1200" dirty="0" smtClean="0"/>
              <a:t> 2014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Gorelick</a:t>
            </a:r>
            <a:r>
              <a:rPr lang="en-US" sz="1200" dirty="0" smtClean="0"/>
              <a:t> et al. </a:t>
            </a:r>
            <a:r>
              <a:rPr lang="en-US" sz="1200" i="1" dirty="0" smtClean="0"/>
              <a:t>Stroke</a:t>
            </a:r>
            <a:r>
              <a:rPr lang="en-US" sz="1200" dirty="0" smtClean="0"/>
              <a:t> 2011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Gottesman</a:t>
            </a:r>
            <a:r>
              <a:rPr lang="en-US" sz="1200" dirty="0" smtClean="0"/>
              <a:t> et al. </a:t>
            </a:r>
            <a:r>
              <a:rPr lang="en-US" sz="1200" i="1" dirty="0" smtClean="0"/>
              <a:t>Neurology</a:t>
            </a:r>
            <a:r>
              <a:rPr lang="en-US" sz="1200" dirty="0" smtClean="0"/>
              <a:t> 2015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>
          <a:xfrm>
            <a:off x="3505200" y="4419600"/>
            <a:ext cx="304800" cy="4572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445666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Key modifiable risk factors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600200" y="3733800"/>
            <a:ext cx="1828800" cy="1510352"/>
          </a:xfrm>
          <a:prstGeom prst="irregularSeal1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OXPHOS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106236" y="762000"/>
            <a:ext cx="2286000" cy="403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algn="r"/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096000" y="762000"/>
            <a:ext cx="2299645" cy="2564824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06236" y="2299648"/>
            <a:ext cx="2289410" cy="2500952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057400" y="838200"/>
            <a:ext cx="4953000" cy="3962400"/>
          </a:xfrm>
          <a:prstGeom prst="rightArrow">
            <a:avLst>
              <a:gd name="adj1" fmla="val 50000"/>
              <a:gd name="adj2" fmla="val 421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16138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Subclinical</a:t>
            </a:r>
          </a:p>
          <a:p>
            <a:pPr algn="ctr"/>
            <a:r>
              <a:rPr lang="en-US" dirty="0" smtClean="0"/>
              <a:t>Vascular Disease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985448"/>
            <a:ext cx="198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Metabolic Dysregulation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990600" y="2482528"/>
            <a:ext cx="533400" cy="722376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1802824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62200" y="3340472"/>
            <a:ext cx="609600" cy="4968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24200" y="934872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Cerebrovascular dysfunction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24200" y="3637128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Neuro-degeneration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124200" y="2286000"/>
            <a:ext cx="1981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Amyloid Pathology</a:t>
            </a:r>
            <a:endParaRPr lang="en-US" dirty="0"/>
          </a:p>
        </p:txBody>
      </p:sp>
      <p:sp>
        <p:nvSpPr>
          <p:cNvPr id="14" name="Up-Down Arrow 13"/>
          <p:cNvSpPr/>
          <p:nvPr/>
        </p:nvSpPr>
        <p:spPr>
          <a:xfrm>
            <a:off x="3848100" y="17907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/>
          <p:cNvSpPr/>
          <p:nvPr/>
        </p:nvSpPr>
        <p:spPr>
          <a:xfrm>
            <a:off x="3848100" y="3124200"/>
            <a:ext cx="533400" cy="722376"/>
          </a:xfrm>
          <a:prstGeom prst="up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304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Antecedent</a:t>
            </a:r>
          </a:p>
          <a:p>
            <a:pPr algn="ctr"/>
            <a:r>
              <a:rPr lang="en-US" dirty="0" smtClean="0"/>
              <a:t>Cardiometabolic Dysfunction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304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Neuroimaging Abnormalities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316468"/>
            <a:ext cx="2285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Age-Related Dementia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3544669"/>
            <a:ext cx="229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Alzheimer’s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Disease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371600"/>
            <a:ext cx="230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Vascular Cognitive </a:t>
            </a:r>
            <a:r>
              <a:rPr lang="en-US" dirty="0" smtClean="0">
                <a:solidFill>
                  <a:schemeClr val="bg1"/>
                </a:solidFill>
              </a:rPr>
              <a:t>Impairment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888468"/>
            <a:ext cx="1981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Study</a:t>
            </a:r>
            <a:endParaRPr lang="en-US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1" y="4888468"/>
            <a:ext cx="6119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MESA Memory Study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Additional leverage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GWAS, </a:t>
            </a:r>
            <a:r>
              <a:rPr lang="en-US" dirty="0" err="1" smtClean="0">
                <a:solidFill>
                  <a:srgbClr val="FF0000"/>
                </a:solidFill>
              </a:rPr>
              <a:t>TOPMed</a:t>
            </a:r>
            <a:r>
              <a:rPr lang="en-US" dirty="0" smtClean="0">
                <a:solidFill>
                  <a:srgbClr val="FF0000"/>
                </a:solidFill>
              </a:rPr>
              <a:t>, metabolomics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Sleep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CVD, diet,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nvironment, etc…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…over 100 ancillary studies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and Dementia Ancillary Studies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2828925" cy="17430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4837"/>
            <a:ext cx="2593213" cy="6334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Guidance From the Cognitive Working Group </a:t>
            </a:r>
            <a:r>
              <a:rPr lang="en-US" sz="2200" dirty="0" smtClean="0"/>
              <a:t>(Jacobs, Fujiyoshi, Hughes, Fitzpatrick, Rapp, et al.)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Improve ascertainment of dementia diagnoses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Guidance on existing cognitive outcomes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Capitalize on NIH funding earmarked for AD 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Formally contribute to AD research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Contribute </a:t>
            </a:r>
            <a:r>
              <a:rPr lang="en-US" sz="2400" dirty="0"/>
              <a:t>to defining vascular contributions to AD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Identify </a:t>
            </a:r>
            <a:r>
              <a:rPr lang="en-US" sz="2400" dirty="0"/>
              <a:t>modifiable targets for AD prevention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Leverage (unparalleled) deep genotyping and phenotyping in MESA</a:t>
            </a:r>
            <a:endParaRPr lang="en-US" sz="2400" dirty="0"/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MESA </a:t>
            </a:r>
            <a:r>
              <a:rPr lang="en-US" sz="2400" dirty="0"/>
              <a:t>missing AD </a:t>
            </a:r>
            <a:r>
              <a:rPr lang="en-US" sz="2400" dirty="0" smtClean="0"/>
              <a:t>outcomes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81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Guidance From the Cognitive Working Group </a:t>
            </a:r>
            <a:r>
              <a:rPr lang="en-US" sz="2200" dirty="0" smtClean="0"/>
              <a:t>(Jacobs, Fujiyoshi, Hughes, Fitzpatrick, Rapp, et al.)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Better ascertainment of dementia diagnoses</a:t>
            </a:r>
          </a:p>
          <a:p>
            <a:pPr lvl="1"/>
            <a:r>
              <a:rPr lang="en-US" dirty="0" smtClean="0"/>
              <a:t>Using ICD codes, plus</a:t>
            </a:r>
          </a:p>
          <a:p>
            <a:pPr lvl="1"/>
            <a:r>
              <a:rPr lang="en-US" dirty="0" smtClean="0"/>
              <a:t>Death certificates, plus</a:t>
            </a:r>
          </a:p>
          <a:p>
            <a:pPr lvl="1"/>
            <a:r>
              <a:rPr lang="en-US" dirty="0"/>
              <a:t>Medication </a:t>
            </a:r>
            <a:r>
              <a:rPr lang="en-US" sz="2000" dirty="0"/>
              <a:t>(acetylcholinesterase </a:t>
            </a:r>
            <a:r>
              <a:rPr lang="en-US" sz="2000" dirty="0" smtClean="0"/>
              <a:t>and NMDA receptor inhibitors)</a:t>
            </a:r>
          </a:p>
          <a:p>
            <a:r>
              <a:rPr lang="en-US" dirty="0" smtClean="0"/>
              <a:t>Approach improved detection of dementia cases up to exam</a:t>
            </a:r>
          </a:p>
          <a:p>
            <a:pPr lvl="1"/>
            <a:r>
              <a:rPr lang="en-US" dirty="0" smtClean="0"/>
              <a:t>306 </a:t>
            </a:r>
            <a:r>
              <a:rPr lang="en-US" dirty="0"/>
              <a:t>people were found to have any of these </a:t>
            </a:r>
            <a:r>
              <a:rPr lang="en-US" dirty="0" smtClean="0"/>
              <a:t>codes</a:t>
            </a:r>
          </a:p>
          <a:p>
            <a:pPr lvl="1"/>
            <a:r>
              <a:rPr lang="en-US" dirty="0" smtClean="0"/>
              <a:t>Includes detailed medical </a:t>
            </a:r>
            <a:r>
              <a:rPr lang="en-US" dirty="0"/>
              <a:t>record review </a:t>
            </a:r>
            <a:endParaRPr lang="en-US" dirty="0" smtClean="0"/>
          </a:p>
          <a:p>
            <a:pPr lvl="2"/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for any dementia in </a:t>
            </a:r>
            <a:r>
              <a:rPr lang="en-US" dirty="0" smtClean="0"/>
              <a:t>224</a:t>
            </a:r>
          </a:p>
          <a:p>
            <a:pPr lvl="2"/>
            <a:r>
              <a:rPr lang="en-US" dirty="0" smtClean="0"/>
              <a:t>Non-dementia </a:t>
            </a:r>
            <a:r>
              <a:rPr lang="en-US" dirty="0"/>
              <a:t>condition in </a:t>
            </a:r>
            <a:r>
              <a:rPr lang="en-US" dirty="0" smtClean="0"/>
              <a:t>18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was insufficient in </a:t>
            </a:r>
            <a:r>
              <a:rPr lang="en-US" dirty="0" smtClean="0"/>
              <a:t>64</a:t>
            </a:r>
          </a:p>
          <a:p>
            <a:pPr lvl="3"/>
            <a:r>
              <a:rPr lang="en-US" dirty="0" smtClean="0"/>
              <a:t>31 </a:t>
            </a:r>
            <a:r>
              <a:rPr lang="en-US" dirty="0"/>
              <a:t>did not have a medical record at the </a:t>
            </a:r>
            <a:r>
              <a:rPr lang="en-US" dirty="0" err="1"/>
              <a:t>CoC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33 </a:t>
            </a:r>
            <a:r>
              <a:rPr lang="en-US" dirty="0"/>
              <a:t>did not contain </a:t>
            </a:r>
            <a:r>
              <a:rPr lang="en-US" dirty="0" smtClean="0"/>
              <a:t>note of dementia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172200"/>
            <a:ext cx="2438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Fujiyoshi et al</a:t>
            </a:r>
            <a:r>
              <a:rPr lang="en-US" sz="1200" dirty="0"/>
              <a:t>. </a:t>
            </a:r>
            <a:r>
              <a:rPr lang="en-US" sz="1200" i="1" dirty="0" smtClean="0"/>
              <a:t>Alzheimer’s </a:t>
            </a:r>
            <a:r>
              <a:rPr lang="en-US" sz="1200" i="1" dirty="0"/>
              <a:t>disease and associated </a:t>
            </a:r>
            <a:r>
              <a:rPr lang="en-US" sz="1200" i="1" dirty="0" smtClean="0"/>
              <a:t>disorders.</a:t>
            </a:r>
            <a:r>
              <a:rPr lang="en-US" sz="1200" dirty="0" smtClean="0"/>
              <a:t> </a:t>
            </a:r>
            <a:r>
              <a:rPr lang="en-US" sz="1200" dirty="0"/>
              <a:t>2016.</a:t>
            </a:r>
          </a:p>
        </p:txBody>
      </p:sp>
    </p:spTree>
    <p:extLst>
      <p:ext uri="{BB962C8B-B14F-4D97-AF65-F5344CB8AC3E}">
        <p14:creationId xmlns:p14="http://schemas.microsoft.com/office/powerpoint/2010/main" val="37652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85845"/>
              </p:ext>
            </p:extLst>
          </p:nvPr>
        </p:nvGraphicFramePr>
        <p:xfrm>
          <a:off x="304800" y="304800"/>
          <a:ext cx="4923939" cy="6547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8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ICD9 (used in hospital records)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Rubric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8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290.4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Vascular Dementias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290 except 290.4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Several other dementias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294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Persistent mental disorders due to conditions classified elsewhere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Alzheimer's disease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Frontotemporal</a:t>
                      </a:r>
                      <a:r>
                        <a:rPr lang="en-US" sz="1200" dirty="0">
                          <a:effectLst/>
                        </a:rPr>
                        <a:t> dementia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Senile degeneration of brain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331.82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Dementia with Lewy body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331.83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Mild cognitive impairment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331.9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Cerebral degeneration unspecified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438.0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Cognitive deficits, late effects of cerebrovascular disease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780.93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Memory loss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Dementia in Alzheimer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F01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Vascular Dementia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Unspecified dementia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1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Organic amnesic syndrome not induced alcohol and other psychoactive substances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7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G30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Alzheimer's disease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1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G31. except for G31.2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Other degenerative disease of nervous system, not elsewhere classified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1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I69.91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Cognitive deficits following unspecified cerebrovascular disease</a:t>
                      </a:r>
                      <a:endParaRPr lang="en-US" sz="12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1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R41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Other symptoms and signs involving cognitive functions and awareness</a:t>
                      </a:r>
                      <a:endParaRPr lang="en-US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43613" marR="43613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82509"/>
              </p:ext>
            </p:extLst>
          </p:nvPr>
        </p:nvGraphicFramePr>
        <p:xfrm>
          <a:off x="3124200" y="1828800"/>
          <a:ext cx="5734050" cy="4106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Criterion definition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ICD9 code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ICD10 code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A.</a:t>
                      </a:r>
                      <a:r>
                        <a:rPr lang="en-US" sz="1400" dirty="0">
                          <a:effectLst/>
                        </a:rPr>
                        <a:t> Vascular dementia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290.4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F01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B. </a:t>
                      </a:r>
                      <a:r>
                        <a:rPr lang="en-US" sz="1400" dirty="0">
                          <a:effectLst/>
                        </a:rPr>
                        <a:t>Alzheimer's dementia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331.0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F00, G30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C. </a:t>
                      </a:r>
                      <a:r>
                        <a:rPr lang="en-US" sz="1400" dirty="0">
                          <a:effectLst/>
                        </a:rPr>
                        <a:t>Other dementias and chronic organic psychotic conditions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290, 294 (not 290.4, 294.8, 294.9)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F03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D. </a:t>
                      </a:r>
                      <a:r>
                        <a:rPr lang="en-US" sz="1400" dirty="0">
                          <a:effectLst/>
                        </a:rPr>
                        <a:t>Other persistent mental disorders 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294.8 or 294.9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F04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E.</a:t>
                      </a:r>
                      <a:r>
                        <a:rPr lang="en-US" sz="1400" dirty="0">
                          <a:effectLst/>
                        </a:rPr>
                        <a:t> Other specified dementias and non-specific conditions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331.1, 331.2, 331.8, 331.9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G31 not G31.2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0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F. </a:t>
                      </a:r>
                      <a:r>
                        <a:rPr lang="en-US" sz="1400" dirty="0">
                          <a:effectLst/>
                        </a:rPr>
                        <a:t>Cognitive deficits: late effects of cerebrovascular disease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438.0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I69.91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7620" marR="0" indent="-76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G. </a:t>
                      </a:r>
                      <a:r>
                        <a:rPr lang="en-US" sz="1400" dirty="0">
                          <a:effectLst/>
                        </a:rPr>
                        <a:t>General signs and symptoms: memory loss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780.93</a:t>
                      </a:r>
                      <a:endParaRPr lang="en-US" sz="16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R41</a:t>
                      </a:r>
                      <a:endParaRPr lang="en-US" sz="16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6172200"/>
            <a:ext cx="2438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Fujiyoshi et al</a:t>
            </a:r>
            <a:r>
              <a:rPr lang="en-US" sz="1200" dirty="0"/>
              <a:t>. </a:t>
            </a:r>
            <a:r>
              <a:rPr lang="en-US" sz="1200" i="1" dirty="0" smtClean="0"/>
              <a:t>Alzheimer’s </a:t>
            </a:r>
            <a:r>
              <a:rPr lang="en-US" sz="1200" i="1" dirty="0"/>
              <a:t>disease and associated </a:t>
            </a:r>
            <a:r>
              <a:rPr lang="en-US" sz="1200" i="1" dirty="0" smtClean="0"/>
              <a:t>disorders.</a:t>
            </a:r>
            <a:r>
              <a:rPr lang="en-US" sz="1200" dirty="0" smtClean="0"/>
              <a:t> </a:t>
            </a:r>
            <a:r>
              <a:rPr lang="en-US" sz="1200" dirty="0"/>
              <a:t>2016.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0"/>
            <a:ext cx="71628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We propose to define “Possible ICD-based All Cause Dementia” as: a) meeting any 2 or more of criteria A-G or b) meeting only a single criterion A-E. 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date of occurrence is the date of the hospitalization or death certificate of first occurrence of meeting any of the A-G ICD-based criteria.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From the Cognitive Working Group </a:t>
            </a:r>
            <a:r>
              <a:rPr lang="en-US" sz="2200" dirty="0"/>
              <a:t>(Jacobs, Fujiyoshi, </a:t>
            </a:r>
            <a:r>
              <a:rPr lang="en-US" sz="2200" dirty="0" smtClean="0"/>
              <a:t>Hughes, Fitzpatrick</a:t>
            </a:r>
            <a:r>
              <a:rPr lang="en-US" sz="2200" dirty="0"/>
              <a:t>, Rapp,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Yields dementia variable with high positive predictive value</a:t>
            </a:r>
          </a:p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Clinical data (ICD, claims, </a:t>
            </a:r>
            <a:r>
              <a:rPr lang="en-US" dirty="0" err="1" smtClean="0"/>
              <a:t>etc</a:t>
            </a:r>
            <a:r>
              <a:rPr lang="en-US" dirty="0" smtClean="0"/>
              <a:t>) underestimate the:</a:t>
            </a:r>
          </a:p>
          <a:p>
            <a:pPr lvl="2"/>
            <a:r>
              <a:rPr lang="en-US" dirty="0" smtClean="0"/>
              <a:t>Incidence and Prevalence</a:t>
            </a:r>
          </a:p>
          <a:p>
            <a:pPr lvl="2"/>
            <a:r>
              <a:rPr lang="en-US" dirty="0" smtClean="0"/>
              <a:t>Date of diagnosis</a:t>
            </a:r>
          </a:p>
          <a:p>
            <a:pPr lvl="2"/>
            <a:r>
              <a:rPr lang="en-US" dirty="0" smtClean="0"/>
              <a:t>Subtypes not adjudicated</a:t>
            </a:r>
          </a:p>
          <a:p>
            <a:pPr lvl="1"/>
            <a:r>
              <a:rPr lang="en-US" dirty="0" smtClean="0"/>
              <a:t>Death certificates </a:t>
            </a:r>
          </a:p>
          <a:p>
            <a:pPr lvl="2"/>
            <a:r>
              <a:rPr lang="en-US" dirty="0" smtClean="0"/>
              <a:t>Include diagnoses directly responsible</a:t>
            </a:r>
          </a:p>
          <a:p>
            <a:pPr lvl="1"/>
            <a:r>
              <a:rPr lang="en-US" dirty="0" smtClean="0"/>
              <a:t>Medications often not prescribed by dementia specialist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From the Cognitive Working Group </a:t>
            </a:r>
            <a:r>
              <a:rPr lang="en-US" sz="2200" dirty="0"/>
              <a:t>(Jacobs, Fujiyoshi, </a:t>
            </a:r>
            <a:r>
              <a:rPr lang="en-US" sz="2200" dirty="0" smtClean="0"/>
              <a:t>Hughes, Fitzpatrick</a:t>
            </a:r>
            <a:r>
              <a:rPr lang="en-US" sz="2200" dirty="0"/>
              <a:t>, Rapp,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Guidance on using Exam 5 cognitive data (CAS, DSC, DS)</a:t>
            </a:r>
          </a:p>
          <a:p>
            <a:pPr lvl="1"/>
            <a:r>
              <a:rPr lang="en-US" dirty="0" smtClean="0"/>
              <a:t>Reference normative data and its limitations for racial/ethnic subgroups</a:t>
            </a:r>
          </a:p>
          <a:p>
            <a:pPr lvl="1"/>
            <a:r>
              <a:rPr lang="en-US" dirty="0" smtClean="0"/>
              <a:t>Option to cross-reference with MESA Memory and Epigenetics of AD full cognitive batteries</a:t>
            </a:r>
          </a:p>
          <a:p>
            <a:r>
              <a:rPr lang="en-US" dirty="0" smtClean="0"/>
              <a:t>Next Steps: consider using CMS outpatient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NIH AD </a:t>
            </a:r>
            <a:r>
              <a:rPr lang="en-US" dirty="0" smtClean="0"/>
              <a:t>PARs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9067800" cy="4525963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sz="1800" b="1" dirty="0"/>
              <a:t>Health </a:t>
            </a:r>
            <a:r>
              <a:rPr lang="en-US" sz="1800" b="1" dirty="0" smtClean="0"/>
              <a:t>Disparities</a:t>
            </a:r>
            <a:endParaRPr lang="en-US" sz="1800" dirty="0"/>
          </a:p>
          <a:p>
            <a:pPr fontAlgn="base"/>
            <a:r>
              <a:rPr lang="en-US" sz="1400" dirty="0" smtClean="0">
                <a:hlinkClick r:id="rId3"/>
              </a:rPr>
              <a:t>PAR-15-349 </a:t>
            </a:r>
            <a:r>
              <a:rPr lang="en-US" sz="1400" dirty="0">
                <a:hlinkClick r:id="rId3"/>
              </a:rPr>
              <a:t>– Health Disparities and Alzheimer’s Disease (R01)</a:t>
            </a:r>
            <a:r>
              <a:rPr lang="en-US" sz="1400" dirty="0"/>
              <a:t> </a:t>
            </a:r>
            <a:endParaRPr lang="en-US" sz="1400" dirty="0" smtClean="0"/>
          </a:p>
          <a:p>
            <a:pPr fontAlgn="base"/>
            <a:r>
              <a:rPr lang="en-US" sz="1400" dirty="0" smtClean="0">
                <a:hlinkClick r:id="rId4"/>
              </a:rPr>
              <a:t>PAR-15-350 </a:t>
            </a:r>
            <a:r>
              <a:rPr lang="en-US" sz="1400" dirty="0">
                <a:hlinkClick r:id="rId4"/>
              </a:rPr>
              <a:t>– Emerging Directions for Addressing Health Disparities in Alzheimer’s Disease (R03)</a:t>
            </a:r>
            <a:r>
              <a:rPr lang="en-US" sz="1400" dirty="0"/>
              <a:t> </a:t>
            </a:r>
            <a:endParaRPr lang="en-US" sz="1400" dirty="0" smtClean="0"/>
          </a:p>
          <a:p>
            <a:pPr marL="0" indent="0" fontAlgn="base">
              <a:buNone/>
            </a:pPr>
            <a:r>
              <a:rPr lang="en-US" sz="1800" b="1" dirty="0" smtClean="0"/>
              <a:t>Caregiving</a:t>
            </a:r>
            <a:r>
              <a:rPr lang="en-US" sz="1800" dirty="0"/>
              <a:t> </a:t>
            </a:r>
            <a:endParaRPr lang="en-US" sz="1800" dirty="0" smtClean="0"/>
          </a:p>
          <a:p>
            <a:pPr fontAlgn="base"/>
            <a:r>
              <a:rPr lang="en-US" sz="1400" dirty="0" smtClean="0">
                <a:hlinkClick r:id="rId5"/>
              </a:rPr>
              <a:t>PAR-15-348 </a:t>
            </a:r>
            <a:r>
              <a:rPr lang="en-US" sz="1400" dirty="0">
                <a:hlinkClick r:id="rId5"/>
              </a:rPr>
              <a:t>– Research on Informal and Formal Caregiving for Alzheimer's Disease (R01)</a:t>
            </a:r>
            <a:r>
              <a:rPr lang="en-US" sz="1400" dirty="0"/>
              <a:t> </a:t>
            </a:r>
            <a:endParaRPr lang="en-US" sz="1400" dirty="0" smtClean="0"/>
          </a:p>
          <a:p>
            <a:pPr fontAlgn="base"/>
            <a:r>
              <a:rPr lang="en-US" sz="1400" dirty="0" smtClean="0">
                <a:hlinkClick r:id="rId6"/>
              </a:rPr>
              <a:t>PAR-15-351 </a:t>
            </a:r>
            <a:r>
              <a:rPr lang="en-US" sz="1400" dirty="0">
                <a:hlinkClick r:id="rId6"/>
              </a:rPr>
              <a:t>– Research on Informal and Formal Caregiving for Alzheimer's Disease (R21)</a:t>
            </a:r>
            <a:r>
              <a:rPr lang="en-US" sz="1400" dirty="0"/>
              <a:t>.</a:t>
            </a:r>
          </a:p>
          <a:p>
            <a:pPr marL="0" lvl="0" indent="0" fontAlgn="base">
              <a:buNone/>
            </a:pPr>
            <a:r>
              <a:rPr lang="en-US" sz="1800" b="1" dirty="0"/>
              <a:t>Epidemiology</a:t>
            </a:r>
            <a:r>
              <a:rPr lang="en-US" sz="1800" dirty="0"/>
              <a:t>  </a:t>
            </a:r>
            <a:endParaRPr lang="en-US" sz="1800" dirty="0" smtClean="0"/>
          </a:p>
          <a:p>
            <a:pPr fontAlgn="base"/>
            <a:r>
              <a:rPr lang="en-US" sz="1400" dirty="0" smtClean="0">
                <a:hlinkClick r:id="rId7"/>
              </a:rPr>
              <a:t>PAR-15-356 </a:t>
            </a:r>
            <a:r>
              <a:rPr lang="en-US" sz="1400" dirty="0">
                <a:hlinkClick r:id="rId7"/>
              </a:rPr>
              <a:t>- Major Opportunities for Research in Epidemiology of Alzheimer's Disease and Cognitive Resilience (R01</a:t>
            </a:r>
            <a:r>
              <a:rPr lang="en-US" sz="1400" dirty="0" smtClean="0">
                <a:hlinkClick r:id="rId7"/>
              </a:rPr>
              <a:t>)</a:t>
            </a:r>
            <a:r>
              <a:rPr lang="en-US" sz="1400" dirty="0" smtClean="0"/>
              <a:t>.</a:t>
            </a:r>
          </a:p>
          <a:p>
            <a:pPr marL="0" indent="0" fontAlgn="base">
              <a:buNone/>
            </a:pPr>
            <a:r>
              <a:rPr lang="en-US" sz="1800" b="1" dirty="0" smtClean="0"/>
              <a:t>Diagnosis </a:t>
            </a:r>
            <a:r>
              <a:rPr lang="en-US" sz="1800" b="1" dirty="0"/>
              <a:t>and </a:t>
            </a:r>
            <a:r>
              <a:rPr lang="en-US" sz="1800" b="1" dirty="0" smtClean="0"/>
              <a:t>Prediction</a:t>
            </a:r>
            <a:r>
              <a:rPr lang="en-US" sz="1800" dirty="0"/>
              <a:t> </a:t>
            </a:r>
            <a:endParaRPr lang="en-US" sz="1800" dirty="0" smtClean="0"/>
          </a:p>
          <a:p>
            <a:pPr fontAlgn="base"/>
            <a:r>
              <a:rPr lang="en-US" sz="1400" dirty="0" smtClean="0">
                <a:hlinkClick r:id="rId8"/>
              </a:rPr>
              <a:t>PAR-15-359 </a:t>
            </a:r>
            <a:r>
              <a:rPr lang="en-US" sz="1400" dirty="0">
                <a:hlinkClick r:id="rId8"/>
              </a:rPr>
              <a:t>– Novel Approaches to Diagnosing Alzheimer's Disease &amp; Predicting Progression (R01)</a:t>
            </a:r>
            <a:r>
              <a:rPr lang="en-US" sz="1400" dirty="0"/>
              <a:t> </a:t>
            </a:r>
            <a:endParaRPr lang="en-US" sz="1400" dirty="0" smtClean="0"/>
          </a:p>
          <a:p>
            <a:pPr marL="0" indent="0" fontAlgn="base">
              <a:buNone/>
            </a:pPr>
            <a:r>
              <a:rPr lang="en-US" sz="1800" b="1" dirty="0" smtClean="0"/>
              <a:t>Molecular </a:t>
            </a:r>
            <a:r>
              <a:rPr lang="en-US" sz="1800" b="1" dirty="0"/>
              <a:t>and Cellular </a:t>
            </a:r>
            <a:r>
              <a:rPr lang="en-US" sz="1800" b="1" dirty="0" smtClean="0"/>
              <a:t>Mechanisms</a:t>
            </a:r>
            <a:endParaRPr lang="en-US" sz="1800" dirty="0"/>
          </a:p>
          <a:p>
            <a:pPr fontAlgn="base"/>
            <a:r>
              <a:rPr lang="en-US" sz="1400" dirty="0" smtClean="0">
                <a:hlinkClick r:id="rId9"/>
              </a:rPr>
              <a:t>PAR-15-358 </a:t>
            </a:r>
            <a:r>
              <a:rPr lang="en-US" sz="1400" dirty="0">
                <a:hlinkClick r:id="rId9"/>
              </a:rPr>
              <a:t>- Capturing Complexity in the Molecular and Cellular Mechanisms Involved in the Etiology of </a:t>
            </a:r>
            <a:r>
              <a:rPr lang="en-US" sz="1400" dirty="0" smtClean="0">
                <a:hlinkClick r:id="rId9"/>
              </a:rPr>
              <a:t>AD </a:t>
            </a:r>
            <a:r>
              <a:rPr lang="en-US" sz="1400" dirty="0">
                <a:hlinkClick r:id="rId9"/>
              </a:rPr>
              <a:t>(R01)</a:t>
            </a:r>
            <a:r>
              <a:rPr lang="en-US" sz="1400" dirty="0"/>
              <a:t> </a:t>
            </a:r>
            <a:endParaRPr lang="en-US" sz="1400" dirty="0" smtClean="0"/>
          </a:p>
          <a:p>
            <a:pPr marL="0" lvl="0" indent="0" fontAlgn="base">
              <a:buNone/>
            </a:pPr>
            <a:r>
              <a:rPr lang="en-US" sz="1800" b="1" dirty="0" smtClean="0"/>
              <a:t>Brain Aging</a:t>
            </a:r>
            <a:endParaRPr lang="en-US" sz="1800" dirty="0"/>
          </a:p>
          <a:p>
            <a:pPr fontAlgn="base"/>
            <a:r>
              <a:rPr lang="en-US" sz="1400" dirty="0" smtClean="0">
                <a:hlinkClick r:id="rId10"/>
              </a:rPr>
              <a:t>PAR-15-357 </a:t>
            </a:r>
            <a:r>
              <a:rPr lang="en-US" sz="1400" dirty="0">
                <a:hlinkClick r:id="rId10"/>
              </a:rPr>
              <a:t>– Understanding Alzheimer’s Disease in the Context of the Aging Brain (R01)</a:t>
            </a:r>
            <a:r>
              <a:rPr lang="en-US" sz="1400" dirty="0"/>
              <a:t> </a:t>
            </a:r>
            <a:endParaRPr lang="en-US" sz="1400" dirty="0" smtClean="0"/>
          </a:p>
          <a:p>
            <a:pPr marL="0" lvl="0" indent="0" fontAlgn="base">
              <a:buNone/>
            </a:pPr>
            <a:r>
              <a:rPr lang="en-US" sz="1800" b="1" dirty="0" smtClean="0"/>
              <a:t>Clinical Trials</a:t>
            </a:r>
            <a:endParaRPr lang="en-US" sz="1800" dirty="0"/>
          </a:p>
          <a:p>
            <a:pPr fontAlgn="base"/>
            <a:r>
              <a:rPr lang="en-US" sz="1400" dirty="0" smtClean="0">
                <a:hlinkClick r:id="rId11"/>
              </a:rPr>
              <a:t>PAR-16-365 </a:t>
            </a:r>
            <a:r>
              <a:rPr lang="en-US" sz="1400" dirty="0">
                <a:hlinkClick r:id="rId11"/>
              </a:rPr>
              <a:t>– Pilot Clinical Trials for the Spectrum of Alzheimer’s Disease and Age-related Cognitive Decline (R01)</a:t>
            </a:r>
            <a:r>
              <a:rPr lang="en-US" sz="1400" dirty="0"/>
              <a:t> </a:t>
            </a:r>
            <a:endParaRPr lang="en-US" sz="1400" dirty="0" smtClean="0"/>
          </a:p>
          <a:p>
            <a:pPr fontAlgn="base"/>
            <a:r>
              <a:rPr lang="en-US" sz="1400" dirty="0" smtClean="0">
                <a:hlinkClick r:id="rId12"/>
              </a:rPr>
              <a:t>PAR-16-364 </a:t>
            </a:r>
            <a:r>
              <a:rPr lang="en-US" sz="1400" dirty="0">
                <a:hlinkClick r:id="rId12"/>
              </a:rPr>
              <a:t>– Phase III Clinical Trials for the Spectrum of Alzheimer’s Disease and Age-related Cognitive Decline (R01)</a:t>
            </a:r>
            <a:r>
              <a:rPr lang="en-US" sz="14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6504801"/>
            <a:ext cx="6705600" cy="27699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hlinkClick r:id="rId13"/>
              </a:rPr>
              <a:t>https://www.nia.nih.gov/research/blog/2015/10/take-advantage-new-opportunities-alzheimers-research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61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14600" y="5790133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Exam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15000" y="5791200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Exam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MultisiteAD</a:t>
            </a:r>
            <a:r>
              <a:rPr lang="en-US" dirty="0"/>
              <a:t> proposal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(Hughes, Hayden, Luchsinger)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Built as extension of MESA Memory and AFIB</a:t>
            </a:r>
          </a:p>
          <a:p>
            <a:r>
              <a:rPr lang="en-US" dirty="0" smtClean="0"/>
              <a:t>Pilot </a:t>
            </a:r>
            <a:r>
              <a:rPr lang="en-US" dirty="0"/>
              <a:t>feasibility </a:t>
            </a:r>
            <a:r>
              <a:rPr lang="en-US" dirty="0" smtClean="0"/>
              <a:t>- Memory </a:t>
            </a:r>
            <a:r>
              <a:rPr lang="en-US" dirty="0"/>
              <a:t>and </a:t>
            </a:r>
            <a:r>
              <a:rPr lang="en-US" dirty="0" smtClean="0"/>
              <a:t>Epigenetics studies</a:t>
            </a:r>
          </a:p>
          <a:p>
            <a:pPr lvl="1"/>
            <a:r>
              <a:rPr lang="en-US" dirty="0" smtClean="0"/>
              <a:t>350+ cognitive tests (98% at WFU and JHU) </a:t>
            </a:r>
          </a:p>
          <a:p>
            <a:pPr lvl="1"/>
            <a:r>
              <a:rPr lang="en-US" dirty="0" smtClean="0"/>
              <a:t>90% MRI consent rate (WFU)</a:t>
            </a:r>
          </a:p>
          <a:p>
            <a:pPr lvl="1"/>
            <a:r>
              <a:rPr lang="en-US" dirty="0" smtClean="0"/>
              <a:t>94% PET consent rate (WFU)</a:t>
            </a:r>
          </a:p>
          <a:p>
            <a:r>
              <a:rPr lang="en-US" dirty="0" smtClean="0"/>
              <a:t>Rationale – Why now? </a:t>
            </a:r>
          </a:p>
          <a:p>
            <a:pPr lvl="1"/>
            <a:r>
              <a:rPr lang="en-US" dirty="0" smtClean="0"/>
              <a:t>AD </a:t>
            </a:r>
            <a:r>
              <a:rPr lang="en-US" dirty="0"/>
              <a:t>funding a priority for NIH and US congress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age </a:t>
            </a:r>
            <a:r>
              <a:rPr lang="en-US" dirty="0" smtClean="0"/>
              <a:t>74±6 [range 65 to 94]</a:t>
            </a:r>
            <a:endParaRPr lang="en-US" dirty="0"/>
          </a:p>
          <a:p>
            <a:r>
              <a:rPr lang="en-US" dirty="0"/>
              <a:t>Initial estimates is that </a:t>
            </a:r>
            <a:r>
              <a:rPr lang="en-US" dirty="0" smtClean="0"/>
              <a:t>18% </a:t>
            </a:r>
            <a:r>
              <a:rPr lang="en-US" dirty="0"/>
              <a:t>of WFU participants are cognitively impaired </a:t>
            </a:r>
            <a:r>
              <a:rPr lang="en-US" dirty="0" smtClean="0"/>
              <a:t>(MCI to AD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48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24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           2022           2023  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3" y="5408067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648200" y="6248400"/>
            <a:ext cx="4038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79" y="5390285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87" y="5390286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0" y="5390284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16218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2817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561" y="594062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7" y="5410202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0" y="5410200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10858" y="594360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457" y="5960539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56284"/>
            <a:ext cx="8939213" cy="51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Thoughts from the MESA Cognitive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MESA can play a key role in identifying CVD and metabolic targets for </a:t>
            </a:r>
            <a:r>
              <a:rPr lang="en-US" dirty="0" smtClean="0"/>
              <a:t>AD </a:t>
            </a:r>
            <a:r>
              <a:rPr lang="en-US" dirty="0"/>
              <a:t>and related </a:t>
            </a:r>
            <a:r>
              <a:rPr lang="en-US" dirty="0" smtClean="0"/>
              <a:t>dementias</a:t>
            </a:r>
          </a:p>
          <a:p>
            <a:pPr lvl="1"/>
            <a:r>
              <a:rPr lang="en-US" dirty="0" smtClean="0"/>
              <a:t>Deep phenotyping (subclinical </a:t>
            </a:r>
            <a:r>
              <a:rPr lang="en-US" dirty="0"/>
              <a:t>CV </a:t>
            </a:r>
            <a:r>
              <a:rPr lang="en-US" dirty="0" smtClean="0"/>
              <a:t>biomarkers,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Over 15 years of follow-up</a:t>
            </a:r>
          </a:p>
          <a:p>
            <a:pPr lvl="1"/>
            <a:r>
              <a:rPr lang="en-US" dirty="0" smtClean="0"/>
              <a:t>Diverse </a:t>
            </a:r>
            <a:r>
              <a:rPr lang="en-US" dirty="0"/>
              <a:t>geographic representation racial/ethnic </a:t>
            </a:r>
            <a:r>
              <a:rPr lang="en-US" dirty="0" smtClean="0"/>
              <a:t>groups (AA, Hispanic and Chinese under-represented)</a:t>
            </a:r>
            <a:endParaRPr lang="en-US" dirty="0"/>
          </a:p>
          <a:p>
            <a:pPr lvl="1"/>
            <a:r>
              <a:rPr lang="en-US" dirty="0" smtClean="0"/>
              <a:t>OMICs: GWAS data, </a:t>
            </a:r>
            <a:r>
              <a:rPr lang="en-US" dirty="0" err="1"/>
              <a:t>TOPMed</a:t>
            </a:r>
            <a:r>
              <a:rPr lang="en-US" dirty="0"/>
              <a:t> </a:t>
            </a:r>
            <a:r>
              <a:rPr lang="en-US" dirty="0" smtClean="0"/>
              <a:t>pilot and </a:t>
            </a:r>
            <a:r>
              <a:rPr lang="en-US" dirty="0"/>
              <a:t>COMBI-BIO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24600" y="1447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1752600" y="43434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4038600" y="5638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6324600" y="4334933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1761889" y="14478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27" name="Oval 26"/>
          <p:cNvSpPr/>
          <p:nvPr/>
        </p:nvSpPr>
        <p:spPr>
          <a:xfrm>
            <a:off x="4038600" y="228600"/>
            <a:ext cx="1066800" cy="1066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 Study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3444" y="2819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(n=646)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444" y="4495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(n=663)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410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(n=696)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08556" y="4572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(n=753)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6201" y="2675467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(n=677)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1905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(n=532)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839599"/>
            <a:ext cx="2286000" cy="78980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u="sng" dirty="0" smtClean="0">
                <a:solidFill>
                  <a:schemeClr val="tx1"/>
                </a:solidFill>
              </a:rPr>
              <a:t>MESA Multisite AD Proposal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MESA Sites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Multisite AD Study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6172200"/>
            <a:ext cx="1524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6368990"/>
            <a:ext cx="152400" cy="15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6029381"/>
              </p:ext>
            </p:extLst>
          </p:nvPr>
        </p:nvGraphicFramePr>
        <p:xfrm>
          <a:off x="1066800" y="990600"/>
          <a:ext cx="7010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99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514600" y="5790133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Exam 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15000" y="5791200"/>
            <a:ext cx="2971800" cy="38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Exam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MultisiteAD</a:t>
            </a:r>
            <a:r>
              <a:rPr lang="en-US" dirty="0"/>
              <a:t> proposal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(Hughes, Hayden, Luchsinger)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 building robust </a:t>
            </a:r>
            <a:r>
              <a:rPr lang="en-US" dirty="0"/>
              <a:t>collaborations between MESA field centers and local AD </a:t>
            </a:r>
            <a:r>
              <a:rPr lang="en-US" dirty="0" smtClean="0"/>
              <a:t>Centers/Programs. </a:t>
            </a:r>
          </a:p>
          <a:p>
            <a:r>
              <a:rPr lang="en-US" dirty="0" smtClean="0"/>
              <a:t>Such </a:t>
            </a:r>
            <a:r>
              <a:rPr lang="en-US" dirty="0"/>
              <a:t>collaborations are new recommendations for NIH-funded AD Centers.</a:t>
            </a:r>
          </a:p>
          <a:p>
            <a:r>
              <a:rPr lang="en-US" dirty="0"/>
              <a:t>Large budget grant to NIA fund Exam 7 and Exam 8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48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246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	    2017            2018            2019            2020           2021            2022           2023  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3" y="5408067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648200" y="6248400"/>
            <a:ext cx="40386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79" y="5390285"/>
            <a:ext cx="641421" cy="7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87" y="5390286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80" y="5390284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16218" y="5923689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2817" y="5940623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6561" y="594062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PET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27" y="5410202"/>
            <a:ext cx="604273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20" y="5410200"/>
            <a:ext cx="920007" cy="76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10858" y="5943605"/>
            <a:ext cx="460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Cog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457" y="5960539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MRI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discussion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and Dementia Ancillary Studies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2828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OSMB </a:t>
            </a:r>
            <a:r>
              <a:rPr lang="en-US" dirty="0"/>
              <a:t>recommends increasing aging focus of MESA</a:t>
            </a:r>
          </a:p>
          <a:p>
            <a:pPr lvl="1"/>
            <a:r>
              <a:rPr lang="en-US" dirty="0" smtClean="0"/>
              <a:t>Physical (function </a:t>
            </a:r>
            <a:r>
              <a:rPr lang="en-US" dirty="0"/>
              <a:t>/ </a:t>
            </a:r>
            <a:r>
              <a:rPr lang="en-US" dirty="0" smtClean="0"/>
              <a:t>frailty)</a:t>
            </a:r>
            <a:endParaRPr lang="en-US" dirty="0"/>
          </a:p>
          <a:p>
            <a:pPr lvl="1"/>
            <a:r>
              <a:rPr lang="en-US" dirty="0" smtClean="0"/>
              <a:t>Cognitive (function </a:t>
            </a:r>
            <a:r>
              <a:rPr lang="en-US" dirty="0"/>
              <a:t>/ </a:t>
            </a:r>
            <a:r>
              <a:rPr lang="en-US" dirty="0" smtClean="0"/>
              <a:t>frailty)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MESA </a:t>
            </a:r>
            <a:r>
              <a:rPr lang="en-US" dirty="0"/>
              <a:t>is a unique </a:t>
            </a:r>
            <a:r>
              <a:rPr lang="en-US" dirty="0" smtClean="0"/>
              <a:t>resource for the </a:t>
            </a:r>
            <a:r>
              <a:rPr lang="en-US" dirty="0"/>
              <a:t>epidemiology of AD. A field that is missing:</a:t>
            </a:r>
          </a:p>
          <a:p>
            <a:pPr lvl="1"/>
            <a:r>
              <a:rPr lang="en-US" dirty="0" smtClean="0"/>
              <a:t>Targets </a:t>
            </a:r>
            <a:r>
              <a:rPr lang="en-US" dirty="0"/>
              <a:t>for prevention</a:t>
            </a:r>
          </a:p>
          <a:p>
            <a:pPr lvl="1"/>
            <a:r>
              <a:rPr lang="en-US" dirty="0" smtClean="0"/>
              <a:t>Subclinical </a:t>
            </a:r>
            <a:r>
              <a:rPr lang="en-US" dirty="0"/>
              <a:t>CVD</a:t>
            </a:r>
          </a:p>
          <a:p>
            <a:pPr lvl="1"/>
            <a:r>
              <a:rPr lang="en-US" dirty="0" smtClean="0"/>
              <a:t>Ethnic </a:t>
            </a:r>
            <a:r>
              <a:rPr lang="en-US" dirty="0"/>
              <a:t>diversity</a:t>
            </a:r>
          </a:p>
          <a:p>
            <a:pPr lvl="1"/>
            <a:r>
              <a:rPr lang="en-US" dirty="0" smtClean="0"/>
              <a:t>‘omics’ </a:t>
            </a:r>
            <a:r>
              <a:rPr lang="en-US" dirty="0"/>
              <a:t>approaches of </a:t>
            </a:r>
            <a:r>
              <a:rPr lang="en-US" dirty="0" err="1"/>
              <a:t>TOPMed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The </a:t>
            </a:r>
            <a:r>
              <a:rPr lang="en-US" dirty="0"/>
              <a:t>overarching </a:t>
            </a:r>
            <a:r>
              <a:rPr lang="en-US" dirty="0" smtClean="0"/>
              <a:t>goals </a:t>
            </a:r>
            <a:r>
              <a:rPr lang="en-US" dirty="0"/>
              <a:t>of our </a:t>
            </a:r>
            <a:r>
              <a:rPr lang="en-US" dirty="0" smtClean="0"/>
              <a:t>work: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Drill </a:t>
            </a:r>
            <a:r>
              <a:rPr lang="en-US" dirty="0"/>
              <a:t>down on how vascular risk factors are associated </a:t>
            </a:r>
            <a:r>
              <a:rPr lang="en-US" dirty="0" smtClean="0"/>
              <a:t>with AD </a:t>
            </a:r>
            <a:r>
              <a:rPr lang="en-US" dirty="0"/>
              <a:t>and related </a:t>
            </a:r>
            <a:r>
              <a:rPr lang="en-US" dirty="0" smtClean="0"/>
              <a:t>dementias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Determine </a:t>
            </a:r>
            <a:r>
              <a:rPr lang="en-US" dirty="0"/>
              <a:t>if differences in vascular/metabolic risk factors profiles predict cognitive impairment and explain the excess risk among non-white racial/ethnic </a:t>
            </a:r>
            <a:r>
              <a:rPr lang="en-US" dirty="0" smtClean="0"/>
              <a:t>groups.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Find </a:t>
            </a:r>
            <a:r>
              <a:rPr lang="en-US" dirty="0"/>
              <a:t>novel targets for the prevention of AD and related </a:t>
            </a:r>
            <a:r>
              <a:rPr lang="en-US" dirty="0" smtClean="0"/>
              <a:t>dementias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Consider </a:t>
            </a:r>
            <a:r>
              <a:rPr lang="en-US" dirty="0"/>
              <a:t>the benefit of careful cognitive follow-up of MESA </a:t>
            </a:r>
            <a:r>
              <a:rPr lang="en-US" dirty="0" smtClean="0"/>
              <a:t>participants</a:t>
            </a:r>
          </a:p>
          <a:p>
            <a:pPr lvl="2"/>
            <a:r>
              <a:rPr lang="en-US" dirty="0" smtClean="0"/>
              <a:t>AD </a:t>
            </a:r>
            <a:r>
              <a:rPr lang="en-US" dirty="0"/>
              <a:t>is too late to </a:t>
            </a:r>
            <a:r>
              <a:rPr lang="en-US" dirty="0" smtClean="0"/>
              <a:t>intervene</a:t>
            </a:r>
          </a:p>
          <a:p>
            <a:pPr lvl="2"/>
            <a:r>
              <a:rPr lang="en-US" dirty="0" smtClean="0"/>
              <a:t>Family </a:t>
            </a:r>
            <a:r>
              <a:rPr lang="en-US" dirty="0"/>
              <a:t>planning is essential for new </a:t>
            </a:r>
            <a:r>
              <a:rPr lang="en-US" dirty="0" smtClean="0"/>
              <a:t>diagnoses</a:t>
            </a:r>
          </a:p>
          <a:p>
            <a:pPr lvl="2"/>
            <a:r>
              <a:rPr lang="en-US" dirty="0" smtClean="0"/>
              <a:t>Collaborations </a:t>
            </a:r>
            <a:r>
              <a:rPr lang="en-US" dirty="0"/>
              <a:t>with AD Centers can provide this support </a:t>
            </a:r>
          </a:p>
        </p:txBody>
      </p:sp>
    </p:spTree>
    <p:extLst>
      <p:ext uri="{BB962C8B-B14F-4D97-AF65-F5344CB8AC3E}">
        <p14:creationId xmlns:p14="http://schemas.microsoft.com/office/powerpoint/2010/main" val="23683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MESA Program Officers for their Support of Cognitive Data: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Diane </a:t>
            </a:r>
            <a:r>
              <a:rPr lang="en-US" sz="2000" dirty="0" err="1" smtClean="0"/>
              <a:t>Bild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Jeannie Olsen</a:t>
            </a:r>
          </a:p>
          <a:p>
            <a:pPr marL="0" indent="0">
              <a:buNone/>
            </a:pPr>
            <a:r>
              <a:rPr lang="en-US" sz="2000" dirty="0"/>
              <a:t>	Lorraine </a:t>
            </a:r>
            <a:r>
              <a:rPr lang="en-US" sz="2000" dirty="0" smtClean="0"/>
              <a:t>Silsbee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MESA Cognitive Working Group Members</a:t>
            </a:r>
          </a:p>
          <a:p>
            <a:pPr marL="0" indent="0">
              <a:buNone/>
            </a:pPr>
            <a:r>
              <a:rPr lang="en-US" sz="2000" dirty="0" smtClean="0"/>
              <a:t>MESA PIs who have developed Ancillary Studies</a:t>
            </a:r>
          </a:p>
          <a:p>
            <a:pPr marL="0" indent="0">
              <a:buNone/>
            </a:pPr>
            <a:r>
              <a:rPr lang="en-US" sz="2000" dirty="0" smtClean="0"/>
              <a:t>MESA Field Center PIs, Study Coordinators and Staff </a:t>
            </a:r>
            <a:r>
              <a:rPr lang="en-US" sz="2000" smtClean="0"/>
              <a:t>for rigorously collecting cognitive </a:t>
            </a:r>
            <a:r>
              <a:rPr lang="en-US" sz="2000" dirty="0"/>
              <a:t>d</a:t>
            </a:r>
            <a:r>
              <a:rPr lang="en-US" sz="2000" smtClean="0"/>
              <a:t>ata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MESA Investigators who are using the data to write manuscripts</a:t>
            </a:r>
          </a:p>
          <a:p>
            <a:pPr marL="0" indent="0">
              <a:buNone/>
            </a:pPr>
            <a:r>
              <a:rPr lang="en-US" sz="2000" dirty="0" smtClean="0"/>
              <a:t>MESA Participants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04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Cognitive Data (up to Exam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</a:rPr>
              <a:t>The </a:t>
            </a:r>
            <a:r>
              <a:rPr lang="en-US" sz="2800" i="1" dirty="0">
                <a:solidFill>
                  <a:schemeClr val="tx2"/>
                </a:solidFill>
              </a:rPr>
              <a:t>Cognitive Abilities Screening Instrument (</a:t>
            </a:r>
            <a:r>
              <a:rPr lang="en-US" sz="2800" i="1" dirty="0" smtClean="0">
                <a:solidFill>
                  <a:schemeClr val="tx2"/>
                </a:solidFill>
              </a:rPr>
              <a:t>CASI) </a:t>
            </a:r>
            <a:r>
              <a:rPr lang="en-US" sz="2800" dirty="0" smtClean="0"/>
              <a:t>– ‘</a:t>
            </a:r>
            <a:r>
              <a:rPr lang="en-US" sz="2800" dirty="0"/>
              <a:t>global’ quantitative assessment on attention, concentration, orientation, </a:t>
            </a:r>
            <a:r>
              <a:rPr lang="en-US" sz="2800" dirty="0" smtClean="0"/>
              <a:t>memory</a:t>
            </a:r>
            <a:r>
              <a:rPr lang="en-US" sz="2800" dirty="0"/>
              <a:t>, </a:t>
            </a:r>
            <a:r>
              <a:rPr lang="en-US" sz="2800" dirty="0" smtClean="0"/>
              <a:t>etc.</a:t>
            </a:r>
            <a:r>
              <a:rPr lang="en-US" sz="2800" baseline="30000" dirty="0" smtClean="0"/>
              <a:t>4</a:t>
            </a:r>
            <a:endParaRPr lang="en-US" sz="2800" dirty="0"/>
          </a:p>
          <a:p>
            <a:r>
              <a:rPr lang="en-US" sz="2800" i="1" dirty="0">
                <a:solidFill>
                  <a:schemeClr val="tx2"/>
                </a:solidFill>
              </a:rPr>
              <a:t>Digit Symbol </a:t>
            </a:r>
            <a:r>
              <a:rPr lang="en-US" sz="2800" i="1" dirty="0" smtClean="0">
                <a:solidFill>
                  <a:schemeClr val="tx2"/>
                </a:solidFill>
              </a:rPr>
              <a:t>Coding </a:t>
            </a:r>
            <a:r>
              <a:rPr lang="en-US" sz="2800" dirty="0" smtClean="0"/>
              <a:t>– a measure </a:t>
            </a:r>
            <a:r>
              <a:rPr lang="en-US" sz="2800" dirty="0"/>
              <a:t>of processing speed and psychomotor </a:t>
            </a:r>
            <a:r>
              <a:rPr lang="en-US" sz="2800" dirty="0" smtClean="0"/>
              <a:t>function. </a:t>
            </a:r>
            <a:r>
              <a:rPr lang="en-US" sz="2800" baseline="30000" dirty="0" smtClean="0"/>
              <a:t>5*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i="1" dirty="0">
                <a:solidFill>
                  <a:schemeClr val="tx2"/>
                </a:solidFill>
              </a:rPr>
              <a:t>Digit </a:t>
            </a:r>
            <a:r>
              <a:rPr lang="en-US" sz="2800" i="1" dirty="0" smtClean="0">
                <a:solidFill>
                  <a:schemeClr val="tx2"/>
                </a:solidFill>
              </a:rPr>
              <a:t>Span </a:t>
            </a:r>
            <a:r>
              <a:rPr lang="en-US" sz="2800" i="1" dirty="0" smtClean="0"/>
              <a:t>– </a:t>
            </a:r>
            <a:r>
              <a:rPr lang="en-US" sz="2800" dirty="0" smtClean="0"/>
              <a:t>Two parts: 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ttention/concentration (DS-Forwards) </a:t>
            </a:r>
          </a:p>
          <a:p>
            <a:pPr lvl="1"/>
            <a:r>
              <a:rPr lang="en-US" sz="2400" dirty="0" smtClean="0"/>
              <a:t>Working memory (DS-B). normative data)</a:t>
            </a:r>
            <a:r>
              <a:rPr lang="en-US" sz="2400" baseline="30000" dirty="0" smtClean="0"/>
              <a:t>5*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002923"/>
            <a:ext cx="2057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4. </a:t>
            </a:r>
            <a:r>
              <a:rPr lang="en-US" sz="1200" dirty="0" err="1" smtClean="0"/>
              <a:t>Teng</a:t>
            </a:r>
            <a:r>
              <a:rPr lang="en-US" sz="1200" dirty="0" smtClean="0"/>
              <a:t> et al. </a:t>
            </a:r>
            <a:r>
              <a:rPr lang="en-US" sz="1200" i="1" dirty="0" smtClean="0"/>
              <a:t>Int Psycho.</a:t>
            </a:r>
            <a:r>
              <a:rPr lang="en-US" sz="1200" dirty="0" smtClean="0"/>
              <a:t> 2014</a:t>
            </a:r>
          </a:p>
          <a:p>
            <a:r>
              <a:rPr lang="en-US" sz="1200" dirty="0" smtClean="0"/>
              <a:t>5. Wechsler. 1996*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64588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*Normative data available Wechsler Adult Intelligence Scale-III (WAIS-III)</a:t>
            </a:r>
            <a:endParaRPr lang="en-US" sz="1600" baseline="3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94" y="3429000"/>
            <a:ext cx="27700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684" y="5022694"/>
            <a:ext cx="2316681" cy="13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Progress: Published 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7" y="869950"/>
            <a:ext cx="8653463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Fitzpatrick AL, Rapp SR, Luchsinger J, Hill-Briggs F, Alonso A, </a:t>
            </a:r>
            <a:r>
              <a:rPr lang="en-US" sz="1600" dirty="0" err="1"/>
              <a:t>Gottesman</a:t>
            </a:r>
            <a:r>
              <a:rPr lang="en-US" sz="1600" dirty="0"/>
              <a:t> R, </a:t>
            </a:r>
            <a:r>
              <a:rPr lang="en-US" sz="1600" dirty="0" smtClean="0"/>
              <a:t>Lee </a:t>
            </a:r>
            <a:r>
              <a:rPr lang="en-US" sz="1600" dirty="0"/>
              <a:t>H, Carnethon M, Liu K, Williams K, Sharrett AR, Frazier-Wood A, Lyketsos C, Seeman T. </a:t>
            </a:r>
            <a:r>
              <a:rPr lang="en-US" sz="1800" b="1" dirty="0" err="1">
                <a:solidFill>
                  <a:srgbClr val="C00000"/>
                </a:solidFill>
              </a:rPr>
              <a:t>Sociodemographic</a:t>
            </a:r>
            <a:r>
              <a:rPr lang="en-US" sz="1800" b="1" dirty="0">
                <a:solidFill>
                  <a:srgbClr val="C00000"/>
                </a:solidFill>
              </a:rPr>
              <a:t> Correlates of Cognition in the Multi-Ethnic Study of Atherosclerosis (MESA). </a:t>
            </a:r>
            <a:r>
              <a:rPr lang="en-US" sz="1600" dirty="0"/>
              <a:t>Am J </a:t>
            </a:r>
            <a:r>
              <a:rPr lang="en-US" sz="1600" dirty="0" err="1"/>
              <a:t>Geriatr</a:t>
            </a:r>
            <a:r>
              <a:rPr lang="en-US" sz="1600" dirty="0"/>
              <a:t> Psychiatry 2015; 23:684-697.</a:t>
            </a:r>
          </a:p>
          <a:p>
            <a:pPr marL="0" indent="0"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/>
              <a:t>Fujiyoshi A, Jacobs </a:t>
            </a:r>
            <a:r>
              <a:rPr lang="en-US" sz="1600" dirty="0" smtClean="0"/>
              <a:t>DR </a:t>
            </a:r>
            <a:r>
              <a:rPr lang="en-US" sz="1600" dirty="0"/>
              <a:t>Jr, Alonso A, Luchsinger JA, Rapp SR, Duprez DA. </a:t>
            </a:r>
            <a:r>
              <a:rPr lang="en-US" sz="1800" b="1" dirty="0">
                <a:solidFill>
                  <a:srgbClr val="C00000"/>
                </a:solidFill>
              </a:rPr>
              <a:t>Validity of death certificate and hospital discharge ICD codes for dementia diagnosis: the Multi Ethnic Study of Atherosclerosis. </a:t>
            </a:r>
            <a:r>
              <a:rPr lang="en-US" sz="1600" dirty="0"/>
              <a:t>Alzheimer Dis </a:t>
            </a:r>
            <a:r>
              <a:rPr lang="en-US" sz="1600" dirty="0" err="1"/>
              <a:t>Assoc</a:t>
            </a:r>
            <a:r>
              <a:rPr lang="en-US" sz="1600" dirty="0"/>
              <a:t> </a:t>
            </a:r>
            <a:r>
              <a:rPr lang="en-US" sz="1600" dirty="0" err="1" smtClean="0"/>
              <a:t>Disord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smtClean="0"/>
              <a:t>Fujiyoshi A, Jacobs DR, </a:t>
            </a:r>
            <a:r>
              <a:rPr lang="en-US" sz="1600" dirty="0"/>
              <a:t>Jr., </a:t>
            </a:r>
            <a:r>
              <a:rPr lang="en-US" sz="1600" dirty="0" smtClean="0"/>
              <a:t>Fitzpatrick AL, Alonso A, Duprez D, Sharrett AR, Seeman T, Blaha M, Luchsinger JA, Rapp SR</a:t>
            </a:r>
            <a:r>
              <a:rPr lang="en-US" sz="1800" dirty="0" smtClean="0"/>
              <a:t>. </a:t>
            </a:r>
            <a:r>
              <a:rPr lang="en-US" sz="1800" b="1" dirty="0">
                <a:solidFill>
                  <a:srgbClr val="C00000"/>
                </a:solidFill>
              </a:rPr>
              <a:t>Coronary artery calcium and risk </a:t>
            </a:r>
            <a:r>
              <a:rPr lang="en-US" sz="1800" b="1" dirty="0" smtClean="0">
                <a:solidFill>
                  <a:srgbClr val="C00000"/>
                </a:solidFill>
              </a:rPr>
              <a:t>of dementia </a:t>
            </a:r>
            <a:r>
              <a:rPr lang="en-US" sz="1800" b="1" dirty="0">
                <a:solidFill>
                  <a:srgbClr val="C00000"/>
                </a:solidFill>
              </a:rPr>
              <a:t>in the Multi-Ethnic Study of Atherosclerosis.</a:t>
            </a:r>
            <a:r>
              <a:rPr lang="en-US" sz="1800" b="1" dirty="0"/>
              <a:t> </a:t>
            </a:r>
            <a:r>
              <a:rPr lang="en-US" sz="1600" dirty="0"/>
              <a:t>Circulation: Cardiovascular Imaging (in press).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smtClean="0"/>
              <a:t>Hughes TM, Craft C, Baker L, Espeland MA, Rapp SR, Sink KM, Bertoni AG, Burke GL, Gottesman RF, Michos ED, Luchsinger JA, Fitzpatrick AL, Hayden KM</a:t>
            </a:r>
            <a:r>
              <a:rPr lang="en-US" sz="1600" dirty="0" smtClean="0">
                <a:solidFill>
                  <a:srgbClr val="C00000"/>
                </a:solidFill>
              </a:rPr>
              <a:t>. </a:t>
            </a:r>
            <a:r>
              <a:rPr lang="en-US" sz="1800" b="1" dirty="0">
                <a:solidFill>
                  <a:srgbClr val="C00000"/>
                </a:solidFill>
              </a:rPr>
              <a:t>Changes in Metabolic Risk Factors over 10 years and Their Associations with Late-Life Cognitive Performance: The Multi-Ethnic Study of Atherosclerosis (MESA)</a:t>
            </a:r>
            <a:r>
              <a:rPr lang="en-US" sz="1800" b="1" dirty="0"/>
              <a:t>.</a:t>
            </a:r>
            <a:r>
              <a:rPr lang="en-US" sz="1600" b="1" dirty="0"/>
              <a:t> </a:t>
            </a:r>
            <a:r>
              <a:rPr lang="en-US" sz="1600" dirty="0"/>
              <a:t>Alzheimer's &amp; Dementia: Diagnosis, Assessment &amp; Disease Monitoring (DADM</a:t>
            </a:r>
            <a:r>
              <a:rPr lang="en-US" sz="1600" dirty="0" smtClean="0"/>
              <a:t>) </a:t>
            </a:r>
            <a:r>
              <a:rPr lang="en-US" sz="1600" dirty="0"/>
              <a:t>2017; Vol 8: pg18-25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77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35" y="114300"/>
            <a:ext cx="8229600" cy="1143000"/>
          </a:xfrm>
        </p:spPr>
        <p:txBody>
          <a:bodyPr/>
          <a:lstStyle/>
          <a:p>
            <a:r>
              <a:rPr lang="en-US" dirty="0" smtClean="0"/>
              <a:t>Progress: Submitted 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735" y="5334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u="sng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Charles LE, </a:t>
            </a:r>
            <a:r>
              <a:rPr lang="en-US" sz="1600" dirty="0" err="1" smtClean="0"/>
              <a:t>Fekedulegn</a:t>
            </a:r>
            <a:r>
              <a:rPr lang="en-US" sz="1600" dirty="0" smtClean="0"/>
              <a:t> D, </a:t>
            </a:r>
            <a:r>
              <a:rPr lang="en-US" sz="1600" dirty="0" err="1" smtClean="0"/>
              <a:t>Burchfiel</a:t>
            </a:r>
            <a:r>
              <a:rPr lang="en-US" sz="1600" dirty="0" smtClean="0"/>
              <a:t> CM, </a:t>
            </a:r>
            <a:r>
              <a:rPr lang="en-US" sz="1600" dirty="0" err="1" smtClean="0"/>
              <a:t>Fujishiro</a:t>
            </a:r>
            <a:r>
              <a:rPr lang="en-US" sz="1600" dirty="0" smtClean="0"/>
              <a:t> K, </a:t>
            </a:r>
            <a:r>
              <a:rPr lang="en-US" sz="1600" dirty="0" err="1" smtClean="0"/>
              <a:t>Zeki</a:t>
            </a:r>
            <a:r>
              <a:rPr lang="en-US" sz="1600" dirty="0" smtClean="0"/>
              <a:t> Al </a:t>
            </a:r>
            <a:r>
              <a:rPr lang="en-US" sz="1600" dirty="0" err="1" smtClean="0"/>
              <a:t>Hazzouri</a:t>
            </a:r>
            <a:r>
              <a:rPr lang="en-US" sz="1600" dirty="0" smtClean="0"/>
              <a:t> A, Fitzpatrick AL, Rapp AL. </a:t>
            </a:r>
            <a:r>
              <a:rPr lang="en-US" sz="1800" b="1" dirty="0">
                <a:solidFill>
                  <a:srgbClr val="C00000"/>
                </a:solidFill>
              </a:rPr>
              <a:t>Work Hours and Cognitive Function: The Multi-Ethnic Study of Atherosclerosis (MESA).</a:t>
            </a:r>
            <a:r>
              <a:rPr lang="en-US" sz="1600" i="1" dirty="0"/>
              <a:t> Submitted to Annals of Epidemiology.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smtClean="0"/>
              <a:t>Johnson DA, Lane J, Wang R, Reid M, </a:t>
            </a:r>
            <a:r>
              <a:rPr lang="en-US" sz="1600" dirty="0" err="1" smtClean="0"/>
              <a:t>Djonlagic</a:t>
            </a:r>
            <a:r>
              <a:rPr lang="en-US" sz="1600" dirty="0" smtClean="0"/>
              <a:t> I, Fitzpatrick AL, Rapp SR, Charles LE, </a:t>
            </a:r>
            <a:r>
              <a:rPr lang="en-US" sz="1600" dirty="0" err="1" smtClean="0"/>
              <a:t>Saxena</a:t>
            </a:r>
            <a:r>
              <a:rPr lang="en-US" sz="1600" dirty="0" smtClean="0"/>
              <a:t> R, Redline S. </a:t>
            </a:r>
            <a:r>
              <a:rPr lang="en-US" sz="1800" b="1" dirty="0">
                <a:solidFill>
                  <a:srgbClr val="C00000"/>
                </a:solidFill>
              </a:rPr>
              <a:t>Greater Cognitive Deficits with Sleep-Disordered Breathing among Individuals with Genetic Susceptibility to Alzheimer’s Disease: the Multi-Ethnic Study of Atherosclerosis (MESA).</a:t>
            </a:r>
            <a:r>
              <a:rPr lang="en-US" sz="1600" b="1" dirty="0"/>
              <a:t> </a:t>
            </a:r>
            <a:r>
              <a:rPr lang="en-US" sz="1600" i="1" dirty="0"/>
              <a:t>Submitted to Annals of ATS.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err="1" smtClean="0"/>
              <a:t>Zeki</a:t>
            </a:r>
            <a:r>
              <a:rPr lang="en-US" sz="1600" dirty="0" smtClean="0"/>
              <a:t> </a:t>
            </a:r>
            <a:r>
              <a:rPr lang="en-US" sz="1600" dirty="0"/>
              <a:t>Al </a:t>
            </a:r>
            <a:r>
              <a:rPr lang="en-US" sz="1600" dirty="0" err="1" smtClean="0"/>
              <a:t>Hazzouri</a:t>
            </a:r>
            <a:r>
              <a:rPr lang="en-US" sz="1600" dirty="0" smtClean="0"/>
              <a:t> A, </a:t>
            </a:r>
            <a:r>
              <a:rPr lang="en-US" sz="1600" dirty="0" err="1" smtClean="0"/>
              <a:t>Yaffe</a:t>
            </a:r>
            <a:r>
              <a:rPr lang="en-US" sz="1600" dirty="0" smtClean="0"/>
              <a:t> K, </a:t>
            </a:r>
            <a:r>
              <a:rPr lang="en-US" sz="1600" dirty="0" err="1" smtClean="0"/>
              <a:t>Vittinghoff</a:t>
            </a:r>
            <a:r>
              <a:rPr lang="en-US" sz="1600" dirty="0" smtClean="0"/>
              <a:t> E, </a:t>
            </a:r>
            <a:r>
              <a:rPr lang="en-US" sz="1600" dirty="0" err="1" smtClean="0"/>
              <a:t>Elfassy</a:t>
            </a:r>
            <a:r>
              <a:rPr lang="en-US" sz="1600" dirty="0" smtClean="0"/>
              <a:t> T, Odden MC , </a:t>
            </a:r>
            <a:r>
              <a:rPr lang="en-US" sz="1600" dirty="0" err="1" smtClean="0"/>
              <a:t>Caunca</a:t>
            </a:r>
            <a:r>
              <a:rPr lang="en-US" sz="1600" dirty="0" smtClean="0"/>
              <a:t> M, Auer R, </a:t>
            </a:r>
            <a:r>
              <a:rPr lang="en-US" sz="1600" dirty="0" err="1" smtClean="0"/>
              <a:t>Mayeda</a:t>
            </a:r>
            <a:r>
              <a:rPr lang="en-US" sz="1600" dirty="0" smtClean="0"/>
              <a:t> ER, Fitzpatrick AL, Luchsinger JA, Rapp SR, Gottesman RF, Wright CB. </a:t>
            </a:r>
            <a:r>
              <a:rPr lang="en-US" sz="1800" b="1" dirty="0">
                <a:solidFill>
                  <a:srgbClr val="C00000"/>
                </a:solidFill>
              </a:rPr>
              <a:t>Racial/ethnic differences in the association of systolic blood pressure across midlife and late life on cognitive function: The Multi-Ethnic Study of Atherosclerosis. </a:t>
            </a:r>
            <a:r>
              <a:rPr lang="en-US" sz="1600" i="1" dirty="0"/>
              <a:t>Submitted to JAMA.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 smtClean="0"/>
              <a:t>Ong KL, Allison M, Fitzpatrick AL, Hayden KM, Hughes TM, Luchsinger JA, </a:t>
            </a:r>
            <a:r>
              <a:rPr lang="en-US" sz="1600" dirty="0" err="1" smtClean="0"/>
              <a:t>Maniam</a:t>
            </a:r>
            <a:r>
              <a:rPr lang="en-US" sz="1600" dirty="0" smtClean="0"/>
              <a:t> J, McClelland R, Morris MJ, Rapp SR, Rye K, </a:t>
            </a:r>
            <a:r>
              <a:rPr lang="en-US" sz="1600" dirty="0" err="1" smtClean="0"/>
              <a:t>Sandfort</a:t>
            </a:r>
            <a:r>
              <a:rPr lang="en-US" sz="1600" dirty="0" smtClean="0"/>
              <a:t> V. </a:t>
            </a:r>
            <a:r>
              <a:rPr lang="en-US" sz="1800" b="1" dirty="0">
                <a:solidFill>
                  <a:srgbClr val="C00000"/>
                </a:solidFill>
              </a:rPr>
              <a:t>Relationship of lipids and lipid-lowering medications with cognitive function: The Multi-Ethnic Study of Atherosclerosis</a:t>
            </a:r>
            <a:r>
              <a:rPr lang="en-US" sz="1600" b="1" dirty="0"/>
              <a:t>. </a:t>
            </a:r>
            <a:r>
              <a:rPr lang="en-US" sz="1600" i="1" dirty="0"/>
              <a:t>Submitted to Am J Epidemiology</a:t>
            </a:r>
            <a:r>
              <a:rPr lang="en-US" sz="1600" i="1" dirty="0" smtClean="0"/>
              <a:t>.</a:t>
            </a:r>
          </a:p>
          <a:p>
            <a:pPr marL="0" indent="0">
              <a:buNone/>
            </a:pPr>
            <a:r>
              <a:rPr lang="en-US" sz="1600" dirty="0" err="1"/>
              <a:t>Jingzhong</a:t>
            </a:r>
            <a:r>
              <a:rPr lang="en-US" sz="1600" dirty="0"/>
              <a:t> Ding et al. </a:t>
            </a:r>
            <a:r>
              <a:rPr lang="en-US" sz="1800" b="1" dirty="0">
                <a:solidFill>
                  <a:srgbClr val="C00000"/>
                </a:solidFill>
              </a:rPr>
              <a:t>Aging-related mitochondrial dysfunction and cognitive function: a transcriptomic analysis of monocytes in a community-based population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r>
              <a:rPr lang="en-US" sz="1600" dirty="0"/>
              <a:t>Submitted to JAMA Neurology.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98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46038"/>
            <a:ext cx="8229600" cy="944562"/>
          </a:xfrm>
        </p:spPr>
        <p:txBody>
          <a:bodyPr/>
          <a:lstStyle/>
          <a:p>
            <a:r>
              <a:rPr lang="en-US" dirty="0" smtClean="0"/>
              <a:t>Progress: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38" y="914400"/>
            <a:ext cx="8229600" cy="6096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3400" b="1" u="sng" dirty="0" smtClean="0"/>
          </a:p>
          <a:p>
            <a:pPr marL="0" indent="0">
              <a:buNone/>
            </a:pPr>
            <a:r>
              <a:rPr lang="en-US" sz="3400" dirty="0" smtClean="0"/>
              <a:t>Hughes TM, </a:t>
            </a:r>
            <a:r>
              <a:rPr lang="en-US" sz="3400" dirty="0" err="1" smtClean="0"/>
              <a:t>Espeland</a:t>
            </a:r>
            <a:r>
              <a:rPr lang="en-US" sz="3400" dirty="0" smtClean="0"/>
              <a:t> M, Sink KM, Baker L, Craft S, Rapp SR, Fitzpatrick AL, Sharrett AR, Luchsinger JA, Klein R, Klein B, Cotch MF, Wong TY. </a:t>
            </a:r>
            <a:r>
              <a:rPr lang="en-US" sz="3800" b="1" dirty="0" smtClean="0">
                <a:solidFill>
                  <a:srgbClr val="C00000"/>
                </a:solidFill>
              </a:rPr>
              <a:t>Changes in Retinal Signs and Their Associations with Cognitive Performance: The Multi-Ethnic Study of Atherosclerosis (MESA)</a:t>
            </a:r>
            <a:r>
              <a:rPr lang="en-US" sz="3800" dirty="0" smtClean="0">
                <a:solidFill>
                  <a:srgbClr val="C00000"/>
                </a:solidFill>
              </a:rPr>
              <a:t>. </a:t>
            </a:r>
            <a:r>
              <a:rPr lang="en-US" sz="3400" dirty="0" smtClean="0"/>
              <a:t>Oral presentation AAIC July 2016.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 smtClean="0"/>
              <a:t>Fujiyoshi A, Jacobs DR </a:t>
            </a:r>
            <a:r>
              <a:rPr lang="en-US" sz="3400" dirty="0"/>
              <a:t>Jr, </a:t>
            </a:r>
            <a:r>
              <a:rPr lang="en-US" sz="3400" dirty="0" smtClean="0"/>
              <a:t>Fitzpatrick AL, Alonso A, Duprez DA, Sharrett AR, Seeman T, Blaha MJ, Luchsinger JA, Rapp SR. </a:t>
            </a:r>
            <a:r>
              <a:rPr lang="en-US" sz="3800" b="1" dirty="0">
                <a:solidFill>
                  <a:srgbClr val="C00000"/>
                </a:solidFill>
              </a:rPr>
              <a:t>Coronary Artery Calcium and Dementia Risk: the MESA Study.</a:t>
            </a:r>
            <a:r>
              <a:rPr lang="en-US" sz="3400" b="1" dirty="0"/>
              <a:t>  </a:t>
            </a:r>
            <a:r>
              <a:rPr lang="en-US" sz="3400" dirty="0"/>
              <a:t>AHA March </a:t>
            </a:r>
            <a:r>
              <a:rPr lang="en-US" sz="3400" dirty="0" smtClean="0"/>
              <a:t>2016.</a:t>
            </a:r>
            <a:endParaRPr lang="en-US" sz="34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 smtClean="0"/>
              <a:t>Johnson DA, Wang R, Reid M, </a:t>
            </a:r>
            <a:r>
              <a:rPr lang="en-US" sz="3400" dirty="0" err="1" smtClean="0"/>
              <a:t>Djonlagic</a:t>
            </a:r>
            <a:r>
              <a:rPr lang="en-US" sz="3400" dirty="0" smtClean="0"/>
              <a:t> I, Fitzpatrick AL, Rapp SR, Charles LE, Redline S. </a:t>
            </a:r>
            <a:r>
              <a:rPr lang="en-US" sz="3800" b="1" dirty="0">
                <a:solidFill>
                  <a:srgbClr val="C00000"/>
                </a:solidFill>
              </a:rPr>
              <a:t>Association between Sleep-Disordered Breathing and Cognitive Function; Effect Modification by Apolipoprotein E-4 In the Multi-Ethnic Study of Atherosclerosis</a:t>
            </a:r>
            <a:r>
              <a:rPr lang="en-US" sz="3800" dirty="0">
                <a:solidFill>
                  <a:srgbClr val="C00000"/>
                </a:solidFill>
              </a:rPr>
              <a:t>. </a:t>
            </a:r>
            <a:r>
              <a:rPr lang="en-US" sz="3400" dirty="0"/>
              <a:t>Poster presentation to ATS April 2016.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3400" dirty="0" err="1" smtClean="0"/>
              <a:t>Djonlagic</a:t>
            </a:r>
            <a:r>
              <a:rPr lang="en-US" sz="3400" dirty="0" smtClean="0"/>
              <a:t> I, Redline S, </a:t>
            </a:r>
            <a:r>
              <a:rPr lang="en-US" sz="3400" dirty="0" err="1" smtClean="0"/>
              <a:t>Mariani</a:t>
            </a:r>
            <a:r>
              <a:rPr lang="en-US" sz="3400" dirty="0" smtClean="0"/>
              <a:t> S, Johnson D, Purcell S, </a:t>
            </a:r>
            <a:r>
              <a:rPr lang="en-US" sz="3400" dirty="0" err="1" smtClean="0"/>
              <a:t>Weng</a:t>
            </a:r>
            <a:r>
              <a:rPr lang="en-US" sz="3400" dirty="0" smtClean="0"/>
              <a:t> J</a:t>
            </a:r>
            <a:r>
              <a:rPr lang="en-US" sz="3400" b="1" dirty="0" smtClean="0"/>
              <a:t>. </a:t>
            </a:r>
            <a:r>
              <a:rPr lang="en-US" sz="3800" b="1" dirty="0">
                <a:solidFill>
                  <a:srgbClr val="C00000"/>
                </a:solidFill>
              </a:rPr>
              <a:t>Associations between Sleep Efficiency and Cognitive Function in the Multi-Ethnic Study of Atherosclerosis (MESA)</a:t>
            </a:r>
            <a:r>
              <a:rPr lang="en-US" sz="3400" b="1" dirty="0">
                <a:solidFill>
                  <a:srgbClr val="C00000"/>
                </a:solidFill>
              </a:rPr>
              <a:t>.</a:t>
            </a:r>
            <a:r>
              <a:rPr lang="en-US" sz="3400" b="1" dirty="0"/>
              <a:t> </a:t>
            </a:r>
            <a:r>
              <a:rPr lang="en-US" sz="3400" dirty="0"/>
              <a:t>Oral and poster presentation at SLEEP June 2017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en-US" sz="3400" dirty="0" err="1" smtClean="0"/>
              <a:t>Zeki</a:t>
            </a:r>
            <a:r>
              <a:rPr lang="en-US" sz="3400" dirty="0" smtClean="0"/>
              <a:t> </a:t>
            </a:r>
            <a:r>
              <a:rPr lang="en-US" sz="3400" dirty="0"/>
              <a:t>Al </a:t>
            </a:r>
            <a:r>
              <a:rPr lang="en-US" sz="3400" dirty="0" err="1" smtClean="0"/>
              <a:t>Hazzouri</a:t>
            </a:r>
            <a:r>
              <a:rPr lang="en-US" sz="3400" dirty="0" smtClean="0"/>
              <a:t> A, </a:t>
            </a:r>
            <a:r>
              <a:rPr lang="en-US" sz="3400" dirty="0" err="1" smtClean="0"/>
              <a:t>Yaffe</a:t>
            </a:r>
            <a:r>
              <a:rPr lang="en-US" sz="3400" dirty="0" smtClean="0"/>
              <a:t> K, </a:t>
            </a:r>
            <a:r>
              <a:rPr lang="en-US" sz="3400" dirty="0" err="1" smtClean="0"/>
              <a:t>Vittinghoff</a:t>
            </a:r>
            <a:r>
              <a:rPr lang="en-US" sz="3400" dirty="0" smtClean="0"/>
              <a:t> E, </a:t>
            </a:r>
            <a:r>
              <a:rPr lang="en-US" sz="3400" dirty="0" err="1" smtClean="0"/>
              <a:t>Elfassy</a:t>
            </a:r>
            <a:r>
              <a:rPr lang="en-US" sz="3400" dirty="0" smtClean="0"/>
              <a:t> T, Odden MC, </a:t>
            </a:r>
            <a:r>
              <a:rPr lang="en-US" sz="3400" dirty="0" err="1" smtClean="0"/>
              <a:t>Caunca</a:t>
            </a:r>
            <a:r>
              <a:rPr lang="en-US" sz="3400" dirty="0" smtClean="0"/>
              <a:t> M, Auer R, </a:t>
            </a:r>
            <a:r>
              <a:rPr lang="en-US" sz="3400" dirty="0" err="1" smtClean="0"/>
              <a:t>Mayeda</a:t>
            </a:r>
            <a:r>
              <a:rPr lang="en-US" sz="3400" dirty="0" smtClean="0"/>
              <a:t> ER, Fitzpatrick AL, Luchsinger JA, SR Rapp</a:t>
            </a:r>
            <a:r>
              <a:rPr lang="en-US" sz="3400" dirty="0"/>
              <a:t>, </a:t>
            </a:r>
            <a:r>
              <a:rPr lang="en-US" sz="3400" dirty="0" smtClean="0"/>
              <a:t>Gottesman RF, Wright CB. </a:t>
            </a:r>
            <a:r>
              <a:rPr lang="en-US" sz="3800" b="1" dirty="0">
                <a:solidFill>
                  <a:srgbClr val="C00000"/>
                </a:solidFill>
              </a:rPr>
              <a:t>Racial/ethnic differences in the association of systolic blood pressure across midlife and late life on cognitive function: The Multi-Ethnic Study of Atherosclerosis.</a:t>
            </a:r>
            <a:r>
              <a:rPr lang="en-US" sz="3400" b="1" dirty="0"/>
              <a:t> </a:t>
            </a:r>
            <a:r>
              <a:rPr lang="en-US" sz="3400" i="1" dirty="0"/>
              <a:t> </a:t>
            </a:r>
            <a:r>
              <a:rPr lang="en-US" sz="3400" dirty="0" smtClean="0"/>
              <a:t>Oral presentation to AAIC July 2017.</a:t>
            </a:r>
          </a:p>
          <a:p>
            <a:pPr marL="0" indent="0">
              <a:buNone/>
            </a:pPr>
            <a:endParaRPr lang="en-US" sz="1700" i="1" dirty="0" smtClean="0">
              <a:latin typeface="+mj-lt"/>
            </a:endParaRPr>
          </a:p>
          <a:p>
            <a:pPr marL="0" indent="0">
              <a:buNone/>
            </a:pPr>
            <a:r>
              <a:rPr lang="en-US" sz="3400" dirty="0" err="1">
                <a:latin typeface="+mj-lt"/>
              </a:rPr>
              <a:t>Jingzhong</a:t>
            </a:r>
            <a:r>
              <a:rPr lang="en-US" sz="3400" dirty="0">
                <a:latin typeface="+mj-lt"/>
              </a:rPr>
              <a:t> Ding et al. </a:t>
            </a:r>
            <a:r>
              <a:rPr lang="en-US" sz="3800" b="1" dirty="0">
                <a:solidFill>
                  <a:srgbClr val="C00000"/>
                </a:solidFill>
                <a:latin typeface="+mj-lt"/>
              </a:rPr>
              <a:t>Aging-related mitochondrial dysfunction and cognitive function: a transcriptomic analysis of monocytes in a community-based population. </a:t>
            </a:r>
            <a:r>
              <a:rPr lang="en-US" sz="3400" dirty="0">
                <a:latin typeface="+mj-lt"/>
              </a:rPr>
              <a:t>Poster presentation to AAIC July 2017.</a:t>
            </a:r>
          </a:p>
          <a:p>
            <a:pPr marL="0" indent="0">
              <a:buNone/>
            </a:pPr>
            <a:endParaRPr lang="en-US" sz="3400" i="1" dirty="0" smtClean="0">
              <a:latin typeface="+mj-lt"/>
            </a:endParaRPr>
          </a:p>
          <a:p>
            <a:pPr marL="0" indent="0">
              <a:buNone/>
            </a:pPr>
            <a:endParaRPr lang="en-US" sz="3400" i="1" dirty="0">
              <a:latin typeface="+mj-lt"/>
            </a:endParaRPr>
          </a:p>
          <a:p>
            <a:pPr marL="0" indent="0">
              <a:buNone/>
            </a:pPr>
            <a:endParaRPr lang="en-US" sz="3400" i="1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Proposals:  Topics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98925"/>
              </p:ext>
            </p:extLst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1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First Author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 </a:t>
                      </a:r>
                      <a:r>
                        <a:rPr lang="en-US" sz="2000" dirty="0" smtClean="0"/>
                        <a:t>August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Subclinical Vascular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LM</a:t>
                      </a:r>
                      <a:r>
                        <a:rPr lang="en-US" sz="2000" baseline="0" dirty="0" smtClean="0"/>
                        <a:t> Besser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Neighborhood Characteristics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 Cao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Plasma Phospholipid Fatty Acids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</a:t>
                      </a:r>
                      <a:r>
                        <a:rPr lang="en-US" sz="2000" dirty="0" err="1" smtClean="0"/>
                        <a:t>Djonlagic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Sleep EEG Spectral Power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K Hayden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DASH Diet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 </a:t>
                      </a:r>
                      <a:r>
                        <a:rPr lang="en-US" sz="2000" dirty="0" err="1" smtClean="0"/>
                        <a:t>Hou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Air Pollution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TM Hughes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Insulin Resistance and Arterial Stiffness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</a:t>
                      </a:r>
                      <a:r>
                        <a:rPr lang="en-US" sz="2000" baseline="0" dirty="0" smtClean="0"/>
                        <a:t> 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Genome-Wide Association Study (GWAS)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 Munoz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Stress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 </a:t>
                      </a:r>
                      <a:r>
                        <a:rPr lang="en-US" sz="2000" dirty="0" err="1" smtClean="0"/>
                        <a:t>Remigio</a:t>
                      </a:r>
                      <a:r>
                        <a:rPr lang="en-US" sz="2000" dirty="0" smtClean="0"/>
                        <a:t>-Baker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Optimal Weight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A </a:t>
                      </a:r>
                      <a:r>
                        <a:rPr lang="en-US" sz="2000" dirty="0" err="1" smtClean="0"/>
                        <a:t>Zeki</a:t>
                      </a:r>
                      <a:r>
                        <a:rPr lang="en-US" sz="2000" dirty="0" smtClean="0"/>
                        <a:t> Al </a:t>
                      </a:r>
                      <a:r>
                        <a:rPr lang="en-US" sz="2000" dirty="0" err="1" smtClean="0"/>
                        <a:t>Hazzouri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Cardiovascular exposures and Depression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atson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24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76200" y="56261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Using Existing Data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76200" y="4125913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Memory and Dementia Ancillary Studies 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" y="3581400"/>
            <a:ext cx="28289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2735</Words>
  <Application>Microsoft Office PowerPoint</Application>
  <PresentationFormat>On-screen Show (4:3)</PresentationFormat>
  <Paragraphs>447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Memory and Dementia Initiatives</vt:lpstr>
      <vt:lpstr>Why CVD and Alzheimer’s Disease?</vt:lpstr>
      <vt:lpstr>Thoughts from the MESA Cognitive Working Group</vt:lpstr>
      <vt:lpstr>Existing Cognitive Data (up to Exam 5)</vt:lpstr>
      <vt:lpstr>Progress: Published Manuscripts</vt:lpstr>
      <vt:lpstr>Progress: Submitted Manuscripts</vt:lpstr>
      <vt:lpstr>Progress: Presentations</vt:lpstr>
      <vt:lpstr>Additional Proposals:  Topics</vt:lpstr>
      <vt:lpstr>PowerPoint Presentation</vt:lpstr>
      <vt:lpstr>Ancillary Studies: Using Exam 5 data</vt:lpstr>
      <vt:lpstr>Exam 6 and Beyond</vt:lpstr>
      <vt:lpstr>Atrial Fibrillation (PI: Susan Heckbert) (n=1500, All sites)</vt:lpstr>
      <vt:lpstr>MESA Memory (PI: Timothy Hughes)  (n=540, WFU only)</vt:lpstr>
      <vt:lpstr>PowerPoint Presentation</vt:lpstr>
      <vt:lpstr>PowerPoint Presentation</vt:lpstr>
      <vt:lpstr>MESA Epigenetics of AD (PI: Jingzhong Ding) (n=1050, WFU and JHU) </vt:lpstr>
      <vt:lpstr>PowerPoint Presentation</vt:lpstr>
      <vt:lpstr>Why So Much Detail?</vt:lpstr>
      <vt:lpstr>Current Model of AD</vt:lpstr>
      <vt:lpstr>PowerPoint Presentation</vt:lpstr>
      <vt:lpstr>Next Steps</vt:lpstr>
      <vt:lpstr>Guidance From the Cognitive Working Group (Jacobs, Fujiyoshi, Hughes, Fitzpatrick, Rapp, et al.)</vt:lpstr>
      <vt:lpstr>Guidance From the Cognitive Working Group (Jacobs, Fujiyoshi, Hughes, Fitzpatrick, Rapp, et al.)</vt:lpstr>
      <vt:lpstr>PowerPoint Presentation</vt:lpstr>
      <vt:lpstr>Guidance From the Cognitive Working Group (Jacobs, Fujiyoshi, Hughes, Fitzpatrick, Rapp, et al.)</vt:lpstr>
      <vt:lpstr>Guidance From the Cognitive Working Group (Jacobs, Fujiyoshi, Hughes, Fitzpatrick, Rapp, et al.)</vt:lpstr>
      <vt:lpstr>10 NIH AD PARs</vt:lpstr>
      <vt:lpstr>MultisiteAD proposal  (Hughes, Hayden, Luchsinger)</vt:lpstr>
      <vt:lpstr>Leveraging Data</vt:lpstr>
      <vt:lpstr>PowerPoint Presentation</vt:lpstr>
      <vt:lpstr>MultisiteAD proposal  (Hughes, Hayden, Luchsinger)</vt:lpstr>
      <vt:lpstr>Summary &amp; discussion</vt:lpstr>
      <vt:lpstr>Summary - I</vt:lpstr>
      <vt:lpstr>Summary - II</vt:lpstr>
      <vt:lpstr>Acknowledgments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and Dementia Initiatives</dc:title>
  <dc:creator>Timothy M. Hughes</dc:creator>
  <cp:lastModifiedBy>Tim</cp:lastModifiedBy>
  <cp:revision>16</cp:revision>
  <dcterms:created xsi:type="dcterms:W3CDTF">2017-04-14T18:39:08Z</dcterms:created>
  <dcterms:modified xsi:type="dcterms:W3CDTF">2017-04-20T12:08:45Z</dcterms:modified>
</cp:coreProperties>
</file>