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59" r:id="rId3"/>
    <p:sldId id="260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B50E3A-5AF9-4C06-84DF-4C1CD50E9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3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341BD-F721-4946-AB63-7C3A442A266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A685E-CA13-4899-B201-E6F6C6E360F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Includes Air and Genetics.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B50E3A-5AF9-4C06-84DF-4C1CD50E9D0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5E2A-7806-475B-A336-5E9EAA9DC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922F-7A3F-4B44-9CF8-35F290AC0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E31C-E752-429F-BDB3-0C07E9ABC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EC886-962C-4744-BBF9-8D804DD56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931B-B29C-4CB4-9495-A45B8B5C0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373A4-0E07-48CE-866A-DA87C5FFD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A2949-D39F-4E02-A52D-B7C848463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C393D-4217-4C1B-BCA5-5A4CF14D0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E3252-7414-4D41-A028-66ACDF55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6518-F79B-4246-B65C-5B3384D21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A488-2B42-4E04-983C-D55E55666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34732A-9586-470E-8664-4568807FE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image" Target="../media/image1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slideLayout" Target="../slideLayouts/slideLayout2.xml"/><Relationship Id="rId5" Type="http://schemas.openxmlformats.org/officeDocument/2006/relationships/control" Target="../activeX/activeX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8207D-6780-454C-9D8E-6ACA5AD09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MESA Publications Update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FD73F2E1-B3E2-469A-979C-C7B69CEA0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ctr" hangingPunct="1"/>
            <a:endParaRPr lang="en-US" sz="2400" dirty="0"/>
          </a:p>
          <a:p>
            <a:pPr marL="0" indent="0" eaLnBrk="1" fontAlgn="ctr" hangingPunct="1">
              <a:buNone/>
            </a:pPr>
            <a:r>
              <a:rPr lang="en-US" sz="2400" dirty="0"/>
              <a:t>Moyses Szklo (Chair)		Kiang Liu</a:t>
            </a:r>
          </a:p>
          <a:p>
            <a:pPr marL="0" indent="0" eaLnBrk="1" fontAlgn="ctr" hangingPunct="1">
              <a:buNone/>
            </a:pPr>
            <a:r>
              <a:rPr lang="en-US" sz="2400" dirty="0"/>
              <a:t>Norrina B Allen			Robyn McClelland</a:t>
            </a:r>
          </a:p>
          <a:p>
            <a:pPr marL="0" indent="0" eaLnBrk="1" fontAlgn="ctr" hangingPunct="1">
              <a:buNone/>
            </a:pPr>
            <a:r>
              <a:rPr lang="en-US" sz="2400" dirty="0"/>
              <a:t>Matthew Allison			Joseph F. Polak</a:t>
            </a:r>
          </a:p>
          <a:p>
            <a:pPr marL="0" indent="0" eaLnBrk="1" fontAlgn="ctr" hangingPunct="1">
              <a:buNone/>
            </a:pPr>
            <a:r>
              <a:rPr lang="en-US" sz="2400" dirty="0"/>
              <a:t>Alain G. </a:t>
            </a:r>
            <a:r>
              <a:rPr lang="en-US" sz="2400" dirty="0" err="1"/>
              <a:t>Bertoni</a:t>
            </a:r>
            <a:r>
              <a:rPr lang="en-US" sz="2400" dirty="0"/>
              <a:t>			Steven J. Shea</a:t>
            </a:r>
          </a:p>
          <a:p>
            <a:pPr marL="0" indent="0" eaLnBrk="1" fontAlgn="ctr" hangingPunct="1">
              <a:buNone/>
            </a:pPr>
            <a:r>
              <a:rPr lang="en-US" sz="2400" dirty="0"/>
              <a:t>Michael Blaha			Benjamin M Smith</a:t>
            </a:r>
          </a:p>
          <a:p>
            <a:pPr marL="0" indent="0" eaLnBrk="1" fontAlgn="ctr" hangingPunct="1">
              <a:buNone/>
            </a:pPr>
            <a:r>
              <a:rPr lang="en-US" sz="2400" dirty="0"/>
              <a:t>Lyndia </a:t>
            </a:r>
            <a:r>
              <a:rPr lang="en-US" sz="2400" dirty="0" err="1"/>
              <a:t>Brumback</a:t>
            </a:r>
            <a:r>
              <a:rPr lang="en-US" sz="2400" dirty="0"/>
              <a:t>			Susan Heckbert</a:t>
            </a:r>
          </a:p>
          <a:p>
            <a:pPr marL="0" indent="0" eaLnBrk="1" fontAlgn="ctr" hangingPunct="1">
              <a:buNone/>
            </a:pPr>
            <a:r>
              <a:rPr lang="en-US" sz="2400" dirty="0"/>
              <a:t>Ian de Boer				João A. Lima</a:t>
            </a:r>
          </a:p>
          <a:p>
            <a:pPr marL="0" indent="0">
              <a:buNone/>
            </a:pP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48" name="HTMLCheckbox1" r:id="rId2" imgW="1371600" imgH="304920"/>
        </mc:Choice>
        <mc:Fallback>
          <p:control name="HTMLCheckbox1" r:id="rId2" imgW="1371600" imgH="304920">
            <p:pic>
              <p:nvPicPr>
                <p:cNvPr id="4" name="HTMLCheckbox1">
                  <a:extLst>
                    <a:ext uri="{FF2B5EF4-FFF2-40B4-BE49-F238E27FC236}">
                      <a16:creationId xmlns:a16="http://schemas.microsoft.com/office/drawing/2014/main" id="{CC7ED4F6-FF00-4649-A540-9E2F0B1CE607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598488" y="16002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9" name="HTMLCheckbox2" r:id="rId3" imgW="1371600" imgH="304920"/>
        </mc:Choice>
        <mc:Fallback>
          <p:control name="HTMLCheckbox2" r:id="rId3" imgW="1371600" imgH="304920">
            <p:pic>
              <p:nvPicPr>
                <p:cNvPr id="5" name="HTMLCheckbox2">
                  <a:extLst>
                    <a:ext uri="{FF2B5EF4-FFF2-40B4-BE49-F238E27FC236}">
                      <a16:creationId xmlns:a16="http://schemas.microsoft.com/office/drawing/2014/main" id="{C4707A4F-648E-4964-8F4D-450AD6BF2266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598488" y="16002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0" name="HTMLCheckbox3" r:id="rId4" imgW="1371600" imgH="304920"/>
        </mc:Choice>
        <mc:Fallback>
          <p:control name="HTMLCheckbox3" r:id="rId4" imgW="1371600" imgH="304920">
            <p:pic>
              <p:nvPicPr>
                <p:cNvPr id="6" name="HTMLCheckbox3">
                  <a:extLst>
                    <a:ext uri="{FF2B5EF4-FFF2-40B4-BE49-F238E27FC236}">
                      <a16:creationId xmlns:a16="http://schemas.microsoft.com/office/drawing/2014/main" id="{C027FC4A-102C-4CFD-82D4-1C0F8BD76BCE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598488" y="16002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1" name="HTMLCheckbox4" r:id="rId5" imgW="1371600" imgH="304920"/>
        </mc:Choice>
        <mc:Fallback>
          <p:control name="HTMLCheckbox4" r:id="rId5" imgW="1371600" imgH="304920">
            <p:pic>
              <p:nvPicPr>
                <p:cNvPr id="7" name="HTMLCheckbox4">
                  <a:extLst>
                    <a:ext uri="{FF2B5EF4-FFF2-40B4-BE49-F238E27FC236}">
                      <a16:creationId xmlns:a16="http://schemas.microsoft.com/office/drawing/2014/main" id="{FC118DEB-1714-41A0-A884-9B4FDA0C21C0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598488" y="16002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2" name="HTMLCheckbox5" r:id="rId6" imgW="1371600" imgH="304920"/>
        </mc:Choice>
        <mc:Fallback>
          <p:control name="HTMLCheckbox5" r:id="rId6" imgW="1371600" imgH="304920">
            <p:pic>
              <p:nvPicPr>
                <p:cNvPr id="8" name="HTMLCheckbox5">
                  <a:extLst>
                    <a:ext uri="{FF2B5EF4-FFF2-40B4-BE49-F238E27FC236}">
                      <a16:creationId xmlns:a16="http://schemas.microsoft.com/office/drawing/2014/main" id="{3FFCE5B5-E277-44A4-960C-712EABD286CB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598488" y="16002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3" name="HTMLCheckbox6" r:id="rId7" imgW="1371600" imgH="304920"/>
        </mc:Choice>
        <mc:Fallback>
          <p:control name="HTMLCheckbox6" r:id="rId7" imgW="1371600" imgH="304920">
            <p:pic>
              <p:nvPicPr>
                <p:cNvPr id="9" name="HTMLCheckbox6">
                  <a:extLst>
                    <a:ext uri="{FF2B5EF4-FFF2-40B4-BE49-F238E27FC236}">
                      <a16:creationId xmlns:a16="http://schemas.microsoft.com/office/drawing/2014/main" id="{369E6152-E6E4-44DE-81DA-0BDC5CFCF3D0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598488" y="16002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4" name="HTMLCheckbox7" r:id="rId8" imgW="1371600" imgH="304920"/>
        </mc:Choice>
        <mc:Fallback>
          <p:control name="HTMLCheckbox7" r:id="rId8" imgW="1371600" imgH="304920">
            <p:pic>
              <p:nvPicPr>
                <p:cNvPr id="10" name="HTMLCheckbox7">
                  <a:extLst>
                    <a:ext uri="{FF2B5EF4-FFF2-40B4-BE49-F238E27FC236}">
                      <a16:creationId xmlns:a16="http://schemas.microsoft.com/office/drawing/2014/main" id="{917133F8-6CAD-4521-8F50-756568721E59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598488" y="16002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5" name="HTMLCheckbox8" r:id="rId9" imgW="1371600" imgH="304920"/>
        </mc:Choice>
        <mc:Fallback>
          <p:control name="HTMLCheckbox8" r:id="rId9" imgW="1371600" imgH="304920">
            <p:pic>
              <p:nvPicPr>
                <p:cNvPr id="11" name="HTMLCheckbox8">
                  <a:extLst>
                    <a:ext uri="{FF2B5EF4-FFF2-40B4-BE49-F238E27FC236}">
                      <a16:creationId xmlns:a16="http://schemas.microsoft.com/office/drawing/2014/main" id="{ADA6F771-09FF-480B-A055-23D066E4E986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598488" y="16002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6" name="HTMLCheckbox9" r:id="rId10" imgW="1371600" imgH="304920"/>
        </mc:Choice>
        <mc:Fallback>
          <p:control name="HTMLCheckbox9" r:id="rId10" imgW="1371600" imgH="304920">
            <p:pic>
              <p:nvPicPr>
                <p:cNvPr id="12" name="HTMLCheckbox9">
                  <a:extLst>
                    <a:ext uri="{FF2B5EF4-FFF2-40B4-BE49-F238E27FC236}">
                      <a16:creationId xmlns:a16="http://schemas.microsoft.com/office/drawing/2014/main" id="{1D5491BE-351F-4E6A-8C2D-8B5A86BEBC3D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598488" y="16002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25616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/>
              <a:t>Publications (n=1263)</a:t>
            </a:r>
            <a:br>
              <a:rPr lang="en-US" sz="2800" dirty="0"/>
            </a:br>
            <a:r>
              <a:rPr lang="en-US" sz="2800" dirty="0"/>
              <a:t>Cumulative by Year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76200" y="6564313"/>
            <a:ext cx="66479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9/6/2017					</a:t>
            </a:r>
          </a:p>
          <a:p>
            <a:endParaRPr lang="en-US" sz="1200" b="1" i="1" dirty="0"/>
          </a:p>
          <a:p>
            <a:endParaRPr lang="en-US" sz="1200" b="1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E86C8C-9F88-4690-B3B9-77E09AF358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42999"/>
            <a:ext cx="7086600" cy="51908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/>
              <a:t>Abstracts (n=1360)</a:t>
            </a:r>
            <a:br>
              <a:rPr lang="en-US" sz="2800" dirty="0"/>
            </a:br>
            <a:r>
              <a:rPr lang="en-US" sz="2800" dirty="0"/>
              <a:t>Cumulative by Year</a:t>
            </a: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0" y="6473825"/>
            <a:ext cx="2698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9/6/2017</a:t>
            </a:r>
          </a:p>
          <a:p>
            <a:endParaRPr lang="en-US" sz="1200" b="1" i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474917-65EA-4BE2-9F27-0BBF58F78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295400"/>
            <a:ext cx="7010400" cy="51350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9697B3-91A8-407A-B57A-EBFAE5881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Presentations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578C12-8711-441C-BBC9-975E3B2AF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24 MESA abstracts were submitted to the AHA Scientific Sessions meeting scheduled for November 11-15, 2017. (Also, 23 out of 24 abstracts were accepted by AHA.)</a:t>
            </a:r>
          </a:p>
          <a:p>
            <a:pPr lvl="1"/>
            <a:r>
              <a:rPr lang="en-US" dirty="0"/>
              <a:t>16 MESA abstracts were submitted to 15 different conferences other than the AHA meeting listed above.  These 15 conferences will be held between March 2017 and January 2018.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85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715962"/>
          </a:xfrm>
        </p:spPr>
        <p:txBody>
          <a:bodyPr/>
          <a:lstStyle/>
          <a:p>
            <a:r>
              <a:rPr lang="en-US" sz="2000" dirty="0"/>
              <a:t>Citations by Year (with Multi-Ethnic Study of Atherosclerosis in “topic”—Web of Science search)</a:t>
            </a:r>
          </a:p>
        </p:txBody>
      </p:sp>
      <p:sp>
        <p:nvSpPr>
          <p:cNvPr id="7" name="Rectangle 6"/>
          <p:cNvSpPr/>
          <p:nvPr/>
        </p:nvSpPr>
        <p:spPr>
          <a:xfrm>
            <a:off x="898967" y="5562600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Average citations per article:  20 (up from 19 in April, 17.5 last year)  	</a:t>
            </a:r>
          </a:p>
          <a:p>
            <a:r>
              <a:rPr lang="en-US" dirty="0"/>
              <a:t>h-index: 82   (up from 78 in April, 73 last year, 64 the year before)</a:t>
            </a:r>
          </a:p>
          <a:p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Citations in Each Year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en-US" altLang="en-US" sz="1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Citations in Each Year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en-US" altLang="en-US" sz="15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1459468"/>
            <a:ext cx="230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Citations Per Year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28F7E99-5619-4AE3-BE9B-AD9249E08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02030"/>
            <a:ext cx="5581650" cy="4447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147</Words>
  <Application>Microsoft Office PowerPoint</Application>
  <PresentationFormat>On-screen Show (4:3)</PresentationFormat>
  <Paragraphs>28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MESA Publications Update</vt:lpstr>
      <vt:lpstr>Publications (n=1263) Cumulative by Year</vt:lpstr>
      <vt:lpstr>Abstracts (n=1360) Cumulative by Year</vt:lpstr>
      <vt:lpstr>Upcoming Presentations</vt:lpstr>
      <vt:lpstr>Citations by Year (with Multi-Ethnic Study of Atherosclerosis in “topic”—Web of Science search)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Proposals (n=417)</dc:title>
  <dc:creator>rmcclell</dc:creator>
  <cp:lastModifiedBy>Robyn McClelland</cp:lastModifiedBy>
  <cp:revision>71</cp:revision>
  <dcterms:created xsi:type="dcterms:W3CDTF">2008-01-18T21:20:36Z</dcterms:created>
  <dcterms:modified xsi:type="dcterms:W3CDTF">2017-09-06T21:50:54Z</dcterms:modified>
</cp:coreProperties>
</file>