
<file path=[Content_Types].xml><?xml version="1.0" encoding="utf-8"?>
<Types xmlns="http://schemas.openxmlformats.org/package/2006/content-types">
  <Default Extension="bin" ContentType="application/vnd.ms-office.activeX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activeX/activeX1.xml" ContentType="application/vnd.ms-office.activeX+xml"/>
  <Override PartName="/ppt/activeX/activeX2.xml" ContentType="application/vnd.ms-office.activeX+xml"/>
  <Override PartName="/ppt/activeX/activeX3.xml" ContentType="application/vnd.ms-office.activeX+xml"/>
  <Override PartName="/ppt/activeX/activeX4.xml" ContentType="application/vnd.ms-office.activeX+xml"/>
  <Override PartName="/ppt/activeX/activeX5.xml" ContentType="application/vnd.ms-office.activeX+xml"/>
  <Override PartName="/ppt/activeX/activeX6.xml" ContentType="application/vnd.ms-office.activeX+xml"/>
  <Override PartName="/ppt/activeX/activeX7.xml" ContentType="application/vnd.ms-office.activeX+xml"/>
  <Override PartName="/ppt/activeX/activeX8.xml" ContentType="application/vnd.ms-office.activeX+xml"/>
  <Override PartName="/ppt/activeX/activeX9.xml" ContentType="application/vnd.ms-office.activeX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64" r:id="rId2"/>
    <p:sldId id="259" r:id="rId3"/>
    <p:sldId id="260" r:id="rId4"/>
    <p:sldId id="263" r:id="rId5"/>
    <p:sldId id="262" r:id="rId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1176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activeX/_rels/activeX1.xml.rels><?xml version="1.0" encoding="UTF-8" standalone="yes"?>
<Relationships xmlns="http://schemas.openxmlformats.org/package/2006/relationships"><Relationship Id="rId1" Type="http://schemas.microsoft.com/office/2006/relationships/activeXControlBinary" Target="activeX1.bin"/></Relationships>
</file>

<file path=ppt/activeX/_rels/activeX2.xml.rels><?xml version="1.0" encoding="UTF-8" standalone="yes"?>
<Relationships xmlns="http://schemas.openxmlformats.org/package/2006/relationships"><Relationship Id="rId1" Type="http://schemas.microsoft.com/office/2006/relationships/activeXControlBinary" Target="activeX2.bin"/></Relationships>
</file>

<file path=ppt/activeX/_rels/activeX3.xml.rels><?xml version="1.0" encoding="UTF-8" standalone="yes"?>
<Relationships xmlns="http://schemas.openxmlformats.org/package/2006/relationships"><Relationship Id="rId1" Type="http://schemas.microsoft.com/office/2006/relationships/activeXControlBinary" Target="activeX3.bin"/></Relationships>
</file>

<file path=ppt/activeX/_rels/activeX4.xml.rels><?xml version="1.0" encoding="UTF-8" standalone="yes"?>
<Relationships xmlns="http://schemas.openxmlformats.org/package/2006/relationships"><Relationship Id="rId1" Type="http://schemas.microsoft.com/office/2006/relationships/activeXControlBinary" Target="activeX4.bin"/></Relationships>
</file>

<file path=ppt/activeX/_rels/activeX5.xml.rels><?xml version="1.0" encoding="UTF-8" standalone="yes"?>
<Relationships xmlns="http://schemas.openxmlformats.org/package/2006/relationships"><Relationship Id="rId1" Type="http://schemas.microsoft.com/office/2006/relationships/activeXControlBinary" Target="activeX5.bin"/></Relationships>
</file>

<file path=ppt/activeX/_rels/activeX6.xml.rels><?xml version="1.0" encoding="UTF-8" standalone="yes"?>
<Relationships xmlns="http://schemas.openxmlformats.org/package/2006/relationships"><Relationship Id="rId1" Type="http://schemas.microsoft.com/office/2006/relationships/activeXControlBinary" Target="activeX6.bin"/></Relationships>
</file>

<file path=ppt/activeX/_rels/activeX7.xml.rels><?xml version="1.0" encoding="UTF-8" standalone="yes"?>
<Relationships xmlns="http://schemas.openxmlformats.org/package/2006/relationships"><Relationship Id="rId1" Type="http://schemas.microsoft.com/office/2006/relationships/activeXControlBinary" Target="activeX7.bin"/></Relationships>
</file>

<file path=ppt/activeX/_rels/activeX8.xml.rels><?xml version="1.0" encoding="UTF-8" standalone="yes"?>
<Relationships xmlns="http://schemas.openxmlformats.org/package/2006/relationships"><Relationship Id="rId1" Type="http://schemas.microsoft.com/office/2006/relationships/activeXControlBinary" Target="activeX8.bin"/></Relationships>
</file>

<file path=ppt/activeX/_rels/activeX9.xml.rels><?xml version="1.0" encoding="UTF-8" standalone="yes"?>
<Relationships xmlns="http://schemas.openxmlformats.org/package/2006/relationships"><Relationship Id="rId1" Type="http://schemas.microsoft.com/office/2006/relationships/activeXControlBinary" Target="activeX9.bin"/></Relationships>
</file>

<file path=ppt/activeX/activeX1.xml><?xml version="1.0" encoding="utf-8"?>
<ax:ocx xmlns:ax="http://schemas.microsoft.com/office/2006/activeX" xmlns:r="http://schemas.openxmlformats.org/officeDocument/2006/relationships" ax:classid="{5512D116-5CC6-11CF-8D67-00AA00BDCE1D}" ax:persistence="persistStream" r:id="rId1"/>
</file>

<file path=ppt/activeX/activeX2.xml><?xml version="1.0" encoding="utf-8"?>
<ax:ocx xmlns:ax="http://schemas.microsoft.com/office/2006/activeX" xmlns:r="http://schemas.openxmlformats.org/officeDocument/2006/relationships" ax:classid="{5512D116-5CC6-11CF-8D67-00AA00BDCE1D}" ax:persistence="persistStream" r:id="rId1"/>
</file>

<file path=ppt/activeX/activeX3.xml><?xml version="1.0" encoding="utf-8"?>
<ax:ocx xmlns:ax="http://schemas.microsoft.com/office/2006/activeX" xmlns:r="http://schemas.openxmlformats.org/officeDocument/2006/relationships" ax:classid="{5512D116-5CC6-11CF-8D67-00AA00BDCE1D}" ax:persistence="persistStream" r:id="rId1"/>
</file>

<file path=ppt/activeX/activeX4.xml><?xml version="1.0" encoding="utf-8"?>
<ax:ocx xmlns:ax="http://schemas.microsoft.com/office/2006/activeX" xmlns:r="http://schemas.openxmlformats.org/officeDocument/2006/relationships" ax:classid="{5512D116-5CC6-11CF-8D67-00AA00BDCE1D}" ax:persistence="persistStream" r:id="rId1"/>
</file>

<file path=ppt/activeX/activeX5.xml><?xml version="1.0" encoding="utf-8"?>
<ax:ocx xmlns:ax="http://schemas.microsoft.com/office/2006/activeX" xmlns:r="http://schemas.openxmlformats.org/officeDocument/2006/relationships" ax:classid="{5512D116-5CC6-11CF-8D67-00AA00BDCE1D}" ax:persistence="persistStream" r:id="rId1"/>
</file>

<file path=ppt/activeX/activeX6.xml><?xml version="1.0" encoding="utf-8"?>
<ax:ocx xmlns:ax="http://schemas.microsoft.com/office/2006/activeX" xmlns:r="http://schemas.openxmlformats.org/officeDocument/2006/relationships" ax:classid="{5512D116-5CC6-11CF-8D67-00AA00BDCE1D}" ax:persistence="persistStream" r:id="rId1"/>
</file>

<file path=ppt/activeX/activeX7.xml><?xml version="1.0" encoding="utf-8"?>
<ax:ocx xmlns:ax="http://schemas.microsoft.com/office/2006/activeX" xmlns:r="http://schemas.openxmlformats.org/officeDocument/2006/relationships" ax:classid="{5512D116-5CC6-11CF-8D67-00AA00BDCE1D}" ax:persistence="persistStream" r:id="rId1"/>
</file>

<file path=ppt/activeX/activeX8.xml><?xml version="1.0" encoding="utf-8"?>
<ax:ocx xmlns:ax="http://schemas.microsoft.com/office/2006/activeX" xmlns:r="http://schemas.openxmlformats.org/officeDocument/2006/relationships" ax:classid="{5512D116-5CC6-11CF-8D67-00AA00BDCE1D}" ax:persistence="persistStream" r:id="rId1"/>
</file>

<file path=ppt/activeX/activeX9.xml><?xml version="1.0" encoding="utf-8"?>
<ax:ocx xmlns:ax="http://schemas.microsoft.com/office/2006/activeX" xmlns:r="http://schemas.openxmlformats.org/officeDocument/2006/relationships" ax:classid="{5512D116-5CC6-11CF-8D67-00AA00BDCE1D}" ax:persistence="persistStream" r:id="rId1"/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EEB50E3A-5AF9-4C06-84DF-4C1CD50E9D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737386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77341BD-F721-4946-AB63-7C3A442A266C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A6A685E-CA13-4899-B201-E6F6C6E360FA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dirty="0"/>
              <a:t>Includes Air and Genetics. 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B50E3A-5AF9-4C06-84DF-4C1CD50E9D0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E45E2A-7806-475B-A336-5E9EAA9DC7A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10922F-7A3F-4B44-9CF8-35F290AC03D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BEE31C-E752-429F-BDB3-0C07E9ABC6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1EC886-962C-4744-BBF9-8D804DD56C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00931B-B29C-4CB4-9495-A45B8B5C0D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1373A4-0E07-48CE-866A-DA87C5FFDB5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7A2949-D39F-4E02-A52D-B7C8484638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DC393D-4217-4C1B-BCA5-5A4CF14D04B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9E3252-7414-4D41-A028-66ACDF550A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936518-F79B-4246-B65C-5B3384D21F2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F1A488-2B42-4E04-983C-D55E5566629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E634732A-9586-470E-8664-4568807FE1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control" Target="../activeX/activeX7.xml"/><Relationship Id="rId3" Type="http://schemas.openxmlformats.org/officeDocument/2006/relationships/control" Target="../activeX/activeX2.xml"/><Relationship Id="rId7" Type="http://schemas.openxmlformats.org/officeDocument/2006/relationships/control" Target="../activeX/activeX6.xml"/><Relationship Id="rId12" Type="http://schemas.openxmlformats.org/officeDocument/2006/relationships/image" Target="../media/image1.wmf"/><Relationship Id="rId2" Type="http://schemas.openxmlformats.org/officeDocument/2006/relationships/control" Target="../activeX/activeX1.xml"/><Relationship Id="rId1" Type="http://schemas.openxmlformats.org/officeDocument/2006/relationships/vmlDrawing" Target="../drawings/vmlDrawing1.vml"/><Relationship Id="rId6" Type="http://schemas.openxmlformats.org/officeDocument/2006/relationships/control" Target="../activeX/activeX5.xml"/><Relationship Id="rId11" Type="http://schemas.openxmlformats.org/officeDocument/2006/relationships/slideLayout" Target="../slideLayouts/slideLayout2.xml"/><Relationship Id="rId5" Type="http://schemas.openxmlformats.org/officeDocument/2006/relationships/control" Target="../activeX/activeX4.xml"/><Relationship Id="rId10" Type="http://schemas.openxmlformats.org/officeDocument/2006/relationships/control" Target="../activeX/activeX9.xml"/><Relationship Id="rId4" Type="http://schemas.openxmlformats.org/officeDocument/2006/relationships/control" Target="../activeX/activeX3.xml"/><Relationship Id="rId9" Type="http://schemas.openxmlformats.org/officeDocument/2006/relationships/control" Target="../activeX/activeX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28207D-6780-454C-9D8E-6ACA5AD097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MESA Publications Update</a:t>
            </a:r>
          </a:p>
        </p:txBody>
      </p:sp>
      <p:sp>
        <p:nvSpPr>
          <p:cNvPr id="18" name="Content Placeholder 17">
            <a:extLst>
              <a:ext uri="{FF2B5EF4-FFF2-40B4-BE49-F238E27FC236}">
                <a16:creationId xmlns:a16="http://schemas.microsoft.com/office/drawing/2014/main" id="{FD73F2E1-B3E2-469A-979C-C7B69CEA0F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fontAlgn="ctr" hangingPunct="1"/>
            <a:endParaRPr lang="en-US" sz="2400" dirty="0"/>
          </a:p>
          <a:p>
            <a:pPr marL="0" indent="0" eaLnBrk="1" fontAlgn="ctr" hangingPunct="1">
              <a:buNone/>
            </a:pPr>
            <a:r>
              <a:rPr lang="en-US" sz="2400" dirty="0"/>
              <a:t>Moyses Szklo (Chair)		Kiang Liu</a:t>
            </a:r>
          </a:p>
          <a:p>
            <a:pPr marL="0" indent="0" eaLnBrk="1" fontAlgn="ctr" hangingPunct="1">
              <a:buNone/>
            </a:pPr>
            <a:r>
              <a:rPr lang="en-US" sz="2400" dirty="0"/>
              <a:t>Norrina B Allen			Robyn McClelland</a:t>
            </a:r>
          </a:p>
          <a:p>
            <a:pPr marL="0" indent="0" eaLnBrk="1" fontAlgn="ctr" hangingPunct="1">
              <a:buNone/>
            </a:pPr>
            <a:r>
              <a:rPr lang="en-US" sz="2400" dirty="0"/>
              <a:t>Matthew Allison			Joseph F. Polak</a:t>
            </a:r>
          </a:p>
          <a:p>
            <a:pPr marL="0" indent="0" eaLnBrk="1" fontAlgn="ctr" hangingPunct="1">
              <a:buNone/>
            </a:pPr>
            <a:r>
              <a:rPr lang="en-US" sz="2400" dirty="0"/>
              <a:t>Alain G. </a:t>
            </a:r>
            <a:r>
              <a:rPr lang="en-US" sz="2400" dirty="0" err="1"/>
              <a:t>Bertoni</a:t>
            </a:r>
            <a:r>
              <a:rPr lang="en-US" sz="2400" dirty="0"/>
              <a:t>			Steven J. Shea</a:t>
            </a:r>
          </a:p>
          <a:p>
            <a:pPr marL="0" indent="0" eaLnBrk="1" fontAlgn="ctr" hangingPunct="1">
              <a:buNone/>
            </a:pPr>
            <a:r>
              <a:rPr lang="en-US" sz="2400" dirty="0"/>
              <a:t>Michael Blaha			Benjamin M Smith</a:t>
            </a:r>
          </a:p>
          <a:p>
            <a:pPr marL="0" indent="0" eaLnBrk="1" fontAlgn="ctr" hangingPunct="1">
              <a:buNone/>
            </a:pPr>
            <a:r>
              <a:rPr lang="en-US" sz="2400" dirty="0"/>
              <a:t>Lyndia </a:t>
            </a:r>
            <a:r>
              <a:rPr lang="en-US" sz="2400" dirty="0" err="1"/>
              <a:t>Brumback</a:t>
            </a:r>
            <a:r>
              <a:rPr lang="en-US" sz="2400" dirty="0"/>
              <a:t>			Susan Heckbert</a:t>
            </a:r>
          </a:p>
          <a:p>
            <a:pPr marL="0" indent="0" eaLnBrk="1" fontAlgn="ctr" hangingPunct="1">
              <a:buNone/>
            </a:pPr>
            <a:r>
              <a:rPr lang="en-US" sz="2400" dirty="0"/>
              <a:t>Ian de Boer				João A. Lima</a:t>
            </a:r>
          </a:p>
          <a:p>
            <a:pPr marL="0" indent="0">
              <a:buNone/>
            </a:pPr>
            <a:endParaRPr lang="en-US" dirty="0"/>
          </a:p>
        </p:txBody>
      </p:sp>
    </p:spTree>
    <p:controls>
      <mc:AlternateContent xmlns:mc="http://schemas.openxmlformats.org/markup-compatibility/2006">
        <mc:Choice xmlns:v="urn:schemas-microsoft-com:vml" Requires="v">
          <p:control spid="1048" name="HTMLCheckbox1" r:id="rId2" imgW="1371600" imgH="304920"/>
        </mc:Choice>
        <mc:Fallback>
          <p:control name="HTMLCheckbox1" r:id="rId2" imgW="1371600" imgH="304920">
            <p:pic>
              <p:nvPicPr>
                <p:cNvPr id="4" name="HTMLCheckbox1">
                  <a:extLst>
                    <a:ext uri="{FF2B5EF4-FFF2-40B4-BE49-F238E27FC236}">
                      <a16:creationId xmlns:a16="http://schemas.microsoft.com/office/drawing/2014/main" id="{CC7ED4F6-FF00-4649-A540-9E2F0B1CE607}"/>
                    </a:ext>
                  </a:extLst>
                </p:cNvPr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2"/>
                <a:srcRect/>
                <a:stretch>
                  <a:fillRect/>
                </a:stretch>
              </p:blipFill>
              <p:spPr bwMode="auto">
                <a:xfrm>
                  <a:off x="598488" y="1600200"/>
                  <a:ext cx="1371600" cy="304800"/>
                </a:xfrm>
                <a:prstGeom prst="rect">
                  <a:avLst/>
                </a:prstGeom>
                <a:noFill/>
                <a:ln w="9525"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049" name="HTMLCheckbox2" r:id="rId3" imgW="1371600" imgH="304920"/>
        </mc:Choice>
        <mc:Fallback>
          <p:control name="HTMLCheckbox2" r:id="rId3" imgW="1371600" imgH="304920">
            <p:pic>
              <p:nvPicPr>
                <p:cNvPr id="5" name="HTMLCheckbox2">
                  <a:extLst>
                    <a:ext uri="{FF2B5EF4-FFF2-40B4-BE49-F238E27FC236}">
                      <a16:creationId xmlns:a16="http://schemas.microsoft.com/office/drawing/2014/main" id="{C4707A4F-648E-4964-8F4D-450AD6BF2266}"/>
                    </a:ext>
                  </a:extLst>
                </p:cNvPr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2"/>
                <a:srcRect/>
                <a:stretch>
                  <a:fillRect/>
                </a:stretch>
              </p:blipFill>
              <p:spPr bwMode="auto">
                <a:xfrm>
                  <a:off x="598488" y="1600200"/>
                  <a:ext cx="1371600" cy="304800"/>
                </a:xfrm>
                <a:prstGeom prst="rect">
                  <a:avLst/>
                </a:prstGeom>
                <a:noFill/>
                <a:ln w="9525"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050" name="HTMLCheckbox3" r:id="rId4" imgW="1371600" imgH="304920"/>
        </mc:Choice>
        <mc:Fallback>
          <p:control name="HTMLCheckbox3" r:id="rId4" imgW="1371600" imgH="304920">
            <p:pic>
              <p:nvPicPr>
                <p:cNvPr id="6" name="HTMLCheckbox3">
                  <a:extLst>
                    <a:ext uri="{FF2B5EF4-FFF2-40B4-BE49-F238E27FC236}">
                      <a16:creationId xmlns:a16="http://schemas.microsoft.com/office/drawing/2014/main" id="{C027FC4A-102C-4CFD-82D4-1C0F8BD76BCE}"/>
                    </a:ext>
                  </a:extLst>
                </p:cNvPr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2"/>
                <a:srcRect/>
                <a:stretch>
                  <a:fillRect/>
                </a:stretch>
              </p:blipFill>
              <p:spPr bwMode="auto">
                <a:xfrm>
                  <a:off x="598488" y="1600200"/>
                  <a:ext cx="1371600" cy="304800"/>
                </a:xfrm>
                <a:prstGeom prst="rect">
                  <a:avLst/>
                </a:prstGeom>
                <a:noFill/>
                <a:ln w="9525"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051" name="HTMLCheckbox4" r:id="rId5" imgW="1371600" imgH="304920"/>
        </mc:Choice>
        <mc:Fallback>
          <p:control name="HTMLCheckbox4" r:id="rId5" imgW="1371600" imgH="304920">
            <p:pic>
              <p:nvPicPr>
                <p:cNvPr id="7" name="HTMLCheckbox4">
                  <a:extLst>
                    <a:ext uri="{FF2B5EF4-FFF2-40B4-BE49-F238E27FC236}">
                      <a16:creationId xmlns:a16="http://schemas.microsoft.com/office/drawing/2014/main" id="{FC118DEB-1714-41A0-A884-9B4FDA0C21C0}"/>
                    </a:ext>
                  </a:extLst>
                </p:cNvPr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2"/>
                <a:srcRect/>
                <a:stretch>
                  <a:fillRect/>
                </a:stretch>
              </p:blipFill>
              <p:spPr bwMode="auto">
                <a:xfrm>
                  <a:off x="598488" y="1600200"/>
                  <a:ext cx="1371600" cy="304800"/>
                </a:xfrm>
                <a:prstGeom prst="rect">
                  <a:avLst/>
                </a:prstGeom>
                <a:noFill/>
                <a:ln w="9525"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052" name="HTMLCheckbox5" r:id="rId6" imgW="1371600" imgH="304920"/>
        </mc:Choice>
        <mc:Fallback>
          <p:control name="HTMLCheckbox5" r:id="rId6" imgW="1371600" imgH="304920">
            <p:pic>
              <p:nvPicPr>
                <p:cNvPr id="8" name="HTMLCheckbox5">
                  <a:extLst>
                    <a:ext uri="{FF2B5EF4-FFF2-40B4-BE49-F238E27FC236}">
                      <a16:creationId xmlns:a16="http://schemas.microsoft.com/office/drawing/2014/main" id="{3FFCE5B5-E277-44A4-960C-712EABD286CB}"/>
                    </a:ext>
                  </a:extLst>
                </p:cNvPr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2"/>
                <a:srcRect/>
                <a:stretch>
                  <a:fillRect/>
                </a:stretch>
              </p:blipFill>
              <p:spPr bwMode="auto">
                <a:xfrm>
                  <a:off x="598488" y="1600200"/>
                  <a:ext cx="1371600" cy="304800"/>
                </a:xfrm>
                <a:prstGeom prst="rect">
                  <a:avLst/>
                </a:prstGeom>
                <a:noFill/>
                <a:ln w="9525"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053" name="HTMLCheckbox6" r:id="rId7" imgW="1371600" imgH="304920"/>
        </mc:Choice>
        <mc:Fallback>
          <p:control name="HTMLCheckbox6" r:id="rId7" imgW="1371600" imgH="304920">
            <p:pic>
              <p:nvPicPr>
                <p:cNvPr id="9" name="HTMLCheckbox6">
                  <a:extLst>
                    <a:ext uri="{FF2B5EF4-FFF2-40B4-BE49-F238E27FC236}">
                      <a16:creationId xmlns:a16="http://schemas.microsoft.com/office/drawing/2014/main" id="{369E6152-E6E4-44DE-81DA-0BDC5CFCF3D0}"/>
                    </a:ext>
                  </a:extLst>
                </p:cNvPr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2"/>
                <a:srcRect/>
                <a:stretch>
                  <a:fillRect/>
                </a:stretch>
              </p:blipFill>
              <p:spPr bwMode="auto">
                <a:xfrm>
                  <a:off x="598488" y="1600200"/>
                  <a:ext cx="1371600" cy="304800"/>
                </a:xfrm>
                <a:prstGeom prst="rect">
                  <a:avLst/>
                </a:prstGeom>
                <a:noFill/>
                <a:ln w="9525"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054" name="HTMLCheckbox7" r:id="rId8" imgW="1371600" imgH="304920"/>
        </mc:Choice>
        <mc:Fallback>
          <p:control name="HTMLCheckbox7" r:id="rId8" imgW="1371600" imgH="304920">
            <p:pic>
              <p:nvPicPr>
                <p:cNvPr id="10" name="HTMLCheckbox7">
                  <a:extLst>
                    <a:ext uri="{FF2B5EF4-FFF2-40B4-BE49-F238E27FC236}">
                      <a16:creationId xmlns:a16="http://schemas.microsoft.com/office/drawing/2014/main" id="{917133F8-6CAD-4521-8F50-756568721E59}"/>
                    </a:ext>
                  </a:extLst>
                </p:cNvPr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2"/>
                <a:srcRect/>
                <a:stretch>
                  <a:fillRect/>
                </a:stretch>
              </p:blipFill>
              <p:spPr bwMode="auto">
                <a:xfrm>
                  <a:off x="598488" y="1600200"/>
                  <a:ext cx="1371600" cy="304800"/>
                </a:xfrm>
                <a:prstGeom prst="rect">
                  <a:avLst/>
                </a:prstGeom>
                <a:noFill/>
                <a:ln w="9525"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055" name="HTMLCheckbox8" r:id="rId9" imgW="1371600" imgH="304920"/>
        </mc:Choice>
        <mc:Fallback>
          <p:control name="HTMLCheckbox8" r:id="rId9" imgW="1371600" imgH="304920">
            <p:pic>
              <p:nvPicPr>
                <p:cNvPr id="11" name="HTMLCheckbox8">
                  <a:extLst>
                    <a:ext uri="{FF2B5EF4-FFF2-40B4-BE49-F238E27FC236}">
                      <a16:creationId xmlns:a16="http://schemas.microsoft.com/office/drawing/2014/main" id="{ADA6F771-09FF-480B-A055-23D066E4E986}"/>
                    </a:ext>
                  </a:extLst>
                </p:cNvPr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2"/>
                <a:srcRect/>
                <a:stretch>
                  <a:fillRect/>
                </a:stretch>
              </p:blipFill>
              <p:spPr bwMode="auto">
                <a:xfrm>
                  <a:off x="598488" y="1600200"/>
                  <a:ext cx="1371600" cy="304800"/>
                </a:xfrm>
                <a:prstGeom prst="rect">
                  <a:avLst/>
                </a:prstGeom>
                <a:noFill/>
                <a:ln w="9525"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056" name="HTMLCheckbox9" r:id="rId10" imgW="1371600" imgH="304920"/>
        </mc:Choice>
        <mc:Fallback>
          <p:control name="HTMLCheckbox9" r:id="rId10" imgW="1371600" imgH="304920">
            <p:pic>
              <p:nvPicPr>
                <p:cNvPr id="12" name="HTMLCheckbox9">
                  <a:extLst>
                    <a:ext uri="{FF2B5EF4-FFF2-40B4-BE49-F238E27FC236}">
                      <a16:creationId xmlns:a16="http://schemas.microsoft.com/office/drawing/2014/main" id="{1D5491BE-351F-4E6A-8C2D-8B5A86BEBC3D}"/>
                    </a:ext>
                  </a:extLst>
                </p:cNvPr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2"/>
                <a:srcRect/>
                <a:stretch>
                  <a:fillRect/>
                </a:stretch>
              </p:blipFill>
              <p:spPr bwMode="auto">
                <a:xfrm>
                  <a:off x="598488" y="1600200"/>
                  <a:ext cx="1371600" cy="304800"/>
                </a:xfrm>
                <a:prstGeom prst="rect">
                  <a:avLst/>
                </a:prstGeom>
                <a:noFill/>
                <a:ln w="9525"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</p:controls>
    <p:extLst>
      <p:ext uri="{BB962C8B-B14F-4D97-AF65-F5344CB8AC3E}">
        <p14:creationId xmlns:p14="http://schemas.microsoft.com/office/powerpoint/2010/main" val="32561611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"/>
          <p:cNvSpPr>
            <a:spLocks noGrp="1" noChangeArrowheads="1"/>
          </p:cNvSpPr>
          <p:nvPr>
            <p:ph type="title"/>
          </p:nvPr>
        </p:nvSpPr>
        <p:spPr>
          <a:xfrm>
            <a:off x="381000" y="0"/>
            <a:ext cx="8229600" cy="1143000"/>
          </a:xfrm>
        </p:spPr>
        <p:txBody>
          <a:bodyPr/>
          <a:lstStyle/>
          <a:p>
            <a:pPr eaLnBrk="1" hangingPunct="1"/>
            <a:r>
              <a:rPr lang="en-US" sz="2800" dirty="0"/>
              <a:t>Publications (n=1263)</a:t>
            </a:r>
            <a:br>
              <a:rPr lang="en-US" sz="2800" dirty="0"/>
            </a:br>
            <a:r>
              <a:rPr lang="en-US" sz="2800" dirty="0"/>
              <a:t>Cumulative by Year</a:t>
            </a:r>
          </a:p>
        </p:txBody>
      </p:sp>
      <p:sp>
        <p:nvSpPr>
          <p:cNvPr id="4099" name="Rectangle 7"/>
          <p:cNvSpPr>
            <a:spLocks noChangeArrowheads="1"/>
          </p:cNvSpPr>
          <p:nvPr/>
        </p:nvSpPr>
        <p:spPr bwMode="auto">
          <a:xfrm>
            <a:off x="76200" y="6564313"/>
            <a:ext cx="6647974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 b="1" i="1" dirty="0"/>
              <a:t>Data Cumulative Through 9/6/2017					</a:t>
            </a:r>
          </a:p>
          <a:p>
            <a:endParaRPr lang="en-US" sz="1200" b="1" i="1" dirty="0"/>
          </a:p>
          <a:p>
            <a:endParaRPr lang="en-US" sz="1200" b="1" i="1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5BE86C8C-9F88-4690-B3B9-77E09AF3587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1142999"/>
            <a:ext cx="7086600" cy="5190869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pPr eaLnBrk="1" hangingPunct="1"/>
            <a:r>
              <a:rPr lang="en-US" sz="2800" dirty="0"/>
              <a:t>Abstracts (n=1360)</a:t>
            </a:r>
            <a:br>
              <a:rPr lang="en-US" sz="2800" dirty="0"/>
            </a:br>
            <a:r>
              <a:rPr lang="en-US" sz="2800" dirty="0"/>
              <a:t>Cumulative by Year</a:t>
            </a:r>
          </a:p>
        </p:txBody>
      </p:sp>
      <p:sp>
        <p:nvSpPr>
          <p:cNvPr id="3075" name="Rectangle 8"/>
          <p:cNvSpPr>
            <a:spLocks noChangeArrowheads="1"/>
          </p:cNvSpPr>
          <p:nvPr/>
        </p:nvSpPr>
        <p:spPr bwMode="auto">
          <a:xfrm>
            <a:off x="0" y="6473825"/>
            <a:ext cx="269817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 b="1" i="1" dirty="0"/>
              <a:t>Data Cumulative Through 9/6/2017</a:t>
            </a:r>
          </a:p>
          <a:p>
            <a:endParaRPr lang="en-US" sz="1200" b="1" i="1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49474917-65EA-4BE2-9F27-0BBF58F78B0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19200" y="1295400"/>
            <a:ext cx="7010400" cy="5135053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79697B3-91A8-407A-B57A-EBFAE58818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Upcoming Presentations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52578C12-8711-441C-BBC9-975E3B2AFC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/>
              <a:t>24 MESA abstracts were submitted to the AHA Scientific Sessions meeting scheduled for November 11-15, 2017. (Also, 23 out of 24 abstracts were accepted by AHA.)</a:t>
            </a:r>
          </a:p>
          <a:p>
            <a:pPr lvl="1"/>
            <a:r>
              <a:rPr lang="en-US" dirty="0"/>
              <a:t>16 MESA abstracts were submitted to 15 different conferences other than the AHA meeting listed above.  These 15 conferences will be held between March 2017 and January 2018.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52852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57200" y="274638"/>
            <a:ext cx="7848600" cy="715962"/>
          </a:xfrm>
        </p:spPr>
        <p:txBody>
          <a:bodyPr/>
          <a:lstStyle/>
          <a:p>
            <a:r>
              <a:rPr lang="en-US" sz="2000" dirty="0"/>
              <a:t>Citations by Year (with Multi-Ethnic Study of Atherosclerosis in “topic”—Web of Science search)</a:t>
            </a:r>
          </a:p>
        </p:txBody>
      </p:sp>
      <p:sp>
        <p:nvSpPr>
          <p:cNvPr id="7" name="Rectangle 6"/>
          <p:cNvSpPr/>
          <p:nvPr/>
        </p:nvSpPr>
        <p:spPr>
          <a:xfrm>
            <a:off x="898967" y="5562600"/>
            <a:ext cx="75438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Average citations per article:  20 (up from 19 in April, 17.5 last year)  	</a:t>
            </a:r>
          </a:p>
          <a:p>
            <a:r>
              <a:rPr lang="en-US" dirty="0"/>
              <a:t>h-index: 82   (up from 78 in April, 73 last year, 64 the year before)</a:t>
            </a:r>
          </a:p>
          <a:p>
            <a:endParaRPr lang="en-US" dirty="0"/>
          </a:p>
        </p:txBody>
      </p:sp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Citations in Each Year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 </a:t>
            </a:r>
            <a:r>
              <a:rPr kumimoji="0" lang="en-US" altLang="en-US" sz="15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Citations in Each Year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 </a:t>
            </a:r>
            <a:r>
              <a:rPr kumimoji="0" lang="en-US" altLang="en-US" sz="15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362200" y="1459468"/>
            <a:ext cx="23086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Citations Per Year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E28F7E99-5619-4AE3-BE9B-AD9249E0818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1002030"/>
            <a:ext cx="5581650" cy="44478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a14" a14:legacySpreadsheetColorIndex="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a14" a14:legacySpreadsheetColorIndex="64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828</TotalTime>
  <Words>147</Words>
  <Application>Microsoft Office PowerPoint</Application>
  <PresentationFormat>On-screen Show (4:3)</PresentationFormat>
  <Paragraphs>28</Paragraphs>
  <Slides>5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7" baseType="lpstr">
      <vt:lpstr>Arial</vt:lpstr>
      <vt:lpstr>Default Design</vt:lpstr>
      <vt:lpstr>MESA Publications Update</vt:lpstr>
      <vt:lpstr>Publications (n=1263) Cumulative by Year</vt:lpstr>
      <vt:lpstr>Abstracts (n=1360) Cumulative by Year</vt:lpstr>
      <vt:lpstr>Upcoming Presentations</vt:lpstr>
      <vt:lpstr>Citations by Year (with Multi-Ethnic Study of Atherosclerosis in “topic”—Web of Science search)</vt:lpstr>
    </vt:vector>
  </TitlesOfParts>
  <Company>University of Washington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Proposals (n=417)</dc:title>
  <dc:creator>rmcclell</dc:creator>
  <cp:lastModifiedBy>Robyn McClelland</cp:lastModifiedBy>
  <cp:revision>71</cp:revision>
  <dcterms:created xsi:type="dcterms:W3CDTF">2008-01-18T21:20:36Z</dcterms:created>
  <dcterms:modified xsi:type="dcterms:W3CDTF">2017-09-06T21:50:54Z</dcterms:modified>
</cp:coreProperties>
</file>