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7" r:id="rId2"/>
    <p:sldId id="349" r:id="rId3"/>
    <p:sldId id="388" r:id="rId4"/>
    <p:sldId id="396" r:id="rId5"/>
    <p:sldId id="400" r:id="rId6"/>
    <p:sldId id="402" r:id="rId7"/>
  </p:sldIdLst>
  <p:sldSz cx="6858000" cy="4572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95AB7"/>
    <a:srgbClr val="618FFD"/>
    <a:srgbClr val="A2FFA3"/>
    <a:srgbClr val="919191"/>
    <a:srgbClr val="8CF4EA"/>
    <a:srgbClr val="A2C1FE"/>
    <a:srgbClr val="CECEC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563" autoAdjust="0"/>
  </p:normalViewPr>
  <p:slideViewPr>
    <p:cSldViewPr snapToGrid="0">
      <p:cViewPr varScale="1">
        <p:scale>
          <a:sx n="104" d="100"/>
          <a:sy n="104" d="100"/>
        </p:scale>
        <p:origin x="972" y="96"/>
      </p:cViewPr>
      <p:guideLst>
        <p:guide orient="horz" pos="144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3588" y="12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39284D8-BDDC-498D-B12E-5F64994D662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27200" y="1149350"/>
            <a:ext cx="3416300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124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2245FC0-1DDA-4372-AECB-2C98098DAB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0375" y="1149350"/>
            <a:ext cx="3409950" cy="2273300"/>
          </a:xfrm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5272296-005F-4BBB-87BC-FB2195361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Helvetica" panose="020B0604020202020204" pitchFamily="34" charset="0"/>
              </a:rPr>
              <a:t>Source: table 3.5, TOTAL subtable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E54425E-D8B5-4977-A78D-E53B9E0733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0375" y="1149350"/>
            <a:ext cx="3409950" cy="2273300"/>
          </a:xfrm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9852F87-2CD6-4631-AAED-809EB5ED47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Helvetica" panose="020B0604020202020204" pitchFamily="34" charset="0"/>
              </a:rPr>
              <a:t>Source: </a:t>
            </a:r>
          </a:p>
          <a:p>
            <a:r>
              <a:rPr lang="en-US" altLang="en-US">
                <a:latin typeface="Helvetica" panose="020B0604020202020204" pitchFamily="34" charset="0"/>
              </a:rPr>
              <a:t>First bullet:	MESA Events Data Sets web page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3A366F9-9390-4A32-A0F8-CC451C7BA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0375" y="1149350"/>
            <a:ext cx="3409950" cy="2273300"/>
          </a:xfrm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B44D637-45A2-430D-ACB0-0E99C8F226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Helvetica" panose="020B0604020202020204" pitchFamily="34" charset="0"/>
              </a:rPr>
              <a:t>Source: </a:t>
            </a:r>
          </a:p>
          <a:p>
            <a:r>
              <a:rPr lang="en-US" altLang="en-US">
                <a:latin typeface="Helvetica" panose="020B0604020202020204" pitchFamily="34" charset="0"/>
              </a:rPr>
              <a:t>Total n: 	table 3.7.3.1</a:t>
            </a:r>
          </a:p>
          <a:p>
            <a:r>
              <a:rPr lang="en-US" altLang="en-US">
                <a:latin typeface="Helvetica" panose="020B0604020202020204" pitchFamily="34" charset="0"/>
              </a:rPr>
              <a:t>Released n:	table 3.7.3</a:t>
            </a:r>
          </a:p>
          <a:p>
            <a:r>
              <a:rPr lang="en-US" altLang="en-US">
                <a:latin typeface="Helvetica" panose="020B0604020202020204" pitchFamily="34" charset="0"/>
              </a:rPr>
              <a:t>Rate: :	table 3.7.3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D9AB618-AEB1-4E5E-907A-1C081C1D9F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0375" y="1149350"/>
            <a:ext cx="3409950" cy="2273300"/>
          </a:xfrm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E84B577-C137-48B4-B474-FCA21000DD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Helvetica" panose="020B0604020202020204" pitchFamily="34" charset="0"/>
              </a:rPr>
              <a:t>Source:</a:t>
            </a:r>
          </a:p>
          <a:p>
            <a:endParaRPr lang="en-US" altLang="en-US">
              <a:latin typeface="Helvetica" panose="020B0604020202020204" pitchFamily="34" charset="0"/>
            </a:endParaRPr>
          </a:p>
          <a:p>
            <a:r>
              <a:rPr lang="en-US" altLang="en-US">
                <a:latin typeface="Helvetica" panose="020B0604020202020204" pitchFamily="34" charset="0"/>
              </a:rPr>
              <a:t>Released n:	table 3.7.3.2</a:t>
            </a:r>
          </a:p>
          <a:p>
            <a:r>
              <a:rPr lang="en-US" altLang="en-US">
                <a:latin typeface="Helvetica" panose="020B0604020202020204" pitchFamily="34" charset="0"/>
              </a:rPr>
              <a:t>Total n:	table 3.7.3.3 except</a:t>
            </a:r>
          </a:p>
          <a:p>
            <a:r>
              <a:rPr lang="en-US" altLang="en-US">
                <a:latin typeface="Helvetica" panose="020B0604020202020204" pitchFamily="34" charset="0"/>
              </a:rPr>
              <a:t>Total Deaths:	table 3.1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20813"/>
            <a:ext cx="5829300" cy="9794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590800"/>
            <a:ext cx="4800600" cy="1168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259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066800"/>
            <a:ext cx="6172200" cy="3017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088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598488"/>
            <a:ext cx="1543050" cy="3486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598488"/>
            <a:ext cx="4476750" cy="3486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504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066800"/>
            <a:ext cx="6172200" cy="3017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52865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2938463"/>
            <a:ext cx="5829300" cy="90805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1938338"/>
            <a:ext cx="5829300" cy="1000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365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066800"/>
            <a:ext cx="3009900" cy="30178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1066800"/>
            <a:ext cx="3009900" cy="30178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149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563"/>
            <a:ext cx="61722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023938"/>
            <a:ext cx="3030538" cy="4254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449388"/>
            <a:ext cx="3030538" cy="26352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1023938"/>
            <a:ext cx="3030537" cy="4254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1449388"/>
            <a:ext cx="3030537" cy="26352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180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8125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92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563"/>
            <a:ext cx="2255838" cy="774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182563"/>
            <a:ext cx="3833812" cy="39020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957263"/>
            <a:ext cx="2255838" cy="3127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1145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3200400"/>
            <a:ext cx="4114800" cy="3778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407988"/>
            <a:ext cx="411480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3578225"/>
            <a:ext cx="4114800" cy="536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8269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21245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06B3F82-87AB-46A9-B3A3-32263164E5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19175" y="598488"/>
            <a:ext cx="4821238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47625" tIns="19050" rIns="47625" bIns="1905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Helvetica" pitchFamily="124" charset="0"/>
          <a:ea typeface="MS PGothic" pitchFamily="34" charset="-128"/>
          <a:cs typeface="MS PGothic" charset="0"/>
        </a:defRPr>
      </a:lvl2pPr>
      <a:lvl3pPr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Helvetica" pitchFamily="124" charset="0"/>
          <a:ea typeface="MS PGothic" pitchFamily="34" charset="-128"/>
          <a:cs typeface="MS PGothic" charset="0"/>
        </a:defRPr>
      </a:lvl3pPr>
      <a:lvl4pPr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Helvetica" pitchFamily="124" charset="0"/>
          <a:ea typeface="MS PGothic" pitchFamily="34" charset="-128"/>
          <a:cs typeface="MS PGothic" charset="0"/>
        </a:defRPr>
      </a:lvl4pPr>
      <a:lvl5pPr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Helvetica" pitchFamily="124" charset="0"/>
          <a:ea typeface="MS PGothic" pitchFamily="34" charset="-128"/>
          <a:cs typeface="MS PGothic" charset="0"/>
        </a:defRPr>
      </a:lvl5pPr>
      <a:lvl6pPr marL="457200"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Helvetica" pitchFamily="124" charset="0"/>
        </a:defRPr>
      </a:lvl6pPr>
      <a:lvl7pPr marL="914400"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Helvetica" pitchFamily="124" charset="0"/>
        </a:defRPr>
      </a:lvl7pPr>
      <a:lvl8pPr marL="1371600"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Helvetica" pitchFamily="124" charset="0"/>
        </a:defRPr>
      </a:lvl8pPr>
      <a:lvl9pPr marL="1828800" algn="ctr" defTabSz="692150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Helvetica" pitchFamily="124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5">
            <a:extLst>
              <a:ext uri="{FF2B5EF4-FFF2-40B4-BE49-F238E27FC236}">
                <a16:creationId xmlns:a16="http://schemas.microsoft.com/office/drawing/2014/main" id="{BE9A1746-EC90-49AB-ABC4-E0AE670C0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922338"/>
            <a:ext cx="4826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Times" panose="02020603050405020304" pitchFamily="18" charset="0"/>
              <a:buNone/>
            </a:pPr>
            <a:r>
              <a:rPr lang="en-US" altLang="en-US" sz="2000"/>
              <a:t>•	17,439 investigations have been started, 17,271 (99%) closed. </a:t>
            </a:r>
            <a:endParaRPr lang="en-US" altLang="en-US" sz="1200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  <p:sp>
        <p:nvSpPr>
          <p:cNvPr id="7171" name="Rectangle 36">
            <a:extLst>
              <a:ext uri="{FF2B5EF4-FFF2-40B4-BE49-F238E27FC236}">
                <a16:creationId xmlns:a16="http://schemas.microsoft.com/office/drawing/2014/main" id="{89E692F3-65D3-4623-B18F-AC02B5D35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2575"/>
            <a:ext cx="6858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800">
                <a:solidFill>
                  <a:schemeClr val="accent1"/>
                </a:solidFill>
              </a:rPr>
              <a:t>Status of I</a:t>
            </a:r>
            <a:r>
              <a:rPr lang="en-US" altLang="en-US" sz="2400">
                <a:solidFill>
                  <a:schemeClr val="accent1"/>
                </a:solidFill>
              </a:rPr>
              <a:t>nvestigations</a:t>
            </a:r>
            <a:endParaRPr lang="en-US" altLang="en-US" sz="1900">
              <a:solidFill>
                <a:schemeClr val="accent1"/>
              </a:solidFill>
            </a:endParaRPr>
          </a:p>
        </p:txBody>
      </p:sp>
      <p:grpSp>
        <p:nvGrpSpPr>
          <p:cNvPr id="7172" name="Group 42">
            <a:extLst>
              <a:ext uri="{FF2B5EF4-FFF2-40B4-BE49-F238E27FC236}">
                <a16:creationId xmlns:a16="http://schemas.microsoft.com/office/drawing/2014/main" id="{28FA2A73-CDFC-469F-BC38-6B291F1C5440}"/>
              </a:ext>
            </a:extLst>
          </p:cNvPr>
          <p:cNvGrpSpPr>
            <a:grpSpLocks/>
          </p:cNvGrpSpPr>
          <p:nvPr/>
        </p:nvGrpSpPr>
        <p:grpSpPr bwMode="auto">
          <a:xfrm>
            <a:off x="0" y="1860550"/>
            <a:ext cx="6858000" cy="1338263"/>
            <a:chOff x="0" y="1284"/>
            <a:chExt cx="4320" cy="843"/>
          </a:xfrm>
        </p:grpSpPr>
        <p:sp>
          <p:nvSpPr>
            <p:cNvPr id="7174" name="Rectangle 38">
              <a:extLst>
                <a:ext uri="{FF2B5EF4-FFF2-40B4-BE49-F238E27FC236}">
                  <a16:creationId xmlns:a16="http://schemas.microsoft.com/office/drawing/2014/main" id="{DACE79AE-4836-411B-846F-63E1FF68D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" y="1528"/>
              <a:ext cx="4032" cy="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828800" algn="ctr"/>
                  <a:tab pos="2514600" algn="ctr"/>
                  <a:tab pos="32004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1400">
                  <a:solidFill>
                    <a:schemeClr val="accent2"/>
                  </a:solidFill>
                </a:rPr>
                <a:t>	</a:t>
              </a:r>
              <a:r>
                <a:rPr lang="en-US" altLang="en-US" sz="1400">
                  <a:solidFill>
                    <a:schemeClr val="folHlink"/>
                  </a:solidFill>
                </a:rPr>
                <a:t>WFU	Col	JHU	Minn	NWU	UCLA	Total</a:t>
              </a:r>
              <a:endParaRPr lang="en-US" altLang="en-US" sz="1400">
                <a:solidFill>
                  <a:schemeClr val="accent2"/>
                </a:solidFill>
              </a:endParaRPr>
            </a:p>
            <a:p>
              <a:endParaRPr lang="en-US" altLang="en-US" sz="1400">
                <a:solidFill>
                  <a:schemeClr val="accent2"/>
                </a:solidFill>
              </a:endParaRPr>
            </a:p>
            <a:p>
              <a:r>
                <a:rPr lang="en-US" altLang="en-US" sz="1400">
                  <a:solidFill>
                    <a:schemeClr val="folHlink"/>
                  </a:solidFill>
                </a:rPr>
                <a:t>         Overdue	</a:t>
              </a:r>
              <a:r>
                <a:rPr lang="en-US" altLang="en-US" sz="1400"/>
                <a:t> 27 	16	27	1	30	42	143</a:t>
              </a:r>
            </a:p>
            <a:p>
              <a:r>
                <a:rPr lang="en-US" altLang="en-US" sz="1400"/>
                <a:t>	</a:t>
              </a:r>
              <a:endParaRPr lang="en-US" altLang="en-US" sz="1400">
                <a:solidFill>
                  <a:schemeClr val="folHlink"/>
                </a:solidFill>
              </a:endParaRPr>
            </a:p>
          </p:txBody>
        </p:sp>
        <p:sp>
          <p:nvSpPr>
            <p:cNvPr id="7175" name="Rectangle 40">
              <a:extLst>
                <a:ext uri="{FF2B5EF4-FFF2-40B4-BE49-F238E27FC236}">
                  <a16:creationId xmlns:a16="http://schemas.microsoft.com/office/drawing/2014/main" id="{6C13D3D7-555A-486F-A441-C00D9BCF4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284"/>
              <a:ext cx="4320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7" tIns="44450" rIns="90487" bIns="44450">
              <a:spAutoFit/>
            </a:bodyPr>
            <a:lstStyle>
              <a:lvl1pPr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543300" algn="ctr"/>
                  <a:tab pos="3886200" algn="ctr"/>
                  <a:tab pos="4572000" algn="ctr"/>
                  <a:tab pos="5257800" algn="ctr"/>
                  <a:tab pos="5943600" algn="ctr"/>
                  <a:tab pos="6400800" algn="ctr"/>
                </a:tabLst>
                <a:defRPr sz="1600">
                  <a:solidFill>
                    <a:schemeClr val="tx1"/>
                  </a:solidFill>
                  <a:latin typeface="Helvetica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>
                  <a:solidFill>
                    <a:schemeClr val="accent1"/>
                  </a:solidFill>
                </a:rPr>
                <a:t>	Overdue by Center </a:t>
              </a:r>
              <a:r>
                <a:rPr lang="en-US" altLang="en-US" i="1">
                  <a:solidFill>
                    <a:schemeClr val="accent1"/>
                  </a:solidFill>
                </a:rPr>
                <a:t>(n)</a:t>
              </a:r>
              <a:endParaRPr lang="en-US" altLang="en-US" sz="1900">
                <a:solidFill>
                  <a:schemeClr val="accent1"/>
                </a:solidFill>
              </a:endParaRPr>
            </a:p>
          </p:txBody>
        </p:sp>
      </p:grpSp>
      <p:sp>
        <p:nvSpPr>
          <p:cNvPr id="7173" name="Text Box 41">
            <a:extLst>
              <a:ext uri="{FF2B5EF4-FFF2-40B4-BE49-F238E27FC236}">
                <a16:creationId xmlns:a16="http://schemas.microsoft.com/office/drawing/2014/main" id="{9023B5EF-054F-4FCB-8ECD-3FA65B648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360738"/>
            <a:ext cx="5080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Times" panose="02020603050405020304" pitchFamily="18" charset="0"/>
              <a:buNone/>
            </a:pPr>
            <a:r>
              <a:rPr lang="en-US" altLang="en-US" sz="2000"/>
              <a:t>•	Of 4,416 possible events for review, 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000"/>
              <a:t>	4,244 (96%) are classified.  </a:t>
            </a:r>
            <a:endParaRPr lang="en-US" altLang="en-US" sz="1200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6">
            <a:extLst>
              <a:ext uri="{FF2B5EF4-FFF2-40B4-BE49-F238E27FC236}">
                <a16:creationId xmlns:a16="http://schemas.microsoft.com/office/drawing/2014/main" id="{1AB949AE-79FC-4EEC-84D7-571A1FC3C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8775"/>
            <a:ext cx="68580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400">
                <a:solidFill>
                  <a:schemeClr val="accent1"/>
                </a:solidFill>
              </a:rPr>
              <a:t>Event Release for Analysis</a:t>
            </a:r>
            <a:endParaRPr lang="en-US" altLang="en-US" sz="1900">
              <a:solidFill>
                <a:schemeClr val="accent1"/>
              </a:solidFill>
            </a:endParaRPr>
          </a:p>
        </p:txBody>
      </p:sp>
      <p:sp>
        <p:nvSpPr>
          <p:cNvPr id="9219" name="Text Box 17">
            <a:extLst>
              <a:ext uri="{FF2B5EF4-FFF2-40B4-BE49-F238E27FC236}">
                <a16:creationId xmlns:a16="http://schemas.microsoft.com/office/drawing/2014/main" id="{74F7397A-E16A-4DC1-A3C7-87CF58633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50" y="1150938"/>
            <a:ext cx="5880100" cy="166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  <a:tab pos="635000" algn="l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Times" panose="02020603050405020304" pitchFamily="18" charset="0"/>
              <a:buNone/>
            </a:pPr>
            <a:r>
              <a:rPr lang="en-US" altLang="en-US" sz="1800"/>
              <a:t>•	Events through calendar year 2015 release: September 2017.  Average follow-up = 12.3 y.</a:t>
            </a:r>
          </a:p>
          <a:p>
            <a:pPr>
              <a:buFont typeface="Times" panose="02020603050405020304" pitchFamily="18" charset="0"/>
              <a:buNone/>
            </a:pPr>
            <a:endParaRPr lang="en-US" altLang="en-US" sz="1800"/>
          </a:p>
          <a:p>
            <a:pPr>
              <a:buFont typeface="Times" panose="02020603050405020304" pitchFamily="18" charset="0"/>
              <a:buNone/>
            </a:pPr>
            <a:endParaRPr lang="en-US" altLang="en-US" sz="1800"/>
          </a:p>
          <a:p>
            <a:pPr>
              <a:buFont typeface="Times" panose="02020603050405020304" pitchFamily="18" charset="0"/>
              <a:buNone/>
            </a:pPr>
            <a:r>
              <a:rPr lang="en-US" altLang="en-US" sz="1800"/>
              <a:t>•	Next release Spring 2018 (calendar year 2016)</a:t>
            </a:r>
          </a:p>
          <a:p>
            <a:pPr>
              <a:buFont typeface="Times" panose="02020603050405020304" pitchFamily="18" charset="0"/>
              <a:buNone/>
            </a:pPr>
            <a:endParaRPr lang="en-US" altLang="en-US" sz="1200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54">
            <a:extLst>
              <a:ext uri="{FF2B5EF4-FFF2-40B4-BE49-F238E27FC236}">
                <a16:creationId xmlns:a16="http://schemas.microsoft.com/office/drawing/2014/main" id="{51E128D0-472D-4F94-A9CE-8853E8FC1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0375"/>
            <a:ext cx="6858000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200" dirty="0">
                <a:solidFill>
                  <a:schemeClr val="accent1"/>
                </a:solidFill>
              </a:rPr>
              <a:t>Classified Events (person-based)</a:t>
            </a:r>
            <a:endParaRPr lang="en-US" altLang="en-US" sz="1900" dirty="0">
              <a:solidFill>
                <a:schemeClr val="accent1"/>
              </a:solidFill>
            </a:endParaRPr>
          </a:p>
        </p:txBody>
      </p:sp>
      <p:sp>
        <p:nvSpPr>
          <p:cNvPr id="13315" name="Text Box 756">
            <a:extLst>
              <a:ext uri="{FF2B5EF4-FFF2-40B4-BE49-F238E27FC236}">
                <a16:creationId xmlns:a16="http://schemas.microsoft.com/office/drawing/2014/main" id="{143D9CEC-EE0B-4F53-88D6-0D2409976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675" y="1079500"/>
            <a:ext cx="6210300" cy="241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ctr"/>
                <a:tab pos="4406900" algn="ctr"/>
                <a:tab pos="54864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>
                <a:solidFill>
                  <a:srgbClr val="F95AB7"/>
                </a:solidFill>
              </a:rPr>
              <a:t>	Total	Released	Rate* per</a:t>
            </a:r>
          </a:p>
          <a:p>
            <a:r>
              <a:rPr lang="en-US" altLang="en-US" dirty="0">
                <a:solidFill>
                  <a:srgbClr val="F95AB7"/>
                </a:solidFill>
              </a:rPr>
              <a:t>	</a:t>
            </a:r>
            <a:r>
              <a:rPr lang="en-US" altLang="en-US" i="1" dirty="0">
                <a:solidFill>
                  <a:srgbClr val="F95AB7"/>
                </a:solidFill>
              </a:rPr>
              <a:t>n</a:t>
            </a:r>
            <a:r>
              <a:rPr lang="en-US" altLang="en-US" dirty="0">
                <a:solidFill>
                  <a:srgbClr val="F95AB7"/>
                </a:solidFill>
              </a:rPr>
              <a:t>	</a:t>
            </a:r>
            <a:r>
              <a:rPr lang="en-US" altLang="en-US" i="1" dirty="0">
                <a:solidFill>
                  <a:srgbClr val="F95AB7"/>
                </a:solidFill>
              </a:rPr>
              <a:t>n</a:t>
            </a:r>
            <a:r>
              <a:rPr lang="en-US" altLang="en-US" dirty="0">
                <a:solidFill>
                  <a:srgbClr val="F95AB7"/>
                </a:solidFill>
              </a:rPr>
              <a:t>	10</a:t>
            </a:r>
            <a:r>
              <a:rPr lang="en-US" altLang="en-US" baseline="30000" dirty="0">
                <a:solidFill>
                  <a:srgbClr val="F95AB7"/>
                </a:solidFill>
              </a:rPr>
              <a:t>4</a:t>
            </a:r>
            <a:r>
              <a:rPr lang="en-US" altLang="en-US" dirty="0">
                <a:solidFill>
                  <a:srgbClr val="F95AB7"/>
                </a:solidFill>
              </a:rPr>
              <a:t> PY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Hard CHD (MI, RCA, CHD death)	432	431	41-63</a:t>
            </a:r>
          </a:p>
          <a:p>
            <a:endParaRPr lang="en-US" altLang="en-US" dirty="0"/>
          </a:p>
          <a:p>
            <a:r>
              <a:rPr lang="en-US" altLang="en-US" dirty="0"/>
              <a:t>All CHD (Hard CHD plus angina)	632	631	67-91</a:t>
            </a:r>
          </a:p>
          <a:p>
            <a:endParaRPr lang="en-US" altLang="en-US" dirty="0"/>
          </a:p>
          <a:p>
            <a:r>
              <a:rPr lang="en-US" altLang="en-US" dirty="0"/>
              <a:t>Hard CVD (Hard CHD plus stroke)	680	679	60-100</a:t>
            </a:r>
          </a:p>
          <a:p>
            <a:endParaRPr lang="en-US" altLang="en-US" dirty="0"/>
          </a:p>
          <a:p>
            <a:r>
              <a:rPr lang="en-US" altLang="en-US" dirty="0"/>
              <a:t>All CVD (without HF)	943	941	93-136</a:t>
            </a:r>
            <a:endParaRPr lang="en-US" altLang="en-US" sz="2400" dirty="0"/>
          </a:p>
        </p:txBody>
      </p:sp>
      <p:sp>
        <p:nvSpPr>
          <p:cNvPr id="13316" name="Text Box 757">
            <a:extLst>
              <a:ext uri="{FF2B5EF4-FFF2-40B4-BE49-F238E27FC236}">
                <a16:creationId xmlns:a16="http://schemas.microsoft.com/office/drawing/2014/main" id="{9D369A5F-08F3-4B47-B9C5-FD93C6F0B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3924300"/>
            <a:ext cx="59055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1400"/>
              <a:t>* Highest at WF, lowest at NW, other centers comparable</a:t>
            </a:r>
            <a:endParaRPr lang="en-US" altLang="en-US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4A1989A3-F3DD-4714-9EDC-2C402E691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3922713"/>
            <a:ext cx="2413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783DFFB-4146-4CA0-ADF3-C683F3FF4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1775"/>
            <a:ext cx="6858000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200">
                <a:solidFill>
                  <a:schemeClr val="accent1"/>
                </a:solidFill>
              </a:rPr>
              <a:t>Classified Events (person-based)</a:t>
            </a:r>
            <a:endParaRPr lang="en-US" altLang="en-US" sz="1900">
              <a:solidFill>
                <a:schemeClr val="accent1"/>
              </a:solidFill>
            </a:endParaRP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95107494-DCD1-43E2-88AC-2508D203B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711200"/>
            <a:ext cx="5791200" cy="347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7600" algn="ctr"/>
                <a:tab pos="4914900" algn="ctr"/>
              </a:tabLs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F95AB7"/>
                </a:solidFill>
              </a:rPr>
              <a:t>	Total	Released</a:t>
            </a:r>
          </a:p>
          <a:p>
            <a:r>
              <a:rPr lang="en-US" altLang="en-US" sz="1800" dirty="0">
                <a:solidFill>
                  <a:srgbClr val="F95AB7"/>
                </a:solidFill>
              </a:rPr>
              <a:t>	</a:t>
            </a:r>
            <a:r>
              <a:rPr lang="en-US" altLang="en-US" sz="1800" i="1" dirty="0">
                <a:solidFill>
                  <a:srgbClr val="F95AB7"/>
                </a:solidFill>
              </a:rPr>
              <a:t>n	n</a:t>
            </a:r>
            <a:endParaRPr lang="en-US" altLang="en-US" sz="1800" dirty="0">
              <a:solidFill>
                <a:srgbClr val="F95AB7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en-US" sz="1800" dirty="0"/>
              <a:t>MI	300	300</a:t>
            </a:r>
          </a:p>
          <a:p>
            <a:pPr>
              <a:lnSpc>
                <a:spcPct val="150000"/>
              </a:lnSpc>
            </a:pPr>
            <a:r>
              <a:rPr lang="en-US" altLang="en-US" sz="1800" dirty="0"/>
              <a:t>Angina	339	339</a:t>
            </a:r>
          </a:p>
          <a:p>
            <a:pPr>
              <a:lnSpc>
                <a:spcPct val="150000"/>
              </a:lnSpc>
            </a:pPr>
            <a:r>
              <a:rPr lang="en-US" altLang="en-US" sz="1800" dirty="0"/>
              <a:t>(Coronary </a:t>
            </a:r>
            <a:r>
              <a:rPr lang="en-US" altLang="en-US" sz="1800" dirty="0" err="1"/>
              <a:t>revasc</a:t>
            </a:r>
            <a:r>
              <a:rPr lang="en-US" altLang="en-US" sz="1800" dirty="0"/>
              <a:t>)	400	399	</a:t>
            </a:r>
          </a:p>
          <a:p>
            <a:pPr>
              <a:lnSpc>
                <a:spcPct val="150000"/>
              </a:lnSpc>
            </a:pPr>
            <a:r>
              <a:rPr lang="en-US" altLang="en-US" sz="1800" dirty="0"/>
              <a:t>CHF	331	331</a:t>
            </a:r>
          </a:p>
          <a:p>
            <a:pPr>
              <a:lnSpc>
                <a:spcPct val="150000"/>
              </a:lnSpc>
            </a:pPr>
            <a:r>
              <a:rPr lang="en-US" altLang="en-US" sz="1800" dirty="0"/>
              <a:t>Stroke	286	286</a:t>
            </a:r>
          </a:p>
          <a:p>
            <a:pPr>
              <a:lnSpc>
                <a:spcPct val="150000"/>
              </a:lnSpc>
            </a:pPr>
            <a:r>
              <a:rPr lang="en-US" altLang="en-US" sz="1800" dirty="0"/>
              <a:t>PVD (outside of MESA)	117	117</a:t>
            </a:r>
          </a:p>
          <a:p>
            <a:pPr>
              <a:lnSpc>
                <a:spcPct val="150000"/>
              </a:lnSpc>
            </a:pPr>
            <a:r>
              <a:rPr lang="en-US" altLang="en-US" sz="1800" dirty="0"/>
              <a:t>Total deaths	1327	1270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6DD4A-F7E5-4730-B2D2-A8B216335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7038" y="598488"/>
            <a:ext cx="1665521" cy="326243"/>
          </a:xfrm>
        </p:spPr>
        <p:txBody>
          <a:bodyPr/>
          <a:lstStyle/>
          <a:p>
            <a:r>
              <a:rPr lang="en-US" sz="2200" kern="1200" dirty="0">
                <a:solidFill>
                  <a:schemeClr val="accent1"/>
                </a:solidFill>
                <a:latin typeface="Helvetica" panose="020B0604020202020204" pitchFamily="34" charset="0"/>
                <a:cs typeface="+mn-cs"/>
              </a:rPr>
              <a:t>CMS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47139-393E-4DD0-B2B7-66B170F36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131452"/>
            <a:ext cx="6172200" cy="3017838"/>
          </a:xfrm>
        </p:spPr>
        <p:txBody>
          <a:bodyPr/>
          <a:lstStyle/>
          <a:p>
            <a:r>
              <a:rPr lang="en-US" dirty="0"/>
              <a:t>CC/UW requesting directly from CMS</a:t>
            </a:r>
          </a:p>
          <a:p>
            <a:r>
              <a:rPr lang="en-US" dirty="0" err="1"/>
              <a:t>ResDAC</a:t>
            </a:r>
            <a:r>
              <a:rPr lang="en-US" dirty="0"/>
              <a:t> review is completed</a:t>
            </a:r>
          </a:p>
          <a:p>
            <a:r>
              <a:rPr lang="en-US" dirty="0"/>
              <a:t>Routed for signatures</a:t>
            </a:r>
          </a:p>
          <a:p>
            <a:r>
              <a:rPr lang="en-US" dirty="0"/>
              <a:t>CMS will need 4-6 weeks for review</a:t>
            </a:r>
          </a:p>
          <a:p>
            <a:r>
              <a:rPr lang="en-US" dirty="0"/>
              <a:t>2015 CMS Data available in October</a:t>
            </a:r>
          </a:p>
        </p:txBody>
      </p:sp>
    </p:spTree>
    <p:extLst>
      <p:ext uri="{BB962C8B-B14F-4D97-AF65-F5344CB8AC3E}">
        <p14:creationId xmlns:p14="http://schemas.microsoft.com/office/powerpoint/2010/main" val="1963162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6DD4A-F7E5-4730-B2D2-A8B216335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1492" y="598488"/>
            <a:ext cx="3336619" cy="326243"/>
          </a:xfrm>
        </p:spPr>
        <p:txBody>
          <a:bodyPr/>
          <a:lstStyle/>
          <a:p>
            <a:r>
              <a:rPr lang="en-US" sz="2200" kern="1200" dirty="0">
                <a:solidFill>
                  <a:schemeClr val="accent1"/>
                </a:solidFill>
                <a:latin typeface="Helvetica" panose="020B0604020202020204" pitchFamily="34" charset="0"/>
                <a:cs typeface="+mn-cs"/>
              </a:rPr>
              <a:t>CMS Application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47139-393E-4DD0-B2B7-66B170F36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131452"/>
            <a:ext cx="6172200" cy="3017838"/>
          </a:xfrm>
        </p:spPr>
        <p:txBody>
          <a:bodyPr/>
          <a:lstStyle/>
          <a:p>
            <a:r>
              <a:rPr lang="en-US" sz="2000" dirty="0"/>
              <a:t>Allows use of 1991 – current data</a:t>
            </a:r>
          </a:p>
          <a:p>
            <a:r>
              <a:rPr lang="en-US" sz="2000" dirty="0"/>
              <a:t>Allows communication of CMS identified suspected events to FCs</a:t>
            </a:r>
          </a:p>
          <a:p>
            <a:pPr lvl="1"/>
            <a:r>
              <a:rPr lang="en-US" dirty="0"/>
              <a:t>May result in increased investigations</a:t>
            </a:r>
          </a:p>
          <a:p>
            <a:pPr lvl="1"/>
            <a:r>
              <a:rPr lang="en-US" dirty="0"/>
              <a:t>CC will track source</a:t>
            </a:r>
          </a:p>
          <a:p>
            <a:r>
              <a:rPr lang="en-US" sz="2000" dirty="0"/>
              <a:t>Allows sharing of deidentified events datasets with MESA Investigators</a:t>
            </a:r>
            <a:endParaRPr lang="en-US" sz="1800" dirty="0"/>
          </a:p>
          <a:p>
            <a:endParaRPr lang="en-US" sz="1600" dirty="0"/>
          </a:p>
          <a:p>
            <a:r>
              <a:rPr lang="en-US" sz="1600" dirty="0"/>
              <a:t>Does not allow sharing of identifiable datasets outside of CC (reuse agreement would be required)</a:t>
            </a:r>
          </a:p>
        </p:txBody>
      </p:sp>
    </p:spTree>
    <p:extLst>
      <p:ext uri="{BB962C8B-B14F-4D97-AF65-F5344CB8AC3E}">
        <p14:creationId xmlns:p14="http://schemas.microsoft.com/office/powerpoint/2010/main" val="1489520560"/>
      </p:ext>
    </p:extLst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63DE8"/>
      </a:dk2>
      <a:lt2>
        <a:srgbClr val="A2FFA3"/>
      </a:lt2>
      <a:accent1>
        <a:srgbClr val="FAFD00"/>
      </a:accent1>
      <a:accent2>
        <a:srgbClr val="F95AB7"/>
      </a:accent2>
      <a:accent3>
        <a:srgbClr val="AAAFF2"/>
      </a:accent3>
      <a:accent4>
        <a:srgbClr val="DADADA"/>
      </a:accent4>
      <a:accent5>
        <a:srgbClr val="FCFEAA"/>
      </a:accent5>
      <a:accent6>
        <a:srgbClr val="E251A6"/>
      </a:accent6>
      <a:hlink>
        <a:srgbClr val="00DFCA"/>
      </a:hlink>
      <a:folHlink>
        <a:srgbClr val="FAFD00"/>
      </a:folHlink>
    </a:clrScheme>
    <a:fontScheme name="Microsoft Office 98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124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5920</TotalTime>
  <Pages>29</Pages>
  <Words>138</Words>
  <Application>Microsoft Office PowerPoint</Application>
  <PresentationFormat>Custom</PresentationFormat>
  <Paragraphs>62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MS PGothic</vt:lpstr>
      <vt:lpstr>Helvetica</vt:lpstr>
      <vt:lpstr>Times</vt:lpstr>
      <vt:lpstr>Microsoft Office 98</vt:lpstr>
      <vt:lpstr>PowerPoint Presentation</vt:lpstr>
      <vt:lpstr>PowerPoint Presentation</vt:lpstr>
      <vt:lpstr>PowerPoint Presentation</vt:lpstr>
      <vt:lpstr>PowerPoint Presentation</vt:lpstr>
      <vt:lpstr>CMS Status</vt:lpstr>
      <vt:lpstr>CMS Application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Division of Epidemiology</dc:creator>
  <cp:lastModifiedBy>Craig Johnson</cp:lastModifiedBy>
  <cp:revision>1201</cp:revision>
  <cp:lastPrinted>2009-02-25T18:00:47Z</cp:lastPrinted>
  <dcterms:created xsi:type="dcterms:W3CDTF">1998-03-30T12:23:32Z</dcterms:created>
  <dcterms:modified xsi:type="dcterms:W3CDTF">2017-09-08T15:50:54Z</dcterms:modified>
</cp:coreProperties>
</file>