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7" r:id="rId2"/>
    <p:sldId id="277" r:id="rId3"/>
    <p:sldId id="282" r:id="rId4"/>
    <p:sldId id="270" r:id="rId5"/>
    <p:sldId id="271" r:id="rId6"/>
    <p:sldId id="278" r:id="rId7"/>
    <p:sldId id="272" r:id="rId8"/>
    <p:sldId id="274" r:id="rId9"/>
    <p:sldId id="279" r:id="rId10"/>
    <p:sldId id="280" r:id="rId11"/>
    <p:sldId id="281" r:id="rId12"/>
    <p:sldId id="269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42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3B709-D45C-45F1-9DE7-7F5B60CACD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218F61-0305-423B-B5F0-CB7E7793401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6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map: https://drive.google.com/open?id=1l5HM5L27tAH6tEb29U4iZ6AvvmY&amp;usp=sharing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25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https://shiny.deohs.washington.edu/app/uw-radical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B709-D45C-45F1-9DE7-7F5B60CACDC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5936CEE7-DA76-4B3C-AC42-AC52408B5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0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DBACB-51F8-4C2F-A554-F42EB0B6ED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70306-E59E-4589-9877-2ABD639A5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61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5EDD7-9420-45D7-94D5-9B313F199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B9583-BF90-45BF-9701-D91906A31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3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AAC58-94A9-4AAC-B0C1-BBA35FCBB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6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872A5-B4DE-486F-8BD2-F99314687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C27B3-DF62-40A4-BD23-8F86DB975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48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EA2A8-41DB-4E8B-AFD4-12E99D647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2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41CD9-4DD9-4EF6-AA57-DFD6A3A1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EC5C9-F804-48A6-AA97-0C122C96B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4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7048-7A87-41FA-806C-2FCFE05C7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951B81E-4240-4E78-ADD2-38E48632606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96200" cy="2057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</a:rPr>
              <a:t>MESA Air Updates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 smtClean="0">
                <a:latin typeface="Arial" panose="020B0604020202020204" pitchFamily="34" charset="0"/>
              </a:rPr>
              <a:t>Joel D. Kaufman</a:t>
            </a:r>
            <a:endParaRPr lang="en-US" altLang="en-US" sz="1600" baseline="30000" dirty="0" smtClean="0">
              <a:latin typeface="Arial" panose="020B0604020202020204" pitchFamily="34" charset="0"/>
            </a:endParaRPr>
          </a:p>
        </p:txBody>
      </p:sp>
      <p:pic>
        <p:nvPicPr>
          <p:cNvPr id="3076" name="Picture 4" descr="soulcatcher 4_20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600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ESA Air Logo 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029200"/>
            <a:ext cx="21701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NIH: Pooled Cohorts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Full title</a:t>
            </a:r>
          </a:p>
          <a:p>
            <a:pPr lvl="1"/>
            <a:r>
              <a:rPr lang="en-US" sz="2000" dirty="0"/>
              <a:t>Air Pollutants and Cardiovascular Risk: Investigating Thresholds with Pooled Cohorts and Electronic Health Records</a:t>
            </a:r>
            <a:endParaRPr lang="en-US" sz="2000" dirty="0" smtClean="0"/>
          </a:p>
          <a:p>
            <a:r>
              <a:rPr lang="en-US" sz="2400" dirty="0" smtClean="0"/>
              <a:t>Submission dates</a:t>
            </a:r>
          </a:p>
          <a:p>
            <a:pPr lvl="1"/>
            <a:r>
              <a:rPr lang="en-US" sz="2000" dirty="0" smtClean="0"/>
              <a:t>July 2015 (HEI), March 2016 (NIH), Nov 2016 (NIH)</a:t>
            </a:r>
          </a:p>
          <a:p>
            <a:r>
              <a:rPr lang="en-US" sz="2400" dirty="0" smtClean="0"/>
              <a:t>Role of MESA Field Centers </a:t>
            </a:r>
          </a:p>
          <a:p>
            <a:pPr lvl="1"/>
            <a:r>
              <a:rPr lang="en-US" sz="2000" dirty="0" smtClean="0"/>
              <a:t>None (but using MESA/MESA Air data)</a:t>
            </a:r>
          </a:p>
          <a:p>
            <a:r>
              <a:rPr lang="en-US" sz="2400" dirty="0" smtClean="0"/>
              <a:t>Current status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nticipate funding anytime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45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NIH: Heart and Brain Aging (HF/AF)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Full title</a:t>
            </a:r>
          </a:p>
          <a:p>
            <a:pPr lvl="1"/>
            <a:r>
              <a:rPr lang="en-US" sz="1700" dirty="0" smtClean="0"/>
              <a:t>Impact of Air Pollution Exposure on Heart and Brain Aging in MESA</a:t>
            </a:r>
          </a:p>
          <a:p>
            <a:pPr lvl="1"/>
            <a:r>
              <a:rPr lang="en-US" sz="1700" dirty="0" smtClean="0"/>
              <a:t>(Original title: Air Pollution, Heart Failure and Atrial Fibrillation in MESA)</a:t>
            </a:r>
          </a:p>
          <a:p>
            <a:r>
              <a:rPr lang="en-US" sz="2000" dirty="0" smtClean="0"/>
              <a:t>Submission dates</a:t>
            </a:r>
          </a:p>
          <a:p>
            <a:pPr lvl="1"/>
            <a:r>
              <a:rPr lang="en-US" sz="1700" dirty="0" smtClean="0"/>
              <a:t>April 2015, Nov 2015, Nov 2016</a:t>
            </a:r>
          </a:p>
          <a:p>
            <a:r>
              <a:rPr lang="en-US" sz="2000" dirty="0" smtClean="0"/>
              <a:t>Role of MESA Field Centers </a:t>
            </a:r>
          </a:p>
          <a:p>
            <a:pPr lvl="1"/>
            <a:r>
              <a:rPr lang="en-US" sz="1700" dirty="0" smtClean="0"/>
              <a:t>Help with air monitoring at long-term sites (4-6/city) and participant homes (40/city)</a:t>
            </a:r>
          </a:p>
          <a:p>
            <a:pPr lvl="1"/>
            <a:r>
              <a:rPr lang="en-US" sz="1700" dirty="0" smtClean="0"/>
              <a:t>Retrieval of pacemaker/ICD data</a:t>
            </a:r>
          </a:p>
          <a:p>
            <a:pPr lvl="1"/>
            <a:r>
              <a:rPr lang="en-US" sz="1700" dirty="0" smtClean="0"/>
              <a:t>Administration of shortened MESA Air Questionnaire</a:t>
            </a:r>
          </a:p>
          <a:p>
            <a:r>
              <a:rPr lang="en-US" sz="2000" dirty="0" smtClean="0"/>
              <a:t>Current status</a:t>
            </a:r>
          </a:p>
          <a:p>
            <a:pPr lvl="1"/>
            <a:r>
              <a:rPr lang="en-US" sz="1700" dirty="0" smtClean="0"/>
              <a:t>Scored well but not in fundable range</a:t>
            </a:r>
          </a:p>
          <a:p>
            <a:pPr lvl="1"/>
            <a:r>
              <a:rPr lang="en-US" sz="1700" dirty="0"/>
              <a:t>C</a:t>
            </a:r>
            <a:r>
              <a:rPr lang="en-US" sz="1700" dirty="0" smtClean="0"/>
              <a:t>urrently have one year of related R56 funding</a:t>
            </a:r>
          </a:p>
          <a:p>
            <a:pPr lvl="1"/>
            <a:r>
              <a:rPr lang="en-US" sz="1700" dirty="0" smtClean="0"/>
              <a:t>Resubmitted in July 2017</a:t>
            </a:r>
          </a:p>
        </p:txBody>
      </p:sp>
    </p:spTree>
    <p:extLst>
      <p:ext uri="{BB962C8B-B14F-4D97-AF65-F5344CB8AC3E}">
        <p14:creationId xmlns:p14="http://schemas.microsoft.com/office/powerpoint/2010/main" val="2460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NIH: R56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Role of MESA Field Centers </a:t>
            </a:r>
          </a:p>
          <a:p>
            <a:pPr lvl="1"/>
            <a:r>
              <a:rPr lang="en-US" sz="2400" dirty="0" smtClean="0"/>
              <a:t>JHU only: help </a:t>
            </a:r>
            <a:r>
              <a:rPr lang="en-US" sz="2400" dirty="0"/>
              <a:t>with air monitoring at </a:t>
            </a:r>
            <a:r>
              <a:rPr lang="en-US" sz="2400" dirty="0" smtClean="0"/>
              <a:t>participant </a:t>
            </a:r>
            <a:r>
              <a:rPr lang="en-US" sz="2400" dirty="0"/>
              <a:t>homes </a:t>
            </a:r>
            <a:r>
              <a:rPr lang="en-US" sz="2400" dirty="0" smtClean="0"/>
              <a:t>in Baltimore</a:t>
            </a:r>
          </a:p>
          <a:p>
            <a:r>
              <a:rPr lang="en-US" sz="2800" dirty="0" smtClean="0"/>
              <a:t>Current status</a:t>
            </a:r>
          </a:p>
          <a:p>
            <a:pPr lvl="1"/>
            <a:r>
              <a:rPr lang="en-US" sz="2400" dirty="0" smtClean="0"/>
              <a:t>Funded for one year (partial funding of first year of R01)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ir monitors set up at long-term sites in all six MESA cities</a:t>
            </a:r>
          </a:p>
          <a:p>
            <a:pPr lvl="1"/>
            <a:r>
              <a:rPr lang="en-US" sz="2400" dirty="0" smtClean="0"/>
              <a:t>Home monitoring for Baltimore in summer 2017 and winter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47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Real-time data transfer (5-minute PM</a:t>
            </a:r>
            <a:r>
              <a:rPr lang="en-US" sz="3600" baseline="-25000" dirty="0" smtClean="0"/>
              <a:t>2.5</a:t>
            </a:r>
            <a:r>
              <a:rPr lang="en-US" sz="3600" dirty="0" smtClean="0"/>
              <a:t> data over 48 hours at 2 monitors in LA)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01" t="12399" r="4519" b="20391"/>
          <a:stretch/>
        </p:blipFill>
        <p:spPr>
          <a:xfrm>
            <a:off x="381000" y="1828801"/>
            <a:ext cx="845820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0" y="4952998"/>
            <a:ext cx="30480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7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EPA: MESA Air Next </a:t>
            </a:r>
            <a:r>
              <a:rPr lang="en-US" sz="2000" dirty="0"/>
              <a:t>Stage (</a:t>
            </a:r>
            <a:r>
              <a:rPr lang="en-US" sz="2000" dirty="0" smtClean="0"/>
              <a:t>83830001)</a:t>
            </a:r>
            <a:endParaRPr lang="en-US" sz="2000" dirty="0" smtClean="0"/>
          </a:p>
          <a:p>
            <a:pPr lvl="1"/>
            <a:r>
              <a:rPr lang="en-US" sz="1800" dirty="0" smtClean="0"/>
              <a:t>Recommended 3/13/2017 for funding by EPA STAR Grants Program</a:t>
            </a:r>
          </a:p>
          <a:p>
            <a:pPr lvl="1"/>
            <a:r>
              <a:rPr lang="en-US" sz="1800" dirty="0" smtClean="0"/>
              <a:t>no award yet</a:t>
            </a:r>
            <a:endParaRPr lang="en-US" sz="1800" dirty="0" smtClean="0"/>
          </a:p>
          <a:p>
            <a:pPr lvl="1"/>
            <a:r>
              <a:rPr lang="en-US" sz="1800" dirty="0" smtClean="0"/>
              <a:t>Some involvement by all field centers, and re-contact of Family participants in MESA Air and new recruits in NY, LA</a:t>
            </a:r>
            <a:endParaRPr lang="en-US" sz="1800" dirty="0" smtClean="0"/>
          </a:p>
          <a:p>
            <a:r>
              <a:rPr lang="en-US" sz="2000" dirty="0" smtClean="0"/>
              <a:t>NIEHS</a:t>
            </a:r>
            <a:r>
              <a:rPr lang="en-US" sz="2000" dirty="0"/>
              <a:t>: Air Pollutants and Cardiovascular Risk: Investigating Thresholds with Pooled Cohorts and Electronic Health Records </a:t>
            </a:r>
            <a:r>
              <a:rPr lang="en-US" sz="2000" dirty="0" smtClean="0"/>
              <a:t>(R01 ES027696)</a:t>
            </a:r>
            <a:endParaRPr lang="en-US" sz="2000" dirty="0"/>
          </a:p>
          <a:p>
            <a:pPr lvl="1"/>
            <a:r>
              <a:rPr lang="en-US" sz="1800" dirty="0" smtClean="0"/>
              <a:t>Pending award</a:t>
            </a:r>
          </a:p>
          <a:p>
            <a:pPr lvl="1"/>
            <a:r>
              <a:rPr lang="en-US" sz="1800" dirty="0" smtClean="0"/>
              <a:t>No </a:t>
            </a:r>
            <a:r>
              <a:rPr lang="en-US" sz="1800" dirty="0" smtClean="0"/>
              <a:t>field center participation (but MESA/MESA Air data)</a:t>
            </a:r>
          </a:p>
          <a:p>
            <a:r>
              <a:rPr lang="en-US" sz="2000" dirty="0" smtClean="0"/>
              <a:t>NIEHS</a:t>
            </a:r>
            <a:r>
              <a:rPr lang="en-US" sz="2000" dirty="0"/>
              <a:t>: Impact of Air Pollution Exposure on Heart and Brain Aging in </a:t>
            </a:r>
            <a:r>
              <a:rPr lang="en-US" sz="2000" dirty="0" smtClean="0"/>
              <a:t>MESA (R01ES028614)</a:t>
            </a:r>
          </a:p>
          <a:p>
            <a:pPr lvl="1"/>
            <a:r>
              <a:rPr lang="en-US" sz="1800" dirty="0" smtClean="0"/>
              <a:t>Resubmitted to NIH in July 2017</a:t>
            </a:r>
          </a:p>
          <a:p>
            <a:pPr lvl="1"/>
            <a:r>
              <a:rPr lang="en-US" sz="1800" dirty="0" smtClean="0"/>
              <a:t>Involves </a:t>
            </a:r>
            <a:r>
              <a:rPr lang="en-US" sz="1800" dirty="0" smtClean="0"/>
              <a:t>all 6 field </a:t>
            </a:r>
            <a:r>
              <a:rPr lang="en-US" sz="1800" dirty="0" smtClean="0"/>
              <a:t>centers: air monitoring, ECG </a:t>
            </a:r>
            <a:r>
              <a:rPr lang="en-US" sz="1800" dirty="0" err="1" smtClean="0"/>
              <a:t>ZioPatches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r>
              <a:rPr lang="en-US" sz="2000" dirty="0"/>
              <a:t>NIEHS Bridge Funding </a:t>
            </a:r>
            <a:r>
              <a:rPr lang="en-US" sz="2000" dirty="0" smtClean="0"/>
              <a:t>(R56ES026528)</a:t>
            </a:r>
          </a:p>
          <a:p>
            <a:pPr lvl="1"/>
            <a:r>
              <a:rPr lang="en-US" sz="1700" dirty="0" smtClean="0"/>
              <a:t>Started in February 2017</a:t>
            </a:r>
          </a:p>
          <a:p>
            <a:pPr lvl="1"/>
            <a:r>
              <a:rPr lang="en-US" sz="1800" dirty="0" smtClean="0"/>
              <a:t>Fixed site monitoring in all six communities</a:t>
            </a:r>
            <a:endParaRPr lang="en-US" sz="1800" dirty="0" smtClean="0"/>
          </a:p>
          <a:p>
            <a:pPr lvl="1"/>
            <a:r>
              <a:rPr lang="en-US" sz="1800" dirty="0" smtClean="0"/>
              <a:t>Baltimore field center </a:t>
            </a:r>
            <a:r>
              <a:rPr lang="en-US" sz="1800" dirty="0" smtClean="0"/>
              <a:t>home monitoring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782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R56 Progress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666999"/>
          </a:xfrm>
        </p:spPr>
        <p:txBody>
          <a:bodyPr/>
          <a:lstStyle/>
          <a:p>
            <a:r>
              <a:rPr lang="en-US" sz="2400" dirty="0"/>
              <a:t>Fixed site monitoring in all MESA cities: started in March/April </a:t>
            </a:r>
            <a:r>
              <a:rPr lang="en-US" sz="2400" dirty="0" smtClean="0"/>
              <a:t>2017</a:t>
            </a:r>
          </a:p>
          <a:p>
            <a:pPr lvl="1"/>
            <a:r>
              <a:rPr lang="en-US" sz="2000" dirty="0" smtClean="0"/>
              <a:t>Data analysis is in progress</a:t>
            </a:r>
            <a:endParaRPr lang="en-US" sz="2000" dirty="0"/>
          </a:p>
          <a:p>
            <a:r>
              <a:rPr lang="en-US" sz="2400" dirty="0" smtClean="0"/>
              <a:t>Home Monitoring in Baltimore</a:t>
            </a:r>
          </a:p>
          <a:p>
            <a:pPr lvl="1"/>
            <a:r>
              <a:rPr lang="en-US" sz="2000" dirty="0" smtClean="0"/>
              <a:t>Completed first home monitoring campaign at 20 participant homes: July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– September 1</a:t>
            </a:r>
            <a:r>
              <a:rPr lang="en-US" sz="2000" baseline="30000" dirty="0" smtClean="0"/>
              <a:t>st</a:t>
            </a:r>
            <a:endParaRPr lang="en-US" sz="2000" dirty="0" smtClean="0"/>
          </a:p>
          <a:p>
            <a:pPr lvl="1"/>
            <a:r>
              <a:rPr lang="en-US" sz="2000" dirty="0" smtClean="0"/>
              <a:t>Winter campaign coming up: January/February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4" y="4572000"/>
            <a:ext cx="8864352" cy="1828959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8328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695" b="4356"/>
          <a:stretch/>
        </p:blipFill>
        <p:spPr>
          <a:xfrm>
            <a:off x="1895475" y="4114800"/>
            <a:ext cx="4733925" cy="2523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Air Monitoring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7200" y="1847850"/>
            <a:ext cx="1661305" cy="29718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Home and fixed monitoring sites +</a:t>
            </a:r>
          </a:p>
          <a:p>
            <a:r>
              <a:rPr lang="en-US" dirty="0" smtClean="0"/>
              <a:t>Ogawa samplers for confirmation/QA at home monitoring sites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445" t="11061" r="8230" b="5982"/>
          <a:stretch/>
        </p:blipFill>
        <p:spPr>
          <a:xfrm>
            <a:off x="6667500" y="4343400"/>
            <a:ext cx="1371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Monitor Locations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905000"/>
            <a:ext cx="8255002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60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Long-Term Monitor Locations:</a:t>
            </a:r>
            <a:br>
              <a:rPr lang="en-US" sz="3600" dirty="0" smtClean="0"/>
            </a:br>
            <a:r>
              <a:rPr lang="en-US" sz="3600" dirty="0" smtClean="0"/>
              <a:t>LA, St. Paul, Chicago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981200"/>
            <a:ext cx="4166235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4419600"/>
            <a:ext cx="4166235" cy="2057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286000"/>
            <a:ext cx="2591025" cy="36579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49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Long-Term Monitor </a:t>
            </a:r>
            <a:r>
              <a:rPr lang="en-US" sz="3600" dirty="0"/>
              <a:t>Locations:</a:t>
            </a:r>
            <a:br>
              <a:rPr lang="en-US" sz="3600" dirty="0"/>
            </a:br>
            <a:r>
              <a:rPr lang="en-US" sz="3600" dirty="0" smtClean="0"/>
              <a:t>NYC, Winston-Salem, Baltimore</a:t>
            </a:r>
            <a:endParaRPr lang="en-US" sz="3600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2438400"/>
            <a:ext cx="4038601" cy="3200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799" y="4976644"/>
            <a:ext cx="2286033" cy="1728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14" y="1828800"/>
            <a:ext cx="2133601" cy="304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EPA: MESA Air Next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Full title</a:t>
            </a:r>
          </a:p>
          <a:p>
            <a:pPr lvl="1"/>
            <a:r>
              <a:rPr lang="en-US" sz="2000" dirty="0" smtClean="0"/>
              <a:t>The Multi-Ethnic Study of Atherosclerosis and Air Pollution (MESA Air): Next Stage</a:t>
            </a:r>
          </a:p>
          <a:p>
            <a:r>
              <a:rPr lang="en-US" sz="2400" dirty="0" smtClean="0"/>
              <a:t>Submission dates</a:t>
            </a:r>
          </a:p>
          <a:p>
            <a:pPr lvl="1"/>
            <a:r>
              <a:rPr lang="en-US" sz="2000" dirty="0" smtClean="0"/>
              <a:t>Feb 2015, July 2016</a:t>
            </a:r>
          </a:p>
          <a:p>
            <a:r>
              <a:rPr lang="en-US" sz="2400" dirty="0" smtClean="0"/>
              <a:t>Role of MESA Field Centers 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vents follow-up for MESA Air participants (including MESA Family participants previously consented to MESA Air) </a:t>
            </a:r>
          </a:p>
          <a:p>
            <a:r>
              <a:rPr lang="en-US" sz="2400" dirty="0" smtClean="0"/>
              <a:t>Current status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eceived top score in review and likely to receive funding, waiting for EPA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00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532</Words>
  <Application>Microsoft Office PowerPoint</Application>
  <PresentationFormat>On-screen Show (4:3)</PresentationFormat>
  <Paragraphs>78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Quadrant</vt:lpstr>
      <vt:lpstr>MESA Air Updates</vt:lpstr>
      <vt:lpstr>Updates on Grants</vt:lpstr>
      <vt:lpstr>R56 Progress</vt:lpstr>
      <vt:lpstr>New Air Monitoring Equipment</vt:lpstr>
      <vt:lpstr>Long-Term Monitor Locations</vt:lpstr>
      <vt:lpstr>Extra slides</vt:lpstr>
      <vt:lpstr>Long-Term Monitor Locations: LA, St. Paul, Chicago</vt:lpstr>
      <vt:lpstr>Long-Term Monitor Locations: NYC, Winston-Salem, Baltimore</vt:lpstr>
      <vt:lpstr>EPA: MESA Air Next Stage</vt:lpstr>
      <vt:lpstr>NIH: Pooled Cohorts</vt:lpstr>
      <vt:lpstr>NIH: Heart and Brain Aging (HF/AF)</vt:lpstr>
      <vt:lpstr>NIH: R56</vt:lpstr>
      <vt:lpstr>Real-time data transfer (5-minute PM2.5 data over 48 hours at 2 monitors in LA)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Evaluation of Time-Location Data: The Multi-Ethnic Study of Atherosclerosis and Air Pollution (MESA Air)</dc:title>
  <dc:creator>Cynnie Curl</dc:creator>
  <cp:lastModifiedBy>Joel D Kaufman</cp:lastModifiedBy>
  <cp:revision>57</cp:revision>
  <dcterms:created xsi:type="dcterms:W3CDTF">2008-10-01T17:39:20Z</dcterms:created>
  <dcterms:modified xsi:type="dcterms:W3CDTF">2017-09-08T00:06:50Z</dcterms:modified>
</cp:coreProperties>
</file>