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2" r:id="rId3"/>
    <p:sldId id="265" r:id="rId4"/>
    <p:sldId id="266" r:id="rId5"/>
    <p:sldId id="277" r:id="rId6"/>
    <p:sldId id="270" r:id="rId7"/>
    <p:sldId id="269" r:id="rId8"/>
    <p:sldId id="272" r:id="rId9"/>
    <p:sldId id="276" r:id="rId10"/>
    <p:sldId id="27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2" autoAdjust="0"/>
  </p:normalViewPr>
  <p:slideViewPr>
    <p:cSldViewPr>
      <p:cViewPr>
        <p:scale>
          <a:sx n="70" d="100"/>
          <a:sy n="70" d="100"/>
        </p:scale>
        <p:origin x="-133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B46D4-034F-4474-BDD6-9BA32874BD24}" type="datetimeFigureOut">
              <a:rPr lang="en-US" smtClean="0"/>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9A9D3-9E16-4D12-8B09-59FD885B8A3F}" type="slidenum">
              <a:rPr lang="en-US" smtClean="0"/>
              <a:t>‹#›</a:t>
            </a:fld>
            <a:endParaRPr lang="en-US"/>
          </a:p>
        </p:txBody>
      </p:sp>
    </p:spTree>
    <p:extLst>
      <p:ext uri="{BB962C8B-B14F-4D97-AF65-F5344CB8AC3E}">
        <p14:creationId xmlns:p14="http://schemas.microsoft.com/office/powerpoint/2010/main" val="16287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810E1-8DC2-4B0A-86C3-871E0F9FBAE6}"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 blood pressure, or hypertension, is a major cause of heart disease, stroke, and kidney disease and is more common in middle-aged to elderly individuals.  Salt (sodium) retention and inflammation are thought be important reasons why people develop hypertension, but the actual mechanisms are not completely understood.  New data suggest that accumulation of sodium in tissues such as skin may be an important cause, by inducing inflammation; therefore, we propose to investigate this novel hypothesis by studying participants in the Multi-Ethnic Study of Atherosclerosis</a:t>
            </a:r>
            <a:endParaRPr lang="en-US" dirty="0"/>
          </a:p>
        </p:txBody>
      </p:sp>
      <p:sp>
        <p:nvSpPr>
          <p:cNvPr id="4" name="Slide Number Placeholder 3"/>
          <p:cNvSpPr>
            <a:spLocks noGrp="1"/>
          </p:cNvSpPr>
          <p:nvPr>
            <p:ph type="sldNum" sz="quarter" idx="10"/>
          </p:nvPr>
        </p:nvSpPr>
        <p:spPr/>
        <p:txBody>
          <a:bodyPr/>
          <a:lstStyle/>
          <a:p>
            <a:fld id="{B619A9D3-9E16-4D12-8B09-59FD885B8A3F}" type="slidenum">
              <a:rPr lang="en-US" smtClean="0"/>
              <a:t>2</a:t>
            </a:fld>
            <a:endParaRPr lang="en-US"/>
          </a:p>
        </p:txBody>
      </p:sp>
    </p:spTree>
    <p:extLst>
      <p:ext uri="{BB962C8B-B14F-4D97-AF65-F5344CB8AC3E}">
        <p14:creationId xmlns:p14="http://schemas.microsoft.com/office/powerpoint/2010/main" val="139815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810E1-8DC2-4B0A-86C3-871E0F9FBAE6}"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2F7E3-694F-4354-9E33-B8C42925C872}"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392608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A3D92-1636-4323-9659-536891B25C3A}"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234357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D94B3-D8B7-4A0B-BBC1-CE3D18D8E2E4}"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15795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677B6-C06E-415E-8936-3BE9EF811747}"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200117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4A985-38E4-4AEC-9FCD-5C1D38E5FDA7}"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403020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097E18-DECB-461F-86F8-97BA81E25FB4}"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173024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C2833-78DA-40A9-9DAC-91E3C0A9DF53}" type="datetime1">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69934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938B8-6C83-4B06-B8C0-D730EAB1CC6C}" type="datetime1">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277661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D646D-D878-48B8-8A1C-8223DF093535}" type="datetime1">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240921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414C-8E92-49E2-9437-8B24E45C841A}"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290040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328C3-4F14-4754-AF61-A92DCF44B45E}"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F4BA1-8948-4897-AC57-176C91ECAD43}" type="slidenum">
              <a:rPr lang="en-US" smtClean="0"/>
              <a:t>‹#›</a:t>
            </a:fld>
            <a:endParaRPr lang="en-US"/>
          </a:p>
        </p:txBody>
      </p:sp>
    </p:spTree>
    <p:extLst>
      <p:ext uri="{BB962C8B-B14F-4D97-AF65-F5344CB8AC3E}">
        <p14:creationId xmlns:p14="http://schemas.microsoft.com/office/powerpoint/2010/main" val="69690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561CC-82DC-4CE0-81FB-C99459BFB927}" type="datetime1">
              <a:rPr lang="en-US" smtClean="0"/>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F4BA1-8948-4897-AC57-176C91ECAD43}" type="slidenum">
              <a:rPr lang="en-US" smtClean="0"/>
              <a:t>‹#›</a:t>
            </a:fld>
            <a:endParaRPr lang="en-US"/>
          </a:p>
        </p:txBody>
      </p:sp>
    </p:spTree>
    <p:extLst>
      <p:ext uri="{BB962C8B-B14F-4D97-AF65-F5344CB8AC3E}">
        <p14:creationId xmlns:p14="http://schemas.microsoft.com/office/powerpoint/2010/main" val="109000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772" name="Rectangle 308"/>
          <p:cNvSpPr>
            <a:spLocks noChangeArrowheads="1"/>
          </p:cNvSpPr>
          <p:nvPr/>
        </p:nvSpPr>
        <p:spPr bwMode="auto">
          <a:xfrm>
            <a:off x="0" y="228600"/>
            <a:ext cx="9144000" cy="5078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2700" dirty="0" smtClean="0">
                <a:solidFill>
                  <a:prstClr val="black"/>
                </a:solidFill>
                <a:latin typeface="Arial"/>
                <a:ea typeface="ＭＳ Ｐゴシック" pitchFamily="34" charset="-128"/>
                <a:cs typeface="Arial" charset="0"/>
              </a:rPr>
              <a:t>Tissue sodium, inflammation, and blood pressure in MESA</a:t>
            </a:r>
            <a:endParaRPr lang="en-US" sz="2700" dirty="0">
              <a:solidFill>
                <a:prstClr val="black"/>
              </a:solidFill>
              <a:latin typeface="Arial"/>
              <a:ea typeface="ＭＳ Ｐゴシック" pitchFamily="34" charset="-128"/>
              <a:cs typeface="Arial" charset="0"/>
            </a:endParaRPr>
          </a:p>
        </p:txBody>
      </p:sp>
      <p:cxnSp>
        <p:nvCxnSpPr>
          <p:cNvPr id="39" name="Straight Connector 38"/>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1084997"/>
            <a:ext cx="9144000" cy="369332"/>
          </a:xfrm>
          <a:prstGeom prst="rect">
            <a:avLst/>
          </a:prstGeom>
          <a:noFill/>
        </p:spPr>
        <p:txBody>
          <a:bodyPr wrap="square" rtlCol="0">
            <a:spAutoFit/>
          </a:bodyPr>
          <a:lstStyle/>
          <a:p>
            <a:pPr algn="ctr"/>
            <a:r>
              <a:rPr lang="en-US" dirty="0" smtClean="0"/>
              <a:t>R01 HL133860-01</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32614463"/>
              </p:ext>
            </p:extLst>
          </p:nvPr>
        </p:nvGraphicFramePr>
        <p:xfrm>
          <a:off x="228600" y="1676400"/>
          <a:ext cx="8686800" cy="4236720"/>
        </p:xfrm>
        <a:graphic>
          <a:graphicData uri="http://schemas.openxmlformats.org/drawingml/2006/table">
            <a:tbl>
              <a:tblPr firstRow="1" bandRow="1">
                <a:tableStyleId>{5C22544A-7EE6-4342-B048-85BDC9FD1C3A}</a:tableStyleId>
              </a:tblPr>
              <a:tblGrid>
                <a:gridCol w="2171700"/>
                <a:gridCol w="2171700"/>
                <a:gridCol w="2171700"/>
                <a:gridCol w="2171700"/>
              </a:tblGrid>
              <a:tr h="898423">
                <a:tc gridSpan="4">
                  <a:txBody>
                    <a:bodyPr/>
                    <a:lstStyle/>
                    <a:p>
                      <a:pPr algn="ctr"/>
                      <a:r>
                        <a:rPr lang="en-US" sz="2400" dirty="0" smtClean="0">
                          <a:solidFill>
                            <a:schemeClr val="tx1"/>
                          </a:solidFill>
                        </a:rPr>
                        <a:t>Vanderbilt University</a:t>
                      </a:r>
                    </a:p>
                    <a:p>
                      <a:pPr algn="ctr"/>
                      <a:r>
                        <a:rPr lang="en-US" sz="2000" b="0" dirty="0" smtClean="0">
                          <a:solidFill>
                            <a:schemeClr val="tx1"/>
                          </a:solidFill>
                        </a:rPr>
                        <a:t>Overall PIs:</a:t>
                      </a:r>
                      <a:r>
                        <a:rPr lang="en-US" sz="2000" b="0" baseline="0" dirty="0" smtClean="0">
                          <a:solidFill>
                            <a:schemeClr val="tx1"/>
                          </a:solidFill>
                        </a:rPr>
                        <a:t> Thomas J Wang, MD &amp; Jens M. Titze MD</a:t>
                      </a:r>
                      <a:endParaRPr lang="en-US" sz="2000" b="0" dirty="0" smtClean="0">
                        <a:solidFill>
                          <a:schemeClr val="tx1"/>
                        </a:solidFill>
                      </a:endParaRPr>
                    </a:p>
                    <a:p>
                      <a:pPr algn="ctr"/>
                      <a:r>
                        <a:rPr lang="en-US" sz="2000" b="0" dirty="0" smtClean="0">
                          <a:solidFill>
                            <a:schemeClr val="tx1"/>
                          </a:solidFill>
                        </a:rPr>
                        <a:t>MESA </a:t>
                      </a:r>
                      <a:r>
                        <a:rPr lang="en-US" sz="2000" b="0" baseline="30000" dirty="0" smtClean="0">
                          <a:solidFill>
                            <a:schemeClr val="tx1"/>
                          </a:solidFill>
                        </a:rPr>
                        <a:t>23</a:t>
                      </a:r>
                      <a:r>
                        <a:rPr lang="en-US" sz="2000" b="0" dirty="0" smtClean="0">
                          <a:solidFill>
                            <a:schemeClr val="tx1"/>
                          </a:solidFill>
                        </a:rPr>
                        <a:t>Na-MRI Reading Center</a:t>
                      </a:r>
                    </a:p>
                    <a:p>
                      <a:pPr algn="ctr"/>
                      <a:r>
                        <a:rPr lang="en-US" sz="2000" b="0" dirty="0" smtClean="0">
                          <a:solidFill>
                            <a:schemeClr val="tx1"/>
                          </a:solidFill>
                        </a:rPr>
                        <a:t>Biostatistical</a:t>
                      </a:r>
                      <a:r>
                        <a:rPr lang="en-US" sz="2000" b="0" baseline="0" dirty="0" smtClean="0">
                          <a:solidFill>
                            <a:schemeClr val="tx1"/>
                          </a:solidFill>
                        </a:rPr>
                        <a:t> analysis</a:t>
                      </a:r>
                      <a:endParaRPr lang="en-US" sz="2000" b="0" dirty="0" smtClean="0">
                        <a:solidFill>
                          <a:schemeClr val="tx1"/>
                        </a:solidFill>
                      </a:endParaRPr>
                    </a:p>
                  </a:txBody>
                  <a:tcPr marL="0" marR="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0723">
                <a:tc>
                  <a:txBody>
                    <a:bodyPr/>
                    <a:lstStyle/>
                    <a:p>
                      <a:pPr algn="ctr"/>
                      <a:r>
                        <a:rPr lang="en-US" sz="2000" b="1" dirty="0" smtClean="0">
                          <a:solidFill>
                            <a:schemeClr val="tx1"/>
                          </a:solidFill>
                        </a:rPr>
                        <a:t>Erlangen</a:t>
                      </a:r>
                      <a:endParaRPr lang="en-US" sz="2000" b="1"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Northwestern</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Vermont</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Washington</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626806">
                <a:tc>
                  <a:txBody>
                    <a:bodyPr/>
                    <a:lstStyle/>
                    <a:p>
                      <a:pPr algn="ctr"/>
                      <a:endParaRPr lang="en-US"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Field Center</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Central</a:t>
                      </a:r>
                      <a:r>
                        <a:rPr lang="en-US" baseline="0" dirty="0" smtClean="0">
                          <a:solidFill>
                            <a:schemeClr val="tx1"/>
                          </a:solidFill>
                        </a:rPr>
                        <a:t> Lab</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Coordinating Center</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814848">
                <a:tc>
                  <a:txBody>
                    <a:bodyPr/>
                    <a:lstStyle/>
                    <a:p>
                      <a:pPr algn="ctr"/>
                      <a:r>
                        <a:rPr lang="en-US" baseline="30000" dirty="0" smtClean="0">
                          <a:solidFill>
                            <a:schemeClr val="tx1"/>
                          </a:solidFill>
                        </a:rPr>
                        <a:t>23</a:t>
                      </a:r>
                      <a:r>
                        <a:rPr lang="en-US" dirty="0" smtClean="0">
                          <a:solidFill>
                            <a:schemeClr val="tx1"/>
                          </a:solidFill>
                        </a:rPr>
                        <a:t>Na-MRI installation, </a:t>
                      </a:r>
                      <a:r>
                        <a:rPr lang="en-US" baseline="0" dirty="0" smtClean="0">
                          <a:solidFill>
                            <a:schemeClr val="tx1"/>
                          </a:solidFill>
                        </a:rPr>
                        <a:t> quality control, and analytics</a:t>
                      </a:r>
                      <a:endParaRPr lang="en-US"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Blood pressure,</a:t>
                      </a:r>
                    </a:p>
                    <a:p>
                      <a:pPr algn="ctr"/>
                      <a:r>
                        <a:rPr lang="en-US" baseline="30000" dirty="0" smtClean="0">
                          <a:solidFill>
                            <a:schemeClr val="tx1"/>
                          </a:solidFill>
                        </a:rPr>
                        <a:t>23</a:t>
                      </a:r>
                      <a:r>
                        <a:rPr lang="en-US" baseline="0" dirty="0" smtClean="0">
                          <a:solidFill>
                            <a:schemeClr val="tx1"/>
                          </a:solidFill>
                        </a:rPr>
                        <a:t>Na-MRI scans,</a:t>
                      </a:r>
                    </a:p>
                    <a:p>
                      <a:pPr algn="ctr"/>
                      <a:r>
                        <a:rPr lang="en-US" baseline="0" dirty="0" smtClean="0">
                          <a:solidFill>
                            <a:schemeClr val="tx1"/>
                          </a:solidFill>
                        </a:rPr>
                        <a:t>phlebotomy</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Flow</a:t>
                      </a:r>
                      <a:r>
                        <a:rPr lang="en-US" baseline="0" dirty="0" smtClean="0">
                          <a:solidFill>
                            <a:schemeClr val="tx1"/>
                          </a:solidFill>
                        </a:rPr>
                        <a:t> cytometry (Th17),</a:t>
                      </a:r>
                    </a:p>
                    <a:p>
                      <a:pPr algn="ctr"/>
                      <a:r>
                        <a:rPr lang="en-US" baseline="0" dirty="0" smtClean="0">
                          <a:solidFill>
                            <a:schemeClr val="tx1"/>
                          </a:solidFill>
                        </a:rPr>
                        <a:t>Cytokines (IL17)</a:t>
                      </a:r>
                    </a:p>
                    <a:p>
                      <a:pPr algn="ctr"/>
                      <a:r>
                        <a:rPr lang="en-US" baseline="0" dirty="0" smtClean="0">
                          <a:solidFill>
                            <a:schemeClr val="tx1"/>
                          </a:solidFill>
                        </a:rPr>
                        <a:t>Serum Na+</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Administration,</a:t>
                      </a:r>
                    </a:p>
                    <a:p>
                      <a:pPr algn="ctr"/>
                      <a:r>
                        <a:rPr lang="en-US" dirty="0" smtClean="0">
                          <a:solidFill>
                            <a:schemeClr val="tx1"/>
                          </a:solidFill>
                        </a:rPr>
                        <a:t>Data</a:t>
                      </a:r>
                      <a:r>
                        <a:rPr lang="en-US" baseline="0" dirty="0" smtClean="0">
                          <a:solidFill>
                            <a:schemeClr val="tx1"/>
                          </a:solidFill>
                        </a:rPr>
                        <a:t> storage,</a:t>
                      </a:r>
                    </a:p>
                    <a:p>
                      <a:pPr algn="ctr"/>
                      <a:r>
                        <a:rPr lang="en-US" baseline="0" dirty="0" smtClean="0">
                          <a:solidFill>
                            <a:schemeClr val="tx1"/>
                          </a:solidFill>
                        </a:rPr>
                        <a:t>Publication oversight</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814848">
                <a:tc>
                  <a:txBody>
                    <a:bodyPr/>
                    <a:lstStyle/>
                    <a:p>
                      <a:pPr algn="ctr"/>
                      <a:r>
                        <a:rPr lang="en-US" dirty="0" smtClean="0">
                          <a:solidFill>
                            <a:schemeClr val="tx1"/>
                          </a:solidFill>
                        </a:rPr>
                        <a:t>Peter</a:t>
                      </a:r>
                      <a:r>
                        <a:rPr lang="en-US" baseline="0" dirty="0" smtClean="0">
                          <a:solidFill>
                            <a:schemeClr val="tx1"/>
                          </a:solidFill>
                        </a:rPr>
                        <a:t> Linz</a:t>
                      </a:r>
                    </a:p>
                    <a:p>
                      <a:pPr algn="ctr"/>
                      <a:r>
                        <a:rPr lang="en-US" baseline="0" dirty="0" smtClean="0">
                          <a:solidFill>
                            <a:schemeClr val="tx1"/>
                          </a:solidFill>
                        </a:rPr>
                        <a:t>Michael </a:t>
                      </a:r>
                      <a:r>
                        <a:rPr lang="en-US" baseline="0" dirty="0" err="1" smtClean="0">
                          <a:solidFill>
                            <a:schemeClr val="tx1"/>
                          </a:solidFill>
                        </a:rPr>
                        <a:t>Uder</a:t>
                      </a:r>
                      <a:endParaRPr lang="en-US" baseline="0" dirty="0" smtClean="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Kiang Liu</a:t>
                      </a:r>
                    </a:p>
                    <a:p>
                      <a:pPr algn="ctr"/>
                      <a:r>
                        <a:rPr lang="en-US" baseline="0" dirty="0" smtClean="0">
                          <a:solidFill>
                            <a:schemeClr val="tx1"/>
                          </a:solidFill>
                        </a:rPr>
                        <a:t>Norrina Allen</a:t>
                      </a:r>
                    </a:p>
                    <a:p>
                      <a:pPr algn="ctr"/>
                      <a:r>
                        <a:rPr lang="en-US" baseline="0" dirty="0" smtClean="0">
                          <a:solidFill>
                            <a:schemeClr val="tx1"/>
                          </a:solidFill>
                        </a:rPr>
                        <a:t>James Carr</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Russ Tracy</a:t>
                      </a:r>
                    </a:p>
                    <a:p>
                      <a:pPr algn="ctr"/>
                      <a:r>
                        <a:rPr lang="en-US" baseline="0" dirty="0" smtClean="0">
                          <a:solidFill>
                            <a:schemeClr val="tx1"/>
                          </a:solidFill>
                        </a:rPr>
                        <a:t>Peggy Doyle</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Richard </a:t>
                      </a:r>
                      <a:r>
                        <a:rPr lang="en-US" dirty="0" err="1" smtClean="0">
                          <a:solidFill>
                            <a:schemeClr val="tx1"/>
                          </a:solidFill>
                        </a:rPr>
                        <a:t>Kronmal</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E52F4BA1-8948-4897-AC57-176C91ECAD43}" type="slidenum">
              <a:rPr lang="en-US" smtClean="0"/>
              <a:t>1</a:t>
            </a:fld>
            <a:endParaRPr lang="en-US"/>
          </a:p>
        </p:txBody>
      </p:sp>
    </p:spTree>
    <p:extLst>
      <p:ext uri="{BB962C8B-B14F-4D97-AF65-F5344CB8AC3E}">
        <p14:creationId xmlns:p14="http://schemas.microsoft.com/office/powerpoint/2010/main" val="3981202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The year(s) ahead</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52F4BA1-8948-4897-AC57-176C91ECAD43}" type="slidenum">
              <a:rPr lang="en-US" smtClean="0"/>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03701916"/>
              </p:ext>
            </p:extLst>
          </p:nvPr>
        </p:nvGraphicFramePr>
        <p:xfrm>
          <a:off x="304800" y="1524000"/>
          <a:ext cx="8458200" cy="2296160"/>
        </p:xfrm>
        <a:graphic>
          <a:graphicData uri="http://schemas.openxmlformats.org/drawingml/2006/table">
            <a:tbl>
              <a:tblPr firstRow="1" bandRow="1">
                <a:tableStyleId>{5C22544A-7EE6-4342-B048-85BDC9FD1C3A}</a:tableStyleId>
              </a:tblPr>
              <a:tblGrid>
                <a:gridCol w="1828800"/>
                <a:gridCol w="1676400"/>
                <a:gridCol w="4953000"/>
              </a:tblGrid>
              <a:tr h="370840">
                <a:tc>
                  <a:txBody>
                    <a:bodyPr/>
                    <a:lstStyle/>
                    <a:p>
                      <a:r>
                        <a:rPr lang="en-US" dirty="0" smtClean="0"/>
                        <a:t>Calendar Year</a:t>
                      </a:r>
                      <a:endParaRPr lang="en-US" dirty="0"/>
                    </a:p>
                  </a:txBody>
                  <a:tcPr/>
                </a:tc>
                <a:tc>
                  <a:txBody>
                    <a:bodyPr/>
                    <a:lstStyle/>
                    <a:p>
                      <a:r>
                        <a:rPr lang="en-US" dirty="0" smtClean="0"/>
                        <a:t>NIH Grant Year</a:t>
                      </a:r>
                      <a:endParaRPr lang="en-US" dirty="0"/>
                    </a:p>
                  </a:txBody>
                  <a:tcPr/>
                </a:tc>
                <a:tc>
                  <a:txBody>
                    <a:bodyPr/>
                    <a:lstStyle/>
                    <a:p>
                      <a:r>
                        <a:rPr lang="en-US" dirty="0" smtClean="0"/>
                        <a:t>Major</a:t>
                      </a:r>
                      <a:r>
                        <a:rPr lang="en-US" baseline="0" dirty="0" smtClean="0"/>
                        <a:t> Activity</a:t>
                      </a:r>
                      <a:endParaRPr lang="en-US" dirty="0"/>
                    </a:p>
                  </a:txBody>
                  <a:tcPr/>
                </a:tc>
              </a:tr>
              <a:tr h="370840">
                <a:tc>
                  <a:txBody>
                    <a:bodyPr/>
                    <a:lstStyle/>
                    <a:p>
                      <a:pPr algn="ctr"/>
                      <a:r>
                        <a:rPr lang="en-US" dirty="0" smtClean="0"/>
                        <a:t>2017-2018</a:t>
                      </a:r>
                      <a:endParaRPr lang="en-US" dirty="0"/>
                    </a:p>
                  </a:txBody>
                  <a:tcPr/>
                </a:tc>
                <a:tc>
                  <a:txBody>
                    <a:bodyPr/>
                    <a:lstStyle/>
                    <a:p>
                      <a:pPr algn="ctr"/>
                      <a:r>
                        <a:rPr lang="en-US" dirty="0" smtClean="0"/>
                        <a:t>2</a:t>
                      </a:r>
                      <a:endParaRPr lang="en-US" dirty="0"/>
                    </a:p>
                  </a:txBody>
                  <a:tcPr/>
                </a:tc>
                <a:tc>
                  <a:txBody>
                    <a:bodyPr/>
                    <a:lstStyle/>
                    <a:p>
                      <a:r>
                        <a:rPr lang="en-US" dirty="0" smtClean="0"/>
                        <a:t>Complete sodium</a:t>
                      </a:r>
                      <a:r>
                        <a:rPr lang="en-US" baseline="0" dirty="0" smtClean="0"/>
                        <a:t> MRI scans and blood collections</a:t>
                      </a:r>
                      <a:endParaRPr lang="en-US" dirty="0"/>
                    </a:p>
                  </a:txBody>
                  <a:tcPr/>
                </a:tc>
              </a:tr>
              <a:tr h="370840">
                <a:tc>
                  <a:txBody>
                    <a:bodyPr/>
                    <a:lstStyle/>
                    <a:p>
                      <a:pPr algn="ctr"/>
                      <a:r>
                        <a:rPr lang="en-US" dirty="0" smtClean="0"/>
                        <a:t>2018-2019</a:t>
                      </a:r>
                      <a:endParaRPr lang="en-US" dirty="0"/>
                    </a:p>
                  </a:txBody>
                  <a:tcPr/>
                </a:tc>
                <a:tc>
                  <a:txBody>
                    <a:bodyPr/>
                    <a:lstStyle/>
                    <a:p>
                      <a:pPr algn="ctr"/>
                      <a:r>
                        <a:rPr lang="en-US" dirty="0" smtClean="0"/>
                        <a:t>3</a:t>
                      </a:r>
                      <a:endParaRPr lang="en-US" dirty="0"/>
                    </a:p>
                  </a:txBody>
                  <a:tcPr/>
                </a:tc>
                <a:tc>
                  <a:txBody>
                    <a:bodyPr/>
                    <a:lstStyle/>
                    <a:p>
                      <a:r>
                        <a:rPr lang="en-US" dirty="0" smtClean="0"/>
                        <a:t>Complete </a:t>
                      </a:r>
                      <a:r>
                        <a:rPr lang="en-US" baseline="0" dirty="0" smtClean="0"/>
                        <a:t>sodium MRI scans analysis</a:t>
                      </a:r>
                    </a:p>
                    <a:p>
                      <a:r>
                        <a:rPr lang="en-US" baseline="0" dirty="0" smtClean="0"/>
                        <a:t>Complete blood immune profiling</a:t>
                      </a:r>
                    </a:p>
                    <a:p>
                      <a:r>
                        <a:rPr lang="en-US" baseline="0" dirty="0" smtClean="0"/>
                        <a:t>Preliminary data analysis</a:t>
                      </a:r>
                      <a:endParaRPr lang="en-US" dirty="0"/>
                    </a:p>
                  </a:txBody>
                  <a:tcPr/>
                </a:tc>
              </a:tr>
              <a:tr h="370840">
                <a:tc>
                  <a:txBody>
                    <a:bodyPr/>
                    <a:lstStyle/>
                    <a:p>
                      <a:pPr algn="ctr"/>
                      <a:r>
                        <a:rPr lang="en-US" dirty="0" smtClean="0"/>
                        <a:t>2019-2020</a:t>
                      </a:r>
                      <a:endParaRPr lang="en-US" dirty="0"/>
                    </a:p>
                  </a:txBody>
                  <a:tcPr/>
                </a:tc>
                <a:tc>
                  <a:txBody>
                    <a:bodyPr/>
                    <a:lstStyle/>
                    <a:p>
                      <a:pPr algn="ctr"/>
                      <a:r>
                        <a:rPr lang="en-US" dirty="0" smtClean="0"/>
                        <a:t>4</a:t>
                      </a:r>
                      <a:endParaRPr lang="en-US" dirty="0"/>
                    </a:p>
                  </a:txBody>
                  <a:tcPr/>
                </a:tc>
                <a:tc>
                  <a:txBody>
                    <a:bodyPr/>
                    <a:lstStyle/>
                    <a:p>
                      <a:r>
                        <a:rPr lang="en-US" baseline="0" dirty="0" smtClean="0"/>
                        <a:t>Data analysis</a:t>
                      </a:r>
                    </a:p>
                    <a:p>
                      <a:r>
                        <a:rPr lang="en-US" baseline="0" dirty="0" smtClean="0"/>
                        <a:t>Abstracts, presentations, publications</a:t>
                      </a:r>
                      <a:endParaRPr lang="en-US" dirty="0"/>
                    </a:p>
                  </a:txBody>
                  <a:tcPr/>
                </a:tc>
              </a:tr>
            </a:tbl>
          </a:graphicData>
        </a:graphic>
      </p:graphicFrame>
    </p:spTree>
    <p:extLst>
      <p:ext uri="{BB962C8B-B14F-4D97-AF65-F5344CB8AC3E}">
        <p14:creationId xmlns:p14="http://schemas.microsoft.com/office/powerpoint/2010/main" val="175315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772" name="Rectangle 308"/>
          <p:cNvSpPr>
            <a:spLocks noChangeArrowheads="1"/>
          </p:cNvSpPr>
          <p:nvPr/>
        </p:nvSpPr>
        <p:spPr bwMode="auto">
          <a:xfrm>
            <a:off x="0" y="228600"/>
            <a:ext cx="9144000" cy="5078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2700" dirty="0" smtClean="0">
                <a:solidFill>
                  <a:prstClr val="black"/>
                </a:solidFill>
                <a:latin typeface="Arial"/>
                <a:ea typeface="ＭＳ Ｐゴシック" pitchFamily="34" charset="-128"/>
                <a:cs typeface="Arial" charset="0"/>
              </a:rPr>
              <a:t>Tissue sodium, inflammation, and blood pressure in MESA</a:t>
            </a:r>
            <a:endParaRPr lang="en-US" sz="2700" dirty="0">
              <a:solidFill>
                <a:prstClr val="black"/>
              </a:solidFill>
              <a:latin typeface="Arial"/>
              <a:ea typeface="ＭＳ Ｐゴシック" pitchFamily="34" charset="-128"/>
              <a:cs typeface="Arial" charset="0"/>
            </a:endParaRPr>
          </a:p>
        </p:txBody>
      </p:sp>
      <p:cxnSp>
        <p:nvCxnSpPr>
          <p:cNvPr id="39" name="Straight Connector 38"/>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1084997"/>
            <a:ext cx="9144000" cy="369332"/>
          </a:xfrm>
          <a:prstGeom prst="rect">
            <a:avLst/>
          </a:prstGeom>
          <a:noFill/>
        </p:spPr>
        <p:txBody>
          <a:bodyPr wrap="square" rtlCol="0">
            <a:spAutoFit/>
          </a:bodyPr>
          <a:lstStyle/>
          <a:p>
            <a:pPr algn="ctr"/>
            <a:r>
              <a:rPr lang="en-US" dirty="0" smtClean="0"/>
              <a:t>R01 HL133860-01</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46245506"/>
              </p:ext>
            </p:extLst>
          </p:nvPr>
        </p:nvGraphicFramePr>
        <p:xfrm>
          <a:off x="228600" y="1676400"/>
          <a:ext cx="8686800" cy="4236720"/>
        </p:xfrm>
        <a:graphic>
          <a:graphicData uri="http://schemas.openxmlformats.org/drawingml/2006/table">
            <a:tbl>
              <a:tblPr firstRow="1" bandRow="1">
                <a:tableStyleId>{5C22544A-7EE6-4342-B048-85BDC9FD1C3A}</a:tableStyleId>
              </a:tblPr>
              <a:tblGrid>
                <a:gridCol w="2171700"/>
                <a:gridCol w="2171700"/>
                <a:gridCol w="2171700"/>
                <a:gridCol w="2171700"/>
              </a:tblGrid>
              <a:tr h="898423">
                <a:tc gridSpan="4">
                  <a:txBody>
                    <a:bodyPr/>
                    <a:lstStyle/>
                    <a:p>
                      <a:pPr algn="ctr"/>
                      <a:r>
                        <a:rPr lang="en-US" sz="2400" dirty="0" smtClean="0">
                          <a:solidFill>
                            <a:schemeClr val="tx1"/>
                          </a:solidFill>
                        </a:rPr>
                        <a:t>Vanderbilt University</a:t>
                      </a:r>
                    </a:p>
                    <a:p>
                      <a:pPr algn="ctr"/>
                      <a:r>
                        <a:rPr lang="en-US" sz="2000" b="0" dirty="0" smtClean="0">
                          <a:solidFill>
                            <a:schemeClr val="tx1"/>
                          </a:solidFill>
                        </a:rPr>
                        <a:t>Overall PIs:</a:t>
                      </a:r>
                      <a:r>
                        <a:rPr lang="en-US" sz="2000" b="0" baseline="0" dirty="0" smtClean="0">
                          <a:solidFill>
                            <a:schemeClr val="tx1"/>
                          </a:solidFill>
                        </a:rPr>
                        <a:t> Thomas J Wang, MD &amp; Jens M. Titze MD</a:t>
                      </a:r>
                      <a:endParaRPr lang="en-US" sz="2000" b="0" dirty="0" smtClean="0">
                        <a:solidFill>
                          <a:schemeClr val="tx1"/>
                        </a:solidFill>
                      </a:endParaRPr>
                    </a:p>
                    <a:p>
                      <a:pPr algn="ctr"/>
                      <a:r>
                        <a:rPr lang="en-US" sz="2000" b="0" dirty="0" smtClean="0">
                          <a:solidFill>
                            <a:schemeClr val="tx1"/>
                          </a:solidFill>
                        </a:rPr>
                        <a:t>MESA </a:t>
                      </a:r>
                      <a:r>
                        <a:rPr lang="en-US" sz="2000" b="0" baseline="30000" dirty="0" smtClean="0">
                          <a:solidFill>
                            <a:schemeClr val="tx1"/>
                          </a:solidFill>
                        </a:rPr>
                        <a:t>23</a:t>
                      </a:r>
                      <a:r>
                        <a:rPr lang="en-US" sz="2000" b="0" dirty="0" smtClean="0">
                          <a:solidFill>
                            <a:schemeClr val="tx1"/>
                          </a:solidFill>
                        </a:rPr>
                        <a:t>Na-MRI Reading Center</a:t>
                      </a:r>
                    </a:p>
                    <a:p>
                      <a:pPr algn="ctr"/>
                      <a:r>
                        <a:rPr lang="en-US" sz="2000" b="0" dirty="0" smtClean="0">
                          <a:solidFill>
                            <a:schemeClr val="tx1"/>
                          </a:solidFill>
                        </a:rPr>
                        <a:t>Biostatistical</a:t>
                      </a:r>
                      <a:r>
                        <a:rPr lang="en-US" sz="2000" b="0" baseline="0" dirty="0" smtClean="0">
                          <a:solidFill>
                            <a:schemeClr val="tx1"/>
                          </a:solidFill>
                        </a:rPr>
                        <a:t> analysis</a:t>
                      </a:r>
                      <a:endParaRPr lang="en-US" sz="2000" b="0" dirty="0" smtClean="0">
                        <a:solidFill>
                          <a:schemeClr val="tx1"/>
                        </a:solidFill>
                      </a:endParaRPr>
                    </a:p>
                  </a:txBody>
                  <a:tcPr marL="0" marR="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0723">
                <a:tc>
                  <a:txBody>
                    <a:bodyPr/>
                    <a:lstStyle/>
                    <a:p>
                      <a:pPr algn="ctr"/>
                      <a:r>
                        <a:rPr lang="en-US" sz="2000" b="1" dirty="0" smtClean="0">
                          <a:solidFill>
                            <a:schemeClr val="tx1"/>
                          </a:solidFill>
                        </a:rPr>
                        <a:t>Erlangen</a:t>
                      </a:r>
                      <a:endParaRPr lang="en-US" sz="2000" b="1"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Northwestern</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Vermont</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Washington</a:t>
                      </a:r>
                      <a:endParaRPr lang="en-US" sz="2000" b="1"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626806">
                <a:tc>
                  <a:txBody>
                    <a:bodyPr/>
                    <a:lstStyle/>
                    <a:p>
                      <a:pPr algn="ctr"/>
                      <a:endParaRPr lang="en-US"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Field Center</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Central</a:t>
                      </a:r>
                      <a:r>
                        <a:rPr lang="en-US" baseline="0" dirty="0" smtClean="0">
                          <a:solidFill>
                            <a:schemeClr val="tx1"/>
                          </a:solidFill>
                        </a:rPr>
                        <a:t> Lab</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MESA </a:t>
                      </a:r>
                    </a:p>
                    <a:p>
                      <a:pPr algn="ctr"/>
                      <a:r>
                        <a:rPr lang="en-US" dirty="0" smtClean="0">
                          <a:solidFill>
                            <a:schemeClr val="tx1"/>
                          </a:solidFill>
                        </a:rPr>
                        <a:t>Coordinating Center</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814848">
                <a:tc>
                  <a:txBody>
                    <a:bodyPr/>
                    <a:lstStyle/>
                    <a:p>
                      <a:pPr algn="ctr"/>
                      <a:r>
                        <a:rPr lang="en-US" baseline="30000" dirty="0" smtClean="0">
                          <a:solidFill>
                            <a:schemeClr val="tx1"/>
                          </a:solidFill>
                        </a:rPr>
                        <a:t>23</a:t>
                      </a:r>
                      <a:r>
                        <a:rPr lang="en-US" dirty="0" smtClean="0">
                          <a:solidFill>
                            <a:schemeClr val="tx1"/>
                          </a:solidFill>
                        </a:rPr>
                        <a:t>Na-MRI installation, </a:t>
                      </a:r>
                      <a:r>
                        <a:rPr lang="en-US" baseline="0" dirty="0" smtClean="0">
                          <a:solidFill>
                            <a:schemeClr val="tx1"/>
                          </a:solidFill>
                        </a:rPr>
                        <a:t> quality control, and analytics</a:t>
                      </a:r>
                      <a:endParaRPr lang="en-US" dirty="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Blood pressure,</a:t>
                      </a:r>
                    </a:p>
                    <a:p>
                      <a:pPr algn="ctr"/>
                      <a:r>
                        <a:rPr lang="en-US" baseline="30000" dirty="0" smtClean="0">
                          <a:solidFill>
                            <a:schemeClr val="tx1"/>
                          </a:solidFill>
                        </a:rPr>
                        <a:t>23</a:t>
                      </a:r>
                      <a:r>
                        <a:rPr lang="en-US" baseline="0" dirty="0" smtClean="0">
                          <a:solidFill>
                            <a:schemeClr val="tx1"/>
                          </a:solidFill>
                        </a:rPr>
                        <a:t>Na-MRI scans,</a:t>
                      </a:r>
                    </a:p>
                    <a:p>
                      <a:pPr algn="ctr"/>
                      <a:r>
                        <a:rPr lang="en-US" baseline="0" dirty="0" smtClean="0">
                          <a:solidFill>
                            <a:schemeClr val="tx1"/>
                          </a:solidFill>
                        </a:rPr>
                        <a:t>phlebotomy</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Flow</a:t>
                      </a:r>
                      <a:r>
                        <a:rPr lang="en-US" baseline="0" dirty="0" smtClean="0">
                          <a:solidFill>
                            <a:schemeClr val="tx1"/>
                          </a:solidFill>
                        </a:rPr>
                        <a:t> cytometry (Th17),</a:t>
                      </a:r>
                    </a:p>
                    <a:p>
                      <a:pPr algn="ctr"/>
                      <a:r>
                        <a:rPr lang="en-US" baseline="0" dirty="0" smtClean="0">
                          <a:solidFill>
                            <a:schemeClr val="tx1"/>
                          </a:solidFill>
                        </a:rPr>
                        <a:t>Cytokines (IL17)</a:t>
                      </a:r>
                    </a:p>
                    <a:p>
                      <a:pPr algn="ctr"/>
                      <a:r>
                        <a:rPr lang="en-US" baseline="0" dirty="0" smtClean="0">
                          <a:solidFill>
                            <a:schemeClr val="tx1"/>
                          </a:solidFill>
                        </a:rPr>
                        <a:t>Serum Na+</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Administration,</a:t>
                      </a:r>
                    </a:p>
                    <a:p>
                      <a:pPr algn="ctr"/>
                      <a:r>
                        <a:rPr lang="en-US" dirty="0" smtClean="0">
                          <a:solidFill>
                            <a:schemeClr val="tx1"/>
                          </a:solidFill>
                        </a:rPr>
                        <a:t>Data</a:t>
                      </a:r>
                      <a:r>
                        <a:rPr lang="en-US" baseline="0" dirty="0" smtClean="0">
                          <a:solidFill>
                            <a:schemeClr val="tx1"/>
                          </a:solidFill>
                        </a:rPr>
                        <a:t> storage,</a:t>
                      </a:r>
                    </a:p>
                    <a:p>
                      <a:pPr algn="ctr"/>
                      <a:r>
                        <a:rPr lang="en-US" baseline="0" dirty="0" smtClean="0">
                          <a:solidFill>
                            <a:schemeClr val="tx1"/>
                          </a:solidFill>
                        </a:rPr>
                        <a:t>Publication oversight</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814848">
                <a:tc>
                  <a:txBody>
                    <a:bodyPr/>
                    <a:lstStyle/>
                    <a:p>
                      <a:pPr algn="ctr"/>
                      <a:r>
                        <a:rPr lang="en-US" dirty="0" smtClean="0">
                          <a:solidFill>
                            <a:schemeClr val="tx1"/>
                          </a:solidFill>
                        </a:rPr>
                        <a:t>Peter</a:t>
                      </a:r>
                      <a:r>
                        <a:rPr lang="en-US" baseline="0" dirty="0" smtClean="0">
                          <a:solidFill>
                            <a:schemeClr val="tx1"/>
                          </a:solidFill>
                        </a:rPr>
                        <a:t> Linz</a:t>
                      </a:r>
                    </a:p>
                    <a:p>
                      <a:pPr algn="ctr"/>
                      <a:r>
                        <a:rPr lang="en-US" baseline="0" dirty="0" smtClean="0">
                          <a:solidFill>
                            <a:schemeClr val="tx1"/>
                          </a:solidFill>
                        </a:rPr>
                        <a:t>Michael </a:t>
                      </a:r>
                      <a:r>
                        <a:rPr lang="en-US" baseline="0" dirty="0" err="1" smtClean="0">
                          <a:solidFill>
                            <a:schemeClr val="tx1"/>
                          </a:solidFill>
                        </a:rPr>
                        <a:t>Uder</a:t>
                      </a:r>
                      <a:endParaRPr lang="en-US" baseline="0" dirty="0" smtClean="0">
                        <a:solidFill>
                          <a:schemeClr val="tx1"/>
                        </a:solidFill>
                      </a:endParaRPr>
                    </a:p>
                  </a:txBody>
                  <a:tcPr marL="0" marR="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Kiang Liu</a:t>
                      </a:r>
                    </a:p>
                    <a:p>
                      <a:pPr algn="ctr"/>
                      <a:r>
                        <a:rPr lang="en-US" baseline="0" dirty="0" smtClean="0">
                          <a:solidFill>
                            <a:schemeClr val="tx1"/>
                          </a:solidFill>
                        </a:rPr>
                        <a:t>Norrina Allen</a:t>
                      </a:r>
                    </a:p>
                    <a:p>
                      <a:pPr algn="ctr"/>
                      <a:r>
                        <a:rPr lang="en-US" baseline="0" dirty="0" smtClean="0">
                          <a:solidFill>
                            <a:schemeClr val="tx1"/>
                          </a:solidFill>
                        </a:rPr>
                        <a:t>James Carr</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baseline="0" dirty="0" smtClean="0">
                          <a:solidFill>
                            <a:schemeClr val="tx1"/>
                          </a:solidFill>
                        </a:rPr>
                        <a:t>Russ Tracy</a:t>
                      </a:r>
                    </a:p>
                    <a:p>
                      <a:pPr algn="ctr"/>
                      <a:r>
                        <a:rPr lang="en-US" baseline="0" dirty="0" smtClean="0">
                          <a:solidFill>
                            <a:schemeClr val="tx1"/>
                          </a:solidFill>
                        </a:rPr>
                        <a:t>Peggy Doyle</a:t>
                      </a:r>
                    </a:p>
                  </a:txBody>
                  <a:tcPr marL="0" marR="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Richard </a:t>
                      </a:r>
                      <a:r>
                        <a:rPr lang="en-US" dirty="0" err="1" smtClean="0">
                          <a:solidFill>
                            <a:schemeClr val="tx1"/>
                          </a:solidFill>
                        </a:rPr>
                        <a:t>Kronmal</a:t>
                      </a:r>
                      <a:endParaRPr lang="en-US" dirty="0">
                        <a:solidFill>
                          <a:schemeClr val="tx1"/>
                        </a:solidFill>
                      </a:endParaRPr>
                    </a:p>
                  </a:txBody>
                  <a:tcPr marL="0" marR="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E52F4BA1-8948-4897-AC57-176C91ECAD43}" type="slidenum">
              <a:rPr lang="en-US" smtClean="0"/>
              <a:t>11</a:t>
            </a:fld>
            <a:endParaRPr lang="en-US"/>
          </a:p>
        </p:txBody>
      </p:sp>
    </p:spTree>
    <p:extLst>
      <p:ext uri="{BB962C8B-B14F-4D97-AF65-F5344CB8AC3E}">
        <p14:creationId xmlns:p14="http://schemas.microsoft.com/office/powerpoint/2010/main" val="248383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8"/>
          <p:cNvSpPr>
            <a:spLocks noChangeArrowheads="1"/>
          </p:cNvSpPr>
          <p:nvPr/>
        </p:nvSpPr>
        <p:spPr bwMode="auto">
          <a:xfrm>
            <a:off x="0" y="152400"/>
            <a:ext cx="91440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2800" dirty="0" smtClean="0">
                <a:solidFill>
                  <a:prstClr val="black"/>
                </a:solidFill>
                <a:latin typeface="Arial"/>
                <a:ea typeface="ＭＳ Ｐゴシック" pitchFamily="34" charset="-128"/>
                <a:cs typeface="Arial" charset="0"/>
              </a:rPr>
              <a:t>Concept: tissue Na+  →  Th17 </a:t>
            </a:r>
            <a:r>
              <a:rPr lang="en-US" sz="2800" dirty="0">
                <a:solidFill>
                  <a:prstClr val="black"/>
                </a:solidFill>
                <a:latin typeface="Arial"/>
                <a:ea typeface="ＭＳ Ｐゴシック" pitchFamily="34" charset="-128"/>
                <a:cs typeface="Arial" charset="0"/>
              </a:rPr>
              <a:t>inflammation </a:t>
            </a:r>
            <a:r>
              <a:rPr lang="en-US" sz="2800" dirty="0" smtClean="0">
                <a:solidFill>
                  <a:prstClr val="black"/>
                </a:solidFill>
                <a:latin typeface="Arial"/>
                <a:ea typeface="ＭＳ Ｐゴシック" pitchFamily="34" charset="-128"/>
                <a:cs typeface="Arial" charset="0"/>
              </a:rPr>
              <a:t> →   ↑BP</a:t>
            </a:r>
            <a:endParaRPr lang="en-US" sz="2800" dirty="0">
              <a:solidFill>
                <a:prstClr val="black"/>
              </a:solidFill>
              <a:latin typeface="Arial"/>
              <a:ea typeface="ＭＳ Ｐゴシック" pitchFamily="34" charset="-128"/>
              <a:cs typeface="Arial" charset="0"/>
            </a:endParaRPr>
          </a:p>
        </p:txBody>
      </p:sp>
      <p:cxnSp>
        <p:nvCxnSpPr>
          <p:cNvPr id="6" name="Straight Connector 5"/>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52F4BA1-8948-4897-AC57-176C91ECAD43}" type="slidenum">
              <a:rPr lang="en-US" smtClean="0"/>
              <a:t>2</a:t>
            </a:fld>
            <a:endParaRPr lang="en-US"/>
          </a:p>
        </p:txBody>
      </p:sp>
      <p:grpSp>
        <p:nvGrpSpPr>
          <p:cNvPr id="9" name="Group 8"/>
          <p:cNvGrpSpPr/>
          <p:nvPr/>
        </p:nvGrpSpPr>
        <p:grpSpPr>
          <a:xfrm>
            <a:off x="0" y="1109392"/>
            <a:ext cx="9144000" cy="4224608"/>
            <a:chOff x="0" y="1109392"/>
            <a:chExt cx="9144000" cy="42246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09392"/>
              <a:ext cx="9144000" cy="4224608"/>
            </a:xfrm>
            <a:prstGeom prst="rect">
              <a:avLst/>
            </a:prstGeom>
          </p:spPr>
        </p:pic>
        <p:sp>
          <p:nvSpPr>
            <p:cNvPr id="4" name="Oval 3"/>
            <p:cNvSpPr/>
            <p:nvPr/>
          </p:nvSpPr>
          <p:spPr>
            <a:xfrm>
              <a:off x="7736006" y="1295400"/>
              <a:ext cx="1407994" cy="129540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9200" y="3429000"/>
              <a:ext cx="3962400" cy="914400"/>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8822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Specific Aims</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7200" y="1219200"/>
            <a:ext cx="8229600" cy="4985980"/>
          </a:xfrm>
          <a:prstGeom prst="rect">
            <a:avLst/>
          </a:prstGeom>
          <a:noFill/>
        </p:spPr>
        <p:txBody>
          <a:bodyPr wrap="square" rtlCol="0">
            <a:spAutoFit/>
          </a:bodyPr>
          <a:lstStyle/>
          <a:p>
            <a:r>
              <a:rPr lang="en-US" sz="2000" b="1" dirty="0"/>
              <a:t>Aim 1. To</a:t>
            </a:r>
            <a:r>
              <a:rPr lang="en-US" sz="2000" b="1" i="1" dirty="0"/>
              <a:t> </a:t>
            </a:r>
            <a:r>
              <a:rPr lang="en-US" sz="2000" b="1" dirty="0"/>
              <a:t>define the distribution of tissue Na+ content in middle-aged to elderly individuals in </a:t>
            </a:r>
            <a:r>
              <a:rPr lang="en-US" sz="2000" b="1" dirty="0" smtClean="0"/>
              <a:t>the</a:t>
            </a:r>
            <a:r>
              <a:rPr lang="en-US" sz="2000" dirty="0"/>
              <a:t> </a:t>
            </a:r>
            <a:r>
              <a:rPr lang="en-US" sz="2000" b="1" dirty="0" smtClean="0"/>
              <a:t>community</a:t>
            </a:r>
            <a:r>
              <a:rPr lang="en-US" sz="2000" dirty="0"/>
              <a:t>.  We will non-invasively quantify skin and muscle Na+ concentration using </a:t>
            </a:r>
            <a:r>
              <a:rPr lang="en-US" sz="2000" baseline="30000" dirty="0"/>
              <a:t>23</a:t>
            </a:r>
            <a:r>
              <a:rPr lang="en-US" sz="2000" dirty="0"/>
              <a:t>Na-MRI in </a:t>
            </a:r>
            <a:r>
              <a:rPr lang="en-US" sz="2000" dirty="0" smtClean="0"/>
              <a:t>MESA </a:t>
            </a:r>
            <a:r>
              <a:rPr lang="en-US" sz="2000" dirty="0"/>
              <a:t>participants at the Chicago, IL field center during exam 6 (2016-2018).  </a:t>
            </a:r>
          </a:p>
          <a:p>
            <a:r>
              <a:rPr lang="en-US" sz="2000" dirty="0"/>
              <a:t> </a:t>
            </a:r>
          </a:p>
          <a:p>
            <a:r>
              <a:rPr lang="en-US" sz="2000" b="1" dirty="0"/>
              <a:t>Aim 2. To investigate the association of tissue Na+ levels with blood pressure.</a:t>
            </a:r>
            <a:r>
              <a:rPr lang="en-US" sz="2000" dirty="0"/>
              <a:t>  Blood pressure will </a:t>
            </a:r>
            <a:r>
              <a:rPr lang="en-US" sz="2000" dirty="0" smtClean="0"/>
              <a:t>be measured </a:t>
            </a:r>
            <a:r>
              <a:rPr lang="en-US" sz="2000" dirty="0"/>
              <a:t>in MESA participants and the association between skin Na+ concentration and systolic blood pressure will be examined in multivariable-adjusted linear regression analyses.  </a:t>
            </a:r>
          </a:p>
          <a:p>
            <a:r>
              <a:rPr lang="en-US" sz="2000" dirty="0"/>
              <a:t> </a:t>
            </a:r>
          </a:p>
          <a:p>
            <a:r>
              <a:rPr lang="en-US" sz="2000" b="1" dirty="0"/>
              <a:t>Aim 3. To examine the association of tissue Na+ with Th17 and other cellular markers of </a:t>
            </a:r>
            <a:r>
              <a:rPr lang="en-US" sz="2000" b="1" dirty="0" smtClean="0"/>
              <a:t>inflammation.</a:t>
            </a:r>
            <a:r>
              <a:rPr lang="en-US" sz="2000" dirty="0"/>
              <a:t> </a:t>
            </a:r>
            <a:r>
              <a:rPr lang="en-US" sz="2000" dirty="0" smtClean="0"/>
              <a:t> Circulating </a:t>
            </a:r>
            <a:r>
              <a:rPr lang="en-US" sz="2000" dirty="0"/>
              <a:t>immune cells, including Th17 cells, will be quantified via flow cytometry among MESA participants who undergo </a:t>
            </a:r>
            <a:r>
              <a:rPr lang="en-US" sz="2000" baseline="30000" dirty="0"/>
              <a:t>23</a:t>
            </a:r>
            <a:r>
              <a:rPr lang="en-US" sz="2000" dirty="0"/>
              <a:t>Na-MRI.  The association between skin Na+ concentration and Th17 cells will be examined in multivariable-adjusted linear regression analyses.</a:t>
            </a:r>
          </a:p>
          <a:p>
            <a:endParaRPr lang="en-US" sz="2000" dirty="0"/>
          </a:p>
        </p:txBody>
      </p:sp>
      <p:sp>
        <p:nvSpPr>
          <p:cNvPr id="3" name="Slide Number Placeholder 2"/>
          <p:cNvSpPr>
            <a:spLocks noGrp="1"/>
          </p:cNvSpPr>
          <p:nvPr>
            <p:ph type="sldNum" sz="quarter" idx="12"/>
          </p:nvPr>
        </p:nvSpPr>
        <p:spPr/>
        <p:txBody>
          <a:bodyPr/>
          <a:lstStyle/>
          <a:p>
            <a:fld id="{E52F4BA1-8948-4897-AC57-176C91ECAD43}" type="slidenum">
              <a:rPr lang="en-US" smtClean="0"/>
              <a:t>3</a:t>
            </a:fld>
            <a:endParaRPr lang="en-US"/>
          </a:p>
        </p:txBody>
      </p:sp>
    </p:spTree>
    <p:extLst>
      <p:ext uri="{BB962C8B-B14F-4D97-AF65-F5344CB8AC3E}">
        <p14:creationId xmlns:p14="http://schemas.microsoft.com/office/powerpoint/2010/main" val="127060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Methods</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pic>
        <p:nvPicPr>
          <p:cNvPr id="5" name="Picture 4" descr="Figure 2_Coil leg image_caption_10-17-2015.jpg"/>
          <p:cNvPicPr>
            <a:picLocks noChangeAspect="1"/>
          </p:cNvPicPr>
          <p:nvPr/>
        </p:nvPicPr>
        <p:blipFill>
          <a:blip r:embed="rId2"/>
          <a:stretch>
            <a:fillRect/>
          </a:stretch>
        </p:blipFill>
        <p:spPr>
          <a:xfrm>
            <a:off x="1012733" y="1066800"/>
            <a:ext cx="7140667" cy="2743200"/>
          </a:xfrm>
          <a:prstGeom prst="rect">
            <a:avLst/>
          </a:prstGeom>
          <a:ln w="12700">
            <a:solidFill>
              <a:schemeClr val="tx1"/>
            </a:solidFill>
          </a:ln>
        </p:spPr>
      </p:pic>
      <p:pic>
        <p:nvPicPr>
          <p:cNvPr id="6" name="Picture 5" descr="Figure 6_Scatter skin Na SBP_caption_10-17-2015_crop.jpg"/>
          <p:cNvPicPr>
            <a:picLocks noChangeAspect="1"/>
          </p:cNvPicPr>
          <p:nvPr/>
        </p:nvPicPr>
        <p:blipFill>
          <a:blip r:embed="rId3"/>
          <a:stretch>
            <a:fillRect/>
          </a:stretch>
        </p:blipFill>
        <p:spPr>
          <a:xfrm>
            <a:off x="1031823" y="4130040"/>
            <a:ext cx="2701977" cy="2377440"/>
          </a:xfrm>
          <a:prstGeom prst="rect">
            <a:avLst/>
          </a:prstGeom>
          <a:ln w="12700">
            <a:solidFill>
              <a:schemeClr val="tx1"/>
            </a:solidFill>
          </a:ln>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744"/>
          <a:stretch/>
        </p:blipFill>
        <p:spPr bwMode="auto">
          <a:xfrm>
            <a:off x="3856631" y="4114800"/>
            <a:ext cx="4677769" cy="2377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 y="1078468"/>
            <a:ext cx="1012733" cy="369332"/>
          </a:xfrm>
          <a:prstGeom prst="rect">
            <a:avLst/>
          </a:prstGeom>
          <a:noFill/>
        </p:spPr>
        <p:txBody>
          <a:bodyPr wrap="square" rtlCol="0">
            <a:spAutoFit/>
          </a:bodyPr>
          <a:lstStyle/>
          <a:p>
            <a:pPr algn="ctr"/>
            <a:r>
              <a:rPr lang="en-US" b="1" dirty="0" smtClean="0"/>
              <a:t>Aim 1</a:t>
            </a:r>
            <a:endParaRPr lang="en-US" b="1" dirty="0"/>
          </a:p>
        </p:txBody>
      </p:sp>
      <p:sp>
        <p:nvSpPr>
          <p:cNvPr id="9" name="TextBox 8"/>
          <p:cNvSpPr txBox="1"/>
          <p:nvPr/>
        </p:nvSpPr>
        <p:spPr>
          <a:xfrm>
            <a:off x="211338" y="4130040"/>
            <a:ext cx="779262" cy="369332"/>
          </a:xfrm>
          <a:prstGeom prst="rect">
            <a:avLst/>
          </a:prstGeom>
          <a:noFill/>
        </p:spPr>
        <p:txBody>
          <a:bodyPr wrap="square" rtlCol="0">
            <a:spAutoFit/>
          </a:bodyPr>
          <a:lstStyle/>
          <a:p>
            <a:pPr algn="ctr"/>
            <a:r>
              <a:rPr lang="en-US" b="1" dirty="0" smtClean="0"/>
              <a:t>Aim 2</a:t>
            </a:r>
            <a:endParaRPr lang="en-US" b="1" dirty="0"/>
          </a:p>
        </p:txBody>
      </p:sp>
      <p:sp>
        <p:nvSpPr>
          <p:cNvPr id="10" name="TextBox 9"/>
          <p:cNvSpPr txBox="1"/>
          <p:nvPr/>
        </p:nvSpPr>
        <p:spPr>
          <a:xfrm>
            <a:off x="3869141" y="4127933"/>
            <a:ext cx="779262" cy="369332"/>
          </a:xfrm>
          <a:prstGeom prst="rect">
            <a:avLst/>
          </a:prstGeom>
          <a:solidFill>
            <a:schemeClr val="bg1"/>
          </a:solidFill>
        </p:spPr>
        <p:txBody>
          <a:bodyPr wrap="square" rtlCol="0">
            <a:spAutoFit/>
          </a:bodyPr>
          <a:lstStyle/>
          <a:p>
            <a:pPr algn="ctr"/>
            <a:r>
              <a:rPr lang="en-US" b="1" dirty="0" smtClean="0"/>
              <a:t>Aim 3</a:t>
            </a:r>
            <a:endParaRPr lang="en-US" b="1" dirty="0"/>
          </a:p>
        </p:txBody>
      </p:sp>
      <p:sp>
        <p:nvSpPr>
          <p:cNvPr id="2" name="Slide Number Placeholder 1"/>
          <p:cNvSpPr>
            <a:spLocks noGrp="1"/>
          </p:cNvSpPr>
          <p:nvPr>
            <p:ph type="sldNum" sz="quarter" idx="12"/>
          </p:nvPr>
        </p:nvSpPr>
        <p:spPr/>
        <p:txBody>
          <a:bodyPr/>
          <a:lstStyle/>
          <a:p>
            <a:fld id="{E52F4BA1-8948-4897-AC57-176C91ECAD43}" type="slidenum">
              <a:rPr lang="en-US" smtClean="0"/>
              <a:t>4</a:t>
            </a:fld>
            <a:endParaRPr lang="en-US"/>
          </a:p>
        </p:txBody>
      </p:sp>
    </p:spTree>
    <p:extLst>
      <p:ext uri="{BB962C8B-B14F-4D97-AF65-F5344CB8AC3E}">
        <p14:creationId xmlns:p14="http://schemas.microsoft.com/office/powerpoint/2010/main" val="1283398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Progress: Sodium MRI</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22776061"/>
              </p:ext>
            </p:extLst>
          </p:nvPr>
        </p:nvGraphicFramePr>
        <p:xfrm>
          <a:off x="304798" y="1066799"/>
          <a:ext cx="8534401" cy="4495800"/>
        </p:xfrm>
        <a:graphic>
          <a:graphicData uri="http://schemas.openxmlformats.org/drawingml/2006/table">
            <a:tbl>
              <a:tblPr firstRow="1" bandRow="1">
                <a:tableStyleId>{5C22544A-7EE6-4342-B048-85BDC9FD1C3A}</a:tableStyleId>
              </a:tblPr>
              <a:tblGrid>
                <a:gridCol w="3581402"/>
                <a:gridCol w="1558634"/>
                <a:gridCol w="3394365"/>
              </a:tblGrid>
              <a:tr h="899160">
                <a:tc>
                  <a:txBody>
                    <a:bodyPr/>
                    <a:lstStyle/>
                    <a:p>
                      <a:pPr algn="ctr"/>
                      <a:r>
                        <a:rPr lang="en-US" sz="2400" dirty="0" smtClean="0"/>
                        <a:t>Month</a:t>
                      </a:r>
                      <a:endParaRPr lang="en-US" sz="2400" dirty="0"/>
                    </a:p>
                  </a:txBody>
                  <a:tcPr anchor="ctr"/>
                </a:tc>
                <a:tc>
                  <a:txBody>
                    <a:bodyPr/>
                    <a:lstStyle/>
                    <a:p>
                      <a:pPr algn="ctr"/>
                      <a:r>
                        <a:rPr lang="en-US" sz="2400" dirty="0" smtClean="0"/>
                        <a:t>Scans</a:t>
                      </a:r>
                      <a:endParaRPr lang="en-US" sz="2400" dirty="0"/>
                    </a:p>
                  </a:txBody>
                  <a:tcPr anchor="ctr"/>
                </a:tc>
                <a:tc>
                  <a:txBody>
                    <a:bodyPr/>
                    <a:lstStyle/>
                    <a:p>
                      <a:pPr algn="ctr"/>
                      <a:r>
                        <a:rPr lang="en-US" sz="2400" dirty="0" smtClean="0"/>
                        <a:t>Cumulative</a:t>
                      </a:r>
                      <a:endParaRPr lang="en-US" sz="2400" dirty="0"/>
                    </a:p>
                  </a:txBody>
                  <a:tcPr anchor="ctr"/>
                </a:tc>
              </a:tr>
              <a:tr h="899160">
                <a:tc>
                  <a:txBody>
                    <a:bodyPr/>
                    <a:lstStyle/>
                    <a:p>
                      <a:pPr algn="ctr"/>
                      <a:r>
                        <a:rPr lang="en-US" sz="2400" dirty="0" smtClean="0"/>
                        <a:t>September-</a:t>
                      </a:r>
                      <a:r>
                        <a:rPr lang="en-US" sz="2400" baseline="0" dirty="0" smtClean="0"/>
                        <a:t> November</a:t>
                      </a:r>
                      <a:endParaRPr lang="en-US" sz="2400" dirty="0"/>
                    </a:p>
                  </a:txBody>
                  <a:tcPr anchor="ctr"/>
                </a:tc>
                <a:tc>
                  <a:txBody>
                    <a:bodyPr/>
                    <a:lstStyle/>
                    <a:p>
                      <a:pPr algn="ctr"/>
                      <a:r>
                        <a:rPr lang="en-US" sz="2400" dirty="0" smtClean="0"/>
                        <a:t>55</a:t>
                      </a:r>
                      <a:endParaRPr lang="en-US" sz="2400" dirty="0"/>
                    </a:p>
                  </a:txBody>
                  <a:tcPr anchor="ctr"/>
                </a:tc>
                <a:tc>
                  <a:txBody>
                    <a:bodyPr/>
                    <a:lstStyle/>
                    <a:p>
                      <a:pPr algn="ctr"/>
                      <a:r>
                        <a:rPr lang="en-US" sz="2400" dirty="0" smtClean="0"/>
                        <a:t>55</a:t>
                      </a:r>
                      <a:endParaRPr lang="en-US" sz="2400" dirty="0"/>
                    </a:p>
                  </a:txBody>
                  <a:tcPr anchor="ctr"/>
                </a:tc>
              </a:tr>
              <a:tr h="899160">
                <a:tc>
                  <a:txBody>
                    <a:bodyPr/>
                    <a:lstStyle/>
                    <a:p>
                      <a:pPr algn="ctr"/>
                      <a:r>
                        <a:rPr lang="en-US" sz="2400" dirty="0" smtClean="0"/>
                        <a:t>December-February</a:t>
                      </a:r>
                    </a:p>
                  </a:txBody>
                  <a:tcPr anchor="ctr"/>
                </a:tc>
                <a:tc>
                  <a:txBody>
                    <a:bodyPr/>
                    <a:lstStyle/>
                    <a:p>
                      <a:pPr algn="ctr"/>
                      <a:r>
                        <a:rPr lang="en-US" sz="2400" dirty="0" smtClean="0"/>
                        <a:t>31</a:t>
                      </a:r>
                      <a:endParaRPr lang="en-US" sz="2400" dirty="0"/>
                    </a:p>
                  </a:txBody>
                  <a:tcPr anchor="ctr"/>
                </a:tc>
                <a:tc>
                  <a:txBody>
                    <a:bodyPr/>
                    <a:lstStyle/>
                    <a:p>
                      <a:pPr algn="ctr"/>
                      <a:r>
                        <a:rPr lang="en-US" sz="2400" dirty="0" smtClean="0"/>
                        <a:t>86</a:t>
                      </a:r>
                      <a:endParaRPr lang="en-US" sz="2400" dirty="0"/>
                    </a:p>
                  </a:txBody>
                  <a:tcPr anchor="ctr"/>
                </a:tc>
              </a:tr>
              <a:tr h="899160">
                <a:tc>
                  <a:txBody>
                    <a:bodyPr/>
                    <a:lstStyle/>
                    <a:p>
                      <a:pPr algn="ctr"/>
                      <a:r>
                        <a:rPr lang="en-US" sz="2400" dirty="0" smtClean="0"/>
                        <a:t>March-May</a:t>
                      </a:r>
                      <a:endParaRPr lang="en-US" sz="2400" dirty="0"/>
                    </a:p>
                  </a:txBody>
                  <a:tcPr anchor="ctr"/>
                </a:tc>
                <a:tc>
                  <a:txBody>
                    <a:bodyPr/>
                    <a:lstStyle/>
                    <a:p>
                      <a:pPr algn="ctr"/>
                      <a:r>
                        <a:rPr lang="en-US" sz="2400" dirty="0" smtClean="0"/>
                        <a:t>100</a:t>
                      </a:r>
                      <a:endParaRPr lang="en-US" sz="2400" dirty="0"/>
                    </a:p>
                  </a:txBody>
                  <a:tcPr anchor="ctr"/>
                </a:tc>
                <a:tc>
                  <a:txBody>
                    <a:bodyPr/>
                    <a:lstStyle/>
                    <a:p>
                      <a:pPr algn="ctr"/>
                      <a:r>
                        <a:rPr lang="en-US" sz="2400" dirty="0" smtClean="0"/>
                        <a:t>186</a:t>
                      </a:r>
                      <a:endParaRPr lang="en-US" sz="2400" dirty="0"/>
                    </a:p>
                  </a:txBody>
                  <a:tcPr anchor="ctr"/>
                </a:tc>
              </a:tr>
              <a:tr h="899160">
                <a:tc>
                  <a:txBody>
                    <a:bodyPr/>
                    <a:lstStyle/>
                    <a:p>
                      <a:pPr algn="ctr"/>
                      <a:r>
                        <a:rPr lang="en-US" sz="2400" dirty="0" smtClean="0"/>
                        <a:t>June-August</a:t>
                      </a:r>
                      <a:endParaRPr lang="en-US" sz="2400" dirty="0"/>
                    </a:p>
                  </a:txBody>
                  <a:tcPr anchor="ctr"/>
                </a:tc>
                <a:tc>
                  <a:txBody>
                    <a:bodyPr/>
                    <a:lstStyle/>
                    <a:p>
                      <a:pPr algn="ctr"/>
                      <a:r>
                        <a:rPr lang="en-US" sz="2400" dirty="0" smtClean="0"/>
                        <a:t>65</a:t>
                      </a:r>
                      <a:endParaRPr lang="en-US" sz="2400" dirty="0"/>
                    </a:p>
                  </a:txBody>
                  <a:tcPr anchor="ctr"/>
                </a:tc>
                <a:tc>
                  <a:txBody>
                    <a:bodyPr/>
                    <a:lstStyle/>
                    <a:p>
                      <a:pPr algn="ctr"/>
                      <a:r>
                        <a:rPr lang="en-US" sz="2400" dirty="0" smtClean="0"/>
                        <a:t>251</a:t>
                      </a:r>
                      <a:endParaRPr lang="en-US" sz="2400" dirty="0"/>
                    </a:p>
                  </a:txBody>
                  <a:tcPr anchor="ctr"/>
                </a:tc>
              </a:tr>
            </a:tbl>
          </a:graphicData>
        </a:graphic>
      </p:graphicFrame>
      <p:sp>
        <p:nvSpPr>
          <p:cNvPr id="8" name="Slide Number Placeholder 7"/>
          <p:cNvSpPr>
            <a:spLocks noGrp="1"/>
          </p:cNvSpPr>
          <p:nvPr>
            <p:ph type="sldNum" sz="quarter" idx="12"/>
          </p:nvPr>
        </p:nvSpPr>
        <p:spPr/>
        <p:txBody>
          <a:bodyPr/>
          <a:lstStyle/>
          <a:p>
            <a:fld id="{E52F4BA1-8948-4897-AC57-176C91ECAD43}" type="slidenum">
              <a:rPr lang="en-US" smtClean="0"/>
              <a:t>5</a:t>
            </a:fld>
            <a:endParaRPr lang="en-US"/>
          </a:p>
        </p:txBody>
      </p:sp>
    </p:spTree>
    <p:extLst>
      <p:ext uri="{BB962C8B-B14F-4D97-AF65-F5344CB8AC3E}">
        <p14:creationId xmlns:p14="http://schemas.microsoft.com/office/powerpoint/2010/main" val="104333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dirty="0" smtClean="0"/>
              <a:t>Sodium MRI - Analysis</a:t>
            </a:r>
            <a:endParaRPr lang="en-US" dirty="0"/>
          </a:p>
        </p:txBody>
      </p:sp>
      <p:pic>
        <p:nvPicPr>
          <p:cNvPr id="4098" name="Picture 2" descr="http://ars.els-cdn.com/content/image/1-s2.0-S0730725X16301904-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229600" cy="4130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6452603"/>
            <a:ext cx="2819400" cy="253916"/>
          </a:xfrm>
          <a:prstGeom prst="rect">
            <a:avLst/>
          </a:prstGeom>
          <a:noFill/>
        </p:spPr>
        <p:txBody>
          <a:bodyPr wrap="square" rtlCol="0">
            <a:spAutoFit/>
          </a:bodyPr>
          <a:lstStyle/>
          <a:p>
            <a:pPr algn="r"/>
            <a:r>
              <a:rPr lang="en-US" sz="1050" dirty="0" smtClean="0"/>
              <a:t>Wang et al MRI 2017</a:t>
            </a:r>
          </a:p>
        </p:txBody>
      </p:sp>
      <p:cxnSp>
        <p:nvCxnSpPr>
          <p:cNvPr id="6" name="Straight Connector 5"/>
          <p:cNvCxnSpPr/>
          <p:nvPr/>
        </p:nvCxnSpPr>
        <p:spPr>
          <a:xfrm>
            <a:off x="0" y="9906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E52F4BA1-8948-4897-AC57-176C91ECAD43}" type="slidenum">
              <a:rPr lang="en-US" smtClean="0"/>
              <a:t>6</a:t>
            </a:fld>
            <a:endParaRPr lang="en-US"/>
          </a:p>
        </p:txBody>
      </p:sp>
    </p:spTree>
    <p:extLst>
      <p:ext uri="{BB962C8B-B14F-4D97-AF65-F5344CB8AC3E}">
        <p14:creationId xmlns:p14="http://schemas.microsoft.com/office/powerpoint/2010/main" val="36849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Sodium MRI: Inter-reader repro</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xmlns="" id="{B51A3893-CE30-4768-9C32-DCB942F91142}"/>
              </a:ext>
            </a:extLst>
          </p:cNvPr>
          <p:cNvGrpSpPr/>
          <p:nvPr/>
        </p:nvGrpSpPr>
        <p:grpSpPr>
          <a:xfrm>
            <a:off x="-285750" y="1302713"/>
            <a:ext cx="5501305" cy="4259887"/>
            <a:chOff x="-381000" y="2419297"/>
            <a:chExt cx="7335073" cy="5679849"/>
          </a:xfrm>
        </p:grpSpPr>
        <p:graphicFrame>
          <p:nvGraphicFramePr>
            <p:cNvPr id="15" name="Object 14"/>
            <p:cNvGraphicFramePr>
              <a:graphicFrameLocks noChangeAspect="1"/>
            </p:cNvGraphicFramePr>
            <p:nvPr>
              <p:extLst>
                <p:ext uri="{D42A27DB-BD31-4B8C-83A1-F6EECF244321}">
                  <p14:modId xmlns:p14="http://schemas.microsoft.com/office/powerpoint/2010/main" val="1976898709"/>
                </p:ext>
              </p:extLst>
            </p:nvPr>
          </p:nvGraphicFramePr>
          <p:xfrm>
            <a:off x="-381000" y="2419297"/>
            <a:ext cx="7335073" cy="5679849"/>
          </p:xfrm>
          <a:graphic>
            <a:graphicData uri="http://schemas.openxmlformats.org/presentationml/2006/ole">
              <mc:AlternateContent xmlns:mc="http://schemas.openxmlformats.org/markup-compatibility/2006">
                <mc:Choice xmlns:v="urn:schemas-microsoft-com:vml" Requires="v">
                  <p:oleObj spid="_x0000_s1048" name="Graph" r:id="rId3" imgW="3876840" imgH="2986920" progId="Origin50.Graph">
                    <p:embed/>
                  </p:oleObj>
                </mc:Choice>
                <mc:Fallback>
                  <p:oleObj name="Graph" r:id="rId3" imgW="3876840" imgH="2986920" progId="Origin50.Graph">
                    <p:embed/>
                    <p:pic>
                      <p:nvPicPr>
                        <p:cNvPr id="0" name=""/>
                        <p:cNvPicPr/>
                        <p:nvPr/>
                      </p:nvPicPr>
                      <p:blipFill>
                        <a:blip r:embed="rId4"/>
                        <a:stretch>
                          <a:fillRect/>
                        </a:stretch>
                      </p:blipFill>
                      <p:spPr>
                        <a:xfrm>
                          <a:off x="-381000" y="2419297"/>
                          <a:ext cx="7335073" cy="5679849"/>
                        </a:xfrm>
                        <a:prstGeom prst="rect">
                          <a:avLst/>
                        </a:prstGeom>
                      </p:spPr>
                    </p:pic>
                  </p:oleObj>
                </mc:Fallback>
              </mc:AlternateContent>
            </a:graphicData>
          </a:graphic>
        </p:graphicFrame>
        <p:sp>
          <p:nvSpPr>
            <p:cNvPr id="16" name="TextBox 15"/>
            <p:cNvSpPr txBox="1"/>
            <p:nvPr/>
          </p:nvSpPr>
          <p:spPr>
            <a:xfrm>
              <a:off x="2946400" y="2590800"/>
              <a:ext cx="1063468" cy="553997"/>
            </a:xfrm>
            <a:prstGeom prst="rect">
              <a:avLst/>
            </a:prstGeom>
            <a:noFill/>
          </p:spPr>
          <p:txBody>
            <a:bodyPr wrap="square" rtlCol="0">
              <a:spAutoFit/>
            </a:bodyPr>
            <a:lstStyle/>
            <a:p>
              <a:r>
                <a:rPr lang="en-US" sz="2100" b="1" dirty="0"/>
                <a:t>Skin</a:t>
              </a:r>
            </a:p>
          </p:txBody>
        </p:sp>
      </p:grpSp>
      <p:grpSp>
        <p:nvGrpSpPr>
          <p:cNvPr id="17" name="Group 16">
            <a:extLst>
              <a:ext uri="{FF2B5EF4-FFF2-40B4-BE49-F238E27FC236}">
                <a16:creationId xmlns:a16="http://schemas.microsoft.com/office/drawing/2014/main" xmlns="" id="{AD201EB7-B87D-4F51-ADAF-70805DB59435}"/>
              </a:ext>
            </a:extLst>
          </p:cNvPr>
          <p:cNvGrpSpPr/>
          <p:nvPr/>
        </p:nvGrpSpPr>
        <p:grpSpPr>
          <a:xfrm>
            <a:off x="4457700" y="1302713"/>
            <a:ext cx="5639017" cy="4259887"/>
            <a:chOff x="5943600" y="2419297"/>
            <a:chExt cx="7518689" cy="5679849"/>
          </a:xfrm>
        </p:grpSpPr>
        <p:graphicFrame>
          <p:nvGraphicFramePr>
            <p:cNvPr id="18" name="Object 17"/>
            <p:cNvGraphicFramePr>
              <a:graphicFrameLocks noChangeAspect="1"/>
            </p:cNvGraphicFramePr>
            <p:nvPr>
              <p:extLst>
                <p:ext uri="{D42A27DB-BD31-4B8C-83A1-F6EECF244321}">
                  <p14:modId xmlns:p14="http://schemas.microsoft.com/office/powerpoint/2010/main" val="2831813008"/>
                </p:ext>
              </p:extLst>
            </p:nvPr>
          </p:nvGraphicFramePr>
          <p:xfrm>
            <a:off x="5943600" y="2419297"/>
            <a:ext cx="7518689" cy="5679849"/>
          </p:xfrm>
          <a:graphic>
            <a:graphicData uri="http://schemas.openxmlformats.org/presentationml/2006/ole">
              <mc:AlternateContent xmlns:mc="http://schemas.openxmlformats.org/markup-compatibility/2006">
                <mc:Choice xmlns:v="urn:schemas-microsoft-com:vml" Requires="v">
                  <p:oleObj spid="_x0000_s1049" name="Graph" r:id="rId5" imgW="3876840" imgH="2986920" progId="Origin50.Graph">
                    <p:embed/>
                  </p:oleObj>
                </mc:Choice>
                <mc:Fallback>
                  <p:oleObj name="Graph" r:id="rId5" imgW="3876840" imgH="2986920" progId="Origin50.Graph">
                    <p:embed/>
                    <p:pic>
                      <p:nvPicPr>
                        <p:cNvPr id="0" name=""/>
                        <p:cNvPicPr/>
                        <p:nvPr/>
                      </p:nvPicPr>
                      <p:blipFill>
                        <a:blip r:embed="rId6"/>
                        <a:stretch>
                          <a:fillRect/>
                        </a:stretch>
                      </p:blipFill>
                      <p:spPr>
                        <a:xfrm>
                          <a:off x="5943600" y="2419297"/>
                          <a:ext cx="7518689" cy="5679849"/>
                        </a:xfrm>
                        <a:prstGeom prst="rect">
                          <a:avLst/>
                        </a:prstGeom>
                      </p:spPr>
                    </p:pic>
                  </p:oleObj>
                </mc:Fallback>
              </mc:AlternateContent>
            </a:graphicData>
          </a:graphic>
        </p:graphicFrame>
        <p:sp>
          <p:nvSpPr>
            <p:cNvPr id="19" name="TextBox 18"/>
            <p:cNvSpPr txBox="1"/>
            <p:nvPr/>
          </p:nvSpPr>
          <p:spPr>
            <a:xfrm>
              <a:off x="9448800" y="2590800"/>
              <a:ext cx="1314889" cy="553997"/>
            </a:xfrm>
            <a:prstGeom prst="rect">
              <a:avLst/>
            </a:prstGeom>
            <a:noFill/>
          </p:spPr>
          <p:txBody>
            <a:bodyPr wrap="none" rtlCol="0">
              <a:spAutoFit/>
            </a:bodyPr>
            <a:lstStyle/>
            <a:p>
              <a:r>
                <a:rPr lang="en-US" sz="2100" b="1" dirty="0"/>
                <a:t>Muscle</a:t>
              </a:r>
            </a:p>
          </p:txBody>
        </p:sp>
      </p:grpSp>
      <p:sp>
        <p:nvSpPr>
          <p:cNvPr id="2" name="Slide Number Placeholder 1"/>
          <p:cNvSpPr>
            <a:spLocks noGrp="1"/>
          </p:cNvSpPr>
          <p:nvPr>
            <p:ph type="sldNum" sz="quarter" idx="12"/>
          </p:nvPr>
        </p:nvSpPr>
        <p:spPr/>
        <p:txBody>
          <a:bodyPr/>
          <a:lstStyle/>
          <a:p>
            <a:fld id="{E52F4BA1-8948-4897-AC57-176C91ECAD43}" type="slidenum">
              <a:rPr lang="en-US" smtClean="0"/>
              <a:t>7</a:t>
            </a:fld>
            <a:endParaRPr lang="en-US"/>
          </a:p>
        </p:txBody>
      </p:sp>
    </p:spTree>
    <p:extLst>
      <p:ext uri="{BB962C8B-B14F-4D97-AF65-F5344CB8AC3E}">
        <p14:creationId xmlns:p14="http://schemas.microsoft.com/office/powerpoint/2010/main" val="331569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Sodium MRI: Intra-reader repro</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xmlns="" id="{A6A25DB4-5BFA-4637-B7D0-E8215EF3ADFA}"/>
              </a:ext>
            </a:extLst>
          </p:cNvPr>
          <p:cNvGrpSpPr/>
          <p:nvPr/>
        </p:nvGrpSpPr>
        <p:grpSpPr>
          <a:xfrm>
            <a:off x="-227556" y="1333500"/>
            <a:ext cx="5485356" cy="4229100"/>
            <a:chOff x="-303408" y="2667001"/>
            <a:chExt cx="7313808" cy="5638800"/>
          </a:xfrm>
        </p:grpSpPr>
        <p:pic>
          <p:nvPicPr>
            <p:cNvPr id="11" name="Picture 10">
              <a:extLst>
                <a:ext uri="{FF2B5EF4-FFF2-40B4-BE49-F238E27FC236}">
                  <a16:creationId xmlns:a16="http://schemas.microsoft.com/office/drawing/2014/main" xmlns="" id="{6245A936-DCA1-4F01-9307-935B365373BE}"/>
                </a:ext>
              </a:extLst>
            </p:cNvPr>
            <p:cNvPicPr>
              <a:picLocks noChangeAspect="1"/>
            </p:cNvPicPr>
            <p:nvPr/>
          </p:nvPicPr>
          <p:blipFill>
            <a:blip r:embed="rId2"/>
            <a:stretch>
              <a:fillRect/>
            </a:stretch>
          </p:blipFill>
          <p:spPr>
            <a:xfrm>
              <a:off x="-303408" y="2667001"/>
              <a:ext cx="7313808" cy="5638800"/>
            </a:xfrm>
            <a:prstGeom prst="rect">
              <a:avLst/>
            </a:prstGeom>
          </p:spPr>
        </p:pic>
        <p:sp>
          <p:nvSpPr>
            <p:cNvPr id="20" name="TextBox 19">
              <a:extLst>
                <a:ext uri="{FF2B5EF4-FFF2-40B4-BE49-F238E27FC236}">
                  <a16:creationId xmlns:a16="http://schemas.microsoft.com/office/drawing/2014/main" xmlns="" id="{82EE8FF2-32D4-4677-BEF8-5D88CFE9A73D}"/>
                </a:ext>
              </a:extLst>
            </p:cNvPr>
            <p:cNvSpPr txBox="1"/>
            <p:nvPr/>
          </p:nvSpPr>
          <p:spPr>
            <a:xfrm>
              <a:off x="3326992" y="2700132"/>
              <a:ext cx="862107" cy="553997"/>
            </a:xfrm>
            <a:prstGeom prst="rect">
              <a:avLst/>
            </a:prstGeom>
            <a:noFill/>
          </p:spPr>
          <p:txBody>
            <a:bodyPr wrap="square" rtlCol="0">
              <a:spAutoFit/>
            </a:bodyPr>
            <a:lstStyle/>
            <a:p>
              <a:r>
                <a:rPr lang="en-US" sz="2100" b="1" dirty="0"/>
                <a:t>Skin</a:t>
              </a:r>
            </a:p>
          </p:txBody>
        </p:sp>
      </p:grpSp>
      <p:grpSp>
        <p:nvGrpSpPr>
          <p:cNvPr id="21" name="Group 20">
            <a:extLst>
              <a:ext uri="{FF2B5EF4-FFF2-40B4-BE49-F238E27FC236}">
                <a16:creationId xmlns:a16="http://schemas.microsoft.com/office/drawing/2014/main" xmlns="" id="{DCA3D9A0-C5F5-410D-8560-03B7B52E0249}"/>
              </a:ext>
            </a:extLst>
          </p:cNvPr>
          <p:cNvGrpSpPr/>
          <p:nvPr/>
        </p:nvGrpSpPr>
        <p:grpSpPr>
          <a:xfrm>
            <a:off x="4547252" y="1358348"/>
            <a:ext cx="5396848" cy="4160860"/>
            <a:chOff x="6063003" y="2700131"/>
            <a:chExt cx="7195797" cy="5547813"/>
          </a:xfrm>
        </p:grpSpPr>
        <p:pic>
          <p:nvPicPr>
            <p:cNvPr id="22" name="Picture 21">
              <a:extLst>
                <a:ext uri="{FF2B5EF4-FFF2-40B4-BE49-F238E27FC236}">
                  <a16:creationId xmlns:a16="http://schemas.microsoft.com/office/drawing/2014/main" xmlns="" id="{4D839679-7230-4A52-A24B-F2DB01628499}"/>
                </a:ext>
              </a:extLst>
            </p:cNvPr>
            <p:cNvPicPr>
              <a:picLocks noChangeAspect="1"/>
            </p:cNvPicPr>
            <p:nvPr/>
          </p:nvPicPr>
          <p:blipFill>
            <a:blip r:embed="rId3"/>
            <a:stretch>
              <a:fillRect/>
            </a:stretch>
          </p:blipFill>
          <p:spPr>
            <a:xfrm>
              <a:off x="6063003" y="2700131"/>
              <a:ext cx="7195797" cy="5547813"/>
            </a:xfrm>
            <a:prstGeom prst="rect">
              <a:avLst/>
            </a:prstGeom>
          </p:spPr>
        </p:pic>
        <p:sp>
          <p:nvSpPr>
            <p:cNvPr id="23" name="TextBox 22">
              <a:extLst>
                <a:ext uri="{FF2B5EF4-FFF2-40B4-BE49-F238E27FC236}">
                  <a16:creationId xmlns:a16="http://schemas.microsoft.com/office/drawing/2014/main" xmlns="" id="{190E4B02-14CE-4B82-969C-A3CAB0CE1BC2}"/>
                </a:ext>
              </a:extLst>
            </p:cNvPr>
            <p:cNvSpPr txBox="1"/>
            <p:nvPr/>
          </p:nvSpPr>
          <p:spPr>
            <a:xfrm>
              <a:off x="9641110" y="2700131"/>
              <a:ext cx="1828800" cy="553997"/>
            </a:xfrm>
            <a:prstGeom prst="rect">
              <a:avLst/>
            </a:prstGeom>
            <a:noFill/>
          </p:spPr>
          <p:txBody>
            <a:bodyPr wrap="square" rtlCol="0">
              <a:spAutoFit/>
            </a:bodyPr>
            <a:lstStyle/>
            <a:p>
              <a:r>
                <a:rPr lang="en-US" sz="2100" b="1" dirty="0"/>
                <a:t>Muscle</a:t>
              </a:r>
            </a:p>
          </p:txBody>
        </p:sp>
      </p:grpSp>
      <p:sp>
        <p:nvSpPr>
          <p:cNvPr id="2" name="Slide Number Placeholder 1"/>
          <p:cNvSpPr>
            <a:spLocks noGrp="1"/>
          </p:cNvSpPr>
          <p:nvPr>
            <p:ph type="sldNum" sz="quarter" idx="12"/>
          </p:nvPr>
        </p:nvSpPr>
        <p:spPr/>
        <p:txBody>
          <a:bodyPr/>
          <a:lstStyle/>
          <a:p>
            <a:fld id="{E52F4BA1-8948-4897-AC57-176C91ECAD43}" type="slidenum">
              <a:rPr lang="en-US" smtClean="0"/>
              <a:t>8</a:t>
            </a:fld>
            <a:endParaRPr lang="en-US"/>
          </a:p>
        </p:txBody>
      </p:sp>
    </p:spTree>
    <p:extLst>
      <p:ext uri="{BB962C8B-B14F-4D97-AF65-F5344CB8AC3E}">
        <p14:creationId xmlns:p14="http://schemas.microsoft.com/office/powerpoint/2010/main" val="204354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8"/>
          <p:cNvSpPr>
            <a:spLocks noChangeArrowheads="1"/>
          </p:cNvSpPr>
          <p:nvPr/>
        </p:nvSpPr>
        <p:spPr bwMode="auto">
          <a:xfrm>
            <a:off x="0" y="0"/>
            <a:ext cx="9144000" cy="7694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457200" fontAlgn="base">
              <a:spcBef>
                <a:spcPct val="0"/>
              </a:spcBef>
              <a:spcAft>
                <a:spcPct val="0"/>
              </a:spcAft>
              <a:defRPr/>
            </a:pPr>
            <a:r>
              <a:rPr lang="en-US" sz="4400" dirty="0" smtClean="0">
                <a:solidFill>
                  <a:prstClr val="black"/>
                </a:solidFill>
                <a:latin typeface="Arial"/>
                <a:ea typeface="ＭＳ Ｐゴシック" pitchFamily="34" charset="-128"/>
                <a:cs typeface="Arial" charset="0"/>
              </a:rPr>
              <a:t>Progress: Blood Collection</a:t>
            </a:r>
            <a:endParaRPr lang="en-US" sz="4400" dirty="0">
              <a:solidFill>
                <a:prstClr val="black"/>
              </a:solidFill>
              <a:latin typeface="Arial"/>
              <a:ea typeface="ＭＳ Ｐゴシック" pitchFamily="34" charset="-128"/>
              <a:cs typeface="Arial" charset="0"/>
            </a:endParaRPr>
          </a:p>
        </p:txBody>
      </p:sp>
      <p:cxnSp>
        <p:nvCxnSpPr>
          <p:cNvPr id="14" name="Straight Connector 13"/>
          <p:cNvCxnSpPr/>
          <p:nvPr/>
        </p:nvCxnSpPr>
        <p:spPr>
          <a:xfrm>
            <a:off x="0" y="76200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r>
              <a:rPr lang="en-US" dirty="0" smtClean="0"/>
              <a:t>363 participants in whom blood samples were collected at NU and shipped overnight to Vermont</a:t>
            </a:r>
            <a:endParaRPr lang="en-US" dirty="0"/>
          </a:p>
        </p:txBody>
      </p:sp>
      <p:sp>
        <p:nvSpPr>
          <p:cNvPr id="8" name="Slide Number Placeholder 7"/>
          <p:cNvSpPr>
            <a:spLocks noGrp="1"/>
          </p:cNvSpPr>
          <p:nvPr>
            <p:ph type="sldNum" sz="quarter" idx="12"/>
          </p:nvPr>
        </p:nvSpPr>
        <p:spPr/>
        <p:txBody>
          <a:bodyPr/>
          <a:lstStyle/>
          <a:p>
            <a:fld id="{E52F4BA1-8948-4897-AC57-176C91ECAD43}" type="slidenum">
              <a:rPr lang="en-US" smtClean="0"/>
              <a:t>9</a:t>
            </a:fld>
            <a:endParaRPr lang="en-US"/>
          </a:p>
        </p:txBody>
      </p:sp>
    </p:spTree>
    <p:extLst>
      <p:ext uri="{BB962C8B-B14F-4D97-AF65-F5344CB8AC3E}">
        <p14:creationId xmlns:p14="http://schemas.microsoft.com/office/powerpoint/2010/main" val="662951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478</Words>
  <Application>Microsoft Office PowerPoint</Application>
  <PresentationFormat>On-screen Show (4:3)</PresentationFormat>
  <Paragraphs>136</Paragraphs>
  <Slides>11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Graph</vt:lpstr>
      <vt:lpstr>PowerPoint Presentation</vt:lpstr>
      <vt:lpstr>PowerPoint Presentation</vt:lpstr>
      <vt:lpstr>PowerPoint Presentation</vt:lpstr>
      <vt:lpstr>PowerPoint Presentation</vt:lpstr>
      <vt:lpstr>PowerPoint Presentation</vt:lpstr>
      <vt:lpstr>Sodium MRI - Analysis</vt:lpstr>
      <vt:lpstr>PowerPoint Presentation</vt:lpstr>
      <vt:lpstr>PowerPoint Presentation</vt:lpstr>
      <vt:lpstr>PowerPoint Presentation</vt:lpstr>
      <vt:lpstr>PowerPoint Presentation</vt:lpstr>
      <vt:lpstr>PowerPoint Presentation</vt:lpstr>
    </vt:vector>
  </TitlesOfParts>
  <Company>Vanderbilt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Deepak K</dc:creator>
  <cp:lastModifiedBy>Gupta, Deepak K</cp:lastModifiedBy>
  <cp:revision>42</cp:revision>
  <dcterms:created xsi:type="dcterms:W3CDTF">2017-02-21T14:12:08Z</dcterms:created>
  <dcterms:modified xsi:type="dcterms:W3CDTF">2017-09-07T21:22:38Z</dcterms:modified>
</cp:coreProperties>
</file>