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handoutMasterIdLst>
    <p:handoutMasterId r:id="rId10"/>
  </p:handoutMasterIdLst>
  <p:sldIdLst>
    <p:sldId id="297" r:id="rId2"/>
    <p:sldId id="299" r:id="rId3"/>
    <p:sldId id="301" r:id="rId4"/>
    <p:sldId id="308" r:id="rId5"/>
    <p:sldId id="302" r:id="rId6"/>
    <p:sldId id="303" r:id="rId7"/>
    <p:sldId id="304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CC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500C349-9B64-4320-BC78-7C0C9BA234C4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9A1B0B8-9D65-47E3-AE42-1E1594A89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8632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B515BCF-CA46-4923-B249-6AF65B499E0B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DD6661E-74DB-4E7F-B8C9-B53B1FE6F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32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EB02-6A76-4ED1-BADF-CDBDB0E6EE56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74DBC-C079-4639-8CA2-B03E082C7E3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EB02-6A76-4ED1-BADF-CDBDB0E6EE56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74DBC-C079-4639-8CA2-B03E082C7E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EB02-6A76-4ED1-BADF-CDBDB0E6EE56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74DBC-C079-4639-8CA2-B03E082C7E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4B7F13C-F1DA-4FB6-B7E8-5A273109CD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2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EB02-6A76-4ED1-BADF-CDBDB0E6EE56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74DBC-C079-4639-8CA2-B03E082C7E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EB02-6A76-4ED1-BADF-CDBDB0E6EE56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74DBC-C079-4639-8CA2-B03E082C7E3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EB02-6A76-4ED1-BADF-CDBDB0E6EE56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74DBC-C079-4639-8CA2-B03E082C7E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EB02-6A76-4ED1-BADF-CDBDB0E6EE56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74DBC-C079-4639-8CA2-B03E082C7E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EB02-6A76-4ED1-BADF-CDBDB0E6EE56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74DBC-C079-4639-8CA2-B03E082C7E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EB02-6A76-4ED1-BADF-CDBDB0E6EE56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74DBC-C079-4639-8CA2-B03E082C7E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EB02-6A76-4ED1-BADF-CDBDB0E6EE56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74DBC-C079-4639-8CA2-B03E082C7E3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6A6AEB02-6A76-4ED1-BADF-CDBDB0E6EE56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6274DBC-C079-4639-8CA2-B03E082C7E3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A6AEB02-6A76-4ED1-BADF-CDBDB0E6EE56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6274DBC-C079-4639-8CA2-B03E082C7E3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5" r:id="rId12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shveena\AppData\Local\Microsoft\Windows\Temporary Internet Files\Content.IE5\QEZ1MT5R\1364063978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7886" y="-61167"/>
            <a:ext cx="3208046" cy="3208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Y:\new-mesa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0180" y="1061185"/>
            <a:ext cx="1563457" cy="963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457200" y="2314538"/>
            <a:ext cx="7315200" cy="147002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MESA Individual Response to Vitamin </a:t>
            </a:r>
            <a:r>
              <a:rPr lang="en-US" dirty="0">
                <a:solidFill>
                  <a:schemeClr val="tx1"/>
                </a:solidFill>
              </a:rPr>
              <a:t>D (INVITE) Trial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4294967295"/>
          </p:nvPr>
        </p:nvSpPr>
        <p:spPr>
          <a:xfrm>
            <a:off x="457200" y="3822669"/>
            <a:ext cx="5943600" cy="1219200"/>
          </a:xfrm>
        </p:spPr>
        <p:txBody>
          <a:bodyPr>
            <a:normAutofit/>
          </a:bodyPr>
          <a:lstStyle/>
          <a:p>
            <a:pPr marL="118872" indent="0" algn="l">
              <a:buNone/>
            </a:pPr>
            <a:r>
              <a:rPr lang="en-US" sz="2000" dirty="0" smtClean="0"/>
              <a:t>Ian H. de Boer, MD, MS</a:t>
            </a:r>
          </a:p>
          <a:p>
            <a:pPr marL="118872" indent="0" algn="l">
              <a:buNone/>
            </a:pPr>
            <a:r>
              <a:rPr lang="en-US" sz="2000" dirty="0" smtClean="0"/>
              <a:t>Bryan Kestenbaum, MD, MS</a:t>
            </a:r>
          </a:p>
          <a:p>
            <a:pPr marL="118872" indent="0" algn="l">
              <a:buNone/>
            </a:pPr>
            <a:r>
              <a:rPr lang="en-US" sz="2000" dirty="0" smtClean="0"/>
              <a:t>Principal Investigators</a:t>
            </a:r>
            <a:endParaRPr lang="en-US" sz="2000" dirty="0"/>
          </a:p>
        </p:txBody>
      </p:sp>
      <p:pic>
        <p:nvPicPr>
          <p:cNvPr id="5" name="Picture 4" descr="http://pcs.hmc.washington.edu/Epilepsy/Physicians/seattl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181600"/>
            <a:ext cx="4880972" cy="1366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357" y="3822669"/>
            <a:ext cx="1553215" cy="1082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Y:\Nephrology Division\KRI\KRI-Logo_color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3253" y="3856768"/>
            <a:ext cx="2173854" cy="1086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579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Font typeface="+mj-lt"/>
              <a:buAutoNum type="arabicPeriod"/>
            </a:pPr>
            <a:r>
              <a:rPr lang="en-US" dirty="0" smtClean="0"/>
              <a:t>To identify common and </a:t>
            </a:r>
            <a:r>
              <a:rPr lang="en-US" dirty="0"/>
              <a:t>rare genetic polymorphisms that modify the biological response to vitamin D</a:t>
            </a:r>
            <a:r>
              <a:rPr lang="en-US" baseline="-25000" dirty="0"/>
              <a:t>3</a:t>
            </a:r>
            <a:r>
              <a:rPr lang="en-US" dirty="0"/>
              <a:t> treatment, assessed by changes in serum parathyroid hormone and 1,25-dihydroxyvitamin D concentrations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/>
              <a:t>To identify improved biomarkers of baseline vitamin D status based on the biologic response to vitamin D</a:t>
            </a:r>
            <a:r>
              <a:rPr lang="en-US" baseline="-25000" dirty="0"/>
              <a:t>3</a:t>
            </a:r>
            <a:r>
              <a:rPr lang="en-US" dirty="0"/>
              <a:t> </a:t>
            </a:r>
            <a:r>
              <a:rPr lang="en-US" dirty="0" smtClean="0"/>
              <a:t>treatment</a:t>
            </a:r>
            <a:endParaRPr lang="en-US" dirty="0"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40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81200" y="1905000"/>
            <a:ext cx="990600" cy="260918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Exam 6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228600" y="3237393"/>
            <a:ext cx="1722783" cy="6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715000" y="1905000"/>
            <a:ext cx="990600" cy="260918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Exam 6a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2973125" y="1905000"/>
            <a:ext cx="2743200" cy="609600"/>
          </a:xfrm>
          <a:prstGeom prst="rightArrow">
            <a:avLst/>
          </a:prstGeom>
          <a:solidFill>
            <a:schemeClr val="tx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Placebo</a:t>
            </a:r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>
            <a:off x="2973125" y="2571528"/>
            <a:ext cx="2743200" cy="609600"/>
          </a:xfrm>
          <a:prstGeom prst="rightArrow">
            <a:avLst/>
          </a:prstGeom>
          <a:solidFill>
            <a:schemeClr val="accent4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Vitamin D 2000 IU</a:t>
            </a:r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>
            <a:off x="2973125" y="3238056"/>
            <a:ext cx="2743200" cy="609600"/>
          </a:xfrm>
          <a:prstGeom prst="rightArrow">
            <a:avLst/>
          </a:prstGeom>
          <a:solidFill>
            <a:schemeClr val="accent4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Vitamin D 2000 IU</a:t>
            </a:r>
            <a:endParaRPr lang="en-US" dirty="0"/>
          </a:p>
        </p:txBody>
      </p:sp>
      <p:sp>
        <p:nvSpPr>
          <p:cNvPr id="14" name="Right Arrow 13"/>
          <p:cNvSpPr/>
          <p:nvPr/>
        </p:nvSpPr>
        <p:spPr>
          <a:xfrm>
            <a:off x="2973125" y="3904584"/>
            <a:ext cx="2743200" cy="609600"/>
          </a:xfrm>
          <a:prstGeom prst="rightArrow">
            <a:avLst/>
          </a:prstGeom>
          <a:solidFill>
            <a:schemeClr val="accent4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Vitamin D 2000 IU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228600" y="3048000"/>
            <a:ext cx="0" cy="381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0" y="1828800"/>
            <a:ext cx="2098481" cy="13716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Information: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Newsletter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Pre-Screen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162800" y="1905000"/>
            <a:ext cx="1828800" cy="2609184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Results reported: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Treatment assignment, calcium, 25(OH)D</a:t>
            </a:r>
          </a:p>
        </p:txBody>
      </p:sp>
      <p:cxnSp>
        <p:nvCxnSpPr>
          <p:cNvPr id="26" name="Straight Connector 25"/>
          <p:cNvCxnSpPr>
            <a:stCxn id="9" idx="3"/>
            <a:endCxn id="24" idx="1"/>
          </p:cNvCxnSpPr>
          <p:nvPr/>
        </p:nvCxnSpPr>
        <p:spPr>
          <a:xfrm>
            <a:off x="6705600" y="3209592"/>
            <a:ext cx="457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1453763" y="4648200"/>
            <a:ext cx="2045473" cy="1969104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Assess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Eligibility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Consent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Randomize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Dispense med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187563" y="4650131"/>
            <a:ext cx="2045473" cy="1969104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BP/vitals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Blood draw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Urine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Collect study medication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191455" y="1569361"/>
            <a:ext cx="2045473" cy="399384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16 weeks</a:t>
            </a:r>
          </a:p>
        </p:txBody>
      </p:sp>
    </p:spTree>
    <p:extLst>
      <p:ext uri="{BB962C8B-B14F-4D97-AF65-F5344CB8AC3E}">
        <p14:creationId xmlns:p14="http://schemas.microsoft.com/office/powerpoint/2010/main" val="391041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Eligibility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Inclusion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Active MESA site:</a:t>
            </a:r>
          </a:p>
          <a:p>
            <a:pPr lvl="1"/>
            <a:r>
              <a:rPr lang="en-US" dirty="0" smtClean="0"/>
              <a:t>Johns Hopkins</a:t>
            </a:r>
          </a:p>
          <a:p>
            <a:pPr lvl="1"/>
            <a:r>
              <a:rPr lang="en-US" dirty="0" smtClean="0"/>
              <a:t>Columbia</a:t>
            </a:r>
          </a:p>
          <a:p>
            <a:pPr lvl="1"/>
            <a:r>
              <a:rPr lang="en-US" dirty="0" smtClean="0"/>
              <a:t>Northwestern</a:t>
            </a:r>
          </a:p>
          <a:p>
            <a:pPr lvl="1"/>
            <a:r>
              <a:rPr lang="en-US" dirty="0" smtClean="0"/>
              <a:t>Wake Forest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Exclusion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Vitamin D &gt;1000 IU/d</a:t>
            </a:r>
          </a:p>
          <a:p>
            <a:r>
              <a:rPr lang="en-US" dirty="0" smtClean="0"/>
              <a:t>Calcitriol or analogue</a:t>
            </a:r>
          </a:p>
          <a:p>
            <a:r>
              <a:rPr lang="en-US" dirty="0" smtClean="0"/>
              <a:t>Kidney stone in 5 years</a:t>
            </a:r>
          </a:p>
          <a:p>
            <a:r>
              <a:rPr lang="en-US" dirty="0" smtClean="0"/>
              <a:t>Hyperparathyroidism</a:t>
            </a:r>
          </a:p>
          <a:p>
            <a:r>
              <a:rPr lang="en-US" dirty="0" smtClean="0"/>
              <a:t>Sarcoidosis</a:t>
            </a:r>
          </a:p>
          <a:p>
            <a:r>
              <a:rPr lang="en-US" dirty="0" smtClean="0"/>
              <a:t>History of hypercalcemia</a:t>
            </a:r>
          </a:p>
          <a:p>
            <a:r>
              <a:rPr lang="en-US" dirty="0" smtClean="0"/>
              <a:t>Elevated MESA Exam 1 calcium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76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Accomplishments to 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Protocol up and running at all four sites</a:t>
            </a:r>
          </a:p>
          <a:p>
            <a:pPr lvl="1"/>
            <a:r>
              <a:rPr lang="en-US" dirty="0"/>
              <a:t>Enrollment started January, </a:t>
            </a:r>
            <a:r>
              <a:rPr lang="en-US" dirty="0" smtClean="0"/>
              <a:t>2017</a:t>
            </a:r>
          </a:p>
          <a:p>
            <a:pPr lvl="1"/>
            <a:r>
              <a:rPr lang="en-US" dirty="0" smtClean="0"/>
              <a:t>Randomization, study drug dispensing going smoothly</a:t>
            </a:r>
          </a:p>
          <a:p>
            <a:r>
              <a:rPr lang="en-US" dirty="0" smtClean="0"/>
              <a:t>Adverse events have been rare</a:t>
            </a:r>
          </a:p>
          <a:p>
            <a:pPr lvl="1"/>
            <a:r>
              <a:rPr lang="en-US" dirty="0" smtClean="0"/>
              <a:t>Systematically catalogued &amp; evaluated</a:t>
            </a:r>
          </a:p>
          <a:p>
            <a:pPr lvl="1"/>
            <a:r>
              <a:rPr lang="en-US" dirty="0"/>
              <a:t>One serious AE </a:t>
            </a:r>
            <a:r>
              <a:rPr lang="en-US" dirty="0" smtClean="0"/>
              <a:t>(unrelated </a:t>
            </a:r>
            <a:r>
              <a:rPr lang="en-US" dirty="0"/>
              <a:t>to </a:t>
            </a:r>
            <a:r>
              <a:rPr lang="en-US" dirty="0" smtClean="0"/>
              <a:t>intervention)</a:t>
            </a:r>
            <a:endParaRPr lang="en-US" dirty="0"/>
          </a:p>
          <a:p>
            <a:pPr lvl="1"/>
            <a:r>
              <a:rPr lang="en-US" dirty="0" smtClean="0"/>
              <a:t>DSMB convened, met twice</a:t>
            </a:r>
          </a:p>
          <a:p>
            <a:r>
              <a:rPr lang="en-US" dirty="0"/>
              <a:t>Results reported to </a:t>
            </a:r>
            <a:r>
              <a:rPr lang="en-US" dirty="0" smtClean="0"/>
              <a:t>first participants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84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Enrollment to date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00400" y="1600200"/>
            <a:ext cx="2743200" cy="5334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Total eligible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N=2890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99614" y="2590800"/>
            <a:ext cx="2743200" cy="5334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Exam 6 after INVITE start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N=734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2590800"/>
            <a:ext cx="2743200" cy="5334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Exam 6 before INVITE start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N=606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46828" y="2590800"/>
            <a:ext cx="2743200" cy="5334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Exam 6 pending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N=1550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62400" y="3581400"/>
            <a:ext cx="1219200" cy="5334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Screened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N=789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94115" y="4565761"/>
            <a:ext cx="2743200" cy="5334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Refused screen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N=203 (26%)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4572000"/>
            <a:ext cx="2743200" cy="5334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Ineligible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N=330 (42%)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46828" y="4572000"/>
            <a:ext cx="2743200" cy="5334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Eligible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N=256 (32%)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246828" y="6172200"/>
            <a:ext cx="2743200" cy="5334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Drug dispensed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N=216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246828" y="5372100"/>
            <a:ext cx="2743200" cy="5334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Consented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N=226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932485" y="5098421"/>
            <a:ext cx="1363742" cy="266700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Pending </a:t>
            </a:r>
            <a:r>
              <a:rPr lang="en-US" sz="1400" dirty="0" smtClean="0">
                <a:solidFill>
                  <a:schemeClr val="tx1"/>
                </a:solidFill>
              </a:rPr>
              <a:t>(21)</a:t>
            </a:r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52400" y="5365121"/>
            <a:ext cx="2743200" cy="1340479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Vit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D &gt;1000 IU/d (</a:t>
            </a:r>
            <a:r>
              <a:rPr lang="en-US" dirty="0" smtClean="0">
                <a:solidFill>
                  <a:schemeClr val="tx1"/>
                </a:solidFill>
              </a:rPr>
              <a:t>N=278)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Elevated serum Ca (</a:t>
            </a:r>
            <a:r>
              <a:rPr lang="en-US" dirty="0" smtClean="0">
                <a:solidFill>
                  <a:schemeClr val="tx1"/>
                </a:solidFill>
              </a:rPr>
              <a:t>N=8)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Kidney stone (</a:t>
            </a:r>
            <a:r>
              <a:rPr lang="en-US" dirty="0" smtClean="0">
                <a:solidFill>
                  <a:schemeClr val="tx1"/>
                </a:solidFill>
              </a:rPr>
              <a:t>N=12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Hyperparathyroid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mtClean="0">
                <a:solidFill>
                  <a:schemeClr val="tx1"/>
                </a:solidFill>
              </a:rPr>
              <a:t>(</a:t>
            </a:r>
            <a:r>
              <a:rPr lang="en-US" smtClean="0">
                <a:solidFill>
                  <a:schemeClr val="tx1"/>
                </a:solidFill>
              </a:rPr>
              <a:t>N=2)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>
            <a:stCxn id="4" idx="2"/>
            <a:endCxn id="5" idx="0"/>
          </p:cNvCxnSpPr>
          <p:nvPr/>
        </p:nvCxnSpPr>
        <p:spPr>
          <a:xfrm flipH="1">
            <a:off x="4571214" y="2133600"/>
            <a:ext cx="786" cy="457200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5" idx="2"/>
            <a:endCxn id="8" idx="0"/>
          </p:cNvCxnSpPr>
          <p:nvPr/>
        </p:nvCxnSpPr>
        <p:spPr>
          <a:xfrm>
            <a:off x="4571214" y="3124200"/>
            <a:ext cx="786" cy="457200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8" idx="2"/>
            <a:endCxn id="9" idx="0"/>
          </p:cNvCxnSpPr>
          <p:nvPr/>
        </p:nvCxnSpPr>
        <p:spPr>
          <a:xfrm flipH="1">
            <a:off x="4565715" y="4114800"/>
            <a:ext cx="6285" cy="450961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10" idx="0"/>
          </p:cNvCxnSpPr>
          <p:nvPr/>
        </p:nvCxnSpPr>
        <p:spPr>
          <a:xfrm>
            <a:off x="1524000" y="4311538"/>
            <a:ext cx="0" cy="260462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11" idx="0"/>
          </p:cNvCxnSpPr>
          <p:nvPr/>
        </p:nvCxnSpPr>
        <p:spPr>
          <a:xfrm>
            <a:off x="7618428" y="4311538"/>
            <a:ext cx="0" cy="260462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1524000" y="4311538"/>
            <a:ext cx="6094428" cy="0"/>
          </a:xfrm>
          <a:prstGeom prst="straightConnector1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1524000" y="2286000"/>
            <a:ext cx="0" cy="260462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7618428" y="2286000"/>
            <a:ext cx="0" cy="260462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1524000" y="2286000"/>
            <a:ext cx="6094428" cy="0"/>
          </a:xfrm>
          <a:prstGeom prst="straightConnector1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1" idx="2"/>
            <a:endCxn id="14" idx="0"/>
          </p:cNvCxnSpPr>
          <p:nvPr/>
        </p:nvCxnSpPr>
        <p:spPr>
          <a:xfrm>
            <a:off x="7618428" y="5105400"/>
            <a:ext cx="0" cy="266700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4" idx="2"/>
            <a:endCxn id="13" idx="0"/>
          </p:cNvCxnSpPr>
          <p:nvPr/>
        </p:nvCxnSpPr>
        <p:spPr>
          <a:xfrm>
            <a:off x="7618428" y="5905500"/>
            <a:ext cx="0" cy="266700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endCxn id="15" idx="1"/>
          </p:cNvCxnSpPr>
          <p:nvPr/>
        </p:nvCxnSpPr>
        <p:spPr>
          <a:xfrm flipV="1">
            <a:off x="7626112" y="5231771"/>
            <a:ext cx="306373" cy="6980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10" idx="2"/>
            <a:endCxn id="16" idx="0"/>
          </p:cNvCxnSpPr>
          <p:nvPr/>
        </p:nvCxnSpPr>
        <p:spPr>
          <a:xfrm>
            <a:off x="1524000" y="5105400"/>
            <a:ext cx="0" cy="259721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6" idx="2"/>
          </p:cNvCxnSpPr>
          <p:nvPr/>
        </p:nvCxnSpPr>
        <p:spPr>
          <a:xfrm>
            <a:off x="1524000" y="3124200"/>
            <a:ext cx="0" cy="717616"/>
          </a:xfrm>
          <a:prstGeom prst="straightConnector1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1524000" y="3848100"/>
            <a:ext cx="2438401" cy="0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endCxn id="8" idx="3"/>
          </p:cNvCxnSpPr>
          <p:nvPr/>
        </p:nvCxnSpPr>
        <p:spPr>
          <a:xfrm flipH="1">
            <a:off x="5181600" y="3848100"/>
            <a:ext cx="2436043" cy="0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7" idx="2"/>
          </p:cNvCxnSpPr>
          <p:nvPr/>
        </p:nvCxnSpPr>
        <p:spPr>
          <a:xfrm flipH="1">
            <a:off x="7617643" y="3124200"/>
            <a:ext cx="785" cy="717616"/>
          </a:xfrm>
          <a:prstGeom prst="straightConnector1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4565715" y="3216331"/>
            <a:ext cx="768285" cy="266700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N=693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7605858" y="3219450"/>
            <a:ext cx="768285" cy="266700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N=10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1508288" y="3218582"/>
            <a:ext cx="768285" cy="266700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N=86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45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Enrollment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30409"/>
          </a:xfrm>
        </p:spPr>
        <p:txBody>
          <a:bodyPr>
            <a:normAutofit/>
          </a:bodyPr>
          <a:lstStyle/>
          <a:p>
            <a:r>
              <a:rPr lang="en-US" dirty="0" smtClean="0"/>
              <a:t>Continue recruiting at Exam 6 (1° focus)</a:t>
            </a:r>
          </a:p>
          <a:p>
            <a:r>
              <a:rPr lang="en-US" dirty="0" smtClean="0"/>
              <a:t>Call back participants who completed Exam 6</a:t>
            </a:r>
          </a:p>
          <a:p>
            <a:pPr lvl="1"/>
            <a:r>
              <a:rPr lang="en-US" dirty="0" smtClean="0"/>
              <a:t>“Exam 6-plus” now offered</a:t>
            </a:r>
          </a:p>
          <a:p>
            <a:pPr lvl="1"/>
            <a:r>
              <a:rPr lang="en-US" dirty="0" smtClean="0"/>
              <a:t>Coordinated with other AS/visits when possible</a:t>
            </a:r>
          </a:p>
          <a:p>
            <a:r>
              <a:rPr lang="en-US" dirty="0" smtClean="0"/>
              <a:t>Allow “wash-out” of prevalent vitamin D supplements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eally a “temporary dose reduction”</a:t>
            </a:r>
          </a:p>
          <a:p>
            <a:r>
              <a:rPr lang="en-US" dirty="0" smtClean="0"/>
              <a:t>Application submitted for funding to add UCLA and Minnesota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72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2672</TotalTime>
  <Words>337</Words>
  <Application>Microsoft Office PowerPoint</Application>
  <PresentationFormat>On-screen Show (4:3)</PresentationFormat>
  <Paragraphs>90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Corbel</vt:lpstr>
      <vt:lpstr>Gill Sans</vt:lpstr>
      <vt:lpstr>Wingdings</vt:lpstr>
      <vt:lpstr>Wingdings 2</vt:lpstr>
      <vt:lpstr>Wingdings 3</vt:lpstr>
      <vt:lpstr>Module</vt:lpstr>
      <vt:lpstr>MESA Individual Response to Vitamin D (INVITE) Trial</vt:lpstr>
      <vt:lpstr>Aims</vt:lpstr>
      <vt:lpstr>Approach</vt:lpstr>
      <vt:lpstr>Eligibility</vt:lpstr>
      <vt:lpstr>Accomplishments to date</vt:lpstr>
      <vt:lpstr>Enrollment to date</vt:lpstr>
      <vt:lpstr>Enrollment plans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 Boer, Ian</dc:creator>
  <cp:lastModifiedBy>Kayleen</cp:lastModifiedBy>
  <cp:revision>162</cp:revision>
  <cp:lastPrinted>2012-08-16T22:42:48Z</cp:lastPrinted>
  <dcterms:created xsi:type="dcterms:W3CDTF">2012-08-15T21:04:07Z</dcterms:created>
  <dcterms:modified xsi:type="dcterms:W3CDTF">2017-09-08T14:44:03Z</dcterms:modified>
</cp:coreProperties>
</file>