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97" r:id="rId2"/>
    <p:sldId id="299" r:id="rId3"/>
    <p:sldId id="301" r:id="rId4"/>
    <p:sldId id="308" r:id="rId5"/>
    <p:sldId id="302" r:id="rId6"/>
    <p:sldId id="303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00C349-9B64-4320-BC78-7C0C9BA234C4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A1B0B8-9D65-47E3-AE42-1E1594A89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63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515BCF-CA46-4923-B249-6AF65B499E0B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DD6661E-74DB-4E7F-B8C9-B53B1FE6F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B7F13C-F1DA-4FB6-B7E8-5A273109C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6AEB02-6A76-4ED1-BADF-CDBDB0E6EE5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274DBC-C079-4639-8CA2-B03E082C7E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shveena\AppData\Local\Microsoft\Windows\Temporary Internet Files\Content.IE5\QEZ1MT5R\136406397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86" y="-61167"/>
            <a:ext cx="3208046" cy="32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Y:\new-mes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80" y="1061185"/>
            <a:ext cx="1563457" cy="96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2314538"/>
            <a:ext cx="73152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MESA Individual Response to Vitamin </a:t>
            </a:r>
            <a:r>
              <a:rPr lang="en-US" dirty="0">
                <a:solidFill>
                  <a:schemeClr val="tx1"/>
                </a:solidFill>
              </a:rPr>
              <a:t>D (INVITE) Trial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457200" y="3822669"/>
            <a:ext cx="5943600" cy="12192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2000" dirty="0" smtClean="0"/>
              <a:t>Ian H. de Boer, MD, MS</a:t>
            </a:r>
          </a:p>
          <a:p>
            <a:pPr marL="118872" indent="0" algn="l">
              <a:buNone/>
            </a:pPr>
            <a:r>
              <a:rPr lang="en-US" sz="2000" dirty="0" smtClean="0"/>
              <a:t>Bryan Kestenbaum, MD, MS</a:t>
            </a:r>
          </a:p>
          <a:p>
            <a:pPr marL="118872" indent="0" algn="l">
              <a:buNone/>
            </a:pPr>
            <a:r>
              <a:rPr lang="en-US" sz="2000" dirty="0" smtClean="0"/>
              <a:t>Principal Investigators</a:t>
            </a:r>
            <a:endParaRPr lang="en-US" sz="2000" dirty="0"/>
          </a:p>
        </p:txBody>
      </p:sp>
      <p:pic>
        <p:nvPicPr>
          <p:cNvPr id="5" name="Picture 4" descr="http://pcs.hmc.washington.edu/Epilepsy/Physicians/seatt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4880972" cy="13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357" y="3822669"/>
            <a:ext cx="1553215" cy="108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Y:\Nephrology Division\KRI\KRI-Logo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253" y="3856768"/>
            <a:ext cx="2173854" cy="108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7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To identify common and </a:t>
            </a:r>
            <a:r>
              <a:rPr lang="en-US" dirty="0"/>
              <a:t>rare genetic polymorphisms that modify the biological response to vitamin D</a:t>
            </a:r>
            <a:r>
              <a:rPr lang="en-US" baseline="-25000" dirty="0"/>
              <a:t>3</a:t>
            </a:r>
            <a:r>
              <a:rPr lang="en-US" dirty="0"/>
              <a:t> treatment, assessed by changes in serum parathyroid hormone and 1,25-dihydroxyvitamin D concentrations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To identify improved biomarkers of baseline vitamin D status based on the biologic response to vitamin D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smtClean="0"/>
              <a:t>treatment</a:t>
            </a:r>
            <a:endParaRPr lang="en-US" dirty="0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905000"/>
            <a:ext cx="990600" cy="260918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3237393"/>
            <a:ext cx="1722783" cy="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1905000"/>
            <a:ext cx="990600" cy="2609184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Exam 6a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973125" y="1905000"/>
            <a:ext cx="2743200" cy="6096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973125" y="2571528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973125" y="3238056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973125" y="3904584"/>
            <a:ext cx="2743200" cy="6096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Vitamin D 2000 IU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28600" y="3048000"/>
            <a:ext cx="0" cy="381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0" y="1828800"/>
            <a:ext cx="2098481" cy="13716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Information: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Newsletter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Pre-Screen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62800" y="1905000"/>
            <a:ext cx="1828800" cy="26091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Results reported: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Treatment assignment, calcium, 25(OH)D</a:t>
            </a:r>
          </a:p>
        </p:txBody>
      </p:sp>
      <p:cxnSp>
        <p:nvCxnSpPr>
          <p:cNvPr id="26" name="Straight Connector 25"/>
          <p:cNvCxnSpPr>
            <a:stCxn id="9" idx="3"/>
            <a:endCxn id="24" idx="1"/>
          </p:cNvCxnSpPr>
          <p:nvPr/>
        </p:nvCxnSpPr>
        <p:spPr>
          <a:xfrm>
            <a:off x="6705600" y="3209592"/>
            <a:ext cx="4572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453763" y="4648200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Assess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Eligibility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Consent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Randomize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Dispense med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87563" y="4650131"/>
            <a:ext cx="2045473" cy="19691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BP/vitals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Blood draw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Urine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Collect study medication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1455" y="1569361"/>
            <a:ext cx="2045473" cy="39938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16 weeks</a:t>
            </a:r>
          </a:p>
        </p:txBody>
      </p:sp>
    </p:spTree>
    <p:extLst>
      <p:ext uri="{BB962C8B-B14F-4D97-AF65-F5344CB8AC3E}">
        <p14:creationId xmlns:p14="http://schemas.microsoft.com/office/powerpoint/2010/main" val="39104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Active MESA site:</a:t>
            </a:r>
          </a:p>
          <a:p>
            <a:pPr lvl="1"/>
            <a:r>
              <a:rPr lang="en-US" dirty="0" smtClean="0"/>
              <a:t>Johns Hopkins</a:t>
            </a:r>
          </a:p>
          <a:p>
            <a:pPr lvl="1"/>
            <a:r>
              <a:rPr lang="en-US" dirty="0" smtClean="0"/>
              <a:t>Columbia</a:t>
            </a:r>
          </a:p>
          <a:p>
            <a:pPr lvl="1"/>
            <a:r>
              <a:rPr lang="en-US" dirty="0" smtClean="0"/>
              <a:t>Northwestern</a:t>
            </a:r>
          </a:p>
          <a:p>
            <a:pPr lvl="1"/>
            <a:r>
              <a:rPr lang="en-US" dirty="0" smtClean="0"/>
              <a:t>Wake Forest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Vitamin D &gt;1000 IU/d</a:t>
            </a:r>
          </a:p>
          <a:p>
            <a:r>
              <a:rPr lang="en-US" dirty="0" smtClean="0"/>
              <a:t>Calcitriol or analogue</a:t>
            </a:r>
          </a:p>
          <a:p>
            <a:r>
              <a:rPr lang="en-US" dirty="0" smtClean="0"/>
              <a:t>Kidney stone in 5 years</a:t>
            </a:r>
          </a:p>
          <a:p>
            <a:r>
              <a:rPr lang="en-US" dirty="0" smtClean="0"/>
              <a:t>Hyperparathyroidism</a:t>
            </a:r>
          </a:p>
          <a:p>
            <a:r>
              <a:rPr lang="en-US" dirty="0" smtClean="0"/>
              <a:t>Sarcoidosis</a:t>
            </a:r>
          </a:p>
          <a:p>
            <a:r>
              <a:rPr lang="en-US" dirty="0" smtClean="0"/>
              <a:t>History of hypercalcemia</a:t>
            </a:r>
          </a:p>
          <a:p>
            <a:r>
              <a:rPr lang="en-US" dirty="0" smtClean="0"/>
              <a:t>Elevated MESA Exam 1 calcium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 up and running at all four sites</a:t>
            </a:r>
          </a:p>
          <a:p>
            <a:pPr lvl="1"/>
            <a:r>
              <a:rPr lang="en-US" dirty="0"/>
              <a:t>Enrollment started January,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Randomization, study drug dispensing going smoothly</a:t>
            </a:r>
          </a:p>
          <a:p>
            <a:r>
              <a:rPr lang="en-US" dirty="0" smtClean="0"/>
              <a:t>Adverse events have been rare</a:t>
            </a:r>
          </a:p>
          <a:p>
            <a:pPr lvl="1"/>
            <a:r>
              <a:rPr lang="en-US" dirty="0" smtClean="0"/>
              <a:t>Systematically catalogued &amp; evaluated</a:t>
            </a:r>
          </a:p>
          <a:p>
            <a:pPr lvl="1"/>
            <a:r>
              <a:rPr lang="en-US" dirty="0"/>
              <a:t>One serious AE </a:t>
            </a:r>
            <a:r>
              <a:rPr lang="en-US" dirty="0" smtClean="0"/>
              <a:t>(unrelated </a:t>
            </a:r>
            <a:r>
              <a:rPr lang="en-US" dirty="0"/>
              <a:t>to </a:t>
            </a:r>
            <a:r>
              <a:rPr lang="en-US" dirty="0" smtClean="0"/>
              <a:t>intervention)</a:t>
            </a:r>
            <a:endParaRPr lang="en-US" dirty="0"/>
          </a:p>
          <a:p>
            <a:pPr lvl="1"/>
            <a:r>
              <a:rPr lang="en-US" dirty="0" smtClean="0"/>
              <a:t>DSMB convened, met twice</a:t>
            </a:r>
          </a:p>
          <a:p>
            <a:r>
              <a:rPr lang="en-US" dirty="0"/>
              <a:t>Results reported to </a:t>
            </a:r>
            <a:r>
              <a:rPr lang="en-US" dirty="0" smtClean="0"/>
              <a:t>first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4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to 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1600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Total 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N=2890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9614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after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N=734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before INVITE start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N=606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6828" y="25908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 6 pending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N=1550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3581400"/>
            <a:ext cx="1219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Screened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N=789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94115" y="4565761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Refused screen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N=203 (26%)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N=330 (42%)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828" y="45720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Eligible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N=256 (32%)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828" y="61722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Drug dispensed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6828" y="5372100"/>
            <a:ext cx="2743200" cy="5334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Consented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N=226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32485" y="5098421"/>
            <a:ext cx="1363742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Pending </a:t>
            </a:r>
            <a:r>
              <a:rPr lang="en-US" sz="1400" dirty="0" smtClean="0">
                <a:solidFill>
                  <a:schemeClr val="tx1"/>
                </a:solidFill>
              </a:rPr>
              <a:t>(21)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" y="5365121"/>
            <a:ext cx="2743200" cy="134047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Vit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 &gt;1000 IU/d (</a:t>
            </a:r>
            <a:r>
              <a:rPr lang="en-US" dirty="0" smtClean="0">
                <a:solidFill>
                  <a:schemeClr val="tx1"/>
                </a:solidFill>
              </a:rPr>
              <a:t>N=278)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Elevated serum Ca (</a:t>
            </a:r>
            <a:r>
              <a:rPr lang="en-US" dirty="0" smtClean="0">
                <a:solidFill>
                  <a:schemeClr val="tx1"/>
                </a:solidFill>
              </a:rPr>
              <a:t>N=8)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Kidney stone (</a:t>
            </a:r>
            <a:r>
              <a:rPr lang="en-US" dirty="0" smtClean="0">
                <a:solidFill>
                  <a:schemeClr val="tx1"/>
                </a:solidFill>
              </a:rPr>
              <a:t>N=12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Hyperparathyroid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(</a:t>
            </a:r>
            <a:r>
              <a:rPr lang="en-US" smtClean="0">
                <a:solidFill>
                  <a:schemeClr val="tx1"/>
                </a:solidFill>
              </a:rPr>
              <a:t>N=2)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4571214" y="21336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8" idx="0"/>
          </p:cNvCxnSpPr>
          <p:nvPr/>
        </p:nvCxnSpPr>
        <p:spPr>
          <a:xfrm>
            <a:off x="4571214" y="3124200"/>
            <a:ext cx="786" cy="4572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9" idx="0"/>
          </p:cNvCxnSpPr>
          <p:nvPr/>
        </p:nvCxnSpPr>
        <p:spPr>
          <a:xfrm flipH="1">
            <a:off x="4565715" y="4114800"/>
            <a:ext cx="6285" cy="45096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0"/>
          </p:cNvCxnSpPr>
          <p:nvPr/>
        </p:nvCxnSpPr>
        <p:spPr>
          <a:xfrm>
            <a:off x="1524000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1" idx="0"/>
          </p:cNvCxnSpPr>
          <p:nvPr/>
        </p:nvCxnSpPr>
        <p:spPr>
          <a:xfrm>
            <a:off x="7618428" y="4311538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24000" y="4311538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524000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18428" y="2286000"/>
            <a:ext cx="0" cy="2604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524000" y="2286000"/>
            <a:ext cx="6094428" cy="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2"/>
            <a:endCxn id="14" idx="0"/>
          </p:cNvCxnSpPr>
          <p:nvPr/>
        </p:nvCxnSpPr>
        <p:spPr>
          <a:xfrm>
            <a:off x="7618428" y="51054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2"/>
            <a:endCxn id="13" idx="0"/>
          </p:cNvCxnSpPr>
          <p:nvPr/>
        </p:nvCxnSpPr>
        <p:spPr>
          <a:xfrm>
            <a:off x="7618428" y="5905500"/>
            <a:ext cx="0" cy="26670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5" idx="1"/>
          </p:cNvCxnSpPr>
          <p:nvPr/>
        </p:nvCxnSpPr>
        <p:spPr>
          <a:xfrm flipV="1">
            <a:off x="7626112" y="5231771"/>
            <a:ext cx="306373" cy="698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2"/>
            <a:endCxn id="16" idx="0"/>
          </p:cNvCxnSpPr>
          <p:nvPr/>
        </p:nvCxnSpPr>
        <p:spPr>
          <a:xfrm>
            <a:off x="1524000" y="5105400"/>
            <a:ext cx="0" cy="259721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6" idx="2"/>
          </p:cNvCxnSpPr>
          <p:nvPr/>
        </p:nvCxnSpPr>
        <p:spPr>
          <a:xfrm>
            <a:off x="1524000" y="3124200"/>
            <a:ext cx="0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524000" y="3848100"/>
            <a:ext cx="2438401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8" idx="3"/>
          </p:cNvCxnSpPr>
          <p:nvPr/>
        </p:nvCxnSpPr>
        <p:spPr>
          <a:xfrm flipH="1">
            <a:off x="5181600" y="3848100"/>
            <a:ext cx="2436043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2"/>
          </p:cNvCxnSpPr>
          <p:nvPr/>
        </p:nvCxnSpPr>
        <p:spPr>
          <a:xfrm flipH="1">
            <a:off x="7617643" y="3124200"/>
            <a:ext cx="785" cy="717616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565715" y="3216331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N=693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605858" y="3219450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N=10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508288" y="3218582"/>
            <a:ext cx="768285" cy="2667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N=86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dirty="0" smtClean="0"/>
              <a:t>Continue recruiting at Exam 6 (1° focus)</a:t>
            </a:r>
          </a:p>
          <a:p>
            <a:r>
              <a:rPr lang="en-US" dirty="0" smtClean="0"/>
              <a:t>Call back participants who completed Exam 6</a:t>
            </a:r>
          </a:p>
          <a:p>
            <a:pPr lvl="1"/>
            <a:r>
              <a:rPr lang="en-US" dirty="0" smtClean="0"/>
              <a:t>“Exam 6-plus” now offered</a:t>
            </a:r>
          </a:p>
          <a:p>
            <a:pPr lvl="1"/>
            <a:r>
              <a:rPr lang="en-US" dirty="0" smtClean="0"/>
              <a:t>Coordinated with other AS/visits when possible</a:t>
            </a:r>
          </a:p>
          <a:p>
            <a:r>
              <a:rPr lang="en-US" dirty="0" smtClean="0"/>
              <a:t>Allow “wash-out” of prevalent vitamin D supplements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eally a “temporary dose reduction”</a:t>
            </a:r>
          </a:p>
          <a:p>
            <a:r>
              <a:rPr lang="en-US" dirty="0" smtClean="0"/>
              <a:t>Application submitted for funding to add UCLA and Minnesota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2672</TotalTime>
  <Words>337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Gill Sans</vt:lpstr>
      <vt:lpstr>Wingdings</vt:lpstr>
      <vt:lpstr>Wingdings 2</vt:lpstr>
      <vt:lpstr>Wingdings 3</vt:lpstr>
      <vt:lpstr>Module</vt:lpstr>
      <vt:lpstr>MESA Individual Response to Vitamin D (INVITE) Trial</vt:lpstr>
      <vt:lpstr>Aims</vt:lpstr>
      <vt:lpstr>Approach</vt:lpstr>
      <vt:lpstr>Eligibility</vt:lpstr>
      <vt:lpstr>Accomplishments to date</vt:lpstr>
      <vt:lpstr>Enrollment to date</vt:lpstr>
      <vt:lpstr>Enrollment plans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Boer, Ian</dc:creator>
  <cp:lastModifiedBy>Kayleen</cp:lastModifiedBy>
  <cp:revision>162</cp:revision>
  <cp:lastPrinted>2012-08-16T22:42:48Z</cp:lastPrinted>
  <dcterms:created xsi:type="dcterms:W3CDTF">2012-08-15T21:04:07Z</dcterms:created>
  <dcterms:modified xsi:type="dcterms:W3CDTF">2017-09-08T14:44:03Z</dcterms:modified>
</cp:coreProperties>
</file>