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4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FDDDB-225F-45B8-932B-E6677E03738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B0B1D-E984-4490-B622-4BD3D5095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0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0B1D-E984-4490-B622-4BD3D5095C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14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 </a:t>
            </a:r>
            <a:r>
              <a:rPr lang="en-US" dirty="0" err="1" smtClean="0"/>
              <a:t>iscore</a:t>
            </a:r>
            <a:r>
              <a:rPr lang="en-US" dirty="0" smtClean="0"/>
              <a:t> if gender==1 &amp;</a:t>
            </a:r>
            <a:r>
              <a:rPr lang="en-US" baseline="0" dirty="0" smtClean="0"/>
              <a:t> delay6!=.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0B1D-E984-4490-B622-4BD3D5095C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14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 </a:t>
            </a:r>
            <a:r>
              <a:rPr lang="en-US" dirty="0" err="1" smtClean="0"/>
              <a:t>iscore</a:t>
            </a:r>
            <a:r>
              <a:rPr lang="en-US" dirty="0" smtClean="0"/>
              <a:t> if gender==1 &amp;</a:t>
            </a:r>
            <a:r>
              <a:rPr lang="en-US" baseline="0" dirty="0" smtClean="0"/>
              <a:t> delay6!=.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0B1D-E984-4490-B622-4BD3D5095C6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1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0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9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2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3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1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1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3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9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1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0048E-BEC7-4395-9926-59F138B33B1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40409-EF3A-48D3-8407-8EFEF8937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4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Urinary Knowledge Study (UKNOW)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Holly Kramer MD MPH (PI)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4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Data-Men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506871"/>
              </p:ext>
            </p:extLst>
          </p:nvPr>
        </p:nvGraphicFramePr>
        <p:xfrm>
          <a:off x="1447800" y="1447800"/>
          <a:ext cx="6400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Race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Nocturia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Urgency</a:t>
                      </a:r>
                      <a:r>
                        <a:rPr lang="en-US" sz="2400" baseline="0" dirty="0" smtClean="0"/>
                        <a:t> urinary incontinence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Stress urinary incontinence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White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39.4%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9.9%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2.7%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Chinese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53.0%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7.8%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3.4%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Black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19.2%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4.6%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Hispanic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52.7%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15.2%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5.5%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470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</a:t>
            </a:r>
            <a:r>
              <a:rPr lang="en-US" dirty="0" smtClean="0"/>
              <a:t>Findings</a:t>
            </a:r>
            <a:r>
              <a:rPr lang="en-US" dirty="0" smtClean="0"/>
              <a:t>-Women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</a:t>
            </a:r>
            <a:r>
              <a:rPr lang="en-US" dirty="0" smtClean="0"/>
              <a:t>1213 </a:t>
            </a:r>
            <a:r>
              <a:rPr lang="en-US" dirty="0" smtClean="0"/>
              <a:t>wo</a:t>
            </a:r>
            <a:r>
              <a:rPr lang="en-US" dirty="0" smtClean="0"/>
              <a:t>men </a:t>
            </a:r>
            <a:r>
              <a:rPr lang="en-US" dirty="0" smtClean="0"/>
              <a:t>examined to date with complete data</a:t>
            </a:r>
          </a:p>
          <a:p>
            <a:r>
              <a:rPr lang="en-US" dirty="0" smtClean="0"/>
              <a:t>Total </a:t>
            </a:r>
            <a:r>
              <a:rPr lang="en-US" dirty="0" smtClean="0"/>
              <a:t>women </a:t>
            </a:r>
            <a:r>
              <a:rPr lang="en-US" dirty="0" smtClean="0"/>
              <a:t>completing ICIQ </a:t>
            </a:r>
            <a:r>
              <a:rPr lang="en-US" dirty="0" smtClean="0"/>
              <a:t>1197</a:t>
            </a:r>
            <a:endParaRPr lang="en-US" dirty="0" smtClean="0"/>
          </a:p>
          <a:p>
            <a:r>
              <a:rPr lang="en-US" dirty="0" smtClean="0"/>
              <a:t>16</a:t>
            </a:r>
            <a:r>
              <a:rPr lang="en-US" dirty="0" smtClean="0"/>
              <a:t> </a:t>
            </a:r>
            <a:r>
              <a:rPr lang="en-US" dirty="0" smtClean="0"/>
              <a:t>missing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01424"/>
              </p:ext>
            </p:extLst>
          </p:nvPr>
        </p:nvGraphicFramePr>
        <p:xfrm>
          <a:off x="1600200" y="3810000"/>
          <a:ext cx="4572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(</a:t>
                      </a:r>
                      <a:r>
                        <a:rPr lang="en-US" dirty="0" smtClean="0"/>
                        <a:t>n=16)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missing (</a:t>
                      </a:r>
                      <a:r>
                        <a:rPr lang="en-US" dirty="0" smtClean="0"/>
                        <a:t>n=1197)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 (years)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75.3 (8.9)</a:t>
                      </a:r>
                    </a:p>
                    <a:p>
                      <a:r>
                        <a:rPr lang="en-US" dirty="0" smtClean="0"/>
                        <a:t>Range</a:t>
                      </a:r>
                      <a:r>
                        <a:rPr lang="en-US" baseline="0" dirty="0" smtClean="0"/>
                        <a:t> 60-88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74.0 (8.50</a:t>
                      </a:r>
                    </a:p>
                    <a:p>
                      <a:r>
                        <a:rPr lang="en-US" dirty="0" smtClean="0"/>
                        <a:t>Range 60-98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N=494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Chinese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N=136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N=335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N=19.4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772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Preliminary </a:t>
            </a:r>
            <a:r>
              <a:rPr lang="en-US" dirty="0" smtClean="0"/>
              <a:t>Response to Questions</a:t>
            </a:r>
            <a:br>
              <a:rPr lang="en-US" dirty="0" smtClean="0"/>
            </a:br>
            <a:r>
              <a:rPr lang="en-US" dirty="0" smtClean="0"/>
              <a:t>Women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223296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Night (n=1197)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Stop (n=1194)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Night </a:t>
                      </a:r>
                      <a:r>
                        <a:rPr lang="en-US" dirty="0" smtClean="0"/>
                        <a:t>bother (</a:t>
                      </a:r>
                      <a:r>
                        <a:rPr lang="en-US" dirty="0" smtClean="0"/>
                        <a:t>n=1031-no </a:t>
                      </a:r>
                      <a:r>
                        <a:rPr lang="en-US" dirty="0" smtClean="0"/>
                        <a:t>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Stop bother (n=481-2 missing)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Sudden (n=1196)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Leak</a:t>
                      </a:r>
                      <a:r>
                        <a:rPr lang="en-US" baseline="0" dirty="0" smtClean="0"/>
                        <a:t> (n=1194)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Sudden bother (n=837-no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Leak bother (n=742-missing</a:t>
                      </a:r>
                      <a:r>
                        <a:rPr lang="en-US" baseline="0" dirty="0" smtClean="0"/>
                        <a:t> 7)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Pain</a:t>
                      </a:r>
                      <a:r>
                        <a:rPr lang="en-US" baseline="0" dirty="0" smtClean="0"/>
                        <a:t> (n=1194)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Leak often (n=1191)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Pain bother (n=135-no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Leak often bother (n=683-no missing)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Often (n=1195)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(n=1195)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Often bother (n=1194-1</a:t>
                      </a:r>
                      <a:r>
                        <a:rPr lang="en-US" baseline="0" dirty="0" smtClean="0"/>
                        <a:t>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r>
                        <a:rPr lang="en-US" baseline="0" dirty="0" smtClean="0"/>
                        <a:t> bother (n=680-no missing)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Delay (n=1197)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obvious (n=1195)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Delay bother (n=324-1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obvious bother (n=213-no missing)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Female strain (n=1196)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Asleep (n=1194)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Female strain bother (n=131-1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Asleep bother(n=137-no missing)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9388" y="6211669"/>
            <a:ext cx="8009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bother questions-participant was not queried unless they responded yes to the </a:t>
            </a:r>
          </a:p>
          <a:p>
            <a:r>
              <a:rPr lang="en-US" dirty="0" smtClean="0"/>
              <a:t>presence of the associated LUTS symptom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4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Findings-Women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08916"/>
              </p:ext>
            </p:extLst>
          </p:nvPr>
        </p:nvGraphicFramePr>
        <p:xfrm>
          <a:off x="914400" y="1600200"/>
          <a:ext cx="6858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64592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Age</a:t>
                      </a:r>
                      <a:r>
                        <a:rPr lang="en-US" sz="2400" baseline="0" dirty="0" smtClean="0"/>
                        <a:t> Categories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Nocturia</a:t>
                      </a:r>
                      <a:r>
                        <a:rPr lang="en-US" sz="2400" dirty="0" smtClean="0"/>
                        <a:t> Prevalence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Urgency</a:t>
                      </a:r>
                      <a:r>
                        <a:rPr lang="en-US" sz="2400" baseline="0" dirty="0" smtClean="0"/>
                        <a:t> urinary incontinence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Stress urinary incontinence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55-64</a:t>
                      </a:r>
                      <a:r>
                        <a:rPr lang="en-US" sz="2200" baseline="0" dirty="0" smtClean="0"/>
                        <a:t>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23.6%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65-74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17.2%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18.7%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75-84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52.5%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25.4%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85+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59.3%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22.7%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3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</a:t>
            </a:r>
            <a:r>
              <a:rPr lang="en-US" dirty="0" smtClean="0"/>
              <a:t>Findings</a:t>
            </a:r>
            <a:r>
              <a:rPr lang="en-US" dirty="0" smtClean="0"/>
              <a:t>-Women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48624"/>
              </p:ext>
            </p:extLst>
          </p:nvPr>
        </p:nvGraphicFramePr>
        <p:xfrm>
          <a:off x="1219200" y="1600200"/>
          <a:ext cx="6400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Race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Nocturia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Urgency</a:t>
                      </a:r>
                      <a:r>
                        <a:rPr lang="en-US" sz="2400" baseline="0" dirty="0" smtClean="0"/>
                        <a:t> urinary incontinence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Stress urinary incontinence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White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34.6%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23.9%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Chinese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46.3%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18.4%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Black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15.3%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Hispanic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56.8%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30.2%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936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missing data-continue to encourage participants to complete the questionnaires</a:t>
            </a:r>
          </a:p>
          <a:p>
            <a:r>
              <a:rPr lang="en-US" dirty="0" smtClean="0"/>
              <a:t>85+ participants show less incontinence-may be a survivor effect</a:t>
            </a:r>
          </a:p>
          <a:p>
            <a:r>
              <a:rPr lang="en-US" dirty="0" smtClean="0"/>
              <a:t>Differences by race/ethnicity</a:t>
            </a:r>
          </a:p>
          <a:p>
            <a:r>
              <a:rPr lang="en-US" dirty="0" smtClean="0"/>
              <a:t>Thank you to research coordinators for their hard work</a:t>
            </a:r>
          </a:p>
          <a:p>
            <a:r>
              <a:rPr lang="en-US" dirty="0" smtClean="0"/>
              <a:t>Thank you to the coordinating center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13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to the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Linda Brubaker MD MSc University of California, San Diego</a:t>
            </a:r>
          </a:p>
          <a:p>
            <a:r>
              <a:rPr lang="en-US" dirty="0" smtClean="0"/>
              <a:t>Ramon </a:t>
            </a:r>
            <a:r>
              <a:rPr lang="en-US" dirty="0" err="1" smtClean="0"/>
              <a:t>Durazo</a:t>
            </a:r>
            <a:r>
              <a:rPr lang="en-US" dirty="0" smtClean="0"/>
              <a:t> PhD Loyola University Chicago</a:t>
            </a:r>
          </a:p>
          <a:p>
            <a:r>
              <a:rPr lang="en-US" dirty="0" smtClean="0"/>
              <a:t>Kiang Liu PhD Northwestern </a:t>
            </a:r>
          </a:p>
          <a:p>
            <a:r>
              <a:rPr lang="en-US" dirty="0" smtClean="0"/>
              <a:t>Aaron Folsom MD University of Minnesota</a:t>
            </a:r>
          </a:p>
          <a:p>
            <a:r>
              <a:rPr lang="en-US" dirty="0" smtClean="0"/>
              <a:t>Steve </a:t>
            </a:r>
            <a:r>
              <a:rPr lang="en-US" dirty="0" err="1" smtClean="0"/>
              <a:t>Shea</a:t>
            </a:r>
            <a:r>
              <a:rPr lang="en-US" dirty="0" smtClean="0"/>
              <a:t> MD MS Columbia University</a:t>
            </a:r>
          </a:p>
          <a:p>
            <a:r>
              <a:rPr lang="en-US" dirty="0" smtClean="0"/>
              <a:t>Wendy Post MD MS Johns Hopkins University</a:t>
            </a:r>
          </a:p>
          <a:p>
            <a:r>
              <a:rPr lang="en-US" dirty="0" smtClean="0"/>
              <a:t>Karol Watson MD PhD UCLA</a:t>
            </a:r>
          </a:p>
          <a:p>
            <a:r>
              <a:rPr lang="en-US" dirty="0" smtClean="0"/>
              <a:t>Greg Burke MD MS Wake Forest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83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Lower Urinary Tract Symptoms (LUTS)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LUTS prevalence increases with age</a:t>
            </a:r>
          </a:p>
          <a:p>
            <a:r>
              <a:rPr lang="en-US" dirty="0" smtClean="0"/>
              <a:t>As U.S. population ages, prevalence of LUTS increases</a:t>
            </a:r>
          </a:p>
          <a:p>
            <a:r>
              <a:rPr lang="en-US" dirty="0" smtClean="0"/>
              <a:t>Widely recognized by specialists (urologists) but not addressed by other specialists and primary providers</a:t>
            </a:r>
          </a:p>
          <a:p>
            <a:r>
              <a:rPr lang="en-US" dirty="0" smtClean="0"/>
              <a:t>Patients embarrassed-not discussed during encounters</a:t>
            </a:r>
          </a:p>
          <a:p>
            <a:r>
              <a:rPr lang="en-US" dirty="0" smtClean="0"/>
              <a:t>Interferes with clinical care (e.g. diuretics for heart failure or hypertension management)</a:t>
            </a:r>
          </a:p>
          <a:p>
            <a:r>
              <a:rPr lang="en-US" dirty="0" smtClean="0"/>
              <a:t>Existing therapies have side effects</a:t>
            </a:r>
          </a:p>
          <a:p>
            <a:r>
              <a:rPr lang="en-US" dirty="0" smtClean="0"/>
              <a:t>Need better treatments and early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3400"/>
            <a:ext cx="6483927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200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UKNOW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UKNOW is designed to examine the prevalence of lower urinary tract symptoms LUTS) and to examine the association between LUTS and 25-hydroxyvitamin D levels </a:t>
            </a:r>
          </a:p>
          <a:p>
            <a:r>
              <a:rPr lang="en-US" dirty="0" smtClean="0"/>
              <a:t>UKNOW will also examine whether LUTS prevalence and severity differs by race/ethnicity</a:t>
            </a:r>
          </a:p>
          <a:p>
            <a:r>
              <a:rPr lang="en-US" dirty="0" smtClean="0"/>
              <a:t>UKNOW will also examine the association between LUTS and cardiovascular and kidney disease and associated risk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9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 25-hydroxyvitamin D levels will be significantly lower in adults with LUTS</a:t>
            </a:r>
          </a:p>
          <a:p>
            <a:r>
              <a:rPr lang="en-US" dirty="0" smtClean="0"/>
              <a:t>LUTS will differ by race/ethnicity in both men and women</a:t>
            </a:r>
          </a:p>
          <a:p>
            <a:r>
              <a:rPr lang="en-US" dirty="0" smtClean="0"/>
              <a:t>LUTS is associated with prevalent cardiovascular and kidney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95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ICIQ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UKNOW utilizes a 13-item questionnaire ICIQ</a:t>
            </a:r>
          </a:p>
          <a:p>
            <a:r>
              <a:rPr lang="en-US" dirty="0" smtClean="0"/>
              <a:t>Questionnaire queries urinary symptoms and associated bother</a:t>
            </a:r>
          </a:p>
          <a:p>
            <a:r>
              <a:rPr lang="en-US" dirty="0" smtClean="0"/>
              <a:t>Urinary symptoms are quantified as:</a:t>
            </a:r>
          </a:p>
          <a:p>
            <a:pPr lvl="1"/>
            <a:r>
              <a:rPr lang="en-US" dirty="0" smtClean="0"/>
              <a:t>Never</a:t>
            </a:r>
          </a:p>
          <a:p>
            <a:pPr lvl="1"/>
            <a:r>
              <a:rPr lang="en-US" dirty="0" smtClean="0"/>
              <a:t>Occasional </a:t>
            </a:r>
          </a:p>
          <a:p>
            <a:pPr lvl="1"/>
            <a:r>
              <a:rPr lang="en-US" dirty="0" smtClean="0"/>
              <a:t>Sometimes </a:t>
            </a:r>
          </a:p>
          <a:p>
            <a:pPr lvl="1"/>
            <a:r>
              <a:rPr lang="en-US" dirty="0" smtClean="0"/>
              <a:t>Most of the time</a:t>
            </a:r>
          </a:p>
          <a:p>
            <a:pPr lvl="1"/>
            <a:r>
              <a:rPr lang="en-US" dirty="0" smtClean="0"/>
              <a:t>All of the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25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</a:t>
            </a:r>
            <a:r>
              <a:rPr lang="en-US" dirty="0" smtClean="0"/>
              <a:t>Findings</a:t>
            </a:r>
            <a:r>
              <a:rPr lang="en-US" dirty="0" smtClean="0"/>
              <a:t>-Men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1093 men examined to date with complete data</a:t>
            </a:r>
          </a:p>
          <a:p>
            <a:r>
              <a:rPr lang="en-US" dirty="0" smtClean="0"/>
              <a:t>Total men completing ICIQ 1084</a:t>
            </a:r>
          </a:p>
          <a:p>
            <a:r>
              <a:rPr lang="en-US" dirty="0" smtClean="0"/>
              <a:t>9 missing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240554"/>
              </p:ext>
            </p:extLst>
          </p:nvPr>
        </p:nvGraphicFramePr>
        <p:xfrm>
          <a:off x="1600200" y="3810000"/>
          <a:ext cx="4572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(n=9)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missing (n=1084)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 (years)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84.2 (5.6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Range 76-92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73.8 (8.3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Range 59-95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N=459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Chinese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N=149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N=240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N=236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46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Response to Questions</a:t>
            </a:r>
            <a:br>
              <a:rPr lang="en-US" dirty="0"/>
            </a:br>
            <a:r>
              <a:rPr lang="en-US" dirty="0" smtClean="0"/>
              <a:t>Men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978935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Delay (n=1084)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Emptied (n=1080)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Delay bother (n=528-no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Emptied bother (n=598-no missing)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Strain</a:t>
                      </a:r>
                      <a:r>
                        <a:rPr lang="en-US" baseline="0" dirty="0" smtClean="0"/>
                        <a:t> (n=1084)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Sudden (n=1081)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Strain bother (n=307-1</a:t>
                      </a:r>
                      <a:r>
                        <a:rPr lang="en-US" baseline="0" dirty="0" smtClean="0"/>
                        <a:t>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Sudden</a:t>
                      </a:r>
                      <a:r>
                        <a:rPr lang="en-US" baseline="0" dirty="0" smtClean="0"/>
                        <a:t> bother (n=699-2 missing)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 (n=1077)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Leaking (n=1081)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 bother (n=1076-1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Leaking bother (n=497-no</a:t>
                      </a:r>
                      <a:r>
                        <a:rPr lang="en-US" baseline="0" dirty="0" smtClean="0"/>
                        <a:t> missing0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Stop (n=1082)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Cough (n=1081)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Stop bother (n=595-2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Cough bother (n=118-no missing)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obvious (n=1081)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Asleep</a:t>
                      </a:r>
                      <a:r>
                        <a:rPr lang="en-US" baseline="0" dirty="0" smtClean="0"/>
                        <a:t> (n=1081)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obvious bother (n=142-no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Asleep bother (n=92-1 missing)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Wetting (n=1078)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Often (n=1076)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Wetting bother (n=383-no missing)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Often</a:t>
                      </a:r>
                      <a:r>
                        <a:rPr lang="en-US" baseline="0" dirty="0" smtClean="0"/>
                        <a:t> bother (n=1074-2 missing)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5325" y="6096000"/>
            <a:ext cx="8009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bother questions-participant was not queried unless they responded yes to the </a:t>
            </a:r>
          </a:p>
          <a:p>
            <a:r>
              <a:rPr lang="en-US" dirty="0" smtClean="0"/>
              <a:t>presence of the associated LUTS symptom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Data-Men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330947"/>
              </p:ext>
            </p:extLst>
          </p:nvPr>
        </p:nvGraphicFramePr>
        <p:xfrm>
          <a:off x="1219200" y="1295400"/>
          <a:ext cx="6858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64592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Age</a:t>
                      </a:r>
                      <a:r>
                        <a:rPr lang="en-US" sz="2400" b="1" baseline="0" dirty="0" smtClean="0"/>
                        <a:t> Categories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Nocturia</a:t>
                      </a:r>
                      <a:r>
                        <a:rPr lang="en-US" sz="2400" b="1" dirty="0" smtClean="0"/>
                        <a:t> Prevalence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Urgency</a:t>
                      </a:r>
                      <a:r>
                        <a:rPr lang="en-US" sz="2400" b="1" baseline="0" dirty="0" smtClean="0"/>
                        <a:t> urinary incontinence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Stress urinary incontinence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55-64</a:t>
                      </a:r>
                      <a:r>
                        <a:rPr lang="en-US" sz="2200" baseline="0" dirty="0" smtClean="0"/>
                        <a:t>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10.3%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2.5%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65-74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39.5%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8.9%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3.4%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75-84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59.3%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17.2%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4.8%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85+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54.4%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17.6%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0.4%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31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880</Words>
  <Application>Microsoft Office PowerPoint</Application>
  <PresentationFormat>On-screen Show (4:3)</PresentationFormat>
  <Paragraphs>231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Urinary Knowledge Study (UKNOW)</vt:lpstr>
      <vt:lpstr>Lower Urinary Tract Symptoms (LUTS)</vt:lpstr>
      <vt:lpstr>PowerPoint Presentation</vt:lpstr>
      <vt:lpstr>UKNOW Overview</vt:lpstr>
      <vt:lpstr>Hypothesis</vt:lpstr>
      <vt:lpstr>ICIQ</vt:lpstr>
      <vt:lpstr>Preliminary Findings-Men</vt:lpstr>
      <vt:lpstr>Preliminary Response to Questions Men</vt:lpstr>
      <vt:lpstr>Preliminary Data-Men</vt:lpstr>
      <vt:lpstr>Preliminary Data-Men</vt:lpstr>
      <vt:lpstr>Preliminary Findings-Women</vt:lpstr>
      <vt:lpstr>Preliminary Response to Questions Women</vt:lpstr>
      <vt:lpstr>Preliminary Findings-Women</vt:lpstr>
      <vt:lpstr>Preliminary Findings-Women</vt:lpstr>
      <vt:lpstr>Conclusion</vt:lpstr>
      <vt:lpstr>Thank you to the Team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Knowledge Study (UKNOW)</dc:title>
  <dc:creator>Kramers</dc:creator>
  <cp:lastModifiedBy>Mattix-Kramer, Holly</cp:lastModifiedBy>
  <cp:revision>16</cp:revision>
  <dcterms:created xsi:type="dcterms:W3CDTF">2017-08-23T13:09:32Z</dcterms:created>
  <dcterms:modified xsi:type="dcterms:W3CDTF">2017-08-24T16:00:45Z</dcterms:modified>
</cp:coreProperties>
</file>