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38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15348"/>
            <a:ext cx="8991600" cy="1064565"/>
          </a:xfrm>
        </p:spPr>
        <p:txBody>
          <a:bodyPr/>
          <a:lstStyle/>
          <a:p>
            <a:r>
              <a:rPr lang="en-CA" dirty="0" smtClean="0"/>
              <a:t>MESA Lung III &amp; non-smokers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5618106"/>
            <a:ext cx="6801612" cy="123989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Status Report</a:t>
            </a:r>
          </a:p>
          <a:p>
            <a:r>
              <a:rPr lang="en-CA" sz="3200" dirty="0" smtClean="0"/>
              <a:t>September 8, 2017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427" t="34962" b="49013"/>
          <a:stretch/>
        </p:blipFill>
        <p:spPr>
          <a:xfrm>
            <a:off x="3004345" y="2219116"/>
            <a:ext cx="2071395" cy="263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401" t="709"/>
          <a:stretch/>
        </p:blipFill>
        <p:spPr>
          <a:xfrm>
            <a:off x="10307104" y="2237782"/>
            <a:ext cx="1548985" cy="261549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22" y="2219117"/>
            <a:ext cx="2615682" cy="26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19306" r="478" b="40438"/>
          <a:stretch/>
        </p:blipFill>
        <p:spPr bwMode="auto">
          <a:xfrm rot="5400000">
            <a:off x="5016425" y="2178277"/>
            <a:ext cx="2634157" cy="271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10059" y="3955829"/>
            <a:ext cx="226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10</a:t>
            </a:r>
            <a:r>
              <a:rPr lang="en-CA" baseline="30000" dirty="0" smtClean="0"/>
              <a:t>th</a:t>
            </a:r>
            <a:r>
              <a:rPr lang="en-CA" dirty="0" smtClean="0"/>
              <a:t> generation airway</a:t>
            </a:r>
          </a:p>
          <a:p>
            <a:pPr algn="ctr"/>
            <a:r>
              <a:rPr lang="en-CA" dirty="0" smtClean="0"/>
              <a:t>1.6 </a:t>
            </a:r>
            <a:r>
              <a:rPr lang="en-CA" dirty="0" err="1" smtClean="0"/>
              <a:t>mSv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34154" y="3545527"/>
            <a:ext cx="1330217" cy="51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11" y="2207510"/>
            <a:ext cx="2676034" cy="26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1845426"/>
            <a:ext cx="11188930" cy="4596938"/>
          </a:xfrm>
        </p:spPr>
        <p:txBody>
          <a:bodyPr>
            <a:noAutofit/>
          </a:bodyPr>
          <a:lstStyle/>
          <a:p>
            <a:pPr marL="228600" lvl="1"/>
            <a:r>
              <a:rPr lang="en-CA" sz="2800" dirty="0" smtClean="0"/>
              <a:t>KEY MEASURES </a:t>
            </a:r>
          </a:p>
          <a:p>
            <a:pPr marL="457200" lvl="2"/>
            <a:r>
              <a:rPr lang="en-CA" sz="2800" dirty="0" smtClean="0"/>
              <a:t>Lung questionnaire</a:t>
            </a:r>
          </a:p>
          <a:p>
            <a:pPr marL="457200" lvl="2"/>
            <a:r>
              <a:rPr lang="en-CA" sz="2800" dirty="0" smtClean="0"/>
              <a:t>Post-bronchodilator spirometry </a:t>
            </a:r>
          </a:p>
          <a:p>
            <a:pPr marL="457200" lvl="2"/>
            <a:r>
              <a:rPr lang="en-US" sz="2800" dirty="0" smtClean="0"/>
              <a:t>Non-contrast </a:t>
            </a:r>
            <a:r>
              <a:rPr lang="en-US" sz="2800" dirty="0"/>
              <a:t>and </a:t>
            </a:r>
            <a:r>
              <a:rPr lang="en-US" sz="2800" dirty="0" smtClean="0"/>
              <a:t>contrast </a:t>
            </a:r>
            <a:r>
              <a:rPr lang="en-US" sz="2800" dirty="0"/>
              <a:t>chest </a:t>
            </a:r>
            <a:r>
              <a:rPr lang="en-US" sz="2800" dirty="0" smtClean="0"/>
              <a:t>CT</a:t>
            </a:r>
          </a:p>
          <a:p>
            <a:pPr marL="228600" lvl="1"/>
            <a:endParaRPr lang="en-CA" sz="2800" dirty="0"/>
          </a:p>
          <a:p>
            <a:pPr marL="228600" lvl="1"/>
            <a:r>
              <a:rPr lang="en-CA" sz="2800" dirty="0" smtClean="0"/>
              <a:t>EXAM </a:t>
            </a:r>
            <a:r>
              <a:rPr lang="en-CA" sz="2800" dirty="0"/>
              <a:t>6 </a:t>
            </a:r>
            <a:r>
              <a:rPr lang="en-CA" sz="2800" dirty="0" smtClean="0"/>
              <a:t>TARGET</a:t>
            </a:r>
          </a:p>
          <a:p>
            <a:pPr marL="457200" lvl="2"/>
            <a:r>
              <a:rPr lang="en-CA" sz="2800" dirty="0" smtClean="0"/>
              <a:t>2,650</a:t>
            </a:r>
            <a:endParaRPr lang="en-CA" sz="2800" dirty="0"/>
          </a:p>
          <a:p>
            <a:pPr marL="0" lvl="1" indent="0">
              <a:buNone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1136" y="391114"/>
            <a:ext cx="7729728" cy="48172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Mesa lung iii &amp; non-smoker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1114"/>
            <a:ext cx="7729728" cy="48172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spirometry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0013"/>
              </p:ext>
            </p:extLst>
          </p:nvPr>
        </p:nvGraphicFramePr>
        <p:xfrm>
          <a:off x="224445" y="980402"/>
          <a:ext cx="10989424" cy="2511282"/>
        </p:xfrm>
        <a:graphic>
          <a:graphicData uri="http://schemas.openxmlformats.org/drawingml/2006/table">
            <a:tbl>
              <a:tblPr/>
              <a:tblGrid>
                <a:gridCol w="872835">
                  <a:extLst>
                    <a:ext uri="{9D8B030D-6E8A-4147-A177-3AD203B41FA5}">
                      <a16:colId xmlns:a16="http://schemas.microsoft.com/office/drawing/2014/main" val="3402040978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val="737997682"/>
                    </a:ext>
                  </a:extLst>
                </a:gridCol>
                <a:gridCol w="1596936">
                  <a:extLst>
                    <a:ext uri="{9D8B030D-6E8A-4147-A177-3AD203B41FA5}">
                      <a16:colId xmlns:a16="http://schemas.microsoft.com/office/drawing/2014/main" val="632752854"/>
                    </a:ext>
                  </a:extLst>
                </a:gridCol>
                <a:gridCol w="1409936">
                  <a:extLst>
                    <a:ext uri="{9D8B030D-6E8A-4147-A177-3AD203B41FA5}">
                      <a16:colId xmlns:a16="http://schemas.microsoft.com/office/drawing/2014/main" val="3433222301"/>
                    </a:ext>
                  </a:extLst>
                </a:gridCol>
                <a:gridCol w="1321815">
                  <a:extLst>
                    <a:ext uri="{9D8B030D-6E8A-4147-A177-3AD203B41FA5}">
                      <a16:colId xmlns:a16="http://schemas.microsoft.com/office/drawing/2014/main" val="2950538927"/>
                    </a:ext>
                  </a:extLst>
                </a:gridCol>
                <a:gridCol w="1336502">
                  <a:extLst>
                    <a:ext uri="{9D8B030D-6E8A-4147-A177-3AD203B41FA5}">
                      <a16:colId xmlns:a16="http://schemas.microsoft.com/office/drawing/2014/main" val="3075707639"/>
                    </a:ext>
                  </a:extLst>
                </a:gridCol>
                <a:gridCol w="1527431">
                  <a:extLst>
                    <a:ext uri="{9D8B030D-6E8A-4147-A177-3AD203B41FA5}">
                      <a16:colId xmlns:a16="http://schemas.microsoft.com/office/drawing/2014/main" val="499057746"/>
                    </a:ext>
                  </a:extLst>
                </a:gridCol>
                <a:gridCol w="1527431">
                  <a:extLst>
                    <a:ext uri="{9D8B030D-6E8A-4147-A177-3AD203B41FA5}">
                      <a16:colId xmlns:a16="http://schemas.microsoft.com/office/drawing/2014/main" val="1259532260"/>
                    </a:ext>
                  </a:extLst>
                </a:gridCol>
              </a:tblGrid>
              <a:tr h="2856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 6 visits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 9/6/2017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Selected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Consented 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Pre-BD spirometry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Post-BD spirometry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Post-BD Spirometry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Lung Questionnaire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66296"/>
                  </a:ext>
                </a:extLst>
              </a:tr>
              <a:tr h="144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Spirometry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Spirometry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Selected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4814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8617"/>
                  </a:ext>
                </a:extLst>
              </a:tr>
              <a:tr h="202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16819"/>
                  </a:ext>
                </a:extLst>
              </a:tr>
              <a:tr h="202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 JHU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82228"/>
                  </a:ext>
                </a:extLst>
              </a:tr>
              <a:tr h="202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6377"/>
                  </a:ext>
                </a:extLst>
              </a:tr>
              <a:tr h="194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20888"/>
                  </a:ext>
                </a:extLst>
              </a:tr>
              <a:tr h="202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 UCLA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19608"/>
                  </a:ext>
                </a:extLst>
              </a:tr>
              <a:tr h="202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6547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94832" b="4058"/>
          <a:stretch/>
        </p:blipFill>
        <p:spPr>
          <a:xfrm>
            <a:off x="211247" y="4035149"/>
            <a:ext cx="283275" cy="2822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544" r="1" b="4731"/>
          <a:stretch/>
        </p:blipFill>
        <p:spPr>
          <a:xfrm>
            <a:off x="459446" y="4043462"/>
            <a:ext cx="3369007" cy="2803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6" y="3813857"/>
            <a:ext cx="4075244" cy="252329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4294"/>
              </p:ext>
            </p:extLst>
          </p:nvPr>
        </p:nvGraphicFramePr>
        <p:xfrm>
          <a:off x="4000783" y="4075517"/>
          <a:ext cx="4967733" cy="2618847"/>
        </p:xfrm>
        <a:graphic>
          <a:graphicData uri="http://schemas.openxmlformats.org/drawingml/2006/table">
            <a:tbl>
              <a:tblPr/>
              <a:tblGrid>
                <a:gridCol w="884797">
                  <a:extLst>
                    <a:ext uri="{9D8B030D-6E8A-4147-A177-3AD203B41FA5}">
                      <a16:colId xmlns:a16="http://schemas.microsoft.com/office/drawing/2014/main" val="1170283116"/>
                    </a:ext>
                  </a:extLst>
                </a:gridCol>
                <a:gridCol w="1155469">
                  <a:extLst>
                    <a:ext uri="{9D8B030D-6E8A-4147-A177-3AD203B41FA5}">
                      <a16:colId xmlns:a16="http://schemas.microsoft.com/office/drawing/2014/main" val="143409624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75064964"/>
                    </a:ext>
                  </a:extLst>
                </a:gridCol>
                <a:gridCol w="1464427">
                  <a:extLst>
                    <a:ext uri="{9D8B030D-6E8A-4147-A177-3AD203B41FA5}">
                      <a16:colId xmlns:a16="http://schemas.microsoft.com/office/drawing/2014/main" val="3718931181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Spirometry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Spirometry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Spirometry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89748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received at 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 received at 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5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68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26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 JHU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38648"/>
                  </a:ext>
                </a:extLst>
              </a:tr>
              <a:tr h="296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740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73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 UCLA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118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47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3423" y="61107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COMPLETION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9069" y="3505105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QUALITY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76652" y="3558217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DATA TRANSFER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91" y="5063404"/>
            <a:ext cx="2164249" cy="1271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892966" y="4743115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Last month by site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4522" y="3997282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Exam 6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15390" y="6458608"/>
            <a:ext cx="61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Week</a:t>
            </a:r>
            <a:endParaRPr lang="en-US" sz="14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34607"/>
              </p:ext>
            </p:extLst>
          </p:nvPr>
        </p:nvGraphicFramePr>
        <p:xfrm>
          <a:off x="9270206" y="4075517"/>
          <a:ext cx="2921794" cy="2587279"/>
        </p:xfrm>
        <a:graphic>
          <a:graphicData uri="http://schemas.openxmlformats.org/drawingml/2006/table">
            <a:tbl>
              <a:tblPr/>
              <a:tblGrid>
                <a:gridCol w="834847">
                  <a:extLst>
                    <a:ext uri="{9D8B030D-6E8A-4147-A177-3AD203B41FA5}">
                      <a16:colId xmlns:a16="http://schemas.microsoft.com/office/drawing/2014/main" val="489115019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721361843"/>
                    </a:ext>
                  </a:extLst>
                </a:gridCol>
                <a:gridCol w="855305">
                  <a:extLst>
                    <a:ext uri="{9D8B030D-6E8A-4147-A177-3AD203B41FA5}">
                      <a16:colId xmlns:a16="http://schemas.microsoft.com/office/drawing/2014/main" val="3578011300"/>
                    </a:ext>
                  </a:extLst>
                </a:gridCol>
                <a:gridCol w="643813">
                  <a:extLst>
                    <a:ext uri="{9D8B030D-6E8A-4147-A177-3AD203B41FA5}">
                      <a16:colId xmlns:a16="http://schemas.microsoft.com/office/drawing/2014/main" val="1815070841"/>
                    </a:ext>
                  </a:extLst>
                </a:gridCol>
              </a:tblGrid>
              <a:tr h="813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25th 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  <a:p>
                      <a:pPr algn="ctr" fontAlgn="ctr"/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75th 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648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017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 JHU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651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65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2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 UCLA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74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0126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270206" y="3590911"/>
            <a:ext cx="14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1114"/>
            <a:ext cx="7729728" cy="48172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CT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99391"/>
              </p:ext>
            </p:extLst>
          </p:nvPr>
        </p:nvGraphicFramePr>
        <p:xfrm>
          <a:off x="7128673" y="3595576"/>
          <a:ext cx="4934991" cy="2270760"/>
        </p:xfrm>
        <a:graphic>
          <a:graphicData uri="http://schemas.openxmlformats.org/drawingml/2006/table">
            <a:tbl>
              <a:tblPr/>
              <a:tblGrid>
                <a:gridCol w="940506">
                  <a:extLst>
                    <a:ext uri="{9D8B030D-6E8A-4147-A177-3AD203B41FA5}">
                      <a16:colId xmlns:a16="http://schemas.microsoft.com/office/drawing/2014/main" val="1170283116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1434096244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3775064964"/>
                    </a:ext>
                  </a:extLst>
                </a:gridCol>
                <a:gridCol w="850232">
                  <a:extLst>
                    <a:ext uri="{9D8B030D-6E8A-4147-A177-3AD203B41FA5}">
                      <a16:colId xmlns:a16="http://schemas.microsoft.com/office/drawing/2014/main" val="3718931181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92554181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Reviewed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</a:t>
                      </a:r>
                      <a:r>
                        <a:rPr lang="en-CA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process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Need attention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89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68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26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 JHU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386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740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73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 UCLA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118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47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3423" y="61107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COMPLETION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9069" y="3246234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QUALITY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36583" y="3246234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DATA TRANSFER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87285"/>
              </p:ext>
            </p:extLst>
          </p:nvPr>
        </p:nvGraphicFramePr>
        <p:xfrm>
          <a:off x="237155" y="996593"/>
          <a:ext cx="11134657" cy="2274648"/>
        </p:xfrm>
        <a:graphic>
          <a:graphicData uri="http://schemas.openxmlformats.org/drawingml/2006/table">
            <a:tbl>
              <a:tblPr/>
              <a:tblGrid>
                <a:gridCol w="860125">
                  <a:extLst>
                    <a:ext uri="{9D8B030D-6E8A-4147-A177-3AD203B41FA5}">
                      <a16:colId xmlns:a16="http://schemas.microsoft.com/office/drawing/2014/main" val="3540347499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537238692"/>
                    </a:ext>
                  </a:extLst>
                </a:gridCol>
                <a:gridCol w="1765636">
                  <a:extLst>
                    <a:ext uri="{9D8B030D-6E8A-4147-A177-3AD203B41FA5}">
                      <a16:colId xmlns:a16="http://schemas.microsoft.com/office/drawing/2014/main" val="1817734419"/>
                    </a:ext>
                  </a:extLst>
                </a:gridCol>
                <a:gridCol w="1386416">
                  <a:extLst>
                    <a:ext uri="{9D8B030D-6E8A-4147-A177-3AD203B41FA5}">
                      <a16:colId xmlns:a16="http://schemas.microsoft.com/office/drawing/2014/main" val="2218653167"/>
                    </a:ext>
                  </a:extLst>
                </a:gridCol>
                <a:gridCol w="1299765">
                  <a:extLst>
                    <a:ext uri="{9D8B030D-6E8A-4147-A177-3AD203B41FA5}">
                      <a16:colId xmlns:a16="http://schemas.microsoft.com/office/drawing/2014/main" val="546218628"/>
                    </a:ext>
                  </a:extLst>
                </a:gridCol>
                <a:gridCol w="1314207">
                  <a:extLst>
                    <a:ext uri="{9D8B030D-6E8A-4147-A177-3AD203B41FA5}">
                      <a16:colId xmlns:a16="http://schemas.microsoft.com/office/drawing/2014/main" val="3931823499"/>
                    </a:ext>
                  </a:extLst>
                </a:gridCol>
                <a:gridCol w="1501952">
                  <a:extLst>
                    <a:ext uri="{9D8B030D-6E8A-4147-A177-3AD203B41FA5}">
                      <a16:colId xmlns:a16="http://schemas.microsoft.com/office/drawing/2014/main" val="861745973"/>
                    </a:ext>
                  </a:extLst>
                </a:gridCol>
                <a:gridCol w="1501952">
                  <a:extLst>
                    <a:ext uri="{9D8B030D-6E8A-4147-A177-3AD203B41FA5}">
                      <a16:colId xmlns:a16="http://schemas.microsoft.com/office/drawing/2014/main" val="3081786675"/>
                    </a:ext>
                  </a:extLst>
                </a:gridCol>
              </a:tblGrid>
              <a:tr h="259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Exam 6 visits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Any 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Any 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Any 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Contrast CT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Contrast CT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Contrast 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73382"/>
                  </a:ext>
                </a:extLst>
              </a:tr>
              <a:tr h="174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 9/6/2017</a:t>
                      </a: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Selected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Consented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Selected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Consented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89001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75161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30396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66954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93556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83.9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97138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 UCLA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19307"/>
                  </a:ext>
                </a:extLst>
              </a:tr>
              <a:tr h="170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61.0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</a:t>
                      </a:r>
                    </a:p>
                  </a:txBody>
                  <a:tcPr marL="8098" marR="8098" marT="8098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9813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39457"/>
              </p:ext>
            </p:extLst>
          </p:nvPr>
        </p:nvGraphicFramePr>
        <p:xfrm>
          <a:off x="149668" y="3598153"/>
          <a:ext cx="6886914" cy="1693545"/>
        </p:xfrm>
        <a:graphic>
          <a:graphicData uri="http://schemas.openxmlformats.org/drawingml/2006/table">
            <a:tbl>
              <a:tblPr/>
              <a:tblGrid>
                <a:gridCol w="2291110">
                  <a:extLst>
                    <a:ext uri="{9D8B030D-6E8A-4147-A177-3AD203B41FA5}">
                      <a16:colId xmlns:a16="http://schemas.microsoft.com/office/drawing/2014/main" val="41440064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92444519"/>
                    </a:ext>
                  </a:extLst>
                </a:gridCol>
                <a:gridCol w="1559908">
                  <a:extLst>
                    <a:ext uri="{9D8B030D-6E8A-4147-A177-3AD203B41FA5}">
                      <a16:colId xmlns:a16="http://schemas.microsoft.com/office/drawing/2014/main" val="2297875367"/>
                    </a:ext>
                  </a:extLst>
                </a:gridCol>
                <a:gridCol w="1681229">
                  <a:extLst>
                    <a:ext uri="{9D8B030D-6E8A-4147-A177-3AD203B41FA5}">
                      <a16:colId xmlns:a16="http://schemas.microsoft.com/office/drawing/2014/main" val="3687534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/ QC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issue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Last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Preceding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9969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above consent)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0.22% (3)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0.65%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 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782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below consent)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0.07%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 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 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657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6.08% (82)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1.94% (3)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 (2)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48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QC Error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1.63% (22)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1.29% (2)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 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3143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046" y="5291698"/>
            <a:ext cx="7036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(above consent) Examples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Participant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was scanned twice; other issues with the scan that resulted in radiation above 6.5mSv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(below consent) Examples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: Participants who were not selected, but consented and completed scan; other issues with the scan, but radiation not above consented limit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Low Level: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Protocol deviation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influence radiation but total dose is below consented limit Examples: Scan starts more than 2cm above the apices or ends more than 5cm below the base of the lung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Q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 Error: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Violation is not protocol related Examples: scan clipping or motion resulting in unusable data; uncontrollable event resulting in unusable data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6582" y="5865207"/>
            <a:ext cx="14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REPORTING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29732"/>
              </p:ext>
            </p:extLst>
          </p:nvPr>
        </p:nvGraphicFramePr>
        <p:xfrm>
          <a:off x="7128673" y="6189266"/>
          <a:ext cx="4934991" cy="597479"/>
        </p:xfrm>
        <a:graphic>
          <a:graphicData uri="http://schemas.openxmlformats.org/drawingml/2006/table">
            <a:tbl>
              <a:tblPr/>
              <a:tblGrid>
                <a:gridCol w="1410080">
                  <a:extLst>
                    <a:ext uri="{9D8B030D-6E8A-4147-A177-3AD203B41FA5}">
                      <a16:colId xmlns:a16="http://schemas.microsoft.com/office/drawing/2014/main" val="489115019"/>
                    </a:ext>
                  </a:extLst>
                </a:gridCol>
                <a:gridCol w="992859">
                  <a:extLst>
                    <a:ext uri="{9D8B030D-6E8A-4147-A177-3AD203B41FA5}">
                      <a16:colId xmlns:a16="http://schemas.microsoft.com/office/drawing/2014/main" val="2721361843"/>
                    </a:ext>
                  </a:extLst>
                </a:gridCol>
                <a:gridCol w="1444634">
                  <a:extLst>
                    <a:ext uri="{9D8B030D-6E8A-4147-A177-3AD203B41FA5}">
                      <a16:colId xmlns:a16="http://schemas.microsoft.com/office/drawing/2014/main" val="3578011300"/>
                    </a:ext>
                  </a:extLst>
                </a:gridCol>
                <a:gridCol w="1087418">
                  <a:extLst>
                    <a:ext uri="{9D8B030D-6E8A-4147-A177-3AD203B41FA5}">
                      <a16:colId xmlns:a16="http://schemas.microsoft.com/office/drawing/2014/main" val="1815070841"/>
                    </a:ext>
                  </a:extLst>
                </a:gridCol>
              </a:tblGrid>
              <a:tr h="344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25th 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C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75th 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64865"/>
                  </a:ext>
                </a:extLst>
              </a:tr>
              <a:tr h="107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0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4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1845426"/>
            <a:ext cx="11188930" cy="4596938"/>
          </a:xfrm>
        </p:spPr>
        <p:txBody>
          <a:bodyPr>
            <a:noAutofit/>
          </a:bodyPr>
          <a:lstStyle/>
          <a:p>
            <a:pPr marL="457200" lvl="2"/>
            <a:r>
              <a:rPr lang="en-CA" sz="2800" dirty="0" smtClean="0"/>
              <a:t>Lung </a:t>
            </a:r>
            <a:r>
              <a:rPr lang="en-CA" sz="2800" dirty="0" smtClean="0"/>
              <a:t>questionnaire</a:t>
            </a:r>
          </a:p>
          <a:p>
            <a:pPr marL="457200" lvl="2"/>
            <a:r>
              <a:rPr lang="en-CA" sz="2800" dirty="0" smtClean="0"/>
              <a:t>Spirometry quality</a:t>
            </a:r>
          </a:p>
          <a:p>
            <a:pPr marL="457200" lvl="2"/>
            <a:r>
              <a:rPr lang="en-CA" sz="2800" dirty="0" smtClean="0"/>
              <a:t>CT </a:t>
            </a:r>
            <a:r>
              <a:rPr lang="en-CA" sz="2800" dirty="0" smtClean="0"/>
              <a:t>consents</a:t>
            </a:r>
          </a:p>
          <a:p>
            <a:pPr marL="457200" lvl="2"/>
            <a:r>
              <a:rPr lang="en-CA" sz="2800" dirty="0" smtClean="0"/>
              <a:t>Reporting</a:t>
            </a:r>
            <a:endParaRPr lang="en-CA" sz="2800" dirty="0"/>
          </a:p>
          <a:p>
            <a:pPr marL="457200" lvl="2"/>
            <a:endParaRPr lang="en-CA" sz="2800" dirty="0" smtClean="0"/>
          </a:p>
          <a:p>
            <a:pPr marL="457200" lvl="2"/>
            <a:r>
              <a:rPr lang="en-CA" sz="2800" dirty="0" smtClean="0"/>
              <a:t>Post-bronchodilator spirometry completion </a:t>
            </a:r>
          </a:p>
          <a:p>
            <a:pPr marL="457200" lvl="2"/>
            <a:r>
              <a:rPr lang="en-CA" sz="2800" dirty="0"/>
              <a:t>C</a:t>
            </a:r>
            <a:r>
              <a:rPr lang="en-CA" sz="2800" dirty="0" smtClean="0"/>
              <a:t>ontrast CT completion</a:t>
            </a:r>
            <a:endParaRPr lang="en-CA" sz="2800" dirty="0"/>
          </a:p>
          <a:p>
            <a:pPr marL="457200" lvl="2"/>
            <a:endParaRPr lang="en-CA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1136" y="391114"/>
            <a:ext cx="7729728" cy="48172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TAKE-HOME POINTS</a:t>
            </a:r>
            <a:endParaRPr lang="en-US" dirty="0"/>
          </a:p>
        </p:txBody>
      </p:sp>
      <p:sp>
        <p:nvSpPr>
          <p:cNvPr id="13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2" y="1931678"/>
            <a:ext cx="413658" cy="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2" y="2475964"/>
            <a:ext cx="413658" cy="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2" y="3020250"/>
            <a:ext cx="413658" cy="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d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7" y="4640237"/>
            <a:ext cx="450997" cy="4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sad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7" y="5188422"/>
            <a:ext cx="450997" cy="4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46" y="3568436"/>
            <a:ext cx="413658" cy="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847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200</TotalTime>
  <Words>620</Words>
  <Application>Microsoft Office PowerPoint</Application>
  <PresentationFormat>Widescreen</PresentationFormat>
  <Paragraphs>315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Parcel</vt:lpstr>
      <vt:lpstr>MESA Lung III &amp; non-smokers</vt:lpstr>
      <vt:lpstr>Mesa lung iii &amp; non-smoker measures</vt:lpstr>
      <vt:lpstr>spirometry</vt:lpstr>
      <vt:lpstr>CT</vt:lpstr>
      <vt:lpstr>TAKE-HOME POINTS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Lung III &amp; non-smokers</dc:title>
  <dc:creator>Smith, Benjamin</dc:creator>
  <cp:lastModifiedBy>Smith, Benjamin</cp:lastModifiedBy>
  <cp:revision>24</cp:revision>
  <dcterms:created xsi:type="dcterms:W3CDTF">2017-09-06T18:04:43Z</dcterms:created>
  <dcterms:modified xsi:type="dcterms:W3CDTF">2017-09-07T18:11:11Z</dcterms:modified>
</cp:coreProperties>
</file>