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03" r:id="rId3"/>
    <p:sldId id="307" r:id="rId4"/>
    <p:sldId id="274" r:id="rId5"/>
    <p:sldId id="273" r:id="rId6"/>
    <p:sldId id="312" r:id="rId7"/>
    <p:sldId id="317" r:id="rId8"/>
    <p:sldId id="318" r:id="rId9"/>
    <p:sldId id="314" r:id="rId10"/>
    <p:sldId id="309" r:id="rId11"/>
    <p:sldId id="31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6"/>
    <p:restoredTop sz="94863"/>
  </p:normalViewPr>
  <p:slideViewPr>
    <p:cSldViewPr>
      <p:cViewPr>
        <p:scale>
          <a:sx n="83" d="100"/>
          <a:sy n="83" d="100"/>
        </p:scale>
        <p:origin x="352" y="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9AEA23-7E1C-B349-B982-DCE68D9EEE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7240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271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4543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867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310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67BCCD-AD6C-9F41-880F-7D224581484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7" name="Picture 6" descr="mesa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81010"/>
            <a:ext cx="1662113" cy="102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33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8B2E5-4884-FB43-80A7-27768D935C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71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170ED-0D6E-8F43-89C5-2D4B8FF1A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881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4B49-762F-184F-8FE2-7D6D3D126E0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283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48F4A-3FFC-1940-BCF6-18074583E76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42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458B-C8E7-AC41-A997-C6DFF22CCA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737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37A61-2C7E-4948-B765-326191597E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33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50A4B-5C62-1C4D-B190-F37B1286E2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32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B773A-AE68-464B-9A78-8A32146C7C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578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E8FE4-220A-7D40-80B8-96C3B7E5274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62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5688B-8750-6442-8910-78B910CDEA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392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074E05-282E-F247-9F84-01A71A541F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80320" y="427038"/>
            <a:ext cx="8583361" cy="907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MESA Atrial Fibrillation Study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4983" y="1870770"/>
            <a:ext cx="70140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Atrial fibrillation burden, vascular disease of the brain and cardiac MRI in MESA</a:t>
            </a:r>
          </a:p>
          <a:p>
            <a:pPr algn="ctr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All 6 field centers</a:t>
            </a:r>
          </a:p>
          <a:p>
            <a:pPr algn="ctr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N=1500 participants</a:t>
            </a:r>
          </a:p>
          <a:p>
            <a:pPr algn="ctr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PI: Susan Heckbert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4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4638"/>
            <a:ext cx="822960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Brain MRI planning</a:t>
            </a:r>
          </a:p>
          <a:p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Penn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MRI Reading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Center, PI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 Nick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Bryan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0150" y="2347317"/>
            <a:ext cx="67437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U Penn site visits/training	Nov-Dec 2017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Brain MRIs begin	Jan 2018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Brain MRIs completed	Spring 2019</a:t>
            </a:r>
            <a:endParaRPr lang="en-US" sz="26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8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152401"/>
            <a:ext cx="758163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781183" y="1371600"/>
            <a:ext cx="7581635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algn="ctr" eaLnBrk="1" hangingPunct="1">
              <a:spcBef>
                <a:spcPts val="600"/>
              </a:spcBef>
              <a:buNone/>
            </a:pPr>
            <a:r>
              <a:rPr lang="en-US" sz="3600" dirty="0" smtClean="0">
                <a:latin typeface="Calibri" charset="0"/>
                <a:ea typeface="Calibri" charset="0"/>
                <a:cs typeface="Calibri" charset="0"/>
              </a:rPr>
              <a:t>Questions?</a:t>
            </a:r>
            <a:endParaRPr lang="en-US" sz="36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4615696"/>
            <a:ext cx="2852057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7800" indent="-177800"/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ECG monitoring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Cognitive function Qs</a:t>
            </a:r>
          </a:p>
          <a:p>
            <a:pPr marL="238125" indent="-238125"/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Physical function Q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Blood draw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615696"/>
            <a:ext cx="16129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Cardiac MRI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NT-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proBNP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37100" y="4615696"/>
            <a:ext cx="23749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Brain MRI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Physical function Q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3600" y="4615696"/>
            <a:ext cx="18161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CV events ascertainment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196596"/>
            <a:ext cx="840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22500" algn="l"/>
                <a:tab pos="2743200" algn="l"/>
                <a:tab pos="4165600" algn="l"/>
                <a:tab pos="6972300" algn="l"/>
              </a:tabLst>
            </a:pP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Exam 5	Exam 6	avg 18 mos after Ex 6	follow-up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1)	Association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of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AF and AF burden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on extended </a:t>
            </a:r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cardiac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monitoring </a:t>
            </a:r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with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brain structure &amp; function </a:t>
            </a:r>
            <a:r>
              <a:rPr lang="en-US" b="1" kern="0" dirty="0" smtClean="0">
                <a:latin typeface="Calibri" charset="0"/>
                <a:ea typeface="Calibri" charset="0"/>
                <a:cs typeface="Calibri" charset="0"/>
              </a:rPr>
              <a:t>on MRI</a:t>
            </a:r>
          </a:p>
          <a:p>
            <a:pPr marL="914400" lvl="1" indent="-457200"/>
            <a:endParaRPr lang="en-US" kern="0" dirty="0" smtClean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/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2)	Association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of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cardiac structure and function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with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AF and AF </a:t>
            </a:r>
            <a:r>
              <a:rPr lang="en-US" b="1" kern="0" dirty="0" smtClean="0">
                <a:latin typeface="Calibri" charset="0"/>
                <a:ea typeface="Calibri" charset="0"/>
                <a:cs typeface="Calibri" charset="0"/>
              </a:rPr>
              <a:t>burden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2540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Primary aims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828800" y="4648200"/>
            <a:ext cx="2819400" cy="381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52400" y="4648200"/>
            <a:ext cx="1555750" cy="381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768850" y="4648200"/>
            <a:ext cx="1555750" cy="381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4615696"/>
            <a:ext cx="2852057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7800" indent="-177800"/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ECG monitoring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Cognitive function Qs</a:t>
            </a:r>
          </a:p>
          <a:p>
            <a:pPr marL="238125" indent="-238125"/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Physical function Q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Blood draw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615696"/>
            <a:ext cx="16129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Cardiac MRI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NT-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proBNP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37100" y="4615696"/>
            <a:ext cx="23749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Brain MRI</a:t>
            </a:r>
          </a:p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Physical function Q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3600" y="4615696"/>
            <a:ext cx="18161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CV events ascertainment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196596"/>
            <a:ext cx="840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22500" algn="l"/>
                <a:tab pos="2743200" algn="l"/>
                <a:tab pos="4165600" algn="l"/>
                <a:tab pos="6972300" algn="l"/>
              </a:tabLst>
            </a:pP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Exam 5	Exam 6	avg 18 mos after Ex 6	follow-up</a:t>
            </a: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2954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1)	Cross-sectional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association of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AF and AF burden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with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cognitive function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physical function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at Exam </a:t>
            </a:r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6</a:t>
            </a:r>
          </a:p>
          <a:p>
            <a:pPr marL="914400" lvl="1" indent="-457200"/>
            <a:endParaRPr lang="en-US" kern="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/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2)	Association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of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biomarkers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with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AF </a:t>
            </a:r>
            <a:r>
              <a:rPr lang="en-US" b="1" kern="0" dirty="0" smtClean="0">
                <a:latin typeface="Calibri" charset="0"/>
                <a:ea typeface="Calibri" charset="0"/>
                <a:cs typeface="Calibri" charset="0"/>
              </a:rPr>
              <a:t>burden</a:t>
            </a:r>
          </a:p>
          <a:p>
            <a:pPr marL="914400" lvl="1" indent="-457200"/>
            <a:endParaRPr lang="en-US" b="1" kern="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/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3)	Association 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of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AF burden</a:t>
            </a: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 at Exam 6 with subsequent </a:t>
            </a:r>
            <a:r>
              <a:rPr lang="en-US" b="1" kern="0" dirty="0">
                <a:latin typeface="Calibri" charset="0"/>
                <a:ea typeface="Calibri" charset="0"/>
                <a:cs typeface="Calibri" charset="0"/>
              </a:rPr>
              <a:t>CV events</a:t>
            </a:r>
            <a:endParaRPr lang="en-US" kern="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254000"/>
            <a:ext cx="8229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Secondary aims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828800" y="4648200"/>
            <a:ext cx="2819400" cy="381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7239000" y="4648199"/>
            <a:ext cx="1790700" cy="736937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873250" y="5638800"/>
            <a:ext cx="1555750" cy="3810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873250" y="5029200"/>
            <a:ext cx="2546350" cy="623596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810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Progress Report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323975" y="1295400"/>
            <a:ext cx="64960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.AppleSystemUIFont" charset="-120"/>
              <a:buChar char="√"/>
            </a:pPr>
            <a:r>
              <a:rPr lang="en-US" sz="2400" kern="0" dirty="0" smtClean="0">
                <a:latin typeface="Calibri" charset="0"/>
                <a:ea typeface="Calibri" charset="0"/>
                <a:cs typeface="Calibri" charset="0"/>
              </a:rPr>
              <a:t>Add follow-up Qs on anticoagulant/aspirin use; ablation, cardioversion, pacemaker/AICD</a:t>
            </a:r>
          </a:p>
          <a:p>
            <a:pPr marL="457200" indent="-457200" algn="l">
              <a:buClr>
                <a:srgbClr val="FF0000"/>
              </a:buClr>
              <a:buFont typeface=".AppleSystemUIFont" charset="-120"/>
              <a:buChar char="√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Measure NT-</a:t>
            </a:r>
            <a:r>
              <a:rPr lang="en-US" sz="2400" kern="0" dirty="0" err="1">
                <a:latin typeface="Calibri" charset="0"/>
                <a:ea typeface="Calibri" charset="0"/>
                <a:cs typeface="Calibri" charset="0"/>
              </a:rPr>
              <a:t>proBNP</a:t>
            </a: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 at Exam 5 in all </a:t>
            </a:r>
            <a:r>
              <a:rPr lang="en-US" sz="2400" kern="0" dirty="0" err="1" smtClean="0">
                <a:latin typeface="Calibri" charset="0"/>
                <a:ea typeface="Calibri" charset="0"/>
                <a:cs typeface="Calibri" charset="0"/>
              </a:rPr>
              <a:t>ppts</a:t>
            </a:r>
            <a:endParaRPr lang="en-US" sz="2400" kern="0" dirty="0" smtClean="0"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l">
              <a:buClr>
                <a:srgbClr val="FF0000"/>
              </a:buClr>
              <a:buFont typeface=".AppleSystemUIFont" charset="-120"/>
              <a:buChar char="√"/>
            </a:pPr>
            <a:r>
              <a:rPr lang="en-US" sz="2400" kern="0" dirty="0" smtClean="0">
                <a:latin typeface="Calibri" charset="0"/>
                <a:ea typeface="Calibri" charset="0"/>
                <a:cs typeface="Calibri" charset="0"/>
              </a:rPr>
              <a:t>Participant selection via risk score, AF history</a:t>
            </a:r>
          </a:p>
          <a:p>
            <a:pPr algn="l">
              <a:lnSpc>
                <a:spcPts val="1400"/>
              </a:lnSpc>
              <a:spcBef>
                <a:spcPts val="0"/>
              </a:spcBef>
              <a:buClr>
                <a:srgbClr val="FF0000"/>
              </a:buClr>
            </a:pPr>
            <a:endParaRPr lang="en-US" sz="2400" kern="0" dirty="0" smtClean="0">
              <a:latin typeface="Calibri" charset="0"/>
              <a:ea typeface="Calibri" charset="0"/>
              <a:cs typeface="Calibri" charset="0"/>
            </a:endParaRPr>
          </a:p>
          <a:p>
            <a:pPr indent="14288" algn="l"/>
            <a:r>
              <a:rPr lang="en-US" sz="2400" b="1" kern="0" dirty="0" smtClean="0">
                <a:latin typeface="Calibri" charset="0"/>
                <a:ea typeface="Calibri" charset="0"/>
                <a:cs typeface="Calibri" charset="0"/>
              </a:rPr>
              <a:t>In progress:</a:t>
            </a:r>
          </a:p>
          <a:p>
            <a:pPr indent="457200" algn="l">
              <a:buClr>
                <a:srgbClr val="FF0000"/>
              </a:buClr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ECG monitoring</a:t>
            </a:r>
          </a:p>
          <a:p>
            <a:pPr indent="457200" algn="l">
              <a:buClr>
                <a:srgbClr val="FF0000"/>
              </a:buClr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Cognitive function </a:t>
            </a:r>
            <a:r>
              <a:rPr lang="en-US" sz="2400" kern="0" dirty="0" smtClean="0">
                <a:latin typeface="Calibri" charset="0"/>
                <a:ea typeface="Calibri" charset="0"/>
                <a:cs typeface="Calibri" charset="0"/>
              </a:rPr>
              <a:t>testing</a:t>
            </a:r>
          </a:p>
          <a:p>
            <a:pPr indent="457200" algn="l">
              <a:buClr>
                <a:srgbClr val="FF0000"/>
              </a:buClr>
            </a:pPr>
            <a:r>
              <a:rPr lang="en-US" sz="2400" kern="0" dirty="0" smtClean="0">
                <a:latin typeface="Calibri" charset="0"/>
                <a:ea typeface="Calibri" charset="0"/>
                <a:cs typeface="Calibri" charset="0"/>
              </a:rPr>
              <a:t>QC</a:t>
            </a:r>
            <a:endParaRPr lang="en-US" sz="2400" kern="0" dirty="0">
              <a:latin typeface="Calibri" charset="0"/>
              <a:ea typeface="Calibri" charset="0"/>
              <a:cs typeface="Calibri" charset="0"/>
            </a:endParaRPr>
          </a:p>
          <a:p>
            <a:pPr indent="460375" algn="l"/>
            <a:r>
              <a:rPr lang="en-US" sz="2400" kern="0" dirty="0" smtClean="0">
                <a:latin typeface="Calibri" charset="0"/>
                <a:ea typeface="Calibri" charset="0"/>
                <a:cs typeface="Calibri" charset="0"/>
              </a:rPr>
              <a:t>Planning for brain MRI, site visits</a:t>
            </a:r>
          </a:p>
          <a:p>
            <a:pPr indent="460375" algn="l"/>
            <a:r>
              <a:rPr lang="en-US" sz="2400" kern="0" dirty="0" smtClean="0">
                <a:latin typeface="Calibri" charset="0"/>
                <a:ea typeface="Calibri" charset="0"/>
                <a:cs typeface="Calibri" charset="0"/>
              </a:rPr>
              <a:t>Paper proposals, analyses, manuscripts</a:t>
            </a:r>
          </a:p>
        </p:txBody>
      </p:sp>
    </p:spTree>
    <p:extLst>
      <p:ext uri="{BB962C8B-B14F-4D97-AF65-F5344CB8AC3E}">
        <p14:creationId xmlns:p14="http://schemas.microsoft.com/office/powerpoint/2010/main" val="108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463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Study Sample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05000"/>
            <a:ext cx="6629400" cy="290848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Cohort design (total N=1500; ~250 per FC)</a:t>
            </a:r>
          </a:p>
          <a:p>
            <a:pPr marL="806450" lvl="1" indent="-349250">
              <a:spcBef>
                <a:spcPts val="600"/>
              </a:spcBef>
              <a:buFont typeface="Arial" charset="0"/>
              <a:buChar char="•"/>
              <a:tabLst>
                <a:tab pos="6219825" algn="r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300 with clinically recognized AF during MESA follow-up	</a:t>
            </a:r>
          </a:p>
          <a:p>
            <a:pPr marL="806450" lvl="1" indent="-349250">
              <a:spcBef>
                <a:spcPts val="600"/>
              </a:spcBef>
              <a:buFont typeface="Arial" charset="0"/>
              <a:buChar char="•"/>
              <a:tabLst>
                <a:tab pos="5930900" algn="r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450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at high AF risk based on Exam 5 NT-proBNP and AF risk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score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806450" lvl="1" indent="-349250">
              <a:spcBef>
                <a:spcPts val="600"/>
              </a:spcBef>
              <a:spcAft>
                <a:spcPts val="500"/>
              </a:spcAft>
              <a:buFont typeface="Arial" charset="0"/>
              <a:buChar char="•"/>
              <a:tabLst>
                <a:tab pos="5930900" algn="r"/>
              </a:tabLs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750 random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sample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86600" y="1905000"/>
            <a:ext cx="1905000" cy="40010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As of 8/10:</a:t>
            </a:r>
            <a:endParaRPr lang="en-US" sz="2800" b="1" dirty="0">
              <a:latin typeface="Calibri" charset="0"/>
              <a:ea typeface="Calibri" charset="0"/>
              <a:cs typeface="Calibri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119</a:t>
            </a:r>
          </a:p>
          <a:p>
            <a:pPr algn="ctr"/>
            <a:endParaRPr lang="en-US" sz="2800" b="1" dirty="0" smtClean="0">
              <a:latin typeface="Calibri" charset="0"/>
              <a:ea typeface="Calibri" charset="0"/>
              <a:cs typeface="Calibri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231</a:t>
            </a:r>
          </a:p>
          <a:p>
            <a:pPr algn="ctr">
              <a:spcBef>
                <a:spcPts val="0"/>
              </a:spcBef>
            </a:pPr>
            <a:endParaRPr lang="en-US" sz="2800" b="1" dirty="0" smtClean="0">
              <a:latin typeface="Calibri" charset="0"/>
              <a:ea typeface="Calibri" charset="0"/>
              <a:cs typeface="Calibri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658</a:t>
            </a:r>
          </a:p>
          <a:p>
            <a:pPr algn="ctr">
              <a:spcBef>
                <a:spcPts val="600"/>
              </a:spcBef>
            </a:pPr>
            <a:endParaRPr lang="en-US" sz="2800" b="1" dirty="0">
              <a:latin typeface="Calibri" charset="0"/>
              <a:ea typeface="Calibri" charset="0"/>
              <a:cs typeface="Calibri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1008 Total</a:t>
            </a:r>
            <a:endParaRPr lang="en-US" sz="2800" b="1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96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152401"/>
            <a:ext cx="758163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Cardiac monitoring progress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781183" y="1676400"/>
            <a:ext cx="7753217" cy="3581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Through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9/6/2017,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1050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ppts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with 1</a:t>
            </a:r>
            <a:r>
              <a:rPr lang="en-US" sz="2800" baseline="30000" dirty="0" smtClean="0">
                <a:latin typeface="Calibri" charset="0"/>
                <a:ea typeface="Calibri" charset="0"/>
                <a:cs typeface="Calibri" charset="0"/>
              </a:rPr>
              <a:t>st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patch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applied</a:t>
            </a:r>
            <a:endParaRPr lang="en-US" sz="28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Readings received on 1446 patches from 954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ppts</a:t>
            </a:r>
            <a:endParaRPr lang="en-US" sz="2800" dirty="0" smtClean="0">
              <a:latin typeface="Calibri" charset="0"/>
              <a:ea typeface="Calibri" charset="0"/>
              <a:cs typeface="Calibri" charset="0"/>
            </a:endParaRPr>
          </a:p>
          <a:p>
            <a:pPr marL="400050" lvl="1" indent="0" eaLnBrk="1" hangingPunct="1">
              <a:spcBef>
                <a:spcPts val="600"/>
              </a:spcBef>
              <a:buNone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ear time: median 14.0 days; mean 12.6 days</a:t>
            </a:r>
          </a:p>
          <a:p>
            <a:pPr marL="400050" lvl="1" indent="0" eaLnBrk="1" hangingPunct="1">
              <a:spcBef>
                <a:spcPts val="600"/>
              </a:spcBef>
              <a:buNone/>
            </a:pP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Analyzable time: median 13.8 days; mean 12.4 days</a:t>
            </a:r>
          </a:p>
          <a:p>
            <a:pPr marL="400050" lvl="1" indent="0" eaLnBrk="1" hangingPunct="1">
              <a:spcBef>
                <a:spcPts val="600"/>
              </a:spcBef>
              <a:buNone/>
            </a:pP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Alerts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400050" lvl="1" indent="0" eaLnBrk="1" hangingPunct="1">
              <a:spcBef>
                <a:spcPts val="600"/>
              </a:spcBef>
              <a:buNone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EPICARE over-reads;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37 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alerts (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2.3%)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pPr marL="400050" lvl="1" indent="0" eaLnBrk="1" hangingPunct="1">
              <a:spcBef>
                <a:spcPts val="600"/>
              </a:spcBef>
              <a:buNone/>
            </a:pP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	high grade AV block, SV ectopy w/ fast rate</a:t>
            </a:r>
          </a:p>
          <a:p>
            <a:pPr marL="0" indent="0" eaLnBrk="1" hangingPunct="1">
              <a:spcBef>
                <a:spcPts val="600"/>
              </a:spcBef>
              <a:buNone/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52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152401"/>
            <a:ext cx="758163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Protocol changes, eff. 8/24/17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1" y="1295400"/>
            <a:ext cx="8305800" cy="434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1)	Enrollment in AF study opened to all participants seen from now on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2)	No longer asking participants to wear a second patch from now on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If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ppt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really wants to wear a 2</a:t>
            </a:r>
            <a:r>
              <a:rPr lang="en-US" sz="2800" baseline="30000" dirty="0" smtClean="0">
                <a:latin typeface="Calibri" charset="0"/>
                <a:ea typeface="Calibri" charset="0"/>
                <a:cs typeface="Calibri" charset="0"/>
              </a:rPr>
              <a:t>nd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patch, OK to do so.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If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ppts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are coming back for other exam components (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Vit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D study, carotid U/S) and they were not previously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selected for the AF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study, they may now be recruited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8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381000"/>
            <a:ext cx="758163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AF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participation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requirements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781183" y="1752600"/>
            <a:ext cx="7981817" cy="3048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Prior history of AF: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Patch and EITHER (cognition or brain MRI)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No prior history of AF: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Patch AND cognition AND brain MRI</a:t>
            </a:r>
          </a:p>
          <a:p>
            <a:pPr marL="458788" indent="-444500" eaLnBrk="1" hangingPunct="1">
              <a:spcBef>
                <a:spcPts val="600"/>
              </a:spcBef>
              <a:buNone/>
            </a:pPr>
            <a:endParaRPr lang="en-US" sz="28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152401"/>
            <a:ext cx="758163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Cognitive function progress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781183" y="1371600"/>
            <a:ext cx="7981817" cy="3276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Cognitive Abilities Screening Instrument (CASI)</a:t>
            </a: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Digit span</a:t>
            </a: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Digit symbol</a:t>
            </a:r>
          </a:p>
          <a:p>
            <a:pPr marL="0" indent="0" eaLnBrk="1" hangingPunct="1">
              <a:spcBef>
                <a:spcPts val="600"/>
              </a:spcBef>
              <a:buNone/>
            </a:pP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Through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9/6/2017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1036</a:t>
            </a:r>
            <a:r>
              <a:rPr lang="en-US" sz="28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ppts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with cognitive function testing completed</a:t>
            </a:r>
            <a:endParaRPr lang="en-US" sz="28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9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11584</TotalTime>
  <Words>268</Words>
  <Application>Microsoft Macintosh PowerPoint</Application>
  <PresentationFormat>On-screen Show (4:3)</PresentationFormat>
  <Paragraphs>99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.AppleSystemUIFont</vt:lpstr>
      <vt:lpstr>Calibri</vt:lpstr>
      <vt:lpstr>ＭＳ Ｐゴシック</vt:lpstr>
      <vt:lpstr>Times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dc:creator>Bryan, R. Nick</dc:creator>
  <cp:lastModifiedBy>Susan Heckbert</cp:lastModifiedBy>
  <cp:revision>501</cp:revision>
  <dcterms:modified xsi:type="dcterms:W3CDTF">2017-09-07T04:38:22Z</dcterms:modified>
</cp:coreProperties>
</file>