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303" r:id="rId3"/>
    <p:sldId id="307" r:id="rId4"/>
    <p:sldId id="274" r:id="rId5"/>
    <p:sldId id="273" r:id="rId6"/>
    <p:sldId id="312" r:id="rId7"/>
    <p:sldId id="317" r:id="rId8"/>
    <p:sldId id="318" r:id="rId9"/>
    <p:sldId id="314" r:id="rId10"/>
    <p:sldId id="309" r:id="rId11"/>
    <p:sldId id="31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1AC"/>
    <a:srgbClr val="AFD2F2"/>
    <a:srgbClr val="FF4B05"/>
    <a:srgbClr val="F7FFDB"/>
    <a:srgbClr val="EFDBD0"/>
    <a:srgbClr val="FEFFCA"/>
    <a:srgbClr val="C3D0EF"/>
    <a:srgbClr val="FFCD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06"/>
    <p:restoredTop sz="94863"/>
  </p:normalViewPr>
  <p:slideViewPr>
    <p:cSldViewPr>
      <p:cViewPr>
        <p:scale>
          <a:sx n="83" d="100"/>
          <a:sy n="83" d="100"/>
        </p:scale>
        <p:origin x="352" y="3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9AEA23-7E1C-B349-B982-DCE68D9EEEF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7240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2710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4543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867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3104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F67BCCD-AD6C-9F41-880F-7D224581484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7" name="Picture 6" descr="mesa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681010"/>
            <a:ext cx="1662113" cy="1024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133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8B2E5-4884-FB43-80A7-27768D935C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2271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A170ED-0D6E-8F43-89C5-2D4B8FF1A7C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881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64B49-762F-184F-8FE2-7D6D3D126E0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283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648F4A-3FFC-1940-BCF6-18074583E76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425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38458B-C8E7-AC41-A997-C6DFF22CCA4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737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37A61-2C7E-4948-B765-326191597E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033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50A4B-5C62-1C4D-B190-F37B1286E2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32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B773A-AE68-464B-9A78-8A32146C7C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578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E8FE4-220A-7D40-80B8-96C3B7E5274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624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55688B-8750-6442-8910-78B910CDEAB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392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074E05-282E-F247-9F84-01A71A541F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80320" y="427038"/>
            <a:ext cx="8583361" cy="9078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MESA Atrial Fibrillation Study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4983" y="1870770"/>
            <a:ext cx="70140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Atrial fibrillation burden, vascular disease of the brain and cardiac MRI in MESA</a:t>
            </a:r>
          </a:p>
          <a:p>
            <a:pPr algn="ctr"/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algn="ctr"/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All 6 field centers</a:t>
            </a:r>
          </a:p>
          <a:p>
            <a:pPr algn="ctr"/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algn="ctr"/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N=1500 participants</a:t>
            </a:r>
          </a:p>
          <a:p>
            <a:pPr algn="ctr"/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algn="ctr"/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PI: Susan Heckbert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14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74638"/>
            <a:ext cx="822960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kern="0" dirty="0" smtClean="0">
                <a:latin typeface="Calibri" charset="0"/>
                <a:ea typeface="Calibri" charset="0"/>
                <a:cs typeface="Calibri" charset="0"/>
              </a:rPr>
              <a:t>Brain MRI planning</a:t>
            </a:r>
          </a:p>
          <a:p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Penn 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MRI Reading 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Center, PI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: Nick 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Bryan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0150" y="2347317"/>
            <a:ext cx="67437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charset="0"/>
              <a:buChar char="•"/>
              <a:tabLst>
                <a:tab pos="4508500" algn="l"/>
              </a:tabLst>
            </a:pP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U Penn site visits/training	Nov-Dec 2017</a:t>
            </a:r>
          </a:p>
          <a:p>
            <a:pPr marL="342900" indent="-342900">
              <a:spcBef>
                <a:spcPts val="600"/>
              </a:spcBef>
              <a:buFont typeface="Arial" charset="0"/>
              <a:buChar char="•"/>
              <a:tabLst>
                <a:tab pos="4508500" algn="l"/>
              </a:tabLst>
            </a:pP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Brain MRIs begin	Jan 2018</a:t>
            </a:r>
          </a:p>
          <a:p>
            <a:pPr marL="342900" indent="-342900">
              <a:spcBef>
                <a:spcPts val="600"/>
              </a:spcBef>
              <a:buFont typeface="Arial" charset="0"/>
              <a:buChar char="•"/>
              <a:tabLst>
                <a:tab pos="4508500" algn="l"/>
              </a:tabLst>
            </a:pP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Brain MRIs completed	Spring 2019</a:t>
            </a:r>
            <a:endParaRPr lang="en-US" sz="26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98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781183" y="152401"/>
            <a:ext cx="758163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pPr eaLnBrk="1" hangingPunct="1"/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6"/>
          <p:cNvSpPr txBox="1">
            <a:spLocks/>
          </p:cNvSpPr>
          <p:nvPr/>
        </p:nvSpPr>
        <p:spPr>
          <a:xfrm>
            <a:off x="781183" y="1371600"/>
            <a:ext cx="7581635" cy="4572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algn="ctr" eaLnBrk="1" hangingPunct="1">
              <a:spcBef>
                <a:spcPts val="600"/>
              </a:spcBef>
              <a:buNone/>
            </a:pPr>
            <a:r>
              <a:rPr lang="en-US" sz="3600" dirty="0" smtClean="0">
                <a:latin typeface="Calibri" charset="0"/>
                <a:ea typeface="Calibri" charset="0"/>
                <a:cs typeface="Calibri" charset="0"/>
              </a:rPr>
              <a:t>Questions?</a:t>
            </a:r>
            <a:endParaRPr lang="en-US" sz="36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19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4615696"/>
            <a:ext cx="2852057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7800" indent="-177800"/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ECG monitoring</a:t>
            </a:r>
          </a:p>
          <a:p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Cognitive function Qs</a:t>
            </a:r>
          </a:p>
          <a:p>
            <a:pPr marL="238125" indent="-238125"/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Physical function Q</a:t>
            </a:r>
          </a:p>
          <a:p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Blood draw</a:t>
            </a:r>
            <a:endParaRPr lang="en-US" sz="2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4615696"/>
            <a:ext cx="16129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Cardiac MRI</a:t>
            </a:r>
          </a:p>
          <a:p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NT-</a:t>
            </a:r>
            <a:r>
              <a:rPr lang="en-US" sz="2200" dirty="0" err="1" smtClean="0">
                <a:latin typeface="Calibri" charset="0"/>
                <a:ea typeface="Calibri" charset="0"/>
                <a:cs typeface="Calibri" charset="0"/>
              </a:rPr>
              <a:t>proBNP</a:t>
            </a:r>
            <a:endParaRPr lang="en-US" sz="2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37100" y="4615696"/>
            <a:ext cx="23749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Brain MRI</a:t>
            </a:r>
          </a:p>
          <a:p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Physical function Q</a:t>
            </a:r>
            <a:endParaRPr lang="en-US" sz="2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13600" y="4615696"/>
            <a:ext cx="18161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CV events ascertainment</a:t>
            </a:r>
            <a:endParaRPr lang="en-US" sz="2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196596"/>
            <a:ext cx="8407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222500" algn="l"/>
                <a:tab pos="2743200" algn="l"/>
                <a:tab pos="4165600" algn="l"/>
                <a:tab pos="6972300" algn="l"/>
              </a:tabLst>
            </a:pPr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Exam 5	Exam 6	avg 18 mos after Ex 6	follow-up</a:t>
            </a:r>
            <a:endParaRPr lang="en-US" sz="2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12954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/>
            <a:r>
              <a:rPr lang="en-US" kern="0" dirty="0" smtClean="0">
                <a:latin typeface="Calibri" charset="0"/>
                <a:ea typeface="Calibri" charset="0"/>
                <a:cs typeface="Calibri" charset="0"/>
              </a:rPr>
              <a:t>1)	Association </a:t>
            </a: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of </a:t>
            </a:r>
            <a:r>
              <a:rPr lang="en-US" b="1" kern="0" dirty="0">
                <a:latin typeface="Calibri" charset="0"/>
                <a:ea typeface="Calibri" charset="0"/>
                <a:cs typeface="Calibri" charset="0"/>
              </a:rPr>
              <a:t>AF and AF burden</a:t>
            </a: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 on extended </a:t>
            </a:r>
            <a:r>
              <a:rPr lang="en-US" kern="0" dirty="0" smtClean="0">
                <a:latin typeface="Calibri" charset="0"/>
                <a:ea typeface="Calibri" charset="0"/>
                <a:cs typeface="Calibri" charset="0"/>
              </a:rPr>
              <a:t>cardiac </a:t>
            </a: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monitoring </a:t>
            </a:r>
            <a:r>
              <a:rPr lang="en-US" kern="0" dirty="0" smtClean="0">
                <a:latin typeface="Calibri" charset="0"/>
                <a:ea typeface="Calibri" charset="0"/>
                <a:cs typeface="Calibri" charset="0"/>
              </a:rPr>
              <a:t>with </a:t>
            </a:r>
            <a:r>
              <a:rPr lang="en-US" b="1" kern="0" dirty="0">
                <a:latin typeface="Calibri" charset="0"/>
                <a:ea typeface="Calibri" charset="0"/>
                <a:cs typeface="Calibri" charset="0"/>
              </a:rPr>
              <a:t>brain structure &amp; function </a:t>
            </a:r>
            <a:r>
              <a:rPr lang="en-US" b="1" kern="0" dirty="0" smtClean="0">
                <a:latin typeface="Calibri" charset="0"/>
                <a:ea typeface="Calibri" charset="0"/>
                <a:cs typeface="Calibri" charset="0"/>
              </a:rPr>
              <a:t>on MRI</a:t>
            </a:r>
          </a:p>
          <a:p>
            <a:pPr marL="914400" lvl="1" indent="-457200"/>
            <a:endParaRPr lang="en-US" kern="0" dirty="0" smtClean="0">
              <a:latin typeface="Calibri" charset="0"/>
              <a:ea typeface="Calibri" charset="0"/>
              <a:cs typeface="Calibri" charset="0"/>
            </a:endParaRPr>
          </a:p>
          <a:p>
            <a:pPr marL="914400" lvl="1" indent="-457200"/>
            <a:r>
              <a:rPr lang="en-US" kern="0" dirty="0" smtClean="0">
                <a:latin typeface="Calibri" charset="0"/>
                <a:ea typeface="Calibri" charset="0"/>
                <a:cs typeface="Calibri" charset="0"/>
              </a:rPr>
              <a:t>2)	Association </a:t>
            </a: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of </a:t>
            </a:r>
            <a:r>
              <a:rPr lang="en-US" b="1" kern="0" dirty="0">
                <a:latin typeface="Calibri" charset="0"/>
                <a:ea typeface="Calibri" charset="0"/>
                <a:cs typeface="Calibri" charset="0"/>
              </a:rPr>
              <a:t>cardiac structure and function</a:t>
            </a: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 with </a:t>
            </a:r>
            <a:r>
              <a:rPr lang="en-US" b="1" kern="0" dirty="0">
                <a:latin typeface="Calibri" charset="0"/>
                <a:ea typeface="Calibri" charset="0"/>
                <a:cs typeface="Calibri" charset="0"/>
              </a:rPr>
              <a:t>AF and AF </a:t>
            </a:r>
            <a:r>
              <a:rPr lang="en-US" b="1" kern="0" dirty="0" smtClean="0">
                <a:latin typeface="Calibri" charset="0"/>
                <a:ea typeface="Calibri" charset="0"/>
                <a:cs typeface="Calibri" charset="0"/>
              </a:rPr>
              <a:t>burden</a:t>
            </a:r>
            <a:endParaRPr lang="en-US" kern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57200" y="254000"/>
            <a:ext cx="8229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kern="0" dirty="0" smtClean="0">
                <a:latin typeface="Calibri" charset="0"/>
                <a:ea typeface="Calibri" charset="0"/>
                <a:cs typeface="Calibri" charset="0"/>
              </a:rPr>
              <a:t>Primary aims</a:t>
            </a:r>
            <a:endParaRPr lang="en-US" kern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1828800" y="4648200"/>
            <a:ext cx="2819400" cy="381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52400" y="4648200"/>
            <a:ext cx="1555750" cy="381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768850" y="4648200"/>
            <a:ext cx="1555750" cy="381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6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4615696"/>
            <a:ext cx="2852057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7800" indent="-177800"/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ECG monitoring</a:t>
            </a:r>
          </a:p>
          <a:p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Cognitive function Qs</a:t>
            </a:r>
          </a:p>
          <a:p>
            <a:pPr marL="238125" indent="-238125"/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Physical function Q</a:t>
            </a:r>
          </a:p>
          <a:p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Blood draw</a:t>
            </a:r>
            <a:endParaRPr lang="en-US" sz="2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4615696"/>
            <a:ext cx="16129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Cardiac MRI</a:t>
            </a:r>
          </a:p>
          <a:p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NT-</a:t>
            </a:r>
            <a:r>
              <a:rPr lang="en-US" sz="2200" dirty="0" err="1" smtClean="0">
                <a:latin typeface="Calibri" charset="0"/>
                <a:ea typeface="Calibri" charset="0"/>
                <a:cs typeface="Calibri" charset="0"/>
              </a:rPr>
              <a:t>proBNP</a:t>
            </a:r>
            <a:endParaRPr lang="en-US" sz="2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37100" y="4615696"/>
            <a:ext cx="23749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Brain MRI</a:t>
            </a:r>
          </a:p>
          <a:p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Physical function Q</a:t>
            </a:r>
            <a:endParaRPr lang="en-US" sz="2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13600" y="4615696"/>
            <a:ext cx="18161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CV events ascertainment</a:t>
            </a:r>
            <a:endParaRPr lang="en-US" sz="2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196596"/>
            <a:ext cx="8407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222500" algn="l"/>
                <a:tab pos="2743200" algn="l"/>
                <a:tab pos="4165600" algn="l"/>
                <a:tab pos="6972300" algn="l"/>
              </a:tabLst>
            </a:pPr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Exam 5	Exam 6	avg 18 mos after Ex 6	follow-up</a:t>
            </a:r>
            <a:endParaRPr lang="en-US" sz="2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1295400"/>
            <a:ext cx="861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/>
            <a:r>
              <a:rPr lang="en-US" kern="0" dirty="0" smtClean="0">
                <a:latin typeface="Calibri" charset="0"/>
                <a:ea typeface="Calibri" charset="0"/>
                <a:cs typeface="Calibri" charset="0"/>
              </a:rPr>
              <a:t>1)	Cross-sectional </a:t>
            </a: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association of </a:t>
            </a:r>
            <a:r>
              <a:rPr lang="en-US" b="1" kern="0" dirty="0">
                <a:latin typeface="Calibri" charset="0"/>
                <a:ea typeface="Calibri" charset="0"/>
                <a:cs typeface="Calibri" charset="0"/>
              </a:rPr>
              <a:t>AF and AF burden</a:t>
            </a: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 with </a:t>
            </a:r>
            <a:r>
              <a:rPr lang="en-US" b="1" kern="0" dirty="0">
                <a:latin typeface="Calibri" charset="0"/>
                <a:ea typeface="Calibri" charset="0"/>
                <a:cs typeface="Calibri" charset="0"/>
              </a:rPr>
              <a:t>cognitive function</a:t>
            </a: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 and </a:t>
            </a:r>
            <a:r>
              <a:rPr lang="en-US" b="1" kern="0" dirty="0">
                <a:latin typeface="Calibri" charset="0"/>
                <a:ea typeface="Calibri" charset="0"/>
                <a:cs typeface="Calibri" charset="0"/>
              </a:rPr>
              <a:t>physical function</a:t>
            </a: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 at Exam </a:t>
            </a:r>
            <a:r>
              <a:rPr lang="en-US" kern="0" dirty="0" smtClean="0">
                <a:latin typeface="Calibri" charset="0"/>
                <a:ea typeface="Calibri" charset="0"/>
                <a:cs typeface="Calibri" charset="0"/>
              </a:rPr>
              <a:t>6</a:t>
            </a:r>
          </a:p>
          <a:p>
            <a:pPr marL="914400" lvl="1" indent="-457200"/>
            <a:endParaRPr lang="en-US" kern="0" dirty="0">
              <a:latin typeface="Calibri" charset="0"/>
              <a:ea typeface="Calibri" charset="0"/>
              <a:cs typeface="Calibri" charset="0"/>
            </a:endParaRPr>
          </a:p>
          <a:p>
            <a:pPr marL="914400" lvl="1" indent="-457200"/>
            <a:r>
              <a:rPr lang="en-US" kern="0" dirty="0" smtClean="0">
                <a:latin typeface="Calibri" charset="0"/>
                <a:ea typeface="Calibri" charset="0"/>
                <a:cs typeface="Calibri" charset="0"/>
              </a:rPr>
              <a:t>2)	Association </a:t>
            </a: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of </a:t>
            </a:r>
            <a:r>
              <a:rPr lang="en-US" b="1" kern="0" dirty="0">
                <a:latin typeface="Calibri" charset="0"/>
                <a:ea typeface="Calibri" charset="0"/>
                <a:cs typeface="Calibri" charset="0"/>
              </a:rPr>
              <a:t>biomarkers</a:t>
            </a: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 with </a:t>
            </a:r>
            <a:r>
              <a:rPr lang="en-US" b="1" kern="0" dirty="0">
                <a:latin typeface="Calibri" charset="0"/>
                <a:ea typeface="Calibri" charset="0"/>
                <a:cs typeface="Calibri" charset="0"/>
              </a:rPr>
              <a:t>AF </a:t>
            </a:r>
            <a:r>
              <a:rPr lang="en-US" b="1" kern="0" dirty="0" smtClean="0">
                <a:latin typeface="Calibri" charset="0"/>
                <a:ea typeface="Calibri" charset="0"/>
                <a:cs typeface="Calibri" charset="0"/>
              </a:rPr>
              <a:t>burden</a:t>
            </a:r>
          </a:p>
          <a:p>
            <a:pPr marL="914400" lvl="1" indent="-457200"/>
            <a:endParaRPr lang="en-US" b="1" kern="0" dirty="0">
              <a:latin typeface="Calibri" charset="0"/>
              <a:ea typeface="Calibri" charset="0"/>
              <a:cs typeface="Calibri" charset="0"/>
            </a:endParaRPr>
          </a:p>
          <a:p>
            <a:pPr marL="914400" lvl="1" indent="-457200"/>
            <a:r>
              <a:rPr lang="en-US" kern="0" dirty="0" smtClean="0">
                <a:latin typeface="Calibri" charset="0"/>
                <a:ea typeface="Calibri" charset="0"/>
                <a:cs typeface="Calibri" charset="0"/>
              </a:rPr>
              <a:t>3)	Association </a:t>
            </a: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of </a:t>
            </a:r>
            <a:r>
              <a:rPr lang="en-US" b="1" kern="0" dirty="0">
                <a:latin typeface="Calibri" charset="0"/>
                <a:ea typeface="Calibri" charset="0"/>
                <a:cs typeface="Calibri" charset="0"/>
              </a:rPr>
              <a:t>AF burden</a:t>
            </a: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 at Exam 6 with subsequent </a:t>
            </a:r>
            <a:r>
              <a:rPr lang="en-US" b="1" kern="0" dirty="0">
                <a:latin typeface="Calibri" charset="0"/>
                <a:ea typeface="Calibri" charset="0"/>
                <a:cs typeface="Calibri" charset="0"/>
              </a:rPr>
              <a:t>CV events</a:t>
            </a:r>
            <a:endParaRPr lang="en-US" kern="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57200" y="254000"/>
            <a:ext cx="8229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kern="0" dirty="0" smtClean="0">
                <a:latin typeface="Calibri" charset="0"/>
                <a:ea typeface="Calibri" charset="0"/>
                <a:cs typeface="Calibri" charset="0"/>
              </a:rPr>
              <a:t>Secondary aims</a:t>
            </a:r>
            <a:endParaRPr lang="en-US" kern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1828800" y="4648200"/>
            <a:ext cx="2819400" cy="381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7239000" y="4648199"/>
            <a:ext cx="1790700" cy="736937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873250" y="5638800"/>
            <a:ext cx="1555750" cy="381000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873250" y="5029200"/>
            <a:ext cx="2546350" cy="623596"/>
          </a:xfrm>
          <a:prstGeom prst="roundRect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57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381000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kern="0" dirty="0" smtClean="0">
                <a:latin typeface="Calibri" charset="0"/>
                <a:ea typeface="Calibri" charset="0"/>
                <a:cs typeface="Calibri" charset="0"/>
              </a:rPr>
              <a:t>Progress Report</a:t>
            </a:r>
            <a:endParaRPr lang="en-US" kern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323975" y="1295400"/>
            <a:ext cx="64960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457200" indent="-457200" algn="l">
              <a:buClr>
                <a:srgbClr val="FF0000"/>
              </a:buClr>
              <a:buFont typeface=".AppleSystemUIFont" charset="-120"/>
              <a:buChar char="√"/>
            </a:pPr>
            <a:r>
              <a:rPr lang="en-US" sz="2400" kern="0" dirty="0" smtClean="0">
                <a:latin typeface="Calibri" charset="0"/>
                <a:ea typeface="Calibri" charset="0"/>
                <a:cs typeface="Calibri" charset="0"/>
              </a:rPr>
              <a:t>Add follow-up Qs on anticoagulant/aspirin use; ablation, cardioversion, pacemaker/AICD</a:t>
            </a:r>
          </a:p>
          <a:p>
            <a:pPr marL="457200" indent="-457200" algn="l">
              <a:buClr>
                <a:srgbClr val="FF0000"/>
              </a:buClr>
              <a:buFont typeface=".AppleSystemUIFont" charset="-120"/>
              <a:buChar char="√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Measure NT-</a:t>
            </a:r>
            <a:r>
              <a:rPr lang="en-US" sz="2400" kern="0" dirty="0" err="1">
                <a:latin typeface="Calibri" charset="0"/>
                <a:ea typeface="Calibri" charset="0"/>
                <a:cs typeface="Calibri" charset="0"/>
              </a:rPr>
              <a:t>proBNP</a:t>
            </a: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 at Exam 5 in all </a:t>
            </a:r>
            <a:r>
              <a:rPr lang="en-US" sz="2400" kern="0" dirty="0" err="1" smtClean="0">
                <a:latin typeface="Calibri" charset="0"/>
                <a:ea typeface="Calibri" charset="0"/>
                <a:cs typeface="Calibri" charset="0"/>
              </a:rPr>
              <a:t>ppts</a:t>
            </a:r>
            <a:endParaRPr lang="en-US" sz="2400" kern="0" dirty="0" smtClean="0">
              <a:latin typeface="Calibri" charset="0"/>
              <a:ea typeface="Calibri" charset="0"/>
              <a:cs typeface="Calibri" charset="0"/>
            </a:endParaRPr>
          </a:p>
          <a:p>
            <a:pPr marL="457200" indent="-457200" algn="l">
              <a:buClr>
                <a:srgbClr val="FF0000"/>
              </a:buClr>
              <a:buFont typeface=".AppleSystemUIFont" charset="-120"/>
              <a:buChar char="√"/>
            </a:pPr>
            <a:r>
              <a:rPr lang="en-US" sz="2400" kern="0" dirty="0" smtClean="0">
                <a:latin typeface="Calibri" charset="0"/>
                <a:ea typeface="Calibri" charset="0"/>
                <a:cs typeface="Calibri" charset="0"/>
              </a:rPr>
              <a:t>Participant selection via risk score, AF history</a:t>
            </a:r>
          </a:p>
          <a:p>
            <a:pPr algn="l">
              <a:lnSpc>
                <a:spcPts val="1400"/>
              </a:lnSpc>
              <a:spcBef>
                <a:spcPts val="0"/>
              </a:spcBef>
              <a:buClr>
                <a:srgbClr val="FF0000"/>
              </a:buClr>
            </a:pPr>
            <a:endParaRPr lang="en-US" sz="2400" kern="0" dirty="0" smtClean="0">
              <a:latin typeface="Calibri" charset="0"/>
              <a:ea typeface="Calibri" charset="0"/>
              <a:cs typeface="Calibri" charset="0"/>
            </a:endParaRPr>
          </a:p>
          <a:p>
            <a:pPr indent="14288" algn="l"/>
            <a:r>
              <a:rPr lang="en-US" sz="2400" b="1" kern="0" dirty="0" smtClean="0">
                <a:latin typeface="Calibri" charset="0"/>
                <a:ea typeface="Calibri" charset="0"/>
                <a:cs typeface="Calibri" charset="0"/>
              </a:rPr>
              <a:t>In progress:</a:t>
            </a:r>
          </a:p>
          <a:p>
            <a:pPr indent="457200" algn="l">
              <a:buClr>
                <a:srgbClr val="FF0000"/>
              </a:buClr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ECG monitoring</a:t>
            </a:r>
          </a:p>
          <a:p>
            <a:pPr indent="457200" algn="l">
              <a:buClr>
                <a:srgbClr val="FF0000"/>
              </a:buClr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Cognitive function </a:t>
            </a:r>
            <a:r>
              <a:rPr lang="en-US" sz="2400" kern="0" dirty="0" smtClean="0">
                <a:latin typeface="Calibri" charset="0"/>
                <a:ea typeface="Calibri" charset="0"/>
                <a:cs typeface="Calibri" charset="0"/>
              </a:rPr>
              <a:t>testing</a:t>
            </a:r>
          </a:p>
          <a:p>
            <a:pPr indent="457200" algn="l">
              <a:buClr>
                <a:srgbClr val="FF0000"/>
              </a:buClr>
            </a:pPr>
            <a:r>
              <a:rPr lang="en-US" sz="2400" kern="0" dirty="0" smtClean="0">
                <a:latin typeface="Calibri" charset="0"/>
                <a:ea typeface="Calibri" charset="0"/>
                <a:cs typeface="Calibri" charset="0"/>
              </a:rPr>
              <a:t>QC</a:t>
            </a:r>
            <a:endParaRPr lang="en-US" sz="2400" kern="0" dirty="0">
              <a:latin typeface="Calibri" charset="0"/>
              <a:ea typeface="Calibri" charset="0"/>
              <a:cs typeface="Calibri" charset="0"/>
            </a:endParaRPr>
          </a:p>
          <a:p>
            <a:pPr indent="460375" algn="l"/>
            <a:r>
              <a:rPr lang="en-US" sz="2400" kern="0" dirty="0" smtClean="0">
                <a:latin typeface="Calibri" charset="0"/>
                <a:ea typeface="Calibri" charset="0"/>
                <a:cs typeface="Calibri" charset="0"/>
              </a:rPr>
              <a:t>Planning for brain MRI, site visits</a:t>
            </a:r>
          </a:p>
          <a:p>
            <a:pPr indent="460375" algn="l"/>
            <a:r>
              <a:rPr lang="en-US" sz="2400" kern="0" dirty="0" smtClean="0">
                <a:latin typeface="Calibri" charset="0"/>
                <a:ea typeface="Calibri" charset="0"/>
                <a:cs typeface="Calibri" charset="0"/>
              </a:rPr>
              <a:t>Paper proposals, analyses, manuscripts</a:t>
            </a:r>
          </a:p>
        </p:txBody>
      </p:sp>
    </p:spTree>
    <p:extLst>
      <p:ext uri="{BB962C8B-B14F-4D97-AF65-F5344CB8AC3E}">
        <p14:creationId xmlns:p14="http://schemas.microsoft.com/office/powerpoint/2010/main" val="1081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74638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kern="0" dirty="0" smtClean="0">
                <a:latin typeface="Calibri" charset="0"/>
                <a:ea typeface="Calibri" charset="0"/>
                <a:cs typeface="Calibri" charset="0"/>
              </a:rPr>
              <a:t>Study Sample</a:t>
            </a:r>
            <a:endParaRPr lang="en-US" kern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905000"/>
            <a:ext cx="6629400" cy="290848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342900" indent="-342900">
              <a:spcBef>
                <a:spcPts val="600"/>
              </a:spcBef>
              <a:buFont typeface="Arial" charset="0"/>
              <a:buChar char="•"/>
            </a:pP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Cohort design (total N=1500; ~250 per FC)</a:t>
            </a:r>
          </a:p>
          <a:p>
            <a:pPr marL="806450" lvl="1" indent="-349250">
              <a:spcBef>
                <a:spcPts val="600"/>
              </a:spcBef>
              <a:buFont typeface="Arial" charset="0"/>
              <a:buChar char="•"/>
              <a:tabLst>
                <a:tab pos="6219825" algn="r"/>
              </a:tabLst>
            </a:pP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300 with clinically recognized AF during MESA follow-up	</a:t>
            </a:r>
          </a:p>
          <a:p>
            <a:pPr marL="806450" lvl="1" indent="-349250">
              <a:spcBef>
                <a:spcPts val="600"/>
              </a:spcBef>
              <a:buFont typeface="Arial" charset="0"/>
              <a:buChar char="•"/>
              <a:tabLst>
                <a:tab pos="5930900" algn="r"/>
              </a:tabLst>
            </a:pP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450 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at high AF risk based on Exam 5 NT-proBNP and AF risk 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score</a:t>
            </a: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marL="806450" lvl="1" indent="-349250">
              <a:spcBef>
                <a:spcPts val="600"/>
              </a:spcBef>
              <a:spcAft>
                <a:spcPts val="500"/>
              </a:spcAft>
              <a:buFont typeface="Arial" charset="0"/>
              <a:buChar char="•"/>
              <a:tabLst>
                <a:tab pos="5930900" algn="r"/>
              </a:tabLst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750 random 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sample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86600" y="1905000"/>
            <a:ext cx="1905000" cy="400109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r>
              <a:rPr lang="en-US" sz="2800" b="1" dirty="0" smtClean="0">
                <a:latin typeface="Calibri" charset="0"/>
                <a:ea typeface="Calibri" charset="0"/>
                <a:cs typeface="Calibri" charset="0"/>
              </a:rPr>
              <a:t>As of 8/10:</a:t>
            </a:r>
            <a:endParaRPr lang="en-US" sz="2800" b="1" dirty="0">
              <a:latin typeface="Calibri" charset="0"/>
              <a:ea typeface="Calibri" charset="0"/>
              <a:cs typeface="Calibri" charset="0"/>
            </a:endParaRPr>
          </a:p>
          <a:p>
            <a:pPr algn="ctr">
              <a:spcBef>
                <a:spcPts val="600"/>
              </a:spcBef>
            </a:pPr>
            <a:r>
              <a:rPr lang="en-US" sz="2800" b="1" dirty="0" smtClean="0">
                <a:latin typeface="Calibri" charset="0"/>
                <a:ea typeface="Calibri" charset="0"/>
                <a:cs typeface="Calibri" charset="0"/>
              </a:rPr>
              <a:t>119</a:t>
            </a:r>
          </a:p>
          <a:p>
            <a:pPr algn="ctr"/>
            <a:endParaRPr lang="en-US" sz="2800" b="1" dirty="0" smtClean="0">
              <a:latin typeface="Calibri" charset="0"/>
              <a:ea typeface="Calibri" charset="0"/>
              <a:cs typeface="Calibri" charset="0"/>
            </a:endParaRPr>
          </a:p>
          <a:p>
            <a:pPr algn="ctr">
              <a:spcBef>
                <a:spcPts val="600"/>
              </a:spcBef>
            </a:pPr>
            <a:r>
              <a:rPr lang="en-US" sz="2800" b="1" dirty="0" smtClean="0">
                <a:latin typeface="Calibri" charset="0"/>
                <a:ea typeface="Calibri" charset="0"/>
                <a:cs typeface="Calibri" charset="0"/>
              </a:rPr>
              <a:t>231</a:t>
            </a:r>
          </a:p>
          <a:p>
            <a:pPr algn="ctr">
              <a:spcBef>
                <a:spcPts val="0"/>
              </a:spcBef>
            </a:pPr>
            <a:endParaRPr lang="en-US" sz="2800" b="1" dirty="0" smtClean="0">
              <a:latin typeface="Calibri" charset="0"/>
              <a:ea typeface="Calibri" charset="0"/>
              <a:cs typeface="Calibri" charset="0"/>
            </a:endParaRPr>
          </a:p>
          <a:p>
            <a:pPr algn="ctr">
              <a:spcBef>
                <a:spcPts val="600"/>
              </a:spcBef>
            </a:pPr>
            <a:r>
              <a:rPr lang="en-US" sz="2800" b="1" dirty="0" smtClean="0">
                <a:latin typeface="Calibri" charset="0"/>
                <a:ea typeface="Calibri" charset="0"/>
                <a:cs typeface="Calibri" charset="0"/>
              </a:rPr>
              <a:t>658</a:t>
            </a:r>
          </a:p>
          <a:p>
            <a:pPr algn="ctr">
              <a:spcBef>
                <a:spcPts val="600"/>
              </a:spcBef>
            </a:pPr>
            <a:endParaRPr lang="en-US" sz="2800" b="1" dirty="0">
              <a:latin typeface="Calibri" charset="0"/>
              <a:ea typeface="Calibri" charset="0"/>
              <a:cs typeface="Calibri" charset="0"/>
            </a:endParaRPr>
          </a:p>
          <a:p>
            <a:pPr algn="ctr">
              <a:spcBef>
                <a:spcPts val="600"/>
              </a:spcBef>
            </a:pPr>
            <a:r>
              <a:rPr lang="en-US" sz="2800" b="1" dirty="0" smtClean="0">
                <a:latin typeface="Calibri" charset="0"/>
                <a:ea typeface="Calibri" charset="0"/>
                <a:cs typeface="Calibri" charset="0"/>
              </a:rPr>
              <a:t>1008 Total</a:t>
            </a:r>
            <a:endParaRPr lang="en-US" sz="2800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96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781183" y="152401"/>
            <a:ext cx="758163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pPr eaLnBrk="1" hangingPunct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Cardiac monitoring progress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6"/>
          <p:cNvSpPr txBox="1">
            <a:spLocks/>
          </p:cNvSpPr>
          <p:nvPr/>
        </p:nvSpPr>
        <p:spPr>
          <a:xfrm>
            <a:off x="781183" y="1676400"/>
            <a:ext cx="7753217" cy="3581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eaLnBrk="1" hangingPunct="1">
              <a:spcBef>
                <a:spcPts val="600"/>
              </a:spcBef>
              <a:buNone/>
            </a:pP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Through 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9/6/2017,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1050 </a:t>
            </a:r>
            <a:r>
              <a:rPr lang="en-US" sz="2800" dirty="0" err="1" smtClean="0">
                <a:latin typeface="Calibri" charset="0"/>
                <a:ea typeface="Calibri" charset="0"/>
                <a:cs typeface="Calibri" charset="0"/>
              </a:rPr>
              <a:t>ppts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 with 1</a:t>
            </a:r>
            <a:r>
              <a:rPr lang="en-US" sz="2800" baseline="30000" dirty="0" smtClean="0">
                <a:latin typeface="Calibri" charset="0"/>
                <a:ea typeface="Calibri" charset="0"/>
                <a:cs typeface="Calibri" charset="0"/>
              </a:rPr>
              <a:t>st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 patch 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applied</a:t>
            </a:r>
            <a:endParaRPr lang="en-US" sz="2800" dirty="0" smtClean="0">
              <a:latin typeface="Calibri" charset="0"/>
              <a:ea typeface="Calibri" charset="0"/>
              <a:cs typeface="Calibri" charset="0"/>
            </a:endParaRP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Readings received on 1446 patches from 954 </a:t>
            </a:r>
            <a:r>
              <a:rPr lang="en-US" sz="2800" dirty="0" err="1" smtClean="0">
                <a:latin typeface="Calibri" charset="0"/>
                <a:ea typeface="Calibri" charset="0"/>
                <a:cs typeface="Calibri" charset="0"/>
              </a:rPr>
              <a:t>ppts</a:t>
            </a:r>
            <a:endParaRPr lang="en-US" sz="2800" dirty="0" smtClean="0">
              <a:latin typeface="Calibri" charset="0"/>
              <a:ea typeface="Calibri" charset="0"/>
              <a:cs typeface="Calibri" charset="0"/>
            </a:endParaRPr>
          </a:p>
          <a:p>
            <a:pPr marL="400050" lvl="1" indent="0" eaLnBrk="1" hangingPunct="1">
              <a:spcBef>
                <a:spcPts val="600"/>
              </a:spcBef>
              <a:buNone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W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ear time: median 14.0 days; mean 12.6 days</a:t>
            </a:r>
          </a:p>
          <a:p>
            <a:pPr marL="400050" lvl="1" indent="0" eaLnBrk="1" hangingPunct="1">
              <a:spcBef>
                <a:spcPts val="600"/>
              </a:spcBef>
              <a:buNone/>
            </a:pP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Analyzable time: median 13.8 days; mean 12.4 days</a:t>
            </a:r>
          </a:p>
          <a:p>
            <a:pPr marL="400050" lvl="1" indent="0" eaLnBrk="1" hangingPunct="1">
              <a:spcBef>
                <a:spcPts val="600"/>
              </a:spcBef>
              <a:buNone/>
            </a:pP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Alerts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:</a:t>
            </a:r>
          </a:p>
          <a:p>
            <a:pPr marL="400050" lvl="1" indent="0" eaLnBrk="1" hangingPunct="1">
              <a:spcBef>
                <a:spcPts val="600"/>
              </a:spcBef>
              <a:buNone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EPICARE over-reads; 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37 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alerts (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2.3%)</a:t>
            </a:r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pPr marL="400050" lvl="1" indent="0" eaLnBrk="1" hangingPunct="1">
              <a:spcBef>
                <a:spcPts val="600"/>
              </a:spcBef>
              <a:buNone/>
            </a:pP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	high grade AV block, SV ectopy w/ fast rate</a:t>
            </a:r>
          </a:p>
          <a:p>
            <a:pPr marL="0" indent="0" eaLnBrk="1" hangingPunct="1">
              <a:spcBef>
                <a:spcPts val="600"/>
              </a:spcBef>
              <a:buNone/>
            </a:pPr>
            <a:endParaRPr lang="en-US" sz="28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52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781183" y="152401"/>
            <a:ext cx="758163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pPr eaLnBrk="1" hangingPunct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Protocol changes, eff. 8/24/17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6"/>
          <p:cNvSpPr txBox="1">
            <a:spLocks/>
          </p:cNvSpPr>
          <p:nvPr/>
        </p:nvSpPr>
        <p:spPr>
          <a:xfrm>
            <a:off x="457201" y="1295400"/>
            <a:ext cx="8305800" cy="4343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458788" indent="-444500" eaLnBrk="1" hangingPunct="1">
              <a:spcBef>
                <a:spcPts val="600"/>
              </a:spcBef>
              <a:buNone/>
            </a:pP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1)	Enrollment in AF study opened to all participants seen from now on</a:t>
            </a:r>
          </a:p>
          <a:p>
            <a:pPr marL="458788" indent="-444500" eaLnBrk="1" hangingPunct="1">
              <a:spcBef>
                <a:spcPts val="600"/>
              </a:spcBef>
              <a:buNone/>
            </a:pP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2)	No longer asking participants to wear a second patch from now on</a:t>
            </a:r>
          </a:p>
          <a:p>
            <a:pPr marL="458788" indent="-444500" eaLnBrk="1" hangingPunct="1">
              <a:spcBef>
                <a:spcPts val="600"/>
              </a:spcBef>
              <a:buNone/>
            </a:pP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marL="458788" indent="-444500" eaLnBrk="1" hangingPunct="1">
              <a:spcBef>
                <a:spcPts val="600"/>
              </a:spcBef>
              <a:buNone/>
            </a:pP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If </a:t>
            </a:r>
            <a:r>
              <a:rPr lang="en-US" sz="2800" dirty="0" err="1" smtClean="0">
                <a:latin typeface="Calibri" charset="0"/>
                <a:ea typeface="Calibri" charset="0"/>
                <a:cs typeface="Calibri" charset="0"/>
              </a:rPr>
              <a:t>ppt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 really wants to wear a 2</a:t>
            </a:r>
            <a:r>
              <a:rPr lang="en-US" sz="2800" baseline="30000" dirty="0" smtClean="0">
                <a:latin typeface="Calibri" charset="0"/>
                <a:ea typeface="Calibri" charset="0"/>
                <a:cs typeface="Calibri" charset="0"/>
              </a:rPr>
              <a:t>nd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 patch, OK to do so.</a:t>
            </a:r>
          </a:p>
          <a:p>
            <a:pPr marL="458788" indent="-444500" eaLnBrk="1" hangingPunct="1">
              <a:spcBef>
                <a:spcPts val="600"/>
              </a:spcBef>
              <a:buNone/>
            </a:pP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If </a:t>
            </a:r>
            <a:r>
              <a:rPr lang="en-US" sz="2800" dirty="0" err="1" smtClean="0">
                <a:latin typeface="Calibri" charset="0"/>
                <a:ea typeface="Calibri" charset="0"/>
                <a:cs typeface="Calibri" charset="0"/>
              </a:rPr>
              <a:t>ppts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 are coming back for other exam components (</a:t>
            </a:r>
            <a:r>
              <a:rPr lang="en-US" sz="2800" dirty="0" err="1" smtClean="0">
                <a:latin typeface="Calibri" charset="0"/>
                <a:ea typeface="Calibri" charset="0"/>
                <a:cs typeface="Calibri" charset="0"/>
              </a:rPr>
              <a:t>Vit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 D study, carotid U/S) and they were not previously 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selected for the AF 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study, they may now be recruited</a:t>
            </a:r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pPr marL="0" indent="0" eaLnBrk="1" hangingPunct="1">
              <a:spcBef>
                <a:spcPts val="600"/>
              </a:spcBef>
              <a:buNone/>
            </a:pPr>
            <a:endParaRPr lang="en-US" sz="28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85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781183" y="381000"/>
            <a:ext cx="758163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pPr eaLnBrk="1" hangingPunct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AF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participation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requirements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6"/>
          <p:cNvSpPr txBox="1">
            <a:spLocks/>
          </p:cNvSpPr>
          <p:nvPr/>
        </p:nvSpPr>
        <p:spPr>
          <a:xfrm>
            <a:off x="781183" y="1752600"/>
            <a:ext cx="7981817" cy="3048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458788" indent="-444500" eaLnBrk="1" hangingPunct="1">
              <a:spcBef>
                <a:spcPts val="600"/>
              </a:spcBef>
              <a:buNone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Prior history of AF:</a:t>
            </a:r>
          </a:p>
          <a:p>
            <a:pPr marL="458788" indent="-444500" eaLnBrk="1" hangingPunct="1">
              <a:spcBef>
                <a:spcPts val="600"/>
              </a:spcBef>
              <a:buNone/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Patch and EITHER (cognition or brain MRI)</a:t>
            </a:r>
          </a:p>
          <a:p>
            <a:pPr marL="458788" indent="-444500" eaLnBrk="1" hangingPunct="1">
              <a:spcBef>
                <a:spcPts val="600"/>
              </a:spcBef>
              <a:buNone/>
            </a:pPr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  <a:p>
            <a:pPr marL="458788" indent="-444500" eaLnBrk="1" hangingPunct="1">
              <a:spcBef>
                <a:spcPts val="600"/>
              </a:spcBef>
              <a:buNone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No prior history of AF:</a:t>
            </a:r>
          </a:p>
          <a:p>
            <a:pPr marL="458788" indent="-444500" eaLnBrk="1" hangingPunct="1">
              <a:spcBef>
                <a:spcPts val="600"/>
              </a:spcBef>
              <a:buNone/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Patch AND cognition AND brain MRI</a:t>
            </a:r>
          </a:p>
          <a:p>
            <a:pPr marL="458788" indent="-444500" eaLnBrk="1" hangingPunct="1">
              <a:spcBef>
                <a:spcPts val="600"/>
              </a:spcBef>
              <a:buNone/>
            </a:pPr>
            <a:endParaRPr lang="en-US" sz="2800" dirty="0" smtClean="0">
              <a:latin typeface="Calibri" charset="0"/>
              <a:ea typeface="Calibri" charset="0"/>
              <a:cs typeface="Calibri" charset="0"/>
            </a:endParaRPr>
          </a:p>
          <a:p>
            <a:pPr marL="0" indent="0" eaLnBrk="1" hangingPunct="1">
              <a:spcBef>
                <a:spcPts val="600"/>
              </a:spcBef>
              <a:buNone/>
            </a:pP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2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781183" y="152401"/>
            <a:ext cx="758163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pPr eaLnBrk="1" hangingPunct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Cognitive function progress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6"/>
          <p:cNvSpPr txBox="1">
            <a:spLocks/>
          </p:cNvSpPr>
          <p:nvPr/>
        </p:nvSpPr>
        <p:spPr>
          <a:xfrm>
            <a:off x="781183" y="1371600"/>
            <a:ext cx="7981817" cy="3276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eaLnBrk="1" hangingPunct="1">
              <a:spcBef>
                <a:spcPts val="600"/>
              </a:spcBef>
              <a:buNone/>
            </a:pP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Cognitive Abilities Screening Instrument (CASI)</a:t>
            </a: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Digit span</a:t>
            </a: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Digit symbol</a:t>
            </a:r>
          </a:p>
          <a:p>
            <a:pPr marL="0" indent="0" eaLnBrk="1" hangingPunct="1">
              <a:spcBef>
                <a:spcPts val="600"/>
              </a:spcBef>
              <a:buNone/>
            </a:pPr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Through 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9/6/2017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:</a:t>
            </a: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1036</a:t>
            </a:r>
            <a:r>
              <a:rPr lang="en-US" sz="28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800" dirty="0" err="1" smtClean="0">
                <a:latin typeface="Calibri" charset="0"/>
                <a:ea typeface="Calibri" charset="0"/>
                <a:cs typeface="Calibri" charset="0"/>
              </a:rPr>
              <a:t>ppts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with cognitive function testing completed</a:t>
            </a:r>
            <a:endParaRPr lang="en-US" sz="28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92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11584</TotalTime>
  <Words>268</Words>
  <Application>Microsoft Macintosh PowerPoint</Application>
  <PresentationFormat>On-screen Show (4:3)</PresentationFormat>
  <Paragraphs>99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.AppleSystemUIFont</vt:lpstr>
      <vt:lpstr>Calibri</vt:lpstr>
      <vt:lpstr>ＭＳ Ｐゴシック</vt:lpstr>
      <vt:lpstr>Times</vt:lpstr>
      <vt:lpstr>Arial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Washington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ANCILLARY STUDIES COMMITTEE  February 2006</dc:title>
  <dc:creator>Bryan, R. Nick</dc:creator>
  <cp:lastModifiedBy>Susan Heckbert</cp:lastModifiedBy>
  <cp:revision>501</cp:revision>
  <dcterms:modified xsi:type="dcterms:W3CDTF">2017-09-07T04:38:22Z</dcterms:modified>
</cp:coreProperties>
</file>