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6" r:id="rId3"/>
  </p:sldMasterIdLst>
  <p:notesMasterIdLst>
    <p:notesMasterId r:id="rId14"/>
  </p:notesMasterIdLst>
  <p:sldIdLst>
    <p:sldId id="256" r:id="rId4"/>
    <p:sldId id="260" r:id="rId5"/>
    <p:sldId id="261" r:id="rId6"/>
    <p:sldId id="265" r:id="rId7"/>
    <p:sldId id="266" r:id="rId8"/>
    <p:sldId id="267" r:id="rId9"/>
    <p:sldId id="269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FF"/>
    <a:srgbClr val="00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607" autoAdjust="0"/>
  </p:normalViewPr>
  <p:slideViewPr>
    <p:cSldViewPr snapToGrid="0" snapToObjects="1">
      <p:cViewPr varScale="1">
        <p:scale>
          <a:sx n="91" d="100"/>
          <a:sy n="9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4A4C-6751-924E-8589-DFE57780652C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A05F-B93F-FC4B-821C-FED775F59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7049"/>
            <a:ext cx="46482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87049"/>
            <a:ext cx="46482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5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23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1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74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32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227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007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4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88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88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34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32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9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75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8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10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55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2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16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9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5100"/>
            <a:ext cx="8229600" cy="559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0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7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26D3-0440-3248-9312-743003CD5E40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302-F534-BA45-BECE-44C55942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9/7/17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37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rgbClr val="000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6900"/>
            <a:ext cx="82296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1363665"/>
            <a:ext cx="9144000" cy="904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 userDrawn="1"/>
        </p:nvSpPr>
        <p:spPr bwMode="auto">
          <a:xfrm>
            <a:off x="0" y="6765927"/>
            <a:ext cx="9144000" cy="920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FFFF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—"/>
        <a:defRPr sz="2400">
          <a:solidFill>
            <a:srgbClr val="FFFF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3596" y="851975"/>
            <a:ext cx="4003263" cy="567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All participants, all 6 sites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Questionnaires: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KCCQ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6MWT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Echocardiography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GE Vivid T8 2D, M-mode, color Doppler, tissue Doppler, speckle-tracking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Resting echo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Passive leg raise maneuver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Arterial tonometry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Fukuda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VaSera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Pulse-wave velocity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Augmentation index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Arterial waveform</a:t>
            </a:r>
          </a:p>
          <a:p>
            <a:endParaRPr lang="en-US" sz="1050" b="1" u="sng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Wake Forest (n=300)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Cardiopulmonary exercise test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buFont typeface="Wingdings" charset="2"/>
              <a:buChar char="Ø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63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"/>
                <a:cs typeface="Arial"/>
              </a:rPr>
              <a:t>MESA Heart Failure Study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(Shah/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Bertoni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PIs)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30282" y="803750"/>
            <a:ext cx="0" cy="581915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639" y="851975"/>
            <a:ext cx="4003263" cy="650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Specific Aims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1 (Prevalence): </a:t>
            </a:r>
            <a:r>
              <a:rPr lang="en-US" dirty="0" smtClean="0">
                <a:latin typeface="Arial"/>
                <a:cs typeface="Arial"/>
              </a:rPr>
              <a:t>Determine the prevalence of early HF</a:t>
            </a:r>
          </a:p>
          <a:p>
            <a:endParaRPr lang="en-US" sz="105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2 (Pathogenesis</a:t>
            </a:r>
            <a:r>
              <a:rPr lang="en-US" b="1" dirty="0">
                <a:latin typeface="Arial"/>
                <a:cs typeface="Arial"/>
              </a:rPr>
              <a:t>)</a:t>
            </a:r>
            <a:r>
              <a:rPr lang="en-US" b="1" dirty="0" smtClean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Examine associations </a:t>
            </a:r>
            <a:r>
              <a:rPr lang="en-US" dirty="0">
                <a:latin typeface="Arial"/>
                <a:cs typeface="Arial"/>
              </a:rPr>
              <a:t>between risk factors, biomarkers, and changes in risk factors with </a:t>
            </a:r>
            <a:r>
              <a:rPr lang="en-US" dirty="0" smtClean="0">
                <a:latin typeface="Arial"/>
                <a:cs typeface="Arial"/>
              </a:rPr>
              <a:t>early HF and its pathophysiologic markers: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Cardiac mechanics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Ventricular-arterial coupling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Myocardial pressure-stress relationships</a:t>
            </a:r>
          </a:p>
          <a:p>
            <a:endParaRPr lang="en-US" sz="105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3 (Phenomics): </a:t>
            </a:r>
            <a:r>
              <a:rPr lang="en-US" dirty="0" smtClean="0">
                <a:latin typeface="Arial"/>
                <a:cs typeface="Arial"/>
              </a:rPr>
              <a:t>Perform machine learning analyses of previously ascertained MESA quantitative data and relate risk factor phenotypic signatures to pathophysiologic markers and HF subtypes</a:t>
            </a:r>
          </a:p>
          <a:p>
            <a:pPr marL="1200150" lvl="2" indent="-285750">
              <a:buFont typeface="Wingdings" charset="2"/>
              <a:buChar char="Ø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7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Georgia" charset="0"/>
              </a:rPr>
              <a:t>Machine learning of echo images</a:t>
            </a:r>
            <a:endParaRPr lang="en-US" sz="4600" dirty="0">
              <a:latin typeface="Georgia" charset="0"/>
            </a:endParaRPr>
          </a:p>
        </p:txBody>
      </p:sp>
      <p:pic>
        <p:nvPicPr>
          <p:cNvPr id="3" name="Picture 2" descr="database-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37" y="5182660"/>
            <a:ext cx="1130168" cy="1389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771" y="5371057"/>
            <a:ext cx="3003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80FF00"/>
                </a:solidFill>
                <a:latin typeface="Arial"/>
                <a:cs typeface="Arial"/>
              </a:rPr>
              <a:t>Echo image server: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80FF00"/>
                </a:solidFill>
                <a:latin typeface="Arial"/>
                <a:cs typeface="Arial"/>
              </a:rPr>
              <a:t>High throughput analysis for automated diagnosis, feature identification</a:t>
            </a:r>
            <a:endParaRPr lang="en-US" sz="1600" b="1" i="1" dirty="0">
              <a:solidFill>
                <a:srgbClr val="80FF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68" y="3777741"/>
            <a:ext cx="1792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Deep learning to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Identify views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(e.g., A4c)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69967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" y="1781688"/>
            <a:ext cx="1469136" cy="1883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1671" y="3777741"/>
            <a:ext cx="167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Automated identification of cardiac chambers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76032" y="1781688"/>
            <a:ext cx="1469136" cy="1883664"/>
            <a:chOff x="2676032" y="1707755"/>
            <a:chExt cx="1469136" cy="1883664"/>
          </a:xfrm>
        </p:grpSpPr>
        <p:pic>
          <p:nvPicPr>
            <p:cNvPr id="11" name="Picture 10" descr="a4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032" y="1707755"/>
              <a:ext cx="1469136" cy="18836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67780" y="1884162"/>
              <a:ext cx="879164" cy="1116540"/>
            </a:xfrm>
            <a:prstGeom prst="rect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4297028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64552" y="3777741"/>
            <a:ext cx="167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Active appearance models for segmentation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75183" y="1781688"/>
            <a:ext cx="1469136" cy="1883664"/>
            <a:chOff x="5075183" y="1706630"/>
            <a:chExt cx="1469136" cy="1883664"/>
          </a:xfrm>
        </p:grpSpPr>
        <p:pic>
          <p:nvPicPr>
            <p:cNvPr id="14" name="Picture 13" descr="a4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83" y="1706630"/>
              <a:ext cx="1469136" cy="1883664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5738001" y="1981859"/>
              <a:ext cx="583604" cy="935103"/>
            </a:xfrm>
            <a:custGeom>
              <a:avLst/>
              <a:gdLst>
                <a:gd name="connsiteX0" fmla="*/ 39360 w 583604"/>
                <a:gd name="connsiteY0" fmla="*/ 935103 h 935103"/>
                <a:gd name="connsiteX1" fmla="*/ 39360 w 583604"/>
                <a:gd name="connsiteY1" fmla="*/ 586184 h 935103"/>
                <a:gd name="connsiteX2" fmla="*/ 11450 w 583604"/>
                <a:gd name="connsiteY2" fmla="*/ 418703 h 935103"/>
                <a:gd name="connsiteX3" fmla="*/ 11450 w 583604"/>
                <a:gd name="connsiteY3" fmla="*/ 167481 h 935103"/>
                <a:gd name="connsiteX4" fmla="*/ 151000 w 583604"/>
                <a:gd name="connsiteY4" fmla="*/ 0 h 935103"/>
                <a:gd name="connsiteX5" fmla="*/ 388235 w 583604"/>
                <a:gd name="connsiteY5" fmla="*/ 167481 h 935103"/>
                <a:gd name="connsiteX6" fmla="*/ 527784 w 583604"/>
                <a:gd name="connsiteY6" fmla="*/ 516400 h 935103"/>
                <a:gd name="connsiteX7" fmla="*/ 583604 w 583604"/>
                <a:gd name="connsiteY7" fmla="*/ 907189 h 9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604" h="935103">
                  <a:moveTo>
                    <a:pt x="39360" y="935103"/>
                  </a:moveTo>
                  <a:cubicBezTo>
                    <a:pt x="41686" y="803677"/>
                    <a:pt x="44012" y="672251"/>
                    <a:pt x="39360" y="586184"/>
                  </a:cubicBezTo>
                  <a:cubicBezTo>
                    <a:pt x="34708" y="500117"/>
                    <a:pt x="16102" y="488487"/>
                    <a:pt x="11450" y="418703"/>
                  </a:cubicBezTo>
                  <a:cubicBezTo>
                    <a:pt x="6798" y="348919"/>
                    <a:pt x="-11808" y="237265"/>
                    <a:pt x="11450" y="167481"/>
                  </a:cubicBezTo>
                  <a:cubicBezTo>
                    <a:pt x="34708" y="97697"/>
                    <a:pt x="88203" y="0"/>
                    <a:pt x="151000" y="0"/>
                  </a:cubicBezTo>
                  <a:cubicBezTo>
                    <a:pt x="213797" y="0"/>
                    <a:pt x="325438" y="81414"/>
                    <a:pt x="388235" y="167481"/>
                  </a:cubicBezTo>
                  <a:cubicBezTo>
                    <a:pt x="451032" y="253548"/>
                    <a:pt x="495223" y="393115"/>
                    <a:pt x="527784" y="516400"/>
                  </a:cubicBezTo>
                  <a:cubicBezTo>
                    <a:pt x="560346" y="639685"/>
                    <a:pt x="583604" y="907189"/>
                    <a:pt x="583604" y="907189"/>
                  </a:cubicBezTo>
                </a:path>
              </a:pathLst>
            </a:custGeom>
            <a:ln w="28575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21362" y="1884017"/>
              <a:ext cx="797928" cy="991074"/>
            </a:xfrm>
            <a:custGeom>
              <a:avLst/>
              <a:gdLst>
                <a:gd name="connsiteX0" fmla="*/ 44359 w 797928"/>
                <a:gd name="connsiteY0" fmla="*/ 991074 h 991074"/>
                <a:gd name="connsiteX1" fmla="*/ 44359 w 797928"/>
                <a:gd name="connsiteY1" fmla="*/ 753810 h 991074"/>
                <a:gd name="connsiteX2" fmla="*/ 44359 w 797928"/>
                <a:gd name="connsiteY2" fmla="*/ 460718 h 991074"/>
                <a:gd name="connsiteX3" fmla="*/ 2494 w 797928"/>
                <a:gd name="connsiteY3" fmla="*/ 279280 h 991074"/>
                <a:gd name="connsiteX4" fmla="*/ 128089 w 797928"/>
                <a:gd name="connsiteY4" fmla="*/ 69929 h 991074"/>
                <a:gd name="connsiteX5" fmla="*/ 309504 w 797928"/>
                <a:gd name="connsiteY5" fmla="*/ 145 h 991074"/>
                <a:gd name="connsiteX6" fmla="*/ 504874 w 797928"/>
                <a:gd name="connsiteY6" fmla="*/ 83885 h 991074"/>
                <a:gd name="connsiteX7" fmla="*/ 700243 w 797928"/>
                <a:gd name="connsiteY7" fmla="*/ 432804 h 991074"/>
                <a:gd name="connsiteX8" fmla="*/ 770018 w 797928"/>
                <a:gd name="connsiteY8" fmla="*/ 739853 h 991074"/>
                <a:gd name="connsiteX9" fmla="*/ 797928 w 797928"/>
                <a:gd name="connsiteY9" fmla="*/ 991074 h 99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928" h="991074">
                  <a:moveTo>
                    <a:pt x="44359" y="991074"/>
                  </a:moveTo>
                  <a:lnTo>
                    <a:pt x="44359" y="753810"/>
                  </a:lnTo>
                  <a:cubicBezTo>
                    <a:pt x="44359" y="665417"/>
                    <a:pt x="51336" y="539806"/>
                    <a:pt x="44359" y="460718"/>
                  </a:cubicBezTo>
                  <a:cubicBezTo>
                    <a:pt x="37382" y="381630"/>
                    <a:pt x="-11461" y="344411"/>
                    <a:pt x="2494" y="279280"/>
                  </a:cubicBezTo>
                  <a:cubicBezTo>
                    <a:pt x="16449" y="214149"/>
                    <a:pt x="76921" y="116451"/>
                    <a:pt x="128089" y="69929"/>
                  </a:cubicBezTo>
                  <a:cubicBezTo>
                    <a:pt x="179257" y="23407"/>
                    <a:pt x="246707" y="-2181"/>
                    <a:pt x="309504" y="145"/>
                  </a:cubicBezTo>
                  <a:cubicBezTo>
                    <a:pt x="372301" y="2471"/>
                    <a:pt x="439751" y="11775"/>
                    <a:pt x="504874" y="83885"/>
                  </a:cubicBezTo>
                  <a:cubicBezTo>
                    <a:pt x="569997" y="155995"/>
                    <a:pt x="656052" y="323476"/>
                    <a:pt x="700243" y="432804"/>
                  </a:cubicBezTo>
                  <a:cubicBezTo>
                    <a:pt x="744434" y="542132"/>
                    <a:pt x="753737" y="646808"/>
                    <a:pt x="770018" y="739853"/>
                  </a:cubicBezTo>
                  <a:cubicBezTo>
                    <a:pt x="786299" y="832898"/>
                    <a:pt x="797928" y="991074"/>
                    <a:pt x="797928" y="991074"/>
                  </a:cubicBezTo>
                </a:path>
              </a:pathLst>
            </a:custGeom>
            <a:ln w="28575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7693" b="11820"/>
          <a:stretch/>
        </p:blipFill>
        <p:spPr>
          <a:xfrm>
            <a:off x="7561132" y="1725612"/>
            <a:ext cx="1328189" cy="1995817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6710134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69402" y="3777741"/>
            <a:ext cx="1674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Particle tracking for tissue displacement, velocities, strain</a:t>
            </a:r>
          </a:p>
        </p:txBody>
      </p:sp>
      <p:sp>
        <p:nvSpPr>
          <p:cNvPr id="25" name="Right Arrow 24"/>
          <p:cNvSpPr/>
          <p:nvPr/>
        </p:nvSpPr>
        <p:spPr>
          <a:xfrm rot="8220160">
            <a:off x="7211408" y="5185763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55820" y="6498188"/>
            <a:ext cx="513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Collaboration with Rahul </a:t>
            </a:r>
            <a:r>
              <a:rPr lang="en-US" sz="1400" i="1" dirty="0" err="1" smtClean="0">
                <a:solidFill>
                  <a:schemeClr val="bg1"/>
                </a:solidFill>
                <a:latin typeface="Arial"/>
                <a:cs typeface="Arial"/>
              </a:rPr>
              <a:t>Deo</a:t>
            </a: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, MD, PhD (UCSF)</a:t>
            </a:r>
          </a:p>
        </p:txBody>
      </p:sp>
    </p:spTree>
    <p:extLst>
      <p:ext uri="{BB962C8B-B14F-4D97-AF65-F5344CB8AC3E}">
        <p14:creationId xmlns:p14="http://schemas.microsoft.com/office/powerpoint/2010/main" val="164667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59935"/>
              </p:ext>
            </p:extLst>
          </p:nvPr>
        </p:nvGraphicFramePr>
        <p:xfrm>
          <a:off x="356367" y="1686669"/>
          <a:ext cx="8431264" cy="3419084"/>
        </p:xfrm>
        <a:graphic>
          <a:graphicData uri="http://schemas.openxmlformats.org/drawingml/2006/table">
            <a:tbl>
              <a:tblPr/>
              <a:tblGrid>
                <a:gridCol w="1622882"/>
                <a:gridCol w="1194194"/>
                <a:gridCol w="928944"/>
                <a:gridCol w="1171311"/>
                <a:gridCol w="1171311"/>
                <a:gridCol w="1171311"/>
                <a:gridCol w="1171311"/>
              </a:tblGrid>
              <a:tr h="2752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Site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Selected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Echo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Arterial 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Stiffness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Physical 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Activity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KCCQ-12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6MWT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Wake</a:t>
                      </a:r>
                      <a:r>
                        <a:rPr lang="en-US" sz="1800" baseline="0" dirty="0" smtClean="0">
                          <a:effectLst/>
                          <a:latin typeface="Arial "/>
                          <a:cs typeface="Arial 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Forest</a:t>
                      </a:r>
                      <a:endParaRPr lang="en-US" sz="1800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266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190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187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265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264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230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Columbia</a:t>
                      </a:r>
                      <a:endParaRPr lang="en-US" sz="1800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355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352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348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351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289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Johns </a:t>
                      </a:r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Hopkins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362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352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352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362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362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265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effectLst/>
                          <a:latin typeface="Arial "/>
                          <a:cs typeface="Arial "/>
                        </a:rPr>
                        <a:t>Minnesota</a:t>
                      </a:r>
                      <a:endParaRPr lang="en-US" sz="1800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497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465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458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495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496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404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2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Northwestern</a:t>
                      </a:r>
                      <a:endParaRPr lang="en-US" sz="1800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528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525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512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523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525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406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latin typeface="Arial "/>
                          <a:cs typeface="Arial "/>
                        </a:rPr>
                        <a:t>UCLA</a:t>
                      </a:r>
                      <a:endParaRPr lang="en-US" sz="1800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445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435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422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Arial "/>
                          <a:cs typeface="Arial "/>
                        </a:rPr>
                        <a:t>441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440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Arial "/>
                          <a:cs typeface="Arial "/>
                        </a:rPr>
                        <a:t>387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0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Total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2453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100%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2319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94.5%*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2279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92.9%**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2436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99.3%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2438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99.4%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2016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/>
                          <a:latin typeface="Arial "/>
                          <a:cs typeface="Arial "/>
                        </a:rPr>
                        <a:t>82.2%</a:t>
                      </a:r>
                      <a:endParaRPr lang="en-US" sz="1800" b="1" dirty="0">
                        <a:effectLst/>
                        <a:latin typeface="Arial "/>
                        <a:cs typeface="Arial 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3437"/>
            <a:ext cx="9143999" cy="10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MESA Exam 6: </a:t>
            </a:r>
          </a:p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Heart Failure Study Components</a:t>
            </a:r>
            <a:endParaRPr lang="en-US" altLang="en-US" sz="2800" b="1" dirty="0" smtClean="0">
              <a:solidFill>
                <a:srgbClr val="002299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6368" y="5217316"/>
            <a:ext cx="8431264" cy="4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en-US" altLang="en-US" sz="2000" b="1" dirty="0" smtClean="0">
                <a:solidFill>
                  <a:srgbClr val="002299"/>
                </a:solidFill>
              </a:rPr>
              <a:t>CPET (Wake Forest only): </a:t>
            </a:r>
            <a:r>
              <a:rPr lang="en-US" altLang="en-US" sz="2000" dirty="0" smtClean="0">
                <a:solidFill>
                  <a:srgbClr val="002299"/>
                </a:solidFill>
              </a:rPr>
              <a:t>n</a:t>
            </a:r>
            <a:r>
              <a:rPr lang="en-US" altLang="en-US" sz="2000" dirty="0" smtClean="0">
                <a:solidFill>
                  <a:srgbClr val="002299"/>
                </a:solidFill>
              </a:rPr>
              <a:t>=</a:t>
            </a:r>
            <a:r>
              <a:rPr lang="en-US" altLang="en-US" sz="2000" dirty="0" smtClean="0">
                <a:solidFill>
                  <a:srgbClr val="002299"/>
                </a:solidFill>
              </a:rPr>
              <a:t>92</a:t>
            </a:r>
            <a:r>
              <a:rPr lang="en-US" altLang="en-US" sz="2000" dirty="0" smtClean="0">
                <a:solidFill>
                  <a:srgbClr val="002299"/>
                </a:solidFill>
              </a:rPr>
              <a:t>/300</a:t>
            </a:r>
            <a:endParaRPr lang="en-US" altLang="en-US" b="1" dirty="0" smtClean="0">
              <a:solidFill>
                <a:srgbClr val="0022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68" y="59276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*95.8</a:t>
            </a:r>
            <a:r>
              <a:rPr lang="en-US" dirty="0" smtClean="0">
                <a:latin typeface="Arial"/>
                <a:cs typeface="Arial"/>
              </a:rPr>
              <a:t>%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dirty="0" smtClean="0">
                <a:latin typeface="Arial"/>
                <a:cs typeface="Arial"/>
              </a:rPr>
              <a:t>*</a:t>
            </a:r>
            <a:r>
              <a:rPr lang="en-US" dirty="0" smtClean="0">
                <a:latin typeface="Arial"/>
                <a:cs typeface="Arial"/>
              </a:rPr>
              <a:t>*94.7</a:t>
            </a:r>
            <a:r>
              <a:rPr lang="en-US" dirty="0" smtClean="0">
                <a:latin typeface="Arial"/>
                <a:cs typeface="Arial"/>
              </a:rPr>
              <a:t>% </a:t>
            </a:r>
            <a:r>
              <a:rPr lang="en-US" dirty="0">
                <a:latin typeface="Arial"/>
                <a:cs typeface="Arial"/>
              </a:rPr>
              <a:t>at Spring </a:t>
            </a:r>
            <a:r>
              <a:rPr lang="en-US" dirty="0" smtClean="0">
                <a:latin typeface="Arial"/>
                <a:cs typeface="Arial"/>
              </a:rPr>
              <a:t>MESA SC meeting 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32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3437"/>
            <a:ext cx="9143999" cy="10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MESA Exam 6: </a:t>
            </a:r>
          </a:p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Echo </a:t>
            </a:r>
            <a:r>
              <a:rPr lang="en-US" altLang="en-US" sz="3200" b="1" dirty="0" smtClean="0">
                <a:solidFill>
                  <a:srgbClr val="002299"/>
                </a:solidFill>
              </a:rPr>
              <a:t>Quality Scores by Site</a:t>
            </a:r>
            <a:endParaRPr lang="en-US" altLang="en-US" sz="2800" b="1" dirty="0" smtClean="0">
              <a:solidFill>
                <a:srgbClr val="0022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69" y="1488962"/>
            <a:ext cx="7800833" cy="46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Georgia" charset="0"/>
              </a:rPr>
              <a:t>MESA Exam 6: Echo alerts</a:t>
            </a:r>
            <a:endParaRPr lang="en-US" sz="4800" dirty="0">
              <a:latin typeface="Georgi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624"/>
            <a:ext cx="8393113" cy="4665663"/>
          </a:xfrm>
        </p:spPr>
        <p:txBody>
          <a:bodyPr/>
          <a:lstStyle/>
          <a:p>
            <a:r>
              <a:rPr lang="en-US" dirty="0" smtClean="0"/>
              <a:t>Total number of </a:t>
            </a:r>
            <a:r>
              <a:rPr lang="en-US" dirty="0" err="1" smtClean="0"/>
              <a:t>echos</a:t>
            </a:r>
            <a:r>
              <a:rPr lang="en-US" dirty="0" smtClean="0"/>
              <a:t> received at       Echo Reading </a:t>
            </a:r>
            <a:r>
              <a:rPr lang="en-US" dirty="0" smtClean="0"/>
              <a:t>Center as of 8/24/17: </a:t>
            </a:r>
            <a:r>
              <a:rPr lang="en-US" dirty="0" smtClean="0"/>
              <a:t>n</a:t>
            </a:r>
            <a:r>
              <a:rPr lang="en-US" dirty="0" smtClean="0"/>
              <a:t>=2276 (n=1431 at prior SC meeting)</a:t>
            </a:r>
            <a:endParaRPr lang="en-US" dirty="0" smtClean="0"/>
          </a:p>
          <a:p>
            <a:r>
              <a:rPr lang="en-US" dirty="0" smtClean="0"/>
              <a:t>Referrals/alerts:</a:t>
            </a:r>
          </a:p>
          <a:p>
            <a:pPr lvl="1"/>
            <a:r>
              <a:rPr lang="en-US" dirty="0" smtClean="0"/>
              <a:t>Immediate referrals: 	3/2276 (0.1%)</a:t>
            </a:r>
          </a:p>
          <a:p>
            <a:pPr lvl="1"/>
            <a:r>
              <a:rPr lang="en-US" dirty="0" smtClean="0"/>
              <a:t>Urgent </a:t>
            </a:r>
            <a:r>
              <a:rPr lang="en-US" dirty="0" smtClean="0"/>
              <a:t>referrals: 		</a:t>
            </a:r>
            <a:r>
              <a:rPr lang="en-US" dirty="0" smtClean="0"/>
              <a:t>32/2276 (1.4%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Routine alerts: 		</a:t>
            </a:r>
            <a:r>
              <a:rPr lang="en-US" dirty="0" smtClean="0"/>
              <a:t>204/</a:t>
            </a:r>
            <a:r>
              <a:rPr lang="en-US" dirty="0" smtClean="0"/>
              <a:t>1191 </a:t>
            </a:r>
            <a:r>
              <a:rPr lang="en-US" dirty="0" smtClean="0"/>
              <a:t>(9.0%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alert: 			</a:t>
            </a:r>
            <a:r>
              <a:rPr lang="en-US" dirty="0" smtClean="0"/>
              <a:t>2037/2276 (89.5%)</a:t>
            </a:r>
            <a:endParaRPr lang="en-US" dirty="0"/>
          </a:p>
          <a:p>
            <a:pPr eaLnBrk="1" hangingPunct="1"/>
            <a:endParaRPr lang="en-US" sz="4400" dirty="0">
              <a:latin typeface="Trebuchet MS" charset="0"/>
            </a:endParaRPr>
          </a:p>
          <a:p>
            <a:pPr lvl="1" eaLnBrk="1" hangingPunct="1"/>
            <a:endParaRPr lang="en-US" sz="36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6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Deep learning for dermatologic </a:t>
            </a:r>
            <a:r>
              <a:rPr lang="en-US" dirty="0" err="1" smtClean="0">
                <a:latin typeface="Georgia" charset="0"/>
              </a:rPr>
              <a:t>Dx</a:t>
            </a:r>
            <a:endParaRPr lang="en-US" dirty="0">
              <a:latin typeface="Georg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3" y="1632940"/>
            <a:ext cx="7928667" cy="4663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69068" y="6358186"/>
            <a:ext cx="2739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FFFFFF"/>
                </a:solidFill>
              </a:rPr>
              <a:t>Esteva</a:t>
            </a:r>
            <a:r>
              <a:rPr lang="en-US" sz="1600" dirty="0" smtClean="0">
                <a:solidFill>
                  <a:srgbClr val="FFFFFF"/>
                </a:solidFill>
              </a:rPr>
              <a:t> A, et al. </a:t>
            </a:r>
            <a:r>
              <a:rPr lang="en-US" sz="1600" i="1" dirty="0" smtClean="0">
                <a:solidFill>
                  <a:srgbClr val="FFFFFF"/>
                </a:solidFill>
              </a:rPr>
              <a:t>Nature </a:t>
            </a:r>
            <a:r>
              <a:rPr lang="en-US" sz="1600" dirty="0" smtClean="0">
                <a:solidFill>
                  <a:srgbClr val="FFFFFF"/>
                </a:solidFill>
              </a:rPr>
              <a:t>2017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Georgia" charset="0"/>
              </a:rPr>
              <a:t>Machine learning of echo images</a:t>
            </a:r>
            <a:endParaRPr lang="en-US" sz="4600" dirty="0">
              <a:latin typeface="Georg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68" y="3777741"/>
            <a:ext cx="1792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Deep learning to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Identify views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(e.g., A4c)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869967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" y="1781688"/>
            <a:ext cx="1469136" cy="1883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1671" y="3777741"/>
            <a:ext cx="167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Automated identification of cardiac chambers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76032" y="1781688"/>
            <a:ext cx="1469136" cy="1883664"/>
            <a:chOff x="2676032" y="1707755"/>
            <a:chExt cx="1469136" cy="1883664"/>
          </a:xfrm>
        </p:grpSpPr>
        <p:pic>
          <p:nvPicPr>
            <p:cNvPr id="11" name="Picture 10" descr="a4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032" y="1707755"/>
              <a:ext cx="1469136" cy="18836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67780" y="1884162"/>
              <a:ext cx="879164" cy="1116540"/>
            </a:xfrm>
            <a:prstGeom prst="rect">
              <a:avLst/>
            </a:prstGeom>
            <a:noFill/>
            <a:ln w="28575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4297028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64552" y="3777741"/>
            <a:ext cx="1674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Active appearance models for segmentation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75183" y="1781688"/>
            <a:ext cx="1469136" cy="1883664"/>
            <a:chOff x="5075183" y="1706630"/>
            <a:chExt cx="1469136" cy="1883664"/>
          </a:xfrm>
        </p:grpSpPr>
        <p:pic>
          <p:nvPicPr>
            <p:cNvPr id="14" name="Picture 13" descr="a4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83" y="1706630"/>
              <a:ext cx="1469136" cy="1883664"/>
            </a:xfrm>
            <a:prstGeom prst="rect">
              <a:avLst/>
            </a:prstGeom>
          </p:spPr>
        </p:pic>
        <p:sp>
          <p:nvSpPr>
            <p:cNvPr id="17" name="Freeform 16"/>
            <p:cNvSpPr/>
            <p:nvPr/>
          </p:nvSpPr>
          <p:spPr>
            <a:xfrm>
              <a:off x="5738001" y="1981859"/>
              <a:ext cx="583604" cy="935103"/>
            </a:xfrm>
            <a:custGeom>
              <a:avLst/>
              <a:gdLst>
                <a:gd name="connsiteX0" fmla="*/ 39360 w 583604"/>
                <a:gd name="connsiteY0" fmla="*/ 935103 h 935103"/>
                <a:gd name="connsiteX1" fmla="*/ 39360 w 583604"/>
                <a:gd name="connsiteY1" fmla="*/ 586184 h 935103"/>
                <a:gd name="connsiteX2" fmla="*/ 11450 w 583604"/>
                <a:gd name="connsiteY2" fmla="*/ 418703 h 935103"/>
                <a:gd name="connsiteX3" fmla="*/ 11450 w 583604"/>
                <a:gd name="connsiteY3" fmla="*/ 167481 h 935103"/>
                <a:gd name="connsiteX4" fmla="*/ 151000 w 583604"/>
                <a:gd name="connsiteY4" fmla="*/ 0 h 935103"/>
                <a:gd name="connsiteX5" fmla="*/ 388235 w 583604"/>
                <a:gd name="connsiteY5" fmla="*/ 167481 h 935103"/>
                <a:gd name="connsiteX6" fmla="*/ 527784 w 583604"/>
                <a:gd name="connsiteY6" fmla="*/ 516400 h 935103"/>
                <a:gd name="connsiteX7" fmla="*/ 583604 w 583604"/>
                <a:gd name="connsiteY7" fmla="*/ 907189 h 935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604" h="935103">
                  <a:moveTo>
                    <a:pt x="39360" y="935103"/>
                  </a:moveTo>
                  <a:cubicBezTo>
                    <a:pt x="41686" y="803677"/>
                    <a:pt x="44012" y="672251"/>
                    <a:pt x="39360" y="586184"/>
                  </a:cubicBezTo>
                  <a:cubicBezTo>
                    <a:pt x="34708" y="500117"/>
                    <a:pt x="16102" y="488487"/>
                    <a:pt x="11450" y="418703"/>
                  </a:cubicBezTo>
                  <a:cubicBezTo>
                    <a:pt x="6798" y="348919"/>
                    <a:pt x="-11808" y="237265"/>
                    <a:pt x="11450" y="167481"/>
                  </a:cubicBezTo>
                  <a:cubicBezTo>
                    <a:pt x="34708" y="97697"/>
                    <a:pt x="88203" y="0"/>
                    <a:pt x="151000" y="0"/>
                  </a:cubicBezTo>
                  <a:cubicBezTo>
                    <a:pt x="213797" y="0"/>
                    <a:pt x="325438" y="81414"/>
                    <a:pt x="388235" y="167481"/>
                  </a:cubicBezTo>
                  <a:cubicBezTo>
                    <a:pt x="451032" y="253548"/>
                    <a:pt x="495223" y="393115"/>
                    <a:pt x="527784" y="516400"/>
                  </a:cubicBezTo>
                  <a:cubicBezTo>
                    <a:pt x="560346" y="639685"/>
                    <a:pt x="583604" y="907189"/>
                    <a:pt x="583604" y="907189"/>
                  </a:cubicBezTo>
                </a:path>
              </a:pathLst>
            </a:custGeom>
            <a:ln w="28575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21362" y="1884017"/>
              <a:ext cx="797928" cy="991074"/>
            </a:xfrm>
            <a:custGeom>
              <a:avLst/>
              <a:gdLst>
                <a:gd name="connsiteX0" fmla="*/ 44359 w 797928"/>
                <a:gd name="connsiteY0" fmla="*/ 991074 h 991074"/>
                <a:gd name="connsiteX1" fmla="*/ 44359 w 797928"/>
                <a:gd name="connsiteY1" fmla="*/ 753810 h 991074"/>
                <a:gd name="connsiteX2" fmla="*/ 44359 w 797928"/>
                <a:gd name="connsiteY2" fmla="*/ 460718 h 991074"/>
                <a:gd name="connsiteX3" fmla="*/ 2494 w 797928"/>
                <a:gd name="connsiteY3" fmla="*/ 279280 h 991074"/>
                <a:gd name="connsiteX4" fmla="*/ 128089 w 797928"/>
                <a:gd name="connsiteY4" fmla="*/ 69929 h 991074"/>
                <a:gd name="connsiteX5" fmla="*/ 309504 w 797928"/>
                <a:gd name="connsiteY5" fmla="*/ 145 h 991074"/>
                <a:gd name="connsiteX6" fmla="*/ 504874 w 797928"/>
                <a:gd name="connsiteY6" fmla="*/ 83885 h 991074"/>
                <a:gd name="connsiteX7" fmla="*/ 700243 w 797928"/>
                <a:gd name="connsiteY7" fmla="*/ 432804 h 991074"/>
                <a:gd name="connsiteX8" fmla="*/ 770018 w 797928"/>
                <a:gd name="connsiteY8" fmla="*/ 739853 h 991074"/>
                <a:gd name="connsiteX9" fmla="*/ 797928 w 797928"/>
                <a:gd name="connsiteY9" fmla="*/ 991074 h 99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928" h="991074">
                  <a:moveTo>
                    <a:pt x="44359" y="991074"/>
                  </a:moveTo>
                  <a:lnTo>
                    <a:pt x="44359" y="753810"/>
                  </a:lnTo>
                  <a:cubicBezTo>
                    <a:pt x="44359" y="665417"/>
                    <a:pt x="51336" y="539806"/>
                    <a:pt x="44359" y="460718"/>
                  </a:cubicBezTo>
                  <a:cubicBezTo>
                    <a:pt x="37382" y="381630"/>
                    <a:pt x="-11461" y="344411"/>
                    <a:pt x="2494" y="279280"/>
                  </a:cubicBezTo>
                  <a:cubicBezTo>
                    <a:pt x="16449" y="214149"/>
                    <a:pt x="76921" y="116451"/>
                    <a:pt x="128089" y="69929"/>
                  </a:cubicBezTo>
                  <a:cubicBezTo>
                    <a:pt x="179257" y="23407"/>
                    <a:pt x="246707" y="-2181"/>
                    <a:pt x="309504" y="145"/>
                  </a:cubicBezTo>
                  <a:cubicBezTo>
                    <a:pt x="372301" y="2471"/>
                    <a:pt x="439751" y="11775"/>
                    <a:pt x="504874" y="83885"/>
                  </a:cubicBezTo>
                  <a:cubicBezTo>
                    <a:pt x="569997" y="155995"/>
                    <a:pt x="656052" y="323476"/>
                    <a:pt x="700243" y="432804"/>
                  </a:cubicBezTo>
                  <a:cubicBezTo>
                    <a:pt x="744434" y="542132"/>
                    <a:pt x="753737" y="646808"/>
                    <a:pt x="770018" y="739853"/>
                  </a:cubicBezTo>
                  <a:cubicBezTo>
                    <a:pt x="786299" y="832898"/>
                    <a:pt x="797928" y="991074"/>
                    <a:pt x="797928" y="991074"/>
                  </a:cubicBezTo>
                </a:path>
              </a:pathLst>
            </a:custGeom>
            <a:ln w="28575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7693" b="11820"/>
          <a:stretch/>
        </p:blipFill>
        <p:spPr>
          <a:xfrm>
            <a:off x="7561132" y="1725612"/>
            <a:ext cx="1328189" cy="1995817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6710134" y="2437407"/>
            <a:ext cx="641929" cy="572227"/>
          </a:xfrm>
          <a:prstGeom prst="rightArrow">
            <a:avLst/>
          </a:pr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69402" y="3777741"/>
            <a:ext cx="1674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Particle tracking for tissue displacement, velocities, strain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55820" y="6498188"/>
            <a:ext cx="513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Collaboration with Rahul </a:t>
            </a:r>
            <a:r>
              <a:rPr lang="en-US" sz="1400" i="1" dirty="0" err="1" smtClean="0">
                <a:solidFill>
                  <a:schemeClr val="bg1"/>
                </a:solidFill>
                <a:latin typeface="Arial"/>
                <a:cs typeface="Arial"/>
              </a:rPr>
              <a:t>Deo</a:t>
            </a:r>
            <a:r>
              <a:rPr lang="en-US" sz="1400" i="1" dirty="0" smtClean="0">
                <a:solidFill>
                  <a:schemeClr val="bg1"/>
                </a:solidFill>
                <a:latin typeface="Arial"/>
                <a:cs typeface="Arial"/>
              </a:rPr>
              <a:t>, MD, PhD (UCSF)</a:t>
            </a:r>
          </a:p>
        </p:txBody>
      </p:sp>
    </p:spTree>
    <p:extLst>
      <p:ext uri="{BB962C8B-B14F-4D97-AF65-F5344CB8AC3E}">
        <p14:creationId xmlns:p14="http://schemas.microsoft.com/office/powerpoint/2010/main" val="13967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Georgia" charset="0"/>
              </a:rPr>
              <a:t>Machine learning of echo images</a:t>
            </a:r>
            <a:endParaRPr lang="en-US" sz="4600" dirty="0">
              <a:latin typeface="Georgi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8568" y="5385749"/>
            <a:ext cx="513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Deo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R, et al.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arXiv.org</a:t>
            </a: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3026"/>
            <a:ext cx="9144000" cy="34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Georgia" charset="0"/>
              </a:rPr>
              <a:t>Machine learning of echo images</a:t>
            </a:r>
            <a:endParaRPr lang="en-US" sz="4600" dirty="0">
              <a:latin typeface="Georg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294" y="1493371"/>
            <a:ext cx="5729575" cy="5202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493824" y="1477856"/>
            <a:ext cx="178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Deo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R, et al.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arXiv.org</a:t>
            </a: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750294" y="1497507"/>
            <a:ext cx="1786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Arial"/>
                <a:cs typeface="Arial"/>
              </a:rPr>
              <a:t>Convolutional neural network (CNN) to identify echo views</a:t>
            </a:r>
            <a:endParaRPr lang="en-US" sz="1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52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600" dirty="0" smtClean="0">
                <a:latin typeface="Georgia" charset="0"/>
              </a:rPr>
              <a:t>Machine learning of echo images</a:t>
            </a:r>
            <a:endParaRPr lang="en-US" sz="4600" dirty="0">
              <a:latin typeface="Georgi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927" r="58983"/>
          <a:stretch/>
        </p:blipFill>
        <p:spPr>
          <a:xfrm>
            <a:off x="880305" y="2301989"/>
            <a:ext cx="3665537" cy="381339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91080" y="6261152"/>
            <a:ext cx="5135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Deo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 R, et al.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  <a:cs typeface="Arial"/>
              </a:rPr>
              <a:t>arXiv.org</a:t>
            </a:r>
            <a:endParaRPr lang="en-US" sz="1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0" y="167894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Automated image segmentation of the left ventricle</a:t>
            </a:r>
            <a:endParaRPr lang="en-US" sz="2400" b="1" dirty="0" smtClean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0685" r="9643"/>
          <a:stretch/>
        </p:blipFill>
        <p:spPr>
          <a:xfrm>
            <a:off x="4993212" y="2301989"/>
            <a:ext cx="3189307" cy="381212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423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487</Words>
  <Application>Microsoft Macintosh PowerPoint</Application>
  <PresentationFormat>On-screen Show (4:3)</PresentationFormat>
  <Paragraphs>139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6_Default Design</vt:lpstr>
      <vt:lpstr>PowerPoint Presentation</vt:lpstr>
      <vt:lpstr>PowerPoint Presentation</vt:lpstr>
      <vt:lpstr>PowerPoint Presentation</vt:lpstr>
      <vt:lpstr>MESA Exam 6: Echo alerts</vt:lpstr>
      <vt:lpstr>Deep learning for dermatologic Dx</vt:lpstr>
      <vt:lpstr>Machine learning of echo images</vt:lpstr>
      <vt:lpstr>Machine learning of echo images</vt:lpstr>
      <vt:lpstr>Machine learning of echo images</vt:lpstr>
      <vt:lpstr>Machine learning of echo images</vt:lpstr>
      <vt:lpstr>Machine learning of echo images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Sanjiv J. Shah</dc:creator>
  <cp:lastModifiedBy>Sanjiv J Shah</cp:lastModifiedBy>
  <cp:revision>105</cp:revision>
  <dcterms:created xsi:type="dcterms:W3CDTF">2015-10-07T23:50:35Z</dcterms:created>
  <dcterms:modified xsi:type="dcterms:W3CDTF">2017-09-07T21:45:35Z</dcterms:modified>
</cp:coreProperties>
</file>