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71" r:id="rId5"/>
    <p:sldId id="264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8"/>
    <p:restoredTop sz="92660"/>
  </p:normalViewPr>
  <p:slideViewPr>
    <p:cSldViewPr>
      <p:cViewPr>
        <p:scale>
          <a:sx n="90" d="100"/>
          <a:sy n="90" d="100"/>
        </p:scale>
        <p:origin x="35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1F9861-1FA6-DE4A-8C85-26875DAEC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67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1DF4E8B-4C4E-A142-A89E-4280E498A05B}" type="slidenum">
              <a:rPr lang="en-US" altLang="zh-CN" sz="1200"/>
              <a:pPr/>
              <a:t>2</a:t>
            </a:fld>
            <a:endParaRPr lang="en-US" altLang="zh-CN" sz="1200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4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3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042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4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547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5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998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6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zh-CN" dirty="0" smtClean="0">
                <a:latin typeface="Times New Roman" charset="0"/>
                <a:ea typeface="ＭＳ Ｐゴシック" charset="-128"/>
              </a:rPr>
              <a:t>First visit may occur on two days</a:t>
            </a:r>
          </a:p>
          <a:p>
            <a:pPr eaLnBrk="1" hangingPunct="1"/>
            <a:r>
              <a:rPr lang="en-US" altLang="zh-CN" dirty="0" smtClean="0">
                <a:latin typeface="Times New Roman" charset="0"/>
                <a:ea typeface="ＭＳ Ｐゴシック" charset="-128"/>
              </a:rPr>
              <a:t>will be</a:t>
            </a:r>
            <a:r>
              <a:rPr lang="en-US" altLang="zh-CN" baseline="0" dirty="0" smtClean="0">
                <a:latin typeface="Times New Roman" charset="0"/>
                <a:ea typeface="ＭＳ Ｐゴシック" charset="-128"/>
              </a:rPr>
              <a:t> reviewed in late October</a:t>
            </a:r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366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7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98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0D9D10C-13DE-8B4F-AFA8-8BC49690C0EA}" type="slidenum">
              <a:rPr lang="en-US" altLang="zh-CN" sz="1200"/>
              <a:pPr/>
              <a:t>8</a:t>
            </a:fld>
            <a:endParaRPr lang="en-US" altLang="zh-CN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77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563C-587B-7F47-B86D-DB4D27F9C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AF91-0032-EB4A-A09C-48363320D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4C98-9569-4649-962C-7D83328AF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D5E2-3E44-8141-A605-AF0CDED04B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915E-8747-FD48-81A2-A534CCF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0CDC-2E14-6F44-B7ED-4751FEA16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55FB-1551-B342-B373-CB84F31E1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8E99-D8C8-7340-AFD1-41E38C0E6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50C6-E5B0-BE47-A1FD-AF514532A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E239-CF98-BE4C-96E6-E263E137F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BE84-F377-7E49-8A90-12A4C2CC1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ADD7C6-229D-824B-9481-46ACA6DF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September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32766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5 months of activity</a:t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Apr 2017 – Aug 2017</a:t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11 new proposals reviewed</a:t>
            </a:r>
            <a:br>
              <a:rPr lang="en-US" altLang="zh-CN" sz="24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and approved by SC</a:t>
            </a:r>
            <a:endParaRPr lang="en-US" altLang="zh-CN" sz="24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2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September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917111"/>
              </p:ext>
            </p:extLst>
          </p:nvPr>
        </p:nvGraphicFramePr>
        <p:xfrm>
          <a:off x="381000" y="2438400"/>
          <a:ext cx="8458201" cy="3763997"/>
        </p:xfrm>
        <a:graphic>
          <a:graphicData uri="http://schemas.openxmlformats.org/drawingml/2006/table">
            <a:tbl>
              <a:tblPr/>
              <a:tblGrid>
                <a:gridCol w="830716"/>
                <a:gridCol w="1597101"/>
                <a:gridCol w="6030384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Bourfiss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Bluemke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Right precordial T-wave inversion and heart position in the thorax; </a:t>
                      </a:r>
                      <a:r>
                        <a:rPr lang="en-US" sz="1800" dirty="0" err="1" smtClean="0">
                          <a:latin typeface="Arial"/>
                          <a:cs typeface="Arial"/>
                        </a:rPr>
                        <a:t>arrhythmogenic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 R ventricular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cardiomyopathy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Hughes (Burke)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Multisite study of vascular contributions to Alzheimer’s disease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Chamberlain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Budoff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Automated CAC scoring in gated cardiac and ungated lung CT scans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Barr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Personalized risk estimation for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ventilatory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and emphysematous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endophenotypes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in chronic lung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dz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A337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Thomas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Criqui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Thoracic aorta and carotid artery calcium on chest CT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787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September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55890"/>
              </p:ext>
            </p:extLst>
          </p:nvPr>
        </p:nvGraphicFramePr>
        <p:xfrm>
          <a:off x="381000" y="2438400"/>
          <a:ext cx="8229600" cy="4191000"/>
        </p:xfrm>
        <a:graphic>
          <a:graphicData uri="http://schemas.openxmlformats.org/drawingml/2006/table">
            <a:tbl>
              <a:tblPr/>
              <a:tblGrid>
                <a:gridCol w="808264"/>
                <a:gridCol w="1630136"/>
                <a:gridCol w="5791200"/>
              </a:tblGrid>
              <a:tr h="786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Funk (K. Liu, Kaufman)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Air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pollution, oxidative stress and early CVD phenotypes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Allison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Subclavian artery calcification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Zghaib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(Lima)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Podocyturia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mRNAs and prediction of adverse CV outcomes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Rotter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NIH Data Commons; large-scale biomedical data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Al’Aref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Budoff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Prediction of major CV events using clinical characteristics and CV imaging; machine learning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A343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Budoff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Bone density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2081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762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5806"/>
              </p:ext>
            </p:extLst>
          </p:nvPr>
        </p:nvGraphicFramePr>
        <p:xfrm>
          <a:off x="228601" y="1420259"/>
          <a:ext cx="8762999" cy="5432437"/>
        </p:xfrm>
        <a:graphic>
          <a:graphicData uri="http://schemas.openxmlformats.org/drawingml/2006/table">
            <a:tbl>
              <a:tblPr/>
              <a:tblGrid>
                <a:gridCol w="1523999"/>
                <a:gridCol w="1190204"/>
                <a:gridCol w="6048796"/>
              </a:tblGrid>
              <a:tr h="412030"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Arial"/>
                          <a:cs typeface="Arial"/>
                        </a:rPr>
                        <a:t>Bertoni</a:t>
                      </a:r>
                      <a:r>
                        <a:rPr lang="en-US" sz="1700" baseline="0" dirty="0" smtClean="0">
                          <a:latin typeface="Arial"/>
                          <a:cs typeface="Arial"/>
                        </a:rPr>
                        <a:t>/Shah</a:t>
                      </a:r>
                      <a:endParaRPr lang="en-US" sz="17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All FCs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From risk factors to early heart failure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Heckbert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Atrial fibrillation burden, vascular disease of brain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Barr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Smith, B.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FCs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Kestenbaum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 response to Vitamin D (INVITE trial)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atherosclerosis (carotid ultrasound)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JH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cognitive function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Liu, Ding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Col,  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T2D (blood draw)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Hughes/Craft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Vascular contributions to Alzheimer’s (Memory)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Tissue sodium, inflammation,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47462" y="685800"/>
            <a:ext cx="512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Arial" charset="0"/>
              </a:rPr>
              <a:t>Funded Exam 6 Ancillary Studies: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3810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852987"/>
              </p:ext>
            </p:extLst>
          </p:nvPr>
        </p:nvGraphicFramePr>
        <p:xfrm>
          <a:off x="228602" y="2392444"/>
          <a:ext cx="8763000" cy="822972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/>
                <a:gridCol w="1219201"/>
                <a:gridCol w="3886199"/>
                <a:gridCol w="2209801"/>
              </a:tblGrid>
              <a:tr h="411704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Heckbert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All FCs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Atrial fibrillation burden, vascular disease of brain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brain MRI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7020" y="1595735"/>
            <a:ext cx="7766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Arial" charset="0"/>
              </a:rPr>
              <a:t>Funded Ancillary Studies with Visits Beyond Exam 6</a:t>
            </a:r>
            <a:endParaRPr lang="en-US" dirty="0"/>
          </a:p>
        </p:txBody>
      </p:sp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05174"/>
              </p:ext>
            </p:extLst>
          </p:nvPr>
        </p:nvGraphicFramePr>
        <p:xfrm>
          <a:off x="228601" y="4830844"/>
          <a:ext cx="8763002" cy="822972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447799"/>
                <a:gridCol w="1219202"/>
                <a:gridCol w="3047998"/>
                <a:gridCol w="3048003"/>
              </a:tblGrid>
              <a:tr h="41170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Hughes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All FCs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Multisite Alzheimer’s Dementia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Study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cog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testing,MRI,PET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2: cog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testing,MRI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T="45726" marB="45726" horzOverflow="overflow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557" y="4034135"/>
            <a:ext cx="8149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Arial" charset="0"/>
              </a:rPr>
              <a:t>Proposed Ancillary Studies with Visits Beyond Exam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September 2017</a:t>
            </a: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3014663" y="1703388"/>
            <a:ext cx="311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b="1" dirty="0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927850"/>
              </p:ext>
            </p:extLst>
          </p:nvPr>
        </p:nvGraphicFramePr>
        <p:xfrm>
          <a:off x="23622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/>
                <a:gridCol w="1828800"/>
              </a:tblGrid>
              <a:tr h="5334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346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(21)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91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Funded/active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131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	(15)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9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>
                <a:latin typeface="Arial" charset="0"/>
                <a:ea typeface="ＭＳ Ｐゴシック" charset="-128"/>
              </a:rPr>
              <a:t> September 2017</a:t>
            </a: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30749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469500"/>
              </p:ext>
            </p:extLst>
          </p:nvPr>
        </p:nvGraphicFramePr>
        <p:xfrm>
          <a:off x="21717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  <a:endParaRPr lang="en-US" sz="2200" baseline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Susan Heckbert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</a:t>
                      </a: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 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Ben Smith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Pothur</a:t>
                      </a: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Srinavas</a:t>
                      </a:r>
                      <a:endParaRPr kumimoji="0" lang="en-US" altLang="zh-CN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776288" y="5131713"/>
            <a:ext cx="75295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ctr"/>
            <a:r>
              <a:rPr lang="en-US" altLang="zh-CN" sz="2200" b="1" smtClean="0">
                <a:solidFill>
                  <a:srgbClr val="000000"/>
                </a:solidFill>
                <a:latin typeface="Arial" charset="0"/>
              </a:rPr>
              <a:t>Coordinator</a:t>
            </a:r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  <p:extLst>
      <p:ext uri="{BB962C8B-B14F-4D97-AF65-F5344CB8AC3E}">
        <p14:creationId xmlns:p14="http://schemas.microsoft.com/office/powerpoint/2010/main" val="8497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10967</TotalTime>
  <Words>409</Words>
  <Application>Microsoft Macintosh PowerPoint</Application>
  <PresentationFormat>On-screen Show (4:3)</PresentationFormat>
  <Paragraphs>125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ＭＳ Ｐゴシック</vt:lpstr>
      <vt:lpstr>Times</vt:lpstr>
      <vt:lpstr>Times New Roman</vt:lpstr>
      <vt:lpstr>Arial</vt:lpstr>
      <vt:lpstr>Blank Presentation</vt:lpstr>
      <vt:lpstr>ANCILLARY STUDIES COMMITTEE  September 2017</vt:lpstr>
      <vt:lpstr>5 months of activity  Apr 2017 – Aug 2017  11 new proposals reviewed and approved by SC</vt:lpstr>
      <vt:lpstr>ANCILLARY STUDIES COMMITTEE  September 2017</vt:lpstr>
      <vt:lpstr>ANCILLARY STUDIES COMMITTEE  September 2017</vt:lpstr>
      <vt:lpstr>ANCILLARY STUDIES COMMITTEE</vt:lpstr>
      <vt:lpstr>ANCILLARY STUDIES COMMITTEE</vt:lpstr>
      <vt:lpstr>ANCILLARY STUDIES COMMITTEE  September 2017</vt:lpstr>
      <vt:lpstr>ANCILLARY STUDIES COMMITTEE  September 2017</vt:lpstr>
    </vt:vector>
  </TitlesOfParts>
  <Company>University of Washington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Heckbert</cp:lastModifiedBy>
  <cp:revision>453</cp:revision>
  <dcterms:modified xsi:type="dcterms:W3CDTF">2017-09-07T05:04:55Z</dcterms:modified>
</cp:coreProperties>
</file>