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260" r:id="rId3"/>
    <p:sldId id="259" r:id="rId4"/>
    <p:sldId id="261" r:id="rId5"/>
    <p:sldId id="262" r:id="rId6"/>
    <p:sldId id="263" r:id="rId7"/>
    <p:sldId id="264" r:id="rId8"/>
    <p:sldId id="298" r:id="rId9"/>
    <p:sldId id="269" r:id="rId10"/>
    <p:sldId id="270" r:id="rId11"/>
    <p:sldId id="290" r:id="rId12"/>
    <p:sldId id="272" r:id="rId13"/>
    <p:sldId id="274" r:id="rId14"/>
    <p:sldId id="287" r:id="rId15"/>
    <p:sldId id="289" r:id="rId16"/>
    <p:sldId id="300" r:id="rId17"/>
    <p:sldId id="301" r:id="rId18"/>
    <p:sldId id="279" r:id="rId19"/>
    <p:sldId id="273" r:id="rId20"/>
    <p:sldId id="292" r:id="rId21"/>
    <p:sldId id="291" r:id="rId22"/>
    <p:sldId id="280" r:id="rId23"/>
    <p:sldId id="281" r:id="rId24"/>
    <p:sldId id="283" r:id="rId25"/>
    <p:sldId id="284" r:id="rId26"/>
    <p:sldId id="293" r:id="rId27"/>
    <p:sldId id="294" r:id="rId28"/>
    <p:sldId id="299" r:id="rId29"/>
    <p:sldId id="303" r:id="rId30"/>
    <p:sldId id="276" r:id="rId31"/>
    <p:sldId id="277" r:id="rId32"/>
    <p:sldId id="302" r:id="rId33"/>
    <p:sldId id="304" r:id="rId34"/>
    <p:sldId id="282" r:id="rId35"/>
    <p:sldId id="296"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9B4F2"/>
    <a:srgbClr val="B4E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79018"/>
  </p:normalViewPr>
  <p:slideViewPr>
    <p:cSldViewPr snapToGrid="0">
      <p:cViewPr varScale="1">
        <p:scale>
          <a:sx n="50" d="100"/>
          <a:sy n="50" d="100"/>
        </p:scale>
        <p:origin x="184" y="1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E8E8F-F3E2-4883-9670-E3D62F831F3D}" type="datetimeFigureOut">
              <a:rPr lang="en-US" smtClean="0"/>
              <a:t>3/27/18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4EF8D-2A48-4CE8-A792-AE1FB98700C6}" type="slidenum">
              <a:rPr lang="en-US" smtClean="0"/>
              <a:t>‹#›</a:t>
            </a:fld>
            <a:endParaRPr lang="en-US"/>
          </a:p>
        </p:txBody>
      </p:sp>
    </p:spTree>
    <p:extLst>
      <p:ext uri="{BB962C8B-B14F-4D97-AF65-F5344CB8AC3E}">
        <p14:creationId xmlns:p14="http://schemas.microsoft.com/office/powerpoint/2010/main" val="200108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4EF8D-2A48-4CE8-A792-AE1FB98700C6}" type="slidenum">
              <a:rPr lang="en-US" smtClean="0"/>
              <a:t>4</a:t>
            </a:fld>
            <a:endParaRPr lang="en-US"/>
          </a:p>
        </p:txBody>
      </p:sp>
    </p:spTree>
    <p:extLst>
      <p:ext uri="{BB962C8B-B14F-4D97-AF65-F5344CB8AC3E}">
        <p14:creationId xmlns:p14="http://schemas.microsoft.com/office/powerpoint/2010/main" val="2076216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MESA Air measured ambient pollutant concentrations at</a:t>
            </a:r>
            <a:r>
              <a:rPr lang="en-US" baseline="0" dirty="0" smtClean="0"/>
              <a:t> participating field centers.  These measurements supplemented measurements from EPA monitoring locations to estimate individual pollutant concentrations at participant homes.  Models extend back to 1999.</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8AAEA5B-1DB6-4753-A1A5-1142FAE6AAE8}" type="slidenum">
              <a:rPr lang="en-US" smtClean="0"/>
              <a:pPr>
                <a:defRPr/>
              </a:pPr>
              <a:t>36</a:t>
            </a:fld>
            <a:endParaRPr lang="en-US"/>
          </a:p>
        </p:txBody>
      </p:sp>
    </p:spTree>
    <p:extLst>
      <p:ext uri="{BB962C8B-B14F-4D97-AF65-F5344CB8AC3E}">
        <p14:creationId xmlns:p14="http://schemas.microsoft.com/office/powerpoint/2010/main" val="245471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Studying subclinical forms of ILD on CT scan may help identify possible antecedent causes of disease. </a:t>
            </a:r>
            <a:r>
              <a:rPr lang="en-US" baseline="0" dirty="0" smtClean="0"/>
              <a:t> This shortens the long time gap between exposure and disease manifestation</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08AAEA5B-1DB6-4753-A1A5-1142FAE6AAE8}" type="slidenum">
              <a:rPr lang="en-US" smtClean="0"/>
              <a:pPr>
                <a:defRPr/>
              </a:pPr>
              <a:t>5</a:t>
            </a:fld>
            <a:endParaRPr lang="en-US"/>
          </a:p>
        </p:txBody>
      </p:sp>
    </p:spTree>
    <p:extLst>
      <p:ext uri="{BB962C8B-B14F-4D97-AF65-F5344CB8AC3E}">
        <p14:creationId xmlns:p14="http://schemas.microsoft.com/office/powerpoint/2010/main" val="58498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8AAEA5B-1DB6-4753-A1A5-1142FAE6AAE8}" type="slidenum">
              <a:rPr lang="en-US" smtClean="0"/>
              <a:pPr>
                <a:defRPr/>
              </a:pPr>
              <a:t>8</a:t>
            </a:fld>
            <a:endParaRPr lang="en-US"/>
          </a:p>
        </p:txBody>
      </p:sp>
    </p:spTree>
    <p:extLst>
      <p:ext uri="{BB962C8B-B14F-4D97-AF65-F5344CB8AC3E}">
        <p14:creationId xmlns:p14="http://schemas.microsoft.com/office/powerpoint/2010/main" val="176457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MESA Air measured ambient pollutant concentrations at participating field centers.  These measurements supplemented measurements from EPA monitoring locations to estimate individual pollutant concentrations at participant homes.  Models extend back to 1999.</a:t>
            </a:r>
          </a:p>
          <a:p>
            <a:r>
              <a:rPr lang="en-US" dirty="0" smtClean="0"/>
              <a:t>Maps showing the</a:t>
            </a:r>
            <a:r>
              <a:rPr lang="en-US" baseline="0" dirty="0" smtClean="0"/>
              <a:t> predicted concentrations of PM2.5 and NOx in MESA cities.  Predicted levels are based on residential address, using </a:t>
            </a:r>
            <a:r>
              <a:rPr lang="en-US" baseline="0" dirty="0" err="1" smtClean="0"/>
              <a:t>spatio</a:t>
            </a:r>
            <a:r>
              <a:rPr lang="en-US" baseline="0" dirty="0" smtClean="0"/>
              <a:t>-temporal models which incorporate geographic and cohort –specific covariates</a:t>
            </a:r>
            <a:endParaRPr lang="en-US" dirty="0"/>
          </a:p>
        </p:txBody>
      </p:sp>
      <p:sp>
        <p:nvSpPr>
          <p:cNvPr id="4" name="Slide Number Placeholder 3"/>
          <p:cNvSpPr>
            <a:spLocks noGrp="1"/>
          </p:cNvSpPr>
          <p:nvPr>
            <p:ph type="sldNum" sz="quarter" idx="10"/>
          </p:nvPr>
        </p:nvSpPr>
        <p:spPr/>
        <p:txBody>
          <a:bodyPr/>
          <a:lstStyle/>
          <a:p>
            <a:pPr>
              <a:defRPr/>
            </a:pPr>
            <a:fld id="{08AAEA5B-1DB6-4753-A1A5-1142FAE6AAE8}" type="slidenum">
              <a:rPr lang="en-US" smtClean="0"/>
              <a:pPr>
                <a:defRPr/>
              </a:pPr>
              <a:t>9</a:t>
            </a:fld>
            <a:endParaRPr lang="en-US"/>
          </a:p>
        </p:txBody>
      </p:sp>
    </p:spTree>
    <p:extLst>
      <p:ext uri="{BB962C8B-B14F-4D97-AF65-F5344CB8AC3E}">
        <p14:creationId xmlns:p14="http://schemas.microsoft.com/office/powerpoint/2010/main" val="35332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2 traditional methods for</a:t>
            </a:r>
            <a:r>
              <a:rPr lang="en-US" baseline="0" dirty="0" smtClean="0"/>
              <a:t> characterizing occupational exposures: self-report and expert opinion using JEM</a:t>
            </a:r>
            <a:endParaRPr lang="en-US" dirty="0"/>
          </a:p>
        </p:txBody>
      </p:sp>
      <p:sp>
        <p:nvSpPr>
          <p:cNvPr id="4" name="Slide Number Placeholder 3"/>
          <p:cNvSpPr>
            <a:spLocks noGrp="1"/>
          </p:cNvSpPr>
          <p:nvPr>
            <p:ph type="sldNum" sz="quarter" idx="10"/>
          </p:nvPr>
        </p:nvSpPr>
        <p:spPr/>
        <p:txBody>
          <a:bodyPr/>
          <a:lstStyle/>
          <a:p>
            <a:fld id="{D8F4EF8D-2A48-4CE8-A792-AE1FB98700C6}" type="slidenum">
              <a:rPr lang="en-US" smtClean="0"/>
              <a:t>10</a:t>
            </a:fld>
            <a:endParaRPr lang="en-US"/>
          </a:p>
        </p:txBody>
      </p:sp>
    </p:spTree>
    <p:extLst>
      <p:ext uri="{BB962C8B-B14F-4D97-AF65-F5344CB8AC3E}">
        <p14:creationId xmlns:p14="http://schemas.microsoft.com/office/powerpoint/2010/main" val="104123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high</a:t>
            </a:r>
            <a:r>
              <a:rPr lang="en-US" baseline="0" dirty="0" smtClean="0"/>
              <a:t> percentage of workers were retired at baseline (38%), which increased to 43% by exam 5</a:t>
            </a:r>
          </a:p>
          <a:p>
            <a:r>
              <a:rPr lang="en-US" baseline="0" dirty="0" smtClean="0"/>
              <a:t>According to the JEM, 16% had intermediate exposure and 7.5% had high exposure to VGDF</a:t>
            </a:r>
          </a:p>
          <a:p>
            <a:r>
              <a:rPr lang="en-US" baseline="0" dirty="0" smtClean="0"/>
              <a:t>According to self report 37% report exposure to dust, 19% to gases/ vapors and 24% to fumes</a:t>
            </a:r>
          </a:p>
          <a:p>
            <a:r>
              <a:rPr lang="en-US" baseline="0" dirty="0" smtClean="0"/>
              <a:t>Similar to other studies, there was low correlation between JEM assigned and self report exposures</a:t>
            </a:r>
            <a:endParaRPr lang="en-US" dirty="0"/>
          </a:p>
        </p:txBody>
      </p:sp>
      <p:sp>
        <p:nvSpPr>
          <p:cNvPr id="4" name="Slide Number Placeholder 3"/>
          <p:cNvSpPr>
            <a:spLocks noGrp="1"/>
          </p:cNvSpPr>
          <p:nvPr>
            <p:ph type="sldNum" sz="quarter" idx="10"/>
          </p:nvPr>
        </p:nvSpPr>
        <p:spPr/>
        <p:txBody>
          <a:bodyPr/>
          <a:lstStyle/>
          <a:p>
            <a:fld id="{D8F4EF8D-2A48-4CE8-A792-AE1FB98700C6}" type="slidenum">
              <a:rPr lang="en-US" smtClean="0"/>
              <a:t>22</a:t>
            </a:fld>
            <a:endParaRPr lang="en-US"/>
          </a:p>
        </p:txBody>
      </p:sp>
    </p:spTree>
    <p:extLst>
      <p:ext uri="{BB962C8B-B14F-4D97-AF65-F5344CB8AC3E}">
        <p14:creationId xmlns:p14="http://schemas.microsoft.com/office/powerpoint/2010/main" val="160184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P-value</a:t>
            </a:r>
            <a:r>
              <a:rPr lang="en-US" baseline="0" dirty="0" smtClean="0"/>
              <a:t> interaction for employment status 0.22</a:t>
            </a:r>
          </a:p>
          <a:p>
            <a:r>
              <a:rPr lang="en-US" baseline="0" dirty="0" smtClean="0"/>
              <a:t>P-value interaction for age 0.7</a:t>
            </a:r>
            <a:endParaRPr lang="en-US" dirty="0"/>
          </a:p>
        </p:txBody>
      </p:sp>
      <p:sp>
        <p:nvSpPr>
          <p:cNvPr id="4" name="Slide Number Placeholder 3"/>
          <p:cNvSpPr>
            <a:spLocks noGrp="1"/>
          </p:cNvSpPr>
          <p:nvPr>
            <p:ph type="sldNum" sz="quarter" idx="10"/>
          </p:nvPr>
        </p:nvSpPr>
        <p:spPr/>
        <p:txBody>
          <a:bodyPr/>
          <a:lstStyle/>
          <a:p>
            <a:fld id="{D8F4EF8D-2A48-4CE8-A792-AE1FB98700C6}" type="slidenum">
              <a:rPr lang="en-US" smtClean="0"/>
              <a:t>23</a:t>
            </a:fld>
            <a:endParaRPr lang="en-US"/>
          </a:p>
        </p:txBody>
      </p:sp>
    </p:spTree>
    <p:extLst>
      <p:ext uri="{BB962C8B-B14F-4D97-AF65-F5344CB8AC3E}">
        <p14:creationId xmlns:p14="http://schemas.microsoft.com/office/powerpoint/2010/main" val="99600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dirty="0" smtClean="0"/>
              <a:t>NO</a:t>
            </a:r>
            <a:r>
              <a:rPr lang="en-US" sz="1200" baseline="-25000" dirty="0" smtClean="0"/>
              <a:t>x</a:t>
            </a:r>
            <a:r>
              <a:rPr lang="en-US" sz="1200" dirty="0" smtClean="0"/>
              <a:t> associated with a trend towards increased progression of HAA</a:t>
            </a:r>
          </a:p>
          <a:p>
            <a:pPr marL="285750" indent="-285750">
              <a:buFont typeface="Arial"/>
              <a:buChar char="•"/>
            </a:pPr>
            <a:r>
              <a:rPr lang="en-US" sz="1200" dirty="0" smtClean="0"/>
              <a:t>PM</a:t>
            </a:r>
            <a:r>
              <a:rPr lang="en-US" sz="1200" baseline="-25000" dirty="0" smtClean="0"/>
              <a:t>2.5</a:t>
            </a:r>
            <a:r>
              <a:rPr lang="en-US" sz="1200" dirty="0" smtClean="0"/>
              <a:t>, </a:t>
            </a:r>
            <a:r>
              <a:rPr lang="en-US" sz="1200" dirty="0" err="1" smtClean="0"/>
              <a:t>No</a:t>
            </a:r>
            <a:r>
              <a:rPr lang="en-US" sz="1200" baseline="-25000" dirty="0" err="1" smtClean="0"/>
              <a:t>x</a:t>
            </a:r>
            <a:r>
              <a:rPr lang="en-US" sz="1200" dirty="0" smtClean="0"/>
              <a:t>, NO</a:t>
            </a:r>
            <a:r>
              <a:rPr lang="en-US" sz="1200" baseline="-25000" dirty="0" smtClean="0"/>
              <a:t>2</a:t>
            </a:r>
            <a:r>
              <a:rPr lang="en-US" sz="1200" dirty="0" smtClean="0"/>
              <a:t> associated with increased progression of HAA in Caucasians</a:t>
            </a:r>
          </a:p>
          <a:p>
            <a:pPr marL="285750" indent="-285750">
              <a:buFont typeface="Arial"/>
              <a:buChar char="•"/>
            </a:pPr>
            <a:r>
              <a:rPr lang="en-US" sz="1200" dirty="0" smtClean="0"/>
              <a:t>No significant cross sectional associations between baseline pollutant levels and HAA</a:t>
            </a:r>
          </a:p>
          <a:p>
            <a:pPr marL="285750" indent="-285750">
              <a:buFont typeface="Arial"/>
              <a:buChar char="•"/>
            </a:pPr>
            <a:r>
              <a:rPr lang="en-US" sz="1200" dirty="0" smtClean="0"/>
              <a:t>Interaction p-values: </a:t>
            </a:r>
          </a:p>
          <a:p>
            <a:pPr marL="285750" indent="-285750">
              <a:buFont typeface="Arial"/>
              <a:buChar char="•"/>
            </a:pPr>
            <a:r>
              <a:rPr lang="en-US" sz="1200" dirty="0" smtClean="0"/>
              <a:t>Gender: </a:t>
            </a:r>
            <a:r>
              <a:rPr lang="en-US" sz="1200" kern="1200" dirty="0" smtClean="0">
                <a:solidFill>
                  <a:schemeClr val="tx1"/>
                </a:solidFill>
                <a:effectLst/>
                <a:latin typeface="+mn-lt"/>
                <a:ea typeface="+mn-ea"/>
                <a:cs typeface="+mn-cs"/>
              </a:rPr>
              <a:t>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0.27; NO</a:t>
            </a:r>
            <a:r>
              <a:rPr lang="en-US" sz="1200" kern="1200" baseline="-25000" dirty="0" smtClean="0">
                <a:solidFill>
                  <a:schemeClr val="tx1"/>
                </a:solidFill>
                <a:effectLst/>
                <a:latin typeface="+mn-lt"/>
                <a:ea typeface="+mn-ea"/>
                <a:cs typeface="+mn-cs"/>
              </a:rPr>
              <a:t>x </a:t>
            </a:r>
            <a:r>
              <a:rPr lang="en-US" sz="1200" kern="1200" dirty="0" smtClean="0">
                <a:solidFill>
                  <a:schemeClr val="tx1"/>
                </a:solidFill>
                <a:effectLst/>
                <a:latin typeface="+mn-lt"/>
                <a:ea typeface="+mn-ea"/>
                <a:cs typeface="+mn-cs"/>
              </a:rPr>
              <a:t> 0.29; NO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0.19</a:t>
            </a:r>
            <a:r>
              <a:rPr lang="en-US" sz="1200" kern="1200" baseline="-25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a:t>
            </a:r>
            <a:r>
              <a:rPr lang="en-US" sz="1200" kern="1200" baseline="-25000" dirty="0" smtClean="0">
                <a:solidFill>
                  <a:schemeClr val="tx1"/>
                </a:solidFill>
                <a:effectLst/>
                <a:latin typeface="+mn-lt"/>
                <a:ea typeface="+mn-ea"/>
                <a:cs typeface="+mn-cs"/>
              </a:rPr>
              <a:t>3</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08AAEA5B-1DB6-4753-A1A5-1142FAE6AAE8}" type="slidenum">
              <a:rPr lang="en-US" smtClean="0"/>
              <a:pPr>
                <a:defRPr/>
              </a:pPr>
              <a:t>32</a:t>
            </a:fld>
            <a:endParaRPr lang="en-US"/>
          </a:p>
        </p:txBody>
      </p:sp>
    </p:spTree>
    <p:extLst>
      <p:ext uri="{BB962C8B-B14F-4D97-AF65-F5344CB8AC3E}">
        <p14:creationId xmlns:p14="http://schemas.microsoft.com/office/powerpoint/2010/main" val="159686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MESA Air measured ambient pollutant concentrations at</a:t>
            </a:r>
            <a:r>
              <a:rPr lang="en-US" baseline="0" dirty="0" smtClean="0"/>
              <a:t> participating field centers.  These measurements supplemented measurements from EPA monitoring locations to estimate individual pollutant concentrations at participant homes.  Models extend back to 1999.</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8AAEA5B-1DB6-4753-A1A5-1142FAE6AAE8}" type="slidenum">
              <a:rPr lang="en-US" smtClean="0"/>
              <a:pPr>
                <a:defRPr/>
              </a:pPr>
              <a:t>35</a:t>
            </a:fld>
            <a:endParaRPr lang="en-US"/>
          </a:p>
        </p:txBody>
      </p:sp>
    </p:spTree>
    <p:extLst>
      <p:ext uri="{BB962C8B-B14F-4D97-AF65-F5344CB8AC3E}">
        <p14:creationId xmlns:p14="http://schemas.microsoft.com/office/powerpoint/2010/main" val="34309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112C53-2C8D-1849-A4AE-DEA4A42E0518}"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52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12C53-2C8D-1849-A4AE-DEA4A42E0518}"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93767-C629-4F41-8B0D-FF7511A64D22}" type="slidenum">
              <a:rPr lang="en-US" smtClean="0"/>
              <a:t>‹#›</a:t>
            </a:fld>
            <a:endParaRPr lang="en-US"/>
          </a:p>
        </p:txBody>
      </p:sp>
    </p:spTree>
    <p:extLst>
      <p:ext uri="{BB962C8B-B14F-4D97-AF65-F5344CB8AC3E}">
        <p14:creationId xmlns:p14="http://schemas.microsoft.com/office/powerpoint/2010/main" val="73888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12C53-2C8D-1849-A4AE-DEA4A42E0518}"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93767-C629-4F41-8B0D-FF7511A64D22}" type="slidenum">
              <a:rPr lang="en-US" smtClean="0"/>
              <a:t>‹#›</a:t>
            </a:fld>
            <a:endParaRPr lang="en-US"/>
          </a:p>
        </p:txBody>
      </p:sp>
    </p:spTree>
    <p:extLst>
      <p:ext uri="{BB962C8B-B14F-4D97-AF65-F5344CB8AC3E}">
        <p14:creationId xmlns:p14="http://schemas.microsoft.com/office/powerpoint/2010/main" val="153625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12C53-2C8D-1849-A4AE-DEA4A42E0518}"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93767-C629-4F41-8B0D-FF7511A64D22}" type="slidenum">
              <a:rPr lang="en-US" smtClean="0"/>
              <a:t>‹#›</a:t>
            </a:fld>
            <a:endParaRPr lang="en-US"/>
          </a:p>
        </p:txBody>
      </p:sp>
    </p:spTree>
    <p:extLst>
      <p:ext uri="{BB962C8B-B14F-4D97-AF65-F5344CB8AC3E}">
        <p14:creationId xmlns:p14="http://schemas.microsoft.com/office/powerpoint/2010/main" val="325440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12C53-2C8D-1849-A4AE-DEA4A42E0518}"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93767-C629-4F41-8B0D-FF7511A64D22}"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6682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112C53-2C8D-1849-A4AE-DEA4A42E0518}"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93767-C629-4F41-8B0D-FF7511A64D22}" type="slidenum">
              <a:rPr lang="en-US" smtClean="0"/>
              <a:t>‹#›</a:t>
            </a:fld>
            <a:endParaRPr lang="en-US"/>
          </a:p>
        </p:txBody>
      </p:sp>
    </p:spTree>
    <p:extLst>
      <p:ext uri="{BB962C8B-B14F-4D97-AF65-F5344CB8AC3E}">
        <p14:creationId xmlns:p14="http://schemas.microsoft.com/office/powerpoint/2010/main" val="39428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112C53-2C8D-1849-A4AE-DEA4A42E0518}" type="datetimeFigureOut">
              <a:rPr lang="en-US" smtClean="0"/>
              <a:t>3/27/18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93767-C629-4F41-8B0D-FF7511A64D22}"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112C53-2C8D-1849-A4AE-DEA4A42E0518}" type="datetimeFigureOut">
              <a:rPr lang="en-US" smtClean="0"/>
              <a:t>3/27/18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93767-C629-4F41-8B0D-FF7511A64D22}" type="slidenum">
              <a:rPr lang="en-US" smtClean="0"/>
              <a:t>‹#›</a:t>
            </a:fld>
            <a:endParaRPr lang="en-US"/>
          </a:p>
        </p:txBody>
      </p:sp>
    </p:spTree>
    <p:extLst>
      <p:ext uri="{BB962C8B-B14F-4D97-AF65-F5344CB8AC3E}">
        <p14:creationId xmlns:p14="http://schemas.microsoft.com/office/powerpoint/2010/main" val="423562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12C53-2C8D-1849-A4AE-DEA4A42E0518}" type="datetimeFigureOut">
              <a:rPr lang="en-US" smtClean="0"/>
              <a:t>3/27/18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93767-C629-4F41-8B0D-FF7511A64D22}" type="slidenum">
              <a:rPr lang="en-US" smtClean="0"/>
              <a:t>‹#›</a:t>
            </a:fld>
            <a:endParaRPr lang="en-US"/>
          </a:p>
        </p:txBody>
      </p:sp>
    </p:spTree>
    <p:extLst>
      <p:ext uri="{BB962C8B-B14F-4D97-AF65-F5344CB8AC3E}">
        <p14:creationId xmlns:p14="http://schemas.microsoft.com/office/powerpoint/2010/main" val="363758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12C53-2C8D-1849-A4AE-DEA4A42E0518}"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6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12C53-2C8D-1849-A4AE-DEA4A42E0518}"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93767-C629-4F41-8B0D-FF7511A64D22}" type="slidenum">
              <a:rPr lang="en-US" smtClean="0"/>
              <a:t>‹#›</a:t>
            </a:fld>
            <a:endParaRPr lang="en-US"/>
          </a:p>
        </p:txBody>
      </p:sp>
    </p:spTree>
    <p:extLst>
      <p:ext uri="{BB962C8B-B14F-4D97-AF65-F5344CB8AC3E}">
        <p14:creationId xmlns:p14="http://schemas.microsoft.com/office/powerpoint/2010/main" val="11380354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6F112C53-2C8D-1849-A4AE-DEA4A42E0518}" type="datetimeFigureOut">
              <a:rPr lang="en-US" smtClean="0"/>
              <a:t>3/27/18</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74F93767-C629-4F41-8B0D-FF7511A64D22}" type="slidenum">
              <a:rPr lang="en-US" smtClean="0"/>
              <a:t>‹#›</a:t>
            </a:fld>
            <a:endParaRPr lang="en-US"/>
          </a:p>
        </p:txBody>
      </p:sp>
    </p:spTree>
    <p:extLst>
      <p:ext uri="{BB962C8B-B14F-4D97-AF65-F5344CB8AC3E}">
        <p14:creationId xmlns:p14="http://schemas.microsoft.com/office/powerpoint/2010/main" val="3441297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903" y="2016125"/>
            <a:ext cx="10464800" cy="1927225"/>
          </a:xfrm>
        </p:spPr>
        <p:txBody>
          <a:bodyPr>
            <a:normAutofit fontScale="90000"/>
          </a:bodyPr>
          <a:lstStyle/>
          <a:p>
            <a:r>
              <a:rPr lang="en-US" sz="3600" dirty="0" smtClean="0"/>
              <a:t>Environmental and occupational risk Factors of subclinical interstitial lung disease</a:t>
            </a:r>
            <a:r>
              <a:rPr lang="en-US" sz="6000" dirty="0"/>
              <a:t/>
            </a:r>
            <a:br>
              <a:rPr lang="en-US" sz="6000" dirty="0"/>
            </a:br>
            <a:endParaRPr lang="en-US" sz="4900" dirty="0"/>
          </a:p>
        </p:txBody>
      </p:sp>
      <p:sp>
        <p:nvSpPr>
          <p:cNvPr id="3" name="Subtitle 2"/>
          <p:cNvSpPr>
            <a:spLocks noGrp="1"/>
          </p:cNvSpPr>
          <p:nvPr>
            <p:ph type="subTitle" idx="1"/>
          </p:nvPr>
        </p:nvSpPr>
        <p:spPr>
          <a:xfrm>
            <a:off x="2573724" y="3505200"/>
            <a:ext cx="6400800" cy="438150"/>
          </a:xfrm>
        </p:spPr>
        <p:txBody>
          <a:bodyPr>
            <a:normAutofit lnSpcReduction="10000"/>
          </a:bodyPr>
          <a:lstStyle/>
          <a:p>
            <a:pPr algn="ctr"/>
            <a:r>
              <a:rPr lang="en-US" dirty="0" smtClean="0"/>
              <a:t>Cora Sack, </a:t>
            </a:r>
            <a:r>
              <a:rPr lang="en-US" dirty="0" smtClean="0"/>
              <a:t>MD MPH</a:t>
            </a:r>
            <a:endParaRPr lang="en-US" dirty="0"/>
          </a:p>
          <a:p>
            <a:endParaRPr lang="en-US" dirty="0" smtClean="0"/>
          </a:p>
        </p:txBody>
      </p:sp>
      <p:sp>
        <p:nvSpPr>
          <p:cNvPr id="4" name="TextBox 3"/>
          <p:cNvSpPr txBox="1"/>
          <p:nvPr/>
        </p:nvSpPr>
        <p:spPr>
          <a:xfrm>
            <a:off x="2209799" y="3943350"/>
            <a:ext cx="8109857" cy="1200329"/>
          </a:xfrm>
          <a:prstGeom prst="rect">
            <a:avLst/>
          </a:prstGeom>
          <a:noFill/>
        </p:spPr>
        <p:txBody>
          <a:bodyPr wrap="square" rtlCol="0">
            <a:spAutoFit/>
          </a:bodyPr>
          <a:lstStyle/>
          <a:p>
            <a:pPr algn="ctr" defTabSz="457200"/>
            <a:r>
              <a:rPr lang="en-US" dirty="0" smtClean="0">
                <a:solidFill>
                  <a:srgbClr val="292934"/>
                </a:solidFill>
                <a:latin typeface="Arial"/>
              </a:rPr>
              <a:t>Fellow in </a:t>
            </a:r>
            <a:r>
              <a:rPr lang="en-US" dirty="0">
                <a:solidFill>
                  <a:srgbClr val="292934"/>
                </a:solidFill>
                <a:latin typeface="Arial"/>
              </a:rPr>
              <a:t>Department of Occupational and Environmental Health Sciences &amp;</a:t>
            </a:r>
          </a:p>
          <a:p>
            <a:pPr algn="ctr" defTabSz="457200"/>
            <a:r>
              <a:rPr lang="en-US" dirty="0">
                <a:solidFill>
                  <a:srgbClr val="292934"/>
                </a:solidFill>
                <a:latin typeface="Arial"/>
              </a:rPr>
              <a:t>Division of Pulmonary, Critical Care and Sleep Medicine</a:t>
            </a:r>
          </a:p>
          <a:p>
            <a:pPr algn="ctr" defTabSz="457200"/>
            <a:r>
              <a:rPr lang="en-US" dirty="0">
                <a:solidFill>
                  <a:srgbClr val="292934"/>
                </a:solidFill>
                <a:latin typeface="Arial"/>
              </a:rPr>
              <a:t>University of Washington</a:t>
            </a:r>
          </a:p>
          <a:p>
            <a:pPr algn="ctr" defTabSz="457200"/>
            <a:r>
              <a:rPr lang="en-US" dirty="0" smtClean="0">
                <a:solidFill>
                  <a:srgbClr val="292934"/>
                </a:solidFill>
                <a:latin typeface="Arial"/>
              </a:rPr>
              <a:t>March 28, 2018</a:t>
            </a:r>
            <a:endParaRPr lang="en-US" dirty="0">
              <a:solidFill>
                <a:srgbClr val="292934"/>
              </a:solidFill>
              <a:latin typeface="Arial"/>
            </a:endParaRPr>
          </a:p>
        </p:txBody>
      </p:sp>
    </p:spTree>
    <p:extLst>
      <p:ext uri="{BB962C8B-B14F-4D97-AF65-F5344CB8AC3E}">
        <p14:creationId xmlns:p14="http://schemas.microsoft.com/office/powerpoint/2010/main" val="2056156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Exposure Assessment</a:t>
            </a:r>
            <a:endParaRPr lang="en-US" dirty="0"/>
          </a:p>
        </p:txBody>
      </p:sp>
      <p:sp>
        <p:nvSpPr>
          <p:cNvPr id="3" name="Content Placeholder 2"/>
          <p:cNvSpPr>
            <a:spLocks noGrp="1"/>
          </p:cNvSpPr>
          <p:nvPr>
            <p:ph idx="1"/>
          </p:nvPr>
        </p:nvSpPr>
        <p:spPr/>
        <p:txBody>
          <a:bodyPr/>
          <a:lstStyle/>
          <a:p>
            <a:r>
              <a:rPr lang="en-US" dirty="0" smtClean="0"/>
              <a:t>Demographic questionnaires with current/ last employment at each MESA exam</a:t>
            </a:r>
          </a:p>
          <a:p>
            <a:endParaRPr lang="en-US" dirty="0"/>
          </a:p>
          <a:p>
            <a:r>
              <a:rPr lang="en-US" dirty="0" smtClean="0"/>
              <a:t>Self Reported Exposures to Vapors Gas Dust Fumes (VGDF):</a:t>
            </a:r>
          </a:p>
          <a:p>
            <a:pPr lvl="1"/>
            <a:r>
              <a:rPr lang="en-US" dirty="0" smtClean="0"/>
              <a:t>Obtained during Exam 4</a:t>
            </a:r>
          </a:p>
          <a:p>
            <a:pPr lvl="1"/>
            <a:r>
              <a:rPr lang="en-US" dirty="0" smtClean="0"/>
              <a:t>Presence/ absence, duration, severity of exposure to VGDF</a:t>
            </a:r>
          </a:p>
          <a:p>
            <a:endParaRPr lang="en-US" dirty="0"/>
          </a:p>
          <a:p>
            <a:r>
              <a:rPr lang="en-US" dirty="0" smtClean="0"/>
              <a:t>Job Exposure Matrix (JEM) Assigned Exposures to VGDF:</a:t>
            </a:r>
          </a:p>
          <a:p>
            <a:pPr lvl="1"/>
            <a:r>
              <a:rPr lang="en-US" dirty="0" smtClean="0"/>
              <a:t>Developed and validated by industrial hygienists at NIOSH</a:t>
            </a:r>
          </a:p>
          <a:p>
            <a:pPr lvl="1"/>
            <a:r>
              <a:rPr lang="en-US" dirty="0" smtClean="0"/>
              <a:t>Based on Bureau of Census occupational codes</a:t>
            </a:r>
          </a:p>
          <a:p>
            <a:pPr lvl="1"/>
            <a:r>
              <a:rPr lang="en-US" dirty="0" smtClean="0"/>
              <a:t>Likelihood and severity of exposure to VGDF, subcategories of dust</a:t>
            </a:r>
          </a:p>
          <a:p>
            <a:endParaRPr lang="en-US" dirty="0"/>
          </a:p>
        </p:txBody>
      </p:sp>
    </p:spTree>
    <p:extLst>
      <p:ext uri="{BB962C8B-B14F-4D97-AF65-F5344CB8AC3E}">
        <p14:creationId xmlns:p14="http://schemas.microsoft.com/office/powerpoint/2010/main" val="2281304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7976" y="474785"/>
            <a:ext cx="13900258" cy="7139353"/>
          </a:xfrm>
          <a:prstGeom prst="rect">
            <a:avLst/>
          </a:prstGeom>
        </p:spPr>
      </p:pic>
    </p:spTree>
    <p:extLst>
      <p:ext uri="{BB962C8B-B14F-4D97-AF65-F5344CB8AC3E}">
        <p14:creationId xmlns:p14="http://schemas.microsoft.com/office/powerpoint/2010/main" val="3043549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3415"/>
            <a:ext cx="10972800" cy="990600"/>
          </a:xfrm>
        </p:spPr>
        <p:txBody>
          <a:bodyPr>
            <a:normAutofit/>
          </a:bodyPr>
          <a:lstStyle/>
          <a:p>
            <a:r>
              <a:rPr lang="en-US" dirty="0" smtClean="0"/>
              <a:t>Statistical Analysis</a:t>
            </a:r>
            <a:endParaRPr lang="en-US" dirty="0"/>
          </a:p>
        </p:txBody>
      </p:sp>
      <p:sp>
        <p:nvSpPr>
          <p:cNvPr id="4" name="Content Placeholder 3"/>
          <p:cNvSpPr>
            <a:spLocks noGrp="1"/>
          </p:cNvSpPr>
          <p:nvPr>
            <p:ph idx="1"/>
          </p:nvPr>
        </p:nvSpPr>
        <p:spPr>
          <a:xfrm>
            <a:off x="457200" y="1354015"/>
            <a:ext cx="11125200" cy="5503985"/>
          </a:xfrm>
        </p:spPr>
        <p:txBody>
          <a:bodyPr>
            <a:normAutofit fontScale="92500" lnSpcReduction="10000"/>
          </a:bodyPr>
          <a:lstStyle/>
          <a:p>
            <a:pPr marL="0" indent="0">
              <a:buNone/>
            </a:pPr>
            <a:r>
              <a:rPr lang="en-US" sz="2100" dirty="0" smtClean="0"/>
              <a:t>Prevalence of ILA</a:t>
            </a:r>
          </a:p>
          <a:p>
            <a:r>
              <a:rPr lang="en-US" sz="2100" dirty="0" smtClean="0"/>
              <a:t>Multivariable logistic regression</a:t>
            </a:r>
          </a:p>
          <a:p>
            <a:r>
              <a:rPr lang="en-US" sz="2100" dirty="0" smtClean="0"/>
              <a:t>Exposure </a:t>
            </a:r>
          </a:p>
          <a:p>
            <a:pPr lvl="1"/>
            <a:r>
              <a:rPr lang="en-US" sz="2100" dirty="0" smtClean="0"/>
              <a:t>Estimate of 10 year pollution concentration</a:t>
            </a:r>
          </a:p>
          <a:p>
            <a:pPr lvl="1"/>
            <a:r>
              <a:rPr lang="en-US" sz="2100" dirty="0" smtClean="0"/>
              <a:t>Self-reported and JEM-assigned occupational exposures</a:t>
            </a:r>
          </a:p>
          <a:p>
            <a:r>
              <a:rPr lang="en-US" sz="2100" dirty="0" smtClean="0"/>
              <a:t>Adjusted for age, gender, ethnicity, tobacco use (current smoking status, pack years), site</a:t>
            </a:r>
          </a:p>
          <a:p>
            <a:pPr lvl="1" indent="0">
              <a:buNone/>
            </a:pPr>
            <a:endParaRPr lang="en-US" sz="2100" dirty="0" smtClean="0"/>
          </a:p>
          <a:p>
            <a:pPr marL="0" indent="0">
              <a:buNone/>
            </a:pPr>
            <a:r>
              <a:rPr lang="en-US" sz="2100" dirty="0" smtClean="0"/>
              <a:t>Progression of HAA</a:t>
            </a:r>
          </a:p>
          <a:p>
            <a:r>
              <a:rPr lang="en-US" sz="2100" dirty="0" smtClean="0"/>
              <a:t>Linear mixed model</a:t>
            </a:r>
          </a:p>
          <a:p>
            <a:r>
              <a:rPr lang="en-US" sz="2100" dirty="0" smtClean="0"/>
              <a:t>Exposure:</a:t>
            </a:r>
          </a:p>
          <a:p>
            <a:pPr lvl="1"/>
            <a:r>
              <a:rPr lang="en-US" sz="2100" dirty="0" smtClean="0"/>
              <a:t>baseline </a:t>
            </a:r>
            <a:r>
              <a:rPr lang="en-US" sz="2100" dirty="0"/>
              <a:t>exposure at year 2000 &amp; long- term  exposure from recruitment to follow up </a:t>
            </a:r>
            <a:r>
              <a:rPr lang="en-US" sz="2100" dirty="0" smtClean="0"/>
              <a:t>exam</a:t>
            </a:r>
          </a:p>
          <a:p>
            <a:pPr lvl="1"/>
            <a:r>
              <a:rPr lang="en-US" sz="2100" dirty="0" smtClean="0"/>
              <a:t>Self- reported and JEM-assigned occupational exposures</a:t>
            </a:r>
            <a:endParaRPr lang="en-US" sz="2100" dirty="0"/>
          </a:p>
          <a:p>
            <a:r>
              <a:rPr lang="en-US" sz="2100" dirty="0" smtClean="0"/>
              <a:t>Adjusted for age, gender, ethnicity, tobacco use (current smoking status, pack years), site, educational attainment, occupational exposures, height, BMI, waist circumference, </a:t>
            </a:r>
            <a:r>
              <a:rPr lang="en-US" sz="2100" dirty="0" err="1" smtClean="0"/>
              <a:t>eGFR</a:t>
            </a:r>
            <a:r>
              <a:rPr lang="en-US" sz="2100" dirty="0" smtClean="0"/>
              <a:t>, total volume imaged lung, percent emphysema, CT scanner type</a:t>
            </a:r>
          </a:p>
          <a:p>
            <a:pPr lvl="1"/>
            <a:endParaRPr lang="en-US" sz="2100" dirty="0"/>
          </a:p>
          <a:p>
            <a:pPr marL="0" indent="0">
              <a:buNone/>
            </a:pPr>
            <a:r>
              <a:rPr lang="en-US" sz="2100" dirty="0" smtClean="0"/>
              <a:t>Potential effect </a:t>
            </a:r>
            <a:r>
              <a:rPr lang="en-US" sz="2100" dirty="0"/>
              <a:t>m</a:t>
            </a:r>
            <a:r>
              <a:rPr lang="en-US" sz="2100" dirty="0" smtClean="0"/>
              <a:t>odification based on stratification on smoking status, gender, ethnicity</a:t>
            </a:r>
          </a:p>
          <a:p>
            <a:pPr lvl="1"/>
            <a:endParaRPr lang="en-US" dirty="0" smtClean="0"/>
          </a:p>
          <a:p>
            <a:endParaRPr lang="en-US" dirty="0"/>
          </a:p>
        </p:txBody>
      </p:sp>
    </p:spTree>
    <p:extLst>
      <p:ext uri="{BB962C8B-B14F-4D97-AF65-F5344CB8AC3E}">
        <p14:creationId xmlns:p14="http://schemas.microsoft.com/office/powerpoint/2010/main" val="22183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1985" y="1389186"/>
            <a:ext cx="10464800" cy="1927225"/>
          </a:xfrm>
        </p:spPr>
        <p:txBody>
          <a:bodyPr/>
          <a:lstStyle/>
          <a:p>
            <a:pPr algn="ctr"/>
            <a:r>
              <a:rPr lang="en-US" dirty="0" smtClean="0"/>
              <a:t>Results</a:t>
            </a:r>
            <a:endParaRPr lang="en-US" dirty="0"/>
          </a:p>
        </p:txBody>
      </p:sp>
      <p:sp>
        <p:nvSpPr>
          <p:cNvPr id="3" name="Subtitle 2"/>
          <p:cNvSpPr>
            <a:spLocks noGrp="1"/>
          </p:cNvSpPr>
          <p:nvPr>
            <p:ph type="subTitle" idx="1"/>
          </p:nvPr>
        </p:nvSpPr>
        <p:spPr>
          <a:xfrm>
            <a:off x="1195753" y="3522785"/>
            <a:ext cx="10201031" cy="1297409"/>
          </a:xfrm>
        </p:spPr>
        <p:txBody>
          <a:bodyPr>
            <a:normAutofit/>
          </a:bodyPr>
          <a:lstStyle/>
          <a:p>
            <a:pPr algn="ctr"/>
            <a:r>
              <a:rPr lang="en-US" sz="3600" dirty="0" smtClean="0"/>
              <a:t>Aim 1: Association with Air Pollution Exposure</a:t>
            </a:r>
            <a:endParaRPr lang="en-US" sz="3600" dirty="0"/>
          </a:p>
        </p:txBody>
      </p:sp>
    </p:spTree>
    <p:extLst>
      <p:ext uri="{BB962C8B-B14F-4D97-AF65-F5344CB8AC3E}">
        <p14:creationId xmlns:p14="http://schemas.microsoft.com/office/powerpoint/2010/main" val="3169267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9658" y="1258636"/>
            <a:ext cx="8632684" cy="4340728"/>
          </a:xfrm>
          <a:prstGeom prst="rect">
            <a:avLst/>
          </a:prstGeom>
        </p:spPr>
      </p:pic>
      <p:sp>
        <p:nvSpPr>
          <p:cNvPr id="3" name="Title 2"/>
          <p:cNvSpPr>
            <a:spLocks noGrp="1"/>
          </p:cNvSpPr>
          <p:nvPr>
            <p:ph type="title"/>
          </p:nvPr>
        </p:nvSpPr>
        <p:spPr>
          <a:xfrm>
            <a:off x="1981200" y="274638"/>
            <a:ext cx="8229600" cy="792162"/>
          </a:xfrm>
        </p:spPr>
        <p:txBody>
          <a:bodyPr/>
          <a:lstStyle/>
          <a:p>
            <a:r>
              <a:rPr lang="en-US" dirty="0" smtClean="0"/>
              <a:t>Participants in the ILA Analysis</a:t>
            </a:r>
            <a:endParaRPr lang="en-US" dirty="0"/>
          </a:p>
        </p:txBody>
      </p:sp>
    </p:spTree>
    <p:extLst>
      <p:ext uri="{BB962C8B-B14F-4D97-AF65-F5344CB8AC3E}">
        <p14:creationId xmlns:p14="http://schemas.microsoft.com/office/powerpoint/2010/main" val="3294577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339494" y="929870"/>
            <a:ext cx="7926694" cy="5928130"/>
            <a:chOff x="638387" y="250217"/>
            <a:chExt cx="7241653" cy="6475984"/>
          </a:xfrm>
        </p:grpSpPr>
        <p:grpSp>
          <p:nvGrpSpPr>
            <p:cNvPr id="3" name="Group 2"/>
            <p:cNvGrpSpPr/>
            <p:nvPr/>
          </p:nvGrpSpPr>
          <p:grpSpPr>
            <a:xfrm>
              <a:off x="638387" y="250217"/>
              <a:ext cx="7241653" cy="4975470"/>
              <a:chOff x="112305" y="682829"/>
              <a:chExt cx="8932739" cy="5583766"/>
            </a:xfrm>
          </p:grpSpPr>
          <p:sp>
            <p:nvSpPr>
              <p:cNvPr id="23" name="Rounded Rectangle 22"/>
              <p:cNvSpPr/>
              <p:nvPr/>
            </p:nvSpPr>
            <p:spPr>
              <a:xfrm>
                <a:off x="6918015" y="4630468"/>
                <a:ext cx="2127027" cy="894159"/>
              </a:xfrm>
              <a:prstGeom prst="roundRect">
                <a:avLst/>
              </a:prstGeom>
              <a:solidFill>
                <a:srgbClr val="C9B4F2"/>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4673563" y="4674000"/>
                <a:ext cx="2103718" cy="838577"/>
              </a:xfrm>
              <a:prstGeom prst="roundRect">
                <a:avLst/>
              </a:prstGeom>
              <a:solidFill>
                <a:srgbClr val="C9B4F2"/>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315797" y="4699698"/>
                <a:ext cx="2228352" cy="775691"/>
              </a:xfrm>
              <a:prstGeom prst="roundRect">
                <a:avLst>
                  <a:gd name="adj" fmla="val 9563"/>
                </a:avLst>
              </a:prstGeom>
              <a:solidFill>
                <a:srgbClr val="C9B4F2"/>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29911" y="3883713"/>
                <a:ext cx="8815133" cy="648033"/>
              </a:xfrm>
              <a:prstGeom prst="rect">
                <a:avLst/>
              </a:prstGeom>
              <a:solidFill>
                <a:srgbClr val="33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4" name="TextBox 3"/>
              <p:cNvSpPr txBox="1"/>
              <p:nvPr/>
            </p:nvSpPr>
            <p:spPr>
              <a:xfrm>
                <a:off x="112305" y="794538"/>
                <a:ext cx="2486890" cy="1213053"/>
              </a:xfrm>
              <a:prstGeom prst="rect">
                <a:avLst/>
              </a:prstGeom>
              <a:noFill/>
            </p:spPr>
            <p:txBody>
              <a:bodyPr wrap="square" rtlCol="0">
                <a:spAutoFit/>
              </a:bodyPr>
              <a:lstStyle/>
              <a:p>
                <a:pPr algn="ctr"/>
                <a:r>
                  <a:rPr lang="en-US" sz="1600" dirty="0"/>
                  <a:t>Enrolled: 6814 MESA</a:t>
                </a:r>
              </a:p>
              <a:p>
                <a:r>
                  <a:rPr lang="en-US" dirty="0"/>
                  <a:t> </a:t>
                </a:r>
              </a:p>
            </p:txBody>
          </p:sp>
          <p:sp>
            <p:nvSpPr>
              <p:cNvPr id="5" name="TextBox 4"/>
              <p:cNvSpPr txBox="1"/>
              <p:nvPr/>
            </p:nvSpPr>
            <p:spPr>
              <a:xfrm>
                <a:off x="229290" y="1619896"/>
                <a:ext cx="2252924" cy="823143"/>
              </a:xfrm>
              <a:prstGeom prst="rect">
                <a:avLst/>
              </a:prstGeom>
              <a:noFill/>
            </p:spPr>
            <p:txBody>
              <a:bodyPr wrap="square" rtlCol="0">
                <a:spAutoFit/>
              </a:bodyPr>
              <a:lstStyle/>
              <a:p>
                <a:pPr algn="ctr"/>
                <a:r>
                  <a:rPr lang="en-US" sz="1600" dirty="0"/>
                  <a:t>HAA at baseline: 6813</a:t>
                </a:r>
              </a:p>
            </p:txBody>
          </p:sp>
          <p:sp>
            <p:nvSpPr>
              <p:cNvPr id="6" name="TextBox 5"/>
              <p:cNvSpPr txBox="1"/>
              <p:nvPr/>
            </p:nvSpPr>
            <p:spPr>
              <a:xfrm>
                <a:off x="3462548" y="1708357"/>
                <a:ext cx="4596570" cy="476556"/>
              </a:xfrm>
              <a:prstGeom prst="rect">
                <a:avLst/>
              </a:prstGeom>
              <a:noFill/>
            </p:spPr>
            <p:txBody>
              <a:bodyPr wrap="square" rtlCol="0">
                <a:spAutoFit/>
              </a:bodyPr>
              <a:lstStyle/>
              <a:p>
                <a:pPr algn="ctr"/>
                <a:r>
                  <a:rPr lang="en-US" sz="1600" dirty="0"/>
                  <a:t>Follow- Up HAA: 5965 </a:t>
                </a:r>
              </a:p>
            </p:txBody>
          </p:sp>
          <p:sp>
            <p:nvSpPr>
              <p:cNvPr id="7" name="TextBox 6"/>
              <p:cNvSpPr txBox="1"/>
              <p:nvPr/>
            </p:nvSpPr>
            <p:spPr>
              <a:xfrm>
                <a:off x="2237804" y="2887581"/>
                <a:ext cx="1950518" cy="779820"/>
              </a:xfrm>
              <a:prstGeom prst="rect">
                <a:avLst/>
              </a:prstGeom>
              <a:noFill/>
            </p:spPr>
            <p:txBody>
              <a:bodyPr wrap="square" rtlCol="0">
                <a:spAutoFit/>
              </a:bodyPr>
              <a:lstStyle/>
              <a:p>
                <a:pPr algn="ctr"/>
                <a:r>
                  <a:rPr lang="en-US" sz="1400" dirty="0"/>
                  <a:t>2 Time Points: </a:t>
                </a:r>
              </a:p>
              <a:p>
                <a:pPr algn="ctr"/>
                <a:r>
                  <a:rPr lang="en-US" sz="1400" dirty="0"/>
                  <a:t>2935</a:t>
                </a:r>
                <a:r>
                  <a:rPr lang="en-US" sz="1600" dirty="0"/>
                  <a:t> </a:t>
                </a:r>
              </a:p>
            </p:txBody>
          </p:sp>
          <p:sp>
            <p:nvSpPr>
              <p:cNvPr id="8" name="TextBox 7"/>
              <p:cNvSpPr txBox="1"/>
              <p:nvPr/>
            </p:nvSpPr>
            <p:spPr>
              <a:xfrm>
                <a:off x="4475610" y="2887581"/>
                <a:ext cx="1874917" cy="736497"/>
              </a:xfrm>
              <a:prstGeom prst="rect">
                <a:avLst/>
              </a:prstGeom>
              <a:noFill/>
            </p:spPr>
            <p:txBody>
              <a:bodyPr wrap="square" rtlCol="0">
                <a:spAutoFit/>
              </a:bodyPr>
              <a:lstStyle/>
              <a:p>
                <a:pPr algn="ctr"/>
                <a:r>
                  <a:rPr lang="en-US" sz="1400" dirty="0"/>
                  <a:t>3 Time Points: </a:t>
                </a:r>
              </a:p>
              <a:p>
                <a:pPr algn="ctr"/>
                <a:r>
                  <a:rPr lang="en-US" sz="1400" dirty="0"/>
                  <a:t>2385</a:t>
                </a:r>
              </a:p>
            </p:txBody>
          </p:sp>
          <p:sp>
            <p:nvSpPr>
              <p:cNvPr id="9" name="TextBox 8"/>
              <p:cNvSpPr txBox="1"/>
              <p:nvPr/>
            </p:nvSpPr>
            <p:spPr>
              <a:xfrm>
                <a:off x="184801" y="2912162"/>
                <a:ext cx="2053003" cy="1126407"/>
              </a:xfrm>
              <a:prstGeom prst="rect">
                <a:avLst/>
              </a:prstGeom>
              <a:noFill/>
            </p:spPr>
            <p:txBody>
              <a:bodyPr wrap="square" rtlCol="0">
                <a:spAutoFit/>
              </a:bodyPr>
              <a:lstStyle/>
              <a:p>
                <a:pPr algn="ctr"/>
                <a:r>
                  <a:rPr lang="en-US" sz="1400" dirty="0"/>
                  <a:t>Baseline HAA Only: 848</a:t>
                </a:r>
              </a:p>
              <a:p>
                <a:endParaRPr lang="en-US" dirty="0"/>
              </a:p>
            </p:txBody>
          </p:sp>
          <p:sp>
            <p:nvSpPr>
              <p:cNvPr id="10" name="TextBox 9"/>
              <p:cNvSpPr txBox="1"/>
              <p:nvPr/>
            </p:nvSpPr>
            <p:spPr>
              <a:xfrm>
                <a:off x="6637810" y="2887581"/>
                <a:ext cx="1935399" cy="736497"/>
              </a:xfrm>
              <a:prstGeom prst="rect">
                <a:avLst/>
              </a:prstGeom>
              <a:noFill/>
            </p:spPr>
            <p:txBody>
              <a:bodyPr wrap="square" rtlCol="0">
                <a:spAutoFit/>
              </a:bodyPr>
              <a:lstStyle/>
              <a:p>
                <a:pPr algn="ctr"/>
                <a:r>
                  <a:rPr lang="en-US" sz="1400" dirty="0"/>
                  <a:t>4 Time Points: 646</a:t>
                </a:r>
              </a:p>
            </p:txBody>
          </p:sp>
          <p:sp>
            <p:nvSpPr>
              <p:cNvPr id="11" name="TextBox 10"/>
              <p:cNvSpPr txBox="1"/>
              <p:nvPr/>
            </p:nvSpPr>
            <p:spPr>
              <a:xfrm>
                <a:off x="831616" y="3995574"/>
                <a:ext cx="8164962" cy="519880"/>
              </a:xfrm>
              <a:prstGeom prst="rect">
                <a:avLst/>
              </a:prstGeom>
              <a:noFill/>
            </p:spPr>
            <p:txBody>
              <a:bodyPr wrap="square" rtlCol="0">
                <a:spAutoFit/>
              </a:bodyPr>
              <a:lstStyle/>
              <a:p>
                <a:pPr algn="ctr"/>
                <a:r>
                  <a:rPr lang="en-US" dirty="0"/>
                  <a:t>Missing Outdoor PM</a:t>
                </a:r>
                <a:r>
                  <a:rPr lang="en-US" baseline="-25000" dirty="0"/>
                  <a:t>2.5</a:t>
                </a:r>
              </a:p>
            </p:txBody>
          </p:sp>
          <p:sp>
            <p:nvSpPr>
              <p:cNvPr id="12" name="Rounded Rectangle 11"/>
              <p:cNvSpPr/>
              <p:nvPr/>
            </p:nvSpPr>
            <p:spPr>
              <a:xfrm>
                <a:off x="204124" y="682829"/>
                <a:ext cx="2252924" cy="6500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204124" y="1520194"/>
                <a:ext cx="2278089" cy="792893"/>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12305" y="2902695"/>
                <a:ext cx="2158130" cy="615962"/>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270437" y="2902697"/>
                <a:ext cx="2038848" cy="60472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4430247" y="2887579"/>
                <a:ext cx="2026120" cy="60472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637811" y="2887579"/>
                <a:ext cx="1935398" cy="60472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3754802" y="1708359"/>
                <a:ext cx="4324405" cy="60472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457048" y="4742717"/>
                <a:ext cx="2040042" cy="736497"/>
              </a:xfrm>
              <a:prstGeom prst="rect">
                <a:avLst/>
              </a:prstGeom>
              <a:solidFill>
                <a:srgbClr val="C9B4F2"/>
              </a:solidFill>
            </p:spPr>
            <p:txBody>
              <a:bodyPr wrap="square" rtlCol="0">
                <a:spAutoFit/>
              </a:bodyPr>
              <a:lstStyle/>
              <a:p>
                <a:pPr algn="ctr"/>
                <a:r>
                  <a:rPr lang="en-US" sz="1400" dirty="0"/>
                  <a:t>2 Time Points: </a:t>
                </a:r>
              </a:p>
              <a:p>
                <a:pPr algn="ctr"/>
                <a:r>
                  <a:rPr lang="en-US" sz="1400" dirty="0"/>
                  <a:t>2838 </a:t>
                </a:r>
              </a:p>
            </p:txBody>
          </p:sp>
          <p:sp>
            <p:nvSpPr>
              <p:cNvPr id="21" name="TextBox 20"/>
              <p:cNvSpPr txBox="1"/>
              <p:nvPr/>
            </p:nvSpPr>
            <p:spPr>
              <a:xfrm>
                <a:off x="4831713" y="4711403"/>
                <a:ext cx="1888481" cy="736498"/>
              </a:xfrm>
              <a:prstGeom prst="rect">
                <a:avLst/>
              </a:prstGeom>
              <a:solidFill>
                <a:srgbClr val="C9B4F2"/>
              </a:solidFill>
            </p:spPr>
            <p:txBody>
              <a:bodyPr wrap="square" rtlCol="0">
                <a:spAutoFit/>
              </a:bodyPr>
              <a:lstStyle/>
              <a:p>
                <a:pPr algn="ctr"/>
                <a:r>
                  <a:rPr lang="en-US" sz="1400" dirty="0"/>
                  <a:t>3 Time Points:</a:t>
                </a:r>
              </a:p>
              <a:p>
                <a:pPr algn="ctr"/>
                <a:r>
                  <a:rPr lang="en-US" sz="1400" dirty="0"/>
                  <a:t> 2287 </a:t>
                </a:r>
              </a:p>
            </p:txBody>
          </p:sp>
          <p:sp>
            <p:nvSpPr>
              <p:cNvPr id="26" name="Rounded Rectangle 25"/>
              <p:cNvSpPr/>
              <p:nvPr/>
            </p:nvSpPr>
            <p:spPr>
              <a:xfrm>
                <a:off x="208759" y="4671097"/>
                <a:ext cx="2038497" cy="829773"/>
              </a:xfrm>
              <a:prstGeom prst="roundRect">
                <a:avLst/>
              </a:prstGeom>
              <a:solidFill>
                <a:srgbClr val="C9B4F2"/>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65070" y="4709428"/>
                <a:ext cx="1874254" cy="736498"/>
              </a:xfrm>
              <a:prstGeom prst="rect">
                <a:avLst/>
              </a:prstGeom>
              <a:solidFill>
                <a:srgbClr val="C9B4F2"/>
              </a:solidFill>
              <a:ln>
                <a:solidFill>
                  <a:srgbClr val="B3A2C7"/>
                </a:solidFill>
              </a:ln>
            </p:spPr>
            <p:txBody>
              <a:bodyPr wrap="square" rtlCol="0">
                <a:spAutoFit/>
              </a:bodyPr>
              <a:lstStyle/>
              <a:p>
                <a:pPr algn="ctr"/>
                <a:r>
                  <a:rPr lang="en-US" sz="1400" dirty="0"/>
                  <a:t>Baseline HAA Only: 817</a:t>
                </a:r>
              </a:p>
            </p:txBody>
          </p:sp>
          <p:sp>
            <p:nvSpPr>
              <p:cNvPr id="22" name="TextBox 21"/>
              <p:cNvSpPr txBox="1"/>
              <p:nvPr/>
            </p:nvSpPr>
            <p:spPr>
              <a:xfrm>
                <a:off x="7051926" y="4722758"/>
                <a:ext cx="1860995" cy="736497"/>
              </a:xfrm>
              <a:prstGeom prst="rect">
                <a:avLst/>
              </a:prstGeom>
              <a:solidFill>
                <a:srgbClr val="C9B4F2"/>
              </a:solidFill>
              <a:ln>
                <a:noFill/>
              </a:ln>
            </p:spPr>
            <p:txBody>
              <a:bodyPr wrap="square" rtlCol="0">
                <a:spAutoFit/>
              </a:bodyPr>
              <a:lstStyle/>
              <a:p>
                <a:pPr algn="ctr"/>
                <a:r>
                  <a:rPr lang="en-US" sz="1400" dirty="0"/>
                  <a:t>4 Time Points:</a:t>
                </a:r>
              </a:p>
              <a:p>
                <a:pPr algn="ctr"/>
                <a:r>
                  <a:rPr lang="en-US" sz="1400" dirty="0"/>
                  <a:t> 623 </a:t>
                </a:r>
              </a:p>
            </p:txBody>
          </p:sp>
          <p:cxnSp>
            <p:nvCxnSpPr>
              <p:cNvPr id="32" name="Straight Arrow Connector 31"/>
              <p:cNvCxnSpPr>
                <a:stCxn id="13" idx="2"/>
              </p:cNvCxnSpPr>
              <p:nvPr/>
            </p:nvCxnSpPr>
            <p:spPr>
              <a:xfrm>
                <a:off x="1330588" y="2313087"/>
                <a:ext cx="0" cy="603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19" idx="1"/>
              </p:cNvCxnSpPr>
              <p:nvPr/>
            </p:nvCxnSpPr>
            <p:spPr>
              <a:xfrm>
                <a:off x="2599195" y="2007592"/>
                <a:ext cx="1155608" cy="31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801027" y="2299186"/>
                <a:ext cx="0" cy="603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760833" y="2299186"/>
                <a:ext cx="15120" cy="588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936731" y="2299186"/>
                <a:ext cx="0" cy="588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04123" y="5607365"/>
                <a:ext cx="8815133" cy="648033"/>
              </a:xfrm>
              <a:prstGeom prst="rect">
                <a:avLst/>
              </a:prstGeom>
              <a:solidFill>
                <a:srgbClr val="33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66489" y="5746715"/>
                <a:ext cx="8164962" cy="519880"/>
              </a:xfrm>
              <a:prstGeom prst="rect">
                <a:avLst/>
              </a:prstGeom>
              <a:noFill/>
            </p:spPr>
            <p:txBody>
              <a:bodyPr wrap="square" rtlCol="0">
                <a:spAutoFit/>
              </a:bodyPr>
              <a:lstStyle/>
              <a:p>
                <a:pPr algn="ctr"/>
                <a:r>
                  <a:rPr lang="en-US" dirty="0"/>
                  <a:t>Missing Adjustment Covariates</a:t>
                </a:r>
                <a:endParaRPr lang="en-US" baseline="-25000" dirty="0"/>
              </a:p>
            </p:txBody>
          </p:sp>
        </p:grpSp>
        <p:sp>
          <p:nvSpPr>
            <p:cNvPr id="31" name="Rounded Rectangle 30"/>
            <p:cNvSpPr/>
            <p:nvPr/>
          </p:nvSpPr>
          <p:spPr>
            <a:xfrm>
              <a:off x="862765" y="5344253"/>
              <a:ext cx="1385133" cy="657225"/>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2445237" y="5362997"/>
              <a:ext cx="1719009" cy="657225"/>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203166" y="5335615"/>
              <a:ext cx="1556757" cy="657225"/>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00" dirty="0">
                <a:solidFill>
                  <a:prstClr val="black"/>
                </a:solidFill>
              </a:endParaRPr>
            </a:p>
          </p:txBody>
        </p:sp>
        <p:sp>
          <p:nvSpPr>
            <p:cNvPr id="45" name="Rounded Rectangle 44"/>
            <p:cNvSpPr/>
            <p:nvPr/>
          </p:nvSpPr>
          <p:spPr>
            <a:xfrm>
              <a:off x="4304641" y="5335615"/>
              <a:ext cx="1719009" cy="657225"/>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97399" y="5421038"/>
              <a:ext cx="1490894" cy="656263"/>
            </a:xfrm>
            <a:prstGeom prst="rect">
              <a:avLst/>
            </a:prstGeom>
            <a:noFill/>
          </p:spPr>
          <p:txBody>
            <a:bodyPr wrap="square" rtlCol="0">
              <a:spAutoFit/>
            </a:bodyPr>
            <a:lstStyle/>
            <a:p>
              <a:pPr algn="ctr"/>
              <a:r>
                <a:rPr lang="en-US" sz="1400" dirty="0"/>
                <a:t>Baseline HAA Only: 722</a:t>
              </a:r>
            </a:p>
          </p:txBody>
        </p:sp>
        <p:sp>
          <p:nvSpPr>
            <p:cNvPr id="28" name="TextBox 27"/>
            <p:cNvSpPr txBox="1"/>
            <p:nvPr/>
          </p:nvSpPr>
          <p:spPr>
            <a:xfrm>
              <a:off x="2431453" y="5421038"/>
              <a:ext cx="1774589" cy="656263"/>
            </a:xfrm>
            <a:prstGeom prst="rect">
              <a:avLst/>
            </a:prstGeom>
            <a:noFill/>
          </p:spPr>
          <p:txBody>
            <a:bodyPr wrap="square" rtlCol="0">
              <a:spAutoFit/>
            </a:bodyPr>
            <a:lstStyle/>
            <a:p>
              <a:pPr algn="ctr"/>
              <a:r>
                <a:rPr lang="en-US" sz="1400" dirty="0"/>
                <a:t>2 Time Points:</a:t>
              </a:r>
            </a:p>
            <a:p>
              <a:pPr algn="ctr"/>
              <a:r>
                <a:rPr lang="en-US" sz="1400" dirty="0"/>
                <a:t>2678</a:t>
              </a:r>
            </a:p>
          </p:txBody>
        </p:sp>
        <p:sp>
          <p:nvSpPr>
            <p:cNvPr id="30" name="TextBox 29"/>
            <p:cNvSpPr txBox="1"/>
            <p:nvPr/>
          </p:nvSpPr>
          <p:spPr>
            <a:xfrm>
              <a:off x="4397269" y="5421038"/>
              <a:ext cx="1566081" cy="656263"/>
            </a:xfrm>
            <a:prstGeom prst="rect">
              <a:avLst/>
            </a:prstGeom>
            <a:noFill/>
          </p:spPr>
          <p:txBody>
            <a:bodyPr wrap="square" rtlCol="0">
              <a:spAutoFit/>
            </a:bodyPr>
            <a:lstStyle/>
            <a:p>
              <a:pPr algn="ctr"/>
              <a:r>
                <a:rPr lang="en-US" sz="1400" dirty="0"/>
                <a:t>3 Time Points:</a:t>
              </a:r>
            </a:p>
            <a:p>
              <a:pPr algn="ctr"/>
              <a:r>
                <a:rPr lang="en-US" sz="1400" dirty="0"/>
                <a:t>2231</a:t>
              </a:r>
            </a:p>
          </p:txBody>
        </p:sp>
        <p:sp>
          <p:nvSpPr>
            <p:cNvPr id="34" name="TextBox 33"/>
            <p:cNvSpPr txBox="1"/>
            <p:nvPr/>
          </p:nvSpPr>
          <p:spPr>
            <a:xfrm>
              <a:off x="6041594" y="5423582"/>
              <a:ext cx="1821887" cy="656263"/>
            </a:xfrm>
            <a:prstGeom prst="rect">
              <a:avLst/>
            </a:prstGeom>
            <a:noFill/>
          </p:spPr>
          <p:txBody>
            <a:bodyPr wrap="square" rtlCol="0">
              <a:spAutoFit/>
            </a:bodyPr>
            <a:lstStyle/>
            <a:p>
              <a:pPr lvl="0" algn="ctr"/>
              <a:r>
                <a:rPr lang="en-US" sz="1400" dirty="0">
                  <a:solidFill>
                    <a:prstClr val="black"/>
                  </a:solidFill>
                </a:rPr>
                <a:t>4 Time Points:</a:t>
              </a:r>
            </a:p>
            <a:p>
              <a:pPr lvl="0" algn="ctr"/>
              <a:r>
                <a:rPr lang="en-US" sz="1400" dirty="0">
                  <a:solidFill>
                    <a:prstClr val="black"/>
                  </a:solidFill>
                </a:rPr>
                <a:t> 586</a:t>
              </a:r>
            </a:p>
          </p:txBody>
        </p:sp>
        <p:sp>
          <p:nvSpPr>
            <p:cNvPr id="46" name="Rectangle 45"/>
            <p:cNvSpPr/>
            <p:nvPr/>
          </p:nvSpPr>
          <p:spPr>
            <a:xfrm>
              <a:off x="733729" y="6148765"/>
              <a:ext cx="7146310" cy="577436"/>
            </a:xfrm>
            <a:prstGeom prst="rect">
              <a:avLst/>
            </a:prstGeom>
            <a:solidFill>
              <a:srgbClr val="33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p:cNvSpPr txBox="1"/>
          <p:nvPr/>
        </p:nvSpPr>
        <p:spPr>
          <a:xfrm>
            <a:off x="4763146" y="6409041"/>
            <a:ext cx="5922439" cy="369332"/>
          </a:xfrm>
          <a:prstGeom prst="rect">
            <a:avLst/>
          </a:prstGeom>
          <a:noFill/>
        </p:spPr>
        <p:txBody>
          <a:bodyPr wrap="square" rtlCol="0">
            <a:spAutoFit/>
          </a:bodyPr>
          <a:lstStyle/>
          <a:p>
            <a:r>
              <a:rPr lang="en-US" dirty="0"/>
              <a:t>Included in HAA analysis: 5495</a:t>
            </a:r>
          </a:p>
        </p:txBody>
      </p:sp>
      <p:sp>
        <p:nvSpPr>
          <p:cNvPr id="47" name="Title 46"/>
          <p:cNvSpPr>
            <a:spLocks noGrp="1"/>
          </p:cNvSpPr>
          <p:nvPr>
            <p:ph type="title"/>
          </p:nvPr>
        </p:nvSpPr>
        <p:spPr>
          <a:xfrm>
            <a:off x="507699" y="462085"/>
            <a:ext cx="8077200" cy="435076"/>
          </a:xfrm>
        </p:spPr>
        <p:txBody>
          <a:bodyPr>
            <a:normAutofit fontScale="90000"/>
          </a:bodyPr>
          <a:lstStyle/>
          <a:p>
            <a:r>
              <a:rPr lang="en-US" dirty="0" smtClean="0"/>
              <a:t>Participants in HAA Analysis</a:t>
            </a:r>
            <a:endParaRPr lang="en-US" dirty="0"/>
          </a:p>
        </p:txBody>
      </p:sp>
    </p:spTree>
    <p:extLst>
      <p:ext uri="{BB962C8B-B14F-4D97-AF65-F5344CB8AC3E}">
        <p14:creationId xmlns:p14="http://schemas.microsoft.com/office/powerpoint/2010/main" val="3538924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Estimates of Pollution Exposure and Risk of ILA</a:t>
            </a:r>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51348" t="-2811" r="-1691" b="49904"/>
          <a:stretch/>
        </p:blipFill>
        <p:spPr bwMode="auto">
          <a:xfrm>
            <a:off x="1045028" y="3762103"/>
            <a:ext cx="4323806" cy="2991394"/>
          </a:xfrm>
          <a:prstGeom prst="rect">
            <a:avLst/>
          </a:prstGeom>
          <a:noFill/>
          <a:ln>
            <a:noFill/>
          </a:ln>
        </p:spPr>
      </p:pic>
      <p:pic>
        <p:nvPicPr>
          <p:cNvPr id="7" name="Picture 6"/>
          <p:cNvPicPr/>
          <p:nvPr/>
        </p:nvPicPr>
        <p:blipFill rotWithShape="1">
          <a:blip r:embed="rId2">
            <a:extLst>
              <a:ext uri="{28A0092B-C50C-407E-A947-70E740481C1C}">
                <a14:useLocalDpi xmlns:a14="http://schemas.microsoft.com/office/drawing/2010/main" val="0"/>
              </a:ext>
            </a:extLst>
          </a:blip>
          <a:srcRect l="-363" t="50558" r="52302"/>
          <a:stretch/>
        </p:blipFill>
        <p:spPr bwMode="auto">
          <a:xfrm>
            <a:off x="6509657" y="3958047"/>
            <a:ext cx="4127863" cy="2795450"/>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3885949877"/>
              </p:ext>
            </p:extLst>
          </p:nvPr>
        </p:nvGraphicFramePr>
        <p:xfrm>
          <a:off x="1045028" y="1809360"/>
          <a:ext cx="10219509" cy="1416530"/>
        </p:xfrm>
        <a:graphic>
          <a:graphicData uri="http://schemas.openxmlformats.org/drawingml/2006/table">
            <a:tbl>
              <a:tblPr firstRow="1" firstCol="1" bandRow="1"/>
              <a:tblGrid>
                <a:gridCol w="1100010">
                  <a:extLst>
                    <a:ext uri="{9D8B030D-6E8A-4147-A177-3AD203B41FA5}">
                      <a16:colId xmlns:a16="http://schemas.microsoft.com/office/drawing/2014/main" xmlns="" val="1979796940"/>
                    </a:ext>
                  </a:extLst>
                </a:gridCol>
                <a:gridCol w="1760018">
                  <a:extLst>
                    <a:ext uri="{9D8B030D-6E8A-4147-A177-3AD203B41FA5}">
                      <a16:colId xmlns:a16="http://schemas.microsoft.com/office/drawing/2014/main" xmlns="" val="2415313734"/>
                    </a:ext>
                  </a:extLst>
                </a:gridCol>
                <a:gridCol w="646970">
                  <a:extLst>
                    <a:ext uri="{9D8B030D-6E8A-4147-A177-3AD203B41FA5}">
                      <a16:colId xmlns:a16="http://schemas.microsoft.com/office/drawing/2014/main" xmlns="" val="2038038714"/>
                    </a:ext>
                  </a:extLst>
                </a:gridCol>
                <a:gridCol w="1626386">
                  <a:extLst>
                    <a:ext uri="{9D8B030D-6E8A-4147-A177-3AD203B41FA5}">
                      <a16:colId xmlns:a16="http://schemas.microsoft.com/office/drawing/2014/main" xmlns="" val="1471801096"/>
                    </a:ext>
                  </a:extLst>
                </a:gridCol>
                <a:gridCol w="611117">
                  <a:extLst>
                    <a:ext uri="{9D8B030D-6E8A-4147-A177-3AD203B41FA5}">
                      <a16:colId xmlns:a16="http://schemas.microsoft.com/office/drawing/2014/main" xmlns="" val="4101388799"/>
                    </a:ext>
                  </a:extLst>
                </a:gridCol>
                <a:gridCol w="1515571">
                  <a:extLst>
                    <a:ext uri="{9D8B030D-6E8A-4147-A177-3AD203B41FA5}">
                      <a16:colId xmlns:a16="http://schemas.microsoft.com/office/drawing/2014/main" xmlns="" val="1331169353"/>
                    </a:ext>
                  </a:extLst>
                </a:gridCol>
                <a:gridCol w="721933">
                  <a:extLst>
                    <a:ext uri="{9D8B030D-6E8A-4147-A177-3AD203B41FA5}">
                      <a16:colId xmlns:a16="http://schemas.microsoft.com/office/drawing/2014/main" xmlns="" val="1789332917"/>
                    </a:ext>
                  </a:extLst>
                </a:gridCol>
                <a:gridCol w="1479859">
                  <a:extLst>
                    <a:ext uri="{9D8B030D-6E8A-4147-A177-3AD203B41FA5}">
                      <a16:colId xmlns:a16="http://schemas.microsoft.com/office/drawing/2014/main" xmlns="" val="3896149746"/>
                    </a:ext>
                  </a:extLst>
                </a:gridCol>
                <a:gridCol w="757645">
                  <a:extLst>
                    <a:ext uri="{9D8B030D-6E8A-4147-A177-3AD203B41FA5}">
                      <a16:colId xmlns:a16="http://schemas.microsoft.com/office/drawing/2014/main" xmlns="" val="1484879981"/>
                    </a:ext>
                  </a:extLst>
                </a:gridCol>
              </a:tblGrid>
              <a:tr h="764023">
                <a:tc>
                  <a:txBody>
                    <a:bodyPr/>
                    <a:lstStyle/>
                    <a:p>
                      <a:pPr marL="0" marR="0" algn="r">
                        <a:lnSpc>
                          <a:spcPct val="107000"/>
                        </a:lnSpc>
                        <a:spcBef>
                          <a:spcPts val="0"/>
                        </a:spcBef>
                        <a:spcAft>
                          <a:spcPts val="0"/>
                        </a:spcAft>
                      </a:pPr>
                      <a:r>
                        <a:rPr lang="en-US" sz="1300" i="1">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Per 5 mcg/m</a:t>
                      </a:r>
                      <a:r>
                        <a:rPr lang="en-US" sz="1400" b="1" baseline="30000" dirty="0">
                          <a:effectLst/>
                          <a:latin typeface="Calibri Light" panose="020F0302020204030204" pitchFamily="34" charset="0"/>
                          <a:ea typeface="Times New Roman" panose="02020603050405020304" pitchFamily="18" charset="0"/>
                          <a:cs typeface="Times New Roman" panose="02020603050405020304" pitchFamily="18" charset="0"/>
                        </a:rPr>
                        <a:t>3</a:t>
                      </a: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 increment in PM</a:t>
                      </a:r>
                      <a:r>
                        <a:rPr lang="en-US" sz="1400" b="1" baseline="-25000" dirty="0">
                          <a:effectLst/>
                          <a:latin typeface="Calibri Light" panose="020F0302020204030204" pitchFamily="34" charset="0"/>
                          <a:ea typeface="Times New Roman" panose="02020603050405020304" pitchFamily="18" charset="0"/>
                          <a:cs typeface="Times New Roman" panose="02020603050405020304" pitchFamily="18" charset="0"/>
                        </a:rPr>
                        <a:t>2.5 </a:t>
                      </a: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(95% 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Per 40 ppb increment in NO</a:t>
                      </a:r>
                      <a:r>
                        <a:rPr lang="en-US" sz="1400" b="1" baseline="-25000" dirty="0">
                          <a:effectLst/>
                          <a:latin typeface="Calibri Light" panose="020F0302020204030204" pitchFamily="34" charset="0"/>
                          <a:ea typeface="Times New Roman" panose="02020603050405020304" pitchFamily="18" charset="0"/>
                          <a:cs typeface="Times New Roman" panose="02020603050405020304" pitchFamily="18" charset="0"/>
                        </a:rPr>
                        <a:t>x </a:t>
                      </a: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(95%CI)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Per 10 ppb increment in NO</a:t>
                      </a:r>
                      <a:r>
                        <a:rPr lang="en-US" sz="1400" b="1" baseline="-25000" dirty="0">
                          <a:effectLst/>
                          <a:latin typeface="Calibri Light" panose="020F0302020204030204" pitchFamily="34" charset="0"/>
                          <a:ea typeface="Times New Roman" panose="02020603050405020304" pitchFamily="18" charset="0"/>
                          <a:cs typeface="Times New Roman" panose="02020603050405020304" pitchFamily="18" charset="0"/>
                        </a:rPr>
                        <a:t>2 </a:t>
                      </a: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(95% CI)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Per 10 ppb increment in O</a:t>
                      </a:r>
                      <a:r>
                        <a:rPr lang="en-US" sz="1400" b="1" baseline="-25000" dirty="0">
                          <a:effectLst/>
                          <a:latin typeface="Calibri Light" panose="020F0302020204030204" pitchFamily="34" charset="0"/>
                          <a:ea typeface="Times New Roman" panose="02020603050405020304" pitchFamily="18" charset="0"/>
                          <a:cs typeface="Times New Roman" panose="02020603050405020304" pitchFamily="18" charset="0"/>
                        </a:rPr>
                        <a:t>3</a:t>
                      </a: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 (95% CI)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xmlns="" val="3926266896"/>
                  </a:ext>
                </a:extLst>
              </a:tr>
              <a:tr h="652507">
                <a:tc>
                  <a:txBody>
                    <a:bodyPr/>
                    <a:lstStyle/>
                    <a:p>
                      <a:pPr marL="0" marR="0" algn="r">
                        <a:lnSpc>
                          <a:spcPct val="107000"/>
                        </a:lnSpc>
                        <a:spcBef>
                          <a:spcPts val="0"/>
                        </a:spcBef>
                        <a:spcAft>
                          <a:spcPts val="0"/>
                        </a:spcAft>
                      </a:pPr>
                      <a:r>
                        <a:rPr lang="en-US" sz="1800" b="1" i="1" dirty="0">
                          <a:effectLst/>
                          <a:latin typeface="Calibri" panose="020F0502020204030204" pitchFamily="34" charset="0"/>
                          <a:ea typeface="Times New Roman" panose="02020603050405020304" pitchFamily="18" charset="0"/>
                          <a:cs typeface="Calibri" panose="020F0502020204030204" pitchFamily="34" charset="0"/>
                        </a:rPr>
                        <a:t>Odds Ratio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1.43 (0.81 to 2.54)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6000"/>
                        </a:lnSpc>
                        <a:spcBef>
                          <a:spcPts val="0"/>
                        </a:spcBef>
                        <a:spcAft>
                          <a:spcPts val="0"/>
                        </a:spcAft>
                      </a:pP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 (1</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 to 2</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600" dirty="0">
                        <a:effectLst/>
                        <a:latin typeface="Calibri" panose="020F0502020204030204" pitchFamily="34" charset="0"/>
                        <a:ea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6000"/>
                        </a:lnSpc>
                        <a:spcBef>
                          <a:spcPts val="0"/>
                        </a:spcBef>
                        <a:spcAft>
                          <a:spcPts val="0"/>
                        </a:spcAft>
                      </a:pP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endParaRPr lang="en-US" sz="1600" dirty="0">
                        <a:effectLst/>
                        <a:latin typeface="Calibri" panose="020F0502020204030204" pitchFamily="34" charset="0"/>
                        <a:ea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6000"/>
                        </a:lnSpc>
                        <a:spcBef>
                          <a:spcPts val="0"/>
                        </a:spcBef>
                        <a:spcAft>
                          <a:spcPts val="0"/>
                        </a:spcAft>
                      </a:pP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 (0</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 to 1</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1600" dirty="0">
                        <a:effectLst/>
                        <a:latin typeface="Calibri" panose="020F0502020204030204" pitchFamily="34" charset="0"/>
                        <a:ea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6000"/>
                        </a:lnSpc>
                        <a:spcBef>
                          <a:spcPts val="0"/>
                        </a:spcBef>
                        <a:spcAft>
                          <a:spcPts val="0"/>
                        </a:spcAft>
                      </a:pP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0.16</a:t>
                      </a:r>
                      <a:endParaRPr lang="en-US" sz="1600" dirty="0">
                        <a:effectLst/>
                        <a:latin typeface="Calibri" panose="020F0502020204030204" pitchFamily="34" charset="0"/>
                        <a:ea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6000"/>
                        </a:lnSpc>
                        <a:spcBef>
                          <a:spcPts val="0"/>
                        </a:spcBef>
                        <a:spcAft>
                          <a:spcPts val="0"/>
                        </a:spcAft>
                      </a:pP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 (0</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 to 1</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1600" dirty="0">
                        <a:effectLst/>
                        <a:latin typeface="Calibri" panose="020F0502020204030204" pitchFamily="34" charset="0"/>
                        <a:ea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6000"/>
                        </a:lnSpc>
                        <a:spcBef>
                          <a:spcPts val="0"/>
                        </a:spcBef>
                        <a:spcAft>
                          <a:spcPts val="0"/>
                        </a:spcAft>
                      </a:pP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1600" kern="1200" spc="-1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r>
                        <a:rPr lang="en-US" sz="1600" kern="12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1600" dirty="0">
                        <a:effectLst/>
                        <a:latin typeface="Calibri" panose="020F0502020204030204" pitchFamily="34" charset="0"/>
                        <a:ea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xmlns="" val="3530420490"/>
                  </a:ext>
                </a:extLst>
              </a:tr>
            </a:tbl>
          </a:graphicData>
        </a:graphic>
      </p:graphicFrame>
      <p:sp>
        <p:nvSpPr>
          <p:cNvPr id="9" name="Rectangle 8"/>
          <p:cNvSpPr/>
          <p:nvPr/>
        </p:nvSpPr>
        <p:spPr>
          <a:xfrm>
            <a:off x="4441372" y="1809360"/>
            <a:ext cx="2286000" cy="1416530"/>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7455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07" y="699271"/>
            <a:ext cx="11347269" cy="990600"/>
          </a:xfrm>
        </p:spPr>
        <p:txBody>
          <a:bodyPr>
            <a:noAutofit/>
          </a:bodyPr>
          <a:lstStyle/>
          <a:p>
            <a:r>
              <a:rPr lang="en-US" sz="3200" dirty="0" smtClean="0"/>
              <a:t>Long-term Estimates of Pollution Exposure and HAA Progression</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4265113873"/>
              </p:ext>
            </p:extLst>
          </p:nvPr>
        </p:nvGraphicFramePr>
        <p:xfrm>
          <a:off x="618307" y="1985556"/>
          <a:ext cx="11299370" cy="4035609"/>
        </p:xfrm>
        <a:graphic>
          <a:graphicData uri="http://schemas.openxmlformats.org/drawingml/2006/table">
            <a:tbl>
              <a:tblPr firstRow="1" firstCol="1"/>
              <a:tblGrid>
                <a:gridCol w="1210264">
                  <a:extLst>
                    <a:ext uri="{9D8B030D-6E8A-4147-A177-3AD203B41FA5}">
                      <a16:colId xmlns:a16="http://schemas.microsoft.com/office/drawing/2014/main" xmlns="" val="122301701"/>
                    </a:ext>
                  </a:extLst>
                </a:gridCol>
                <a:gridCol w="1833381">
                  <a:extLst>
                    <a:ext uri="{9D8B030D-6E8A-4147-A177-3AD203B41FA5}">
                      <a16:colId xmlns:a16="http://schemas.microsoft.com/office/drawing/2014/main" xmlns="" val="1939504823"/>
                    </a:ext>
                  </a:extLst>
                </a:gridCol>
                <a:gridCol w="909289">
                  <a:extLst>
                    <a:ext uri="{9D8B030D-6E8A-4147-A177-3AD203B41FA5}">
                      <a16:colId xmlns:a16="http://schemas.microsoft.com/office/drawing/2014/main" xmlns="" val="1980833855"/>
                    </a:ext>
                  </a:extLst>
                </a:gridCol>
                <a:gridCol w="1763145">
                  <a:extLst>
                    <a:ext uri="{9D8B030D-6E8A-4147-A177-3AD203B41FA5}">
                      <a16:colId xmlns:a16="http://schemas.microsoft.com/office/drawing/2014/main" xmlns="" val="3228598518"/>
                    </a:ext>
                  </a:extLst>
                </a:gridCol>
                <a:gridCol w="685667">
                  <a:extLst>
                    <a:ext uri="{9D8B030D-6E8A-4147-A177-3AD203B41FA5}">
                      <a16:colId xmlns:a16="http://schemas.microsoft.com/office/drawing/2014/main" xmlns="" val="3129087708"/>
                    </a:ext>
                  </a:extLst>
                </a:gridCol>
                <a:gridCol w="1861097">
                  <a:extLst>
                    <a:ext uri="{9D8B030D-6E8A-4147-A177-3AD203B41FA5}">
                      <a16:colId xmlns:a16="http://schemas.microsoft.com/office/drawing/2014/main" xmlns="" val="2659026516"/>
                    </a:ext>
                  </a:extLst>
                </a:gridCol>
                <a:gridCol w="587715">
                  <a:extLst>
                    <a:ext uri="{9D8B030D-6E8A-4147-A177-3AD203B41FA5}">
                      <a16:colId xmlns:a16="http://schemas.microsoft.com/office/drawing/2014/main" xmlns="" val="4240585295"/>
                    </a:ext>
                  </a:extLst>
                </a:gridCol>
                <a:gridCol w="1834859">
                  <a:extLst>
                    <a:ext uri="{9D8B030D-6E8A-4147-A177-3AD203B41FA5}">
                      <a16:colId xmlns:a16="http://schemas.microsoft.com/office/drawing/2014/main" xmlns="" val="113194554"/>
                    </a:ext>
                  </a:extLst>
                </a:gridCol>
                <a:gridCol w="613953">
                  <a:extLst>
                    <a:ext uri="{9D8B030D-6E8A-4147-A177-3AD203B41FA5}">
                      <a16:colId xmlns:a16="http://schemas.microsoft.com/office/drawing/2014/main" xmlns="" val="3495645522"/>
                    </a:ext>
                  </a:extLst>
                </a:gridCol>
              </a:tblGrid>
              <a:tr h="1056521">
                <a:tc>
                  <a:txBody>
                    <a:bodyPr/>
                    <a:lstStyle/>
                    <a:p>
                      <a:pPr marL="0" marR="0" algn="r">
                        <a:lnSpc>
                          <a:spcPct val="107000"/>
                        </a:lnSpc>
                        <a:spcBef>
                          <a:spcPts val="0"/>
                        </a:spcBef>
                        <a:spcAft>
                          <a:spcPts val="0"/>
                        </a:spcAft>
                      </a:pPr>
                      <a:r>
                        <a:rPr lang="en-US" sz="1400" i="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change in % HAA per 5 mcg/m</a:t>
                      </a:r>
                      <a:r>
                        <a:rPr lang="en-US" sz="1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increment in PM</a:t>
                      </a:r>
                      <a:r>
                        <a:rPr lang="en-US" sz="1600" b="1"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(95% CI)</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change in % HAA per 40 ppb increment in NO</a:t>
                      </a:r>
                      <a:r>
                        <a:rPr lang="en-US" sz="1600" b="1"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(95%CI)</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change in % HAA per 10 ppb increment in NO</a:t>
                      </a:r>
                      <a:r>
                        <a:rPr lang="en-US" sz="1600" b="1"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(95% CI)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change in % HAA per 10 ppb increment in O</a:t>
                      </a:r>
                      <a:r>
                        <a:rPr lang="en-US" sz="1600" b="1"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(95% CI)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xmlns="" val="3024042771"/>
                  </a:ext>
                </a:extLst>
              </a:tr>
              <a:tr h="365928">
                <a:tc>
                  <a:txBody>
                    <a:bodyPr/>
                    <a:lstStyle/>
                    <a:p>
                      <a:pPr marL="0" marR="0" algn="l">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Overall</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0.43 (-0.08 to 0.94)</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0.45 (-0.02 to 0.92)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0.17 (-0.16 to 0.51)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0.32</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0.10 (-0.49 to 0.71)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0.73</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xmlns="" val="1486502231"/>
                  </a:ext>
                </a:extLst>
              </a:tr>
              <a:tr h="365928">
                <a:tc>
                  <a:txBody>
                    <a:bodyPr/>
                    <a:lstStyle/>
                    <a:p>
                      <a:pPr marL="0" marR="0" algn="l">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164132104"/>
                  </a:ext>
                </a:extLst>
              </a:tr>
              <a:tr h="365928">
                <a:tc>
                  <a:txBody>
                    <a:bodyPr/>
                    <a:lstStyle/>
                    <a:p>
                      <a:pPr marL="0" marR="0" algn="l">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Race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0.002</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0.007</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0.04</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0.55</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4165462447"/>
                  </a:ext>
                </a:extLst>
              </a:tr>
              <a:tr h="470326">
                <a:tc>
                  <a:txBody>
                    <a:bodyPr/>
                    <a:lstStyle/>
                    <a:p>
                      <a:pPr marL="0" marR="0" algn="r">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White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0.93 (0.26 to 1.61)</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0.82 (0.07 to 1.57)</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0.47 (0 to 0.96)</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0.41 (-0.35 to 1.18)</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dirty="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517862090"/>
                  </a:ext>
                </a:extLst>
              </a:tr>
              <a:tr h="470326">
                <a:tc>
                  <a:txBody>
                    <a:bodyPr/>
                    <a:lstStyle/>
                    <a:p>
                      <a:pPr marL="0" marR="0" algn="r">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Asian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0.33 (-1.07 to 1.74)</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0.31 (-0.89 to 1.53)</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dirty="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-0.13 (-0.88to 0.62)</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1.49 (-0.15 to 3.17)</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dirty="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4136107447"/>
                  </a:ext>
                </a:extLst>
              </a:tr>
              <a:tr h="470326">
                <a:tc>
                  <a:txBody>
                    <a:bodyPr/>
                    <a:lstStyle/>
                    <a:p>
                      <a:pPr marL="0" marR="0" algn="r">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Black</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0.45 (-0.70 to 1.63)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0.80 (-0.11 to 1.71)</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0.11 (-0.60 to 0.82)</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0.04 (-1.22 to 1.31)</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dirty="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905285487"/>
                  </a:ext>
                </a:extLst>
              </a:tr>
              <a:tr h="470326">
                <a:tc>
                  <a:txBody>
                    <a:bodyPr/>
                    <a:lstStyle/>
                    <a:p>
                      <a:pPr marL="0" marR="0" algn="r">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Hispanic</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0.80 (-0.42 to 2.04)</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0.34 (-0.64 to 1.38)</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0.65 (-2.10 to 1.52)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-0.97 (-2.39 to 0.46)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l"/>
                      <a:endParaRPr lang="en-US" sz="1600" dirty="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536262222"/>
                  </a:ext>
                </a:extLst>
              </a:tr>
            </a:tbl>
          </a:graphicData>
        </a:graphic>
      </p:graphicFrame>
      <p:sp>
        <p:nvSpPr>
          <p:cNvPr id="6" name="Rectangle 5"/>
          <p:cNvSpPr/>
          <p:nvPr/>
        </p:nvSpPr>
        <p:spPr>
          <a:xfrm>
            <a:off x="4598127" y="3050584"/>
            <a:ext cx="2246811" cy="341403"/>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175658" y="4059004"/>
            <a:ext cx="7328262" cy="398011"/>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13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Oxides of nitrogen, and perhaps PM</a:t>
            </a:r>
            <a:r>
              <a:rPr lang="en-US" baseline="-25000" dirty="0" smtClean="0"/>
              <a:t>2.5</a:t>
            </a:r>
            <a:r>
              <a:rPr lang="en-US" dirty="0" smtClean="0"/>
              <a:t>, are associated with phenotypes of subclinical ILD</a:t>
            </a:r>
          </a:p>
          <a:p>
            <a:r>
              <a:rPr lang="en-US" dirty="0" smtClean="0"/>
              <a:t>Race may modify the association between pollution and progression of HAA</a:t>
            </a:r>
          </a:p>
        </p:txBody>
      </p:sp>
    </p:spTree>
    <p:extLst>
      <p:ext uri="{BB962C8B-B14F-4D97-AF65-F5344CB8AC3E}">
        <p14:creationId xmlns:p14="http://schemas.microsoft.com/office/powerpoint/2010/main" val="1198783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results</a:t>
            </a:r>
            <a:endParaRPr lang="en-US" dirty="0"/>
          </a:p>
        </p:txBody>
      </p:sp>
      <p:sp>
        <p:nvSpPr>
          <p:cNvPr id="5" name="Subtitle 4"/>
          <p:cNvSpPr>
            <a:spLocks noGrp="1"/>
          </p:cNvSpPr>
          <p:nvPr>
            <p:ph type="subTitle" idx="1"/>
          </p:nvPr>
        </p:nvSpPr>
        <p:spPr>
          <a:xfrm>
            <a:off x="914400" y="3505200"/>
            <a:ext cx="10464800" cy="1752600"/>
          </a:xfrm>
        </p:spPr>
        <p:txBody>
          <a:bodyPr>
            <a:normAutofit/>
          </a:bodyPr>
          <a:lstStyle/>
          <a:p>
            <a:pPr algn="ctr"/>
            <a:r>
              <a:rPr lang="en-US" sz="3600" dirty="0" smtClean="0"/>
              <a:t>Aim 2: Association with Occupational Exposures</a:t>
            </a:r>
            <a:endParaRPr lang="en-US" sz="3600" dirty="0"/>
          </a:p>
        </p:txBody>
      </p:sp>
    </p:spTree>
    <p:extLst>
      <p:ext uri="{BB962C8B-B14F-4D97-AF65-F5344CB8AC3E}">
        <p14:creationId xmlns:p14="http://schemas.microsoft.com/office/powerpoint/2010/main" val="246142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Conflicts of Interests &amp; Disclaimers</a:t>
            </a:r>
            <a:endParaRPr lang="en-US" dirty="0"/>
          </a:p>
        </p:txBody>
      </p:sp>
      <p:sp>
        <p:nvSpPr>
          <p:cNvPr id="3" name="Content Placeholder 2"/>
          <p:cNvSpPr>
            <a:spLocks noGrp="1"/>
          </p:cNvSpPr>
          <p:nvPr>
            <p:ph idx="1"/>
          </p:nvPr>
        </p:nvSpPr>
        <p:spPr/>
        <p:txBody>
          <a:bodyPr>
            <a:normAutofit/>
          </a:bodyPr>
          <a:lstStyle/>
          <a:p>
            <a:r>
              <a:rPr lang="en-US" sz="2200" dirty="0"/>
              <a:t>No relevant commercial interests to disclose</a:t>
            </a:r>
          </a:p>
          <a:p>
            <a:endParaRPr lang="en-US" dirty="0"/>
          </a:p>
          <a:p>
            <a:r>
              <a:rPr lang="en-US" sz="2200" dirty="0"/>
              <a:t>This report has not been formally reviewed by Environmental Protection Agency (EPA).  The findings and conclusions in this report are those of the authors and do not necessarily represent the views of the EPA or the National Institute for Occupational Safety and Health (NIOSH). EPA and NIOSH do not endorse any products or commercial services mentioned in this publication.</a:t>
            </a:r>
          </a:p>
          <a:p>
            <a:endParaRPr lang="en-US" dirty="0"/>
          </a:p>
        </p:txBody>
      </p:sp>
    </p:spTree>
    <p:extLst>
      <p:ext uri="{BB962C8B-B14F-4D97-AF65-F5344CB8AC3E}">
        <p14:creationId xmlns:p14="http://schemas.microsoft.com/office/powerpoint/2010/main" val="1095727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in ILA Analysis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815" y="1479320"/>
            <a:ext cx="7666893" cy="53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84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in HAA Analysis</a:t>
            </a:r>
            <a:endParaRPr lang="en-US" dirty="0"/>
          </a:p>
        </p:txBody>
      </p:sp>
      <p:sp>
        <p:nvSpPr>
          <p:cNvPr id="3" name="Rectangle 2"/>
          <p:cNvSpPr>
            <a:spLocks noChangeArrowheads="1"/>
          </p:cNvSpPr>
          <p:nvPr/>
        </p:nvSpPr>
        <p:spPr bwMode="auto">
          <a:xfrm>
            <a:off x="2655277" y="19870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493" y="1524000"/>
            <a:ext cx="7227277" cy="510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26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65030" y="-2654"/>
            <a:ext cx="10181493" cy="8614577"/>
          </a:xfrm>
          <a:prstGeom prst="rect">
            <a:avLst/>
          </a:prstGeom>
        </p:spPr>
      </p:pic>
    </p:spTree>
    <p:extLst>
      <p:ext uri="{BB962C8B-B14F-4D97-AF65-F5344CB8AC3E}">
        <p14:creationId xmlns:p14="http://schemas.microsoft.com/office/powerpoint/2010/main" val="1669047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46864072"/>
              </p:ext>
            </p:extLst>
          </p:nvPr>
        </p:nvGraphicFramePr>
        <p:xfrm>
          <a:off x="385011" y="1475676"/>
          <a:ext cx="11487150" cy="4682722"/>
        </p:xfrm>
        <a:graphic>
          <a:graphicData uri="http://schemas.openxmlformats.org/drawingml/2006/table">
            <a:tbl>
              <a:tblPr firstRow="1" firstCol="1" bandRow="1"/>
              <a:tblGrid>
                <a:gridCol w="3193339">
                  <a:extLst>
                    <a:ext uri="{9D8B030D-6E8A-4147-A177-3AD203B41FA5}">
                      <a16:colId xmlns:a16="http://schemas.microsoft.com/office/drawing/2014/main" xmlns="" val="4265809897"/>
                    </a:ext>
                  </a:extLst>
                </a:gridCol>
                <a:gridCol w="2549349">
                  <a:extLst>
                    <a:ext uri="{9D8B030D-6E8A-4147-A177-3AD203B41FA5}">
                      <a16:colId xmlns:a16="http://schemas.microsoft.com/office/drawing/2014/main" xmlns="" val="2109272491"/>
                    </a:ext>
                  </a:extLst>
                </a:gridCol>
                <a:gridCol w="2872231">
                  <a:extLst>
                    <a:ext uri="{9D8B030D-6E8A-4147-A177-3AD203B41FA5}">
                      <a16:colId xmlns:a16="http://schemas.microsoft.com/office/drawing/2014/main" xmlns="" val="2422771428"/>
                    </a:ext>
                  </a:extLst>
                </a:gridCol>
                <a:gridCol w="2872231">
                  <a:extLst>
                    <a:ext uri="{9D8B030D-6E8A-4147-A177-3AD203B41FA5}">
                      <a16:colId xmlns:a16="http://schemas.microsoft.com/office/drawing/2014/main" xmlns="" val="2404848707"/>
                    </a:ext>
                  </a:extLst>
                </a:gridCol>
              </a:tblGrid>
              <a:tr h="681739">
                <a:tc>
                  <a:txBody>
                    <a:bodyPr/>
                    <a:lstStyle/>
                    <a:p>
                      <a:pPr marL="0" marR="0" algn="r">
                        <a:lnSpc>
                          <a:spcPct val="107000"/>
                        </a:lnSpc>
                        <a:spcBef>
                          <a:spcPts val="0"/>
                        </a:spcBef>
                        <a:spcAft>
                          <a:spcPts val="0"/>
                        </a:spcAft>
                      </a:pPr>
                      <a:r>
                        <a:rPr lang="en-US" sz="2000" i="1" dirty="0">
                          <a:effectLst/>
                          <a:latin typeface="Calibri Light" panose="020F03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2000" b="1" dirty="0">
                          <a:effectLst/>
                          <a:latin typeface="Calibri Light" panose="020F0302020204030204" pitchFamily="34" charset="0"/>
                          <a:ea typeface="Times New Roman" panose="02020603050405020304" pitchFamily="18" charset="0"/>
                          <a:cs typeface="Calibri" panose="020F0502020204030204" pitchFamily="34" charset="0"/>
                        </a:rPr>
                        <a:t>Overall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Calibri Light" panose="020F0302020204030204" pitchFamily="34" charset="0"/>
                          <a:ea typeface="Times New Roman" panose="02020603050405020304" pitchFamily="18" charset="0"/>
                          <a:cs typeface="Calibri" panose="020F0502020204030204" pitchFamily="34" charset="0"/>
                        </a:rPr>
                        <a:t>OR (95%CI)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2000" b="1" dirty="0">
                          <a:effectLst/>
                          <a:latin typeface="Calibri Light" panose="020F0302020204030204" pitchFamily="34" charset="0"/>
                          <a:ea typeface="Times New Roman" panose="02020603050405020304" pitchFamily="18" charset="0"/>
                          <a:cs typeface="Calibri" panose="020F0502020204030204" pitchFamily="34" charset="0"/>
                        </a:rPr>
                        <a:t>Baseline Age &lt; 65 years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Calibri Light" panose="020F0302020204030204" pitchFamily="34" charset="0"/>
                          <a:ea typeface="Times New Roman" panose="02020603050405020304" pitchFamily="18" charset="0"/>
                          <a:cs typeface="Calibri" panose="020F0502020204030204" pitchFamily="34" charset="0"/>
                        </a:rPr>
                        <a:t>OR (95% CI)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2000" b="1" dirty="0">
                          <a:effectLst/>
                          <a:latin typeface="Calibri Light" panose="020F0302020204030204" pitchFamily="34" charset="0"/>
                          <a:ea typeface="Times New Roman" panose="02020603050405020304" pitchFamily="18" charset="0"/>
                          <a:cs typeface="Calibri" panose="020F0502020204030204" pitchFamily="34" charset="0"/>
                        </a:rPr>
                        <a:t>Employed at Exam 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Calibri Light" panose="020F0302020204030204" pitchFamily="34" charset="0"/>
                          <a:ea typeface="Times New Roman" panose="02020603050405020304" pitchFamily="18" charset="0"/>
                          <a:cs typeface="Calibri" panose="020F0502020204030204" pitchFamily="34" charset="0"/>
                        </a:rPr>
                        <a:t>OR (95% CI)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xmlns="" val="2486735609"/>
                  </a:ext>
                </a:extLst>
              </a:tr>
              <a:tr h="565167">
                <a:tc>
                  <a:txBody>
                    <a:bodyPr/>
                    <a:lstStyle/>
                    <a:p>
                      <a:pPr marL="0" marR="0" algn="l">
                        <a:lnSpc>
                          <a:spcPct val="107000"/>
                        </a:lnSpc>
                        <a:spcBef>
                          <a:spcPts val="0"/>
                        </a:spcBef>
                        <a:spcAft>
                          <a:spcPts val="0"/>
                        </a:spcAft>
                      </a:pPr>
                      <a:r>
                        <a:rPr lang="en-US" sz="2000" b="1">
                          <a:effectLst/>
                          <a:latin typeface="Calibri Light" panose="020F0302020204030204" pitchFamily="34" charset="0"/>
                          <a:ea typeface="Times New Roman" panose="02020603050405020304" pitchFamily="18" charset="0"/>
                          <a:cs typeface="Calibri" panose="020F0502020204030204" pitchFamily="34" charset="0"/>
                        </a:rPr>
                        <a:t>JEM- assigned VGDF Exposure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1.04 (0.83 to 1.30)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1.22 (0.85 to 1.73)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1.39 (0.94 to 2.08)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xmlns="" val="3834449837"/>
                  </a:ext>
                </a:extLst>
              </a:tr>
              <a:tr h="572636">
                <a:tc>
                  <a:txBody>
                    <a:bodyPr/>
                    <a:lstStyle/>
                    <a:p>
                      <a:pPr marL="0" marR="0" algn="r">
                        <a:lnSpc>
                          <a:spcPct val="107000"/>
                        </a:lnSpc>
                        <a:spcBef>
                          <a:spcPts val="0"/>
                        </a:spcBef>
                        <a:spcAft>
                          <a:spcPts val="0"/>
                        </a:spcAft>
                      </a:pPr>
                      <a:r>
                        <a:rPr lang="en-US" sz="2000" i="1" dirty="0">
                          <a:effectLst/>
                          <a:latin typeface="Calibri Light" panose="020F0302020204030204" pitchFamily="34" charset="0"/>
                          <a:ea typeface="Times New Roman" panose="02020603050405020304" pitchFamily="18" charset="0"/>
                          <a:cs typeface="Calibri" panose="020F0502020204030204" pitchFamily="34" charset="0"/>
                        </a:rPr>
                        <a:t>Inorganic Dusts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1.21 (0.82 to 1.81)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0.45 (0.12 to 1.75)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0.48 (0.12 to 1.86)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3275742065"/>
                  </a:ext>
                </a:extLst>
              </a:tr>
              <a:tr h="572636">
                <a:tc>
                  <a:txBody>
                    <a:bodyPr/>
                    <a:lstStyle/>
                    <a:p>
                      <a:pPr marL="0" marR="0" algn="r">
                        <a:lnSpc>
                          <a:spcPct val="107000"/>
                        </a:lnSpc>
                        <a:spcBef>
                          <a:spcPts val="0"/>
                        </a:spcBef>
                        <a:spcAft>
                          <a:spcPts val="0"/>
                        </a:spcAft>
                      </a:pPr>
                      <a:r>
                        <a:rPr lang="en-US" sz="2000" i="1">
                          <a:effectLst/>
                          <a:latin typeface="Calibri Light" panose="020F0302020204030204" pitchFamily="34" charset="0"/>
                          <a:ea typeface="Times New Roman" panose="02020603050405020304" pitchFamily="18" charset="0"/>
                          <a:cs typeface="Calibri" panose="020F0502020204030204" pitchFamily="34" charset="0"/>
                        </a:rPr>
                        <a:t>Organic Dusts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0.92 (0.59 to 1.42)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1.76 (0.94 to 3.69)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2.33 (1.13 to 4.80)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xmlns="" val="3633997885"/>
                  </a:ext>
                </a:extLst>
              </a:tr>
              <a:tr h="572636">
                <a:tc>
                  <a:txBody>
                    <a:bodyPr/>
                    <a:lstStyle/>
                    <a:p>
                      <a:pPr marL="0" marR="0" algn="l">
                        <a:lnSpc>
                          <a:spcPct val="107000"/>
                        </a:lnSpc>
                        <a:spcBef>
                          <a:spcPts val="0"/>
                        </a:spcBef>
                        <a:spcAft>
                          <a:spcPts val="0"/>
                        </a:spcAft>
                      </a:pPr>
                      <a:r>
                        <a:rPr lang="en-US" sz="2000" b="1">
                          <a:effectLst/>
                          <a:latin typeface="Calibri Light" panose="020F0302020204030204" pitchFamily="34" charset="0"/>
                          <a:ea typeface="Times New Roman" panose="02020603050405020304" pitchFamily="18" charset="0"/>
                          <a:cs typeface="Calibri" panose="020F0502020204030204" pitchFamily="34" charset="0"/>
                        </a:rPr>
                        <a:t>Self- reported Exposure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2181787631"/>
                  </a:ext>
                </a:extLst>
              </a:tr>
              <a:tr h="572636">
                <a:tc>
                  <a:txBody>
                    <a:bodyPr/>
                    <a:lstStyle/>
                    <a:p>
                      <a:pPr marL="0" marR="0" algn="r">
                        <a:lnSpc>
                          <a:spcPct val="107000"/>
                        </a:lnSpc>
                        <a:spcBef>
                          <a:spcPts val="0"/>
                        </a:spcBef>
                        <a:spcAft>
                          <a:spcPts val="0"/>
                        </a:spcAft>
                      </a:pPr>
                      <a:r>
                        <a:rPr lang="en-US" sz="2000" i="1">
                          <a:effectLst/>
                          <a:latin typeface="Calibri Light" panose="020F0302020204030204" pitchFamily="34" charset="0"/>
                          <a:ea typeface="Times New Roman" panose="02020603050405020304" pitchFamily="18" charset="0"/>
                          <a:cs typeface="Calibri" panose="020F0502020204030204" pitchFamily="34" charset="0"/>
                        </a:rPr>
                        <a:t>   Gas/ Vapor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1.30 (0.93 to 1.83)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1.76 (1.09 to 2.84)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1.97 (1.16 to 3.35)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xmlns="" val="2001952509"/>
                  </a:ext>
                </a:extLst>
              </a:tr>
              <a:tr h="572636">
                <a:tc>
                  <a:txBody>
                    <a:bodyPr/>
                    <a:lstStyle/>
                    <a:p>
                      <a:pPr marL="0" marR="0" algn="r">
                        <a:lnSpc>
                          <a:spcPct val="107000"/>
                        </a:lnSpc>
                        <a:spcBef>
                          <a:spcPts val="0"/>
                        </a:spcBef>
                        <a:spcAft>
                          <a:spcPts val="0"/>
                        </a:spcAft>
                      </a:pPr>
                      <a:r>
                        <a:rPr lang="en-US" sz="2000" i="1">
                          <a:effectLst/>
                          <a:latin typeface="Calibri Light" panose="020F0302020204030204" pitchFamily="34" charset="0"/>
                          <a:ea typeface="Times New Roman" panose="02020603050405020304" pitchFamily="18" charset="0"/>
                          <a:cs typeface="Calibri" panose="020F0502020204030204" pitchFamily="34" charset="0"/>
                        </a:rPr>
                        <a:t>   Dust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0.94 (0.69 to 1.29)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0.96 (0.62 to 1.48)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1.14 (0.69 to 1.87)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20464449"/>
                  </a:ext>
                </a:extLst>
              </a:tr>
              <a:tr h="572636">
                <a:tc>
                  <a:txBody>
                    <a:bodyPr/>
                    <a:lstStyle/>
                    <a:p>
                      <a:pPr marL="0" marR="0" algn="r">
                        <a:lnSpc>
                          <a:spcPct val="107000"/>
                        </a:lnSpc>
                        <a:spcBef>
                          <a:spcPts val="0"/>
                        </a:spcBef>
                        <a:spcAft>
                          <a:spcPts val="0"/>
                        </a:spcAft>
                      </a:pPr>
                      <a:r>
                        <a:rPr lang="en-US" sz="2000" i="1" dirty="0">
                          <a:effectLst/>
                          <a:latin typeface="Calibri Light" panose="020F0302020204030204" pitchFamily="34" charset="0"/>
                          <a:ea typeface="Times New Roman" panose="02020603050405020304" pitchFamily="18" charset="0"/>
                          <a:cs typeface="Calibri" panose="020F0502020204030204" pitchFamily="34" charset="0"/>
                        </a:rPr>
                        <a:t>   Fumes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1.13  (0.81 to 1.58)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1.39 (0.89 to 2.25)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1.57 (0.90 to 2.72)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xmlns="" val="1253780971"/>
                  </a:ext>
                </a:extLst>
              </a:tr>
            </a:tbl>
          </a:graphicData>
        </a:graphic>
      </p:graphicFrame>
      <p:sp>
        <p:nvSpPr>
          <p:cNvPr id="5" name="Title 4"/>
          <p:cNvSpPr>
            <a:spLocks noGrp="1"/>
          </p:cNvSpPr>
          <p:nvPr>
            <p:ph type="title"/>
          </p:nvPr>
        </p:nvSpPr>
        <p:spPr>
          <a:xfrm>
            <a:off x="385011" y="485076"/>
            <a:ext cx="10972800" cy="990600"/>
          </a:xfrm>
        </p:spPr>
        <p:txBody>
          <a:bodyPr>
            <a:normAutofit fontScale="90000"/>
          </a:bodyPr>
          <a:lstStyle/>
          <a:p>
            <a:r>
              <a:rPr lang="en-US" dirty="0" smtClean="0"/>
              <a:t>Association between Occupational Exposures and ILA</a:t>
            </a:r>
            <a:endParaRPr lang="en-US" dirty="0"/>
          </a:p>
        </p:txBody>
      </p:sp>
      <p:sp>
        <p:nvSpPr>
          <p:cNvPr id="4" name="Frame 3"/>
          <p:cNvSpPr/>
          <p:nvPr/>
        </p:nvSpPr>
        <p:spPr>
          <a:xfrm>
            <a:off x="8928627" y="3244581"/>
            <a:ext cx="2429184" cy="502959"/>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6065506" y="4415337"/>
            <a:ext cx="2493878" cy="441475"/>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8928627" y="4415336"/>
            <a:ext cx="2429184" cy="441475"/>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282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83632" y="1062464"/>
            <a:ext cx="8559383" cy="5795536"/>
          </a:xfrm>
          <a:prstGeom prst="rect">
            <a:avLst/>
          </a:prstGeom>
        </p:spPr>
      </p:pic>
      <p:sp>
        <p:nvSpPr>
          <p:cNvPr id="2" name="Title 1"/>
          <p:cNvSpPr>
            <a:spLocks noGrp="1"/>
          </p:cNvSpPr>
          <p:nvPr>
            <p:ph type="title"/>
          </p:nvPr>
        </p:nvSpPr>
        <p:spPr>
          <a:xfrm>
            <a:off x="104503" y="311332"/>
            <a:ext cx="11756571" cy="990600"/>
          </a:xfrm>
        </p:spPr>
        <p:txBody>
          <a:bodyPr>
            <a:noAutofit/>
          </a:bodyPr>
          <a:lstStyle/>
          <a:p>
            <a:r>
              <a:rPr lang="en-US" sz="3200" dirty="0" smtClean="0"/>
              <a:t>Association between JEM assigned exposures and HAA prevalence</a:t>
            </a:r>
            <a:endParaRPr lang="en-US" sz="3200" dirty="0"/>
          </a:p>
        </p:txBody>
      </p:sp>
    </p:spTree>
    <p:extLst>
      <p:ext uri="{BB962C8B-B14F-4D97-AF65-F5344CB8AC3E}">
        <p14:creationId xmlns:p14="http://schemas.microsoft.com/office/powerpoint/2010/main" val="1797626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JEM- assigned and self- reported exposures to VGDF were associated with measurement of subclinical ILD</a:t>
            </a:r>
          </a:p>
          <a:p>
            <a:r>
              <a:rPr lang="en-US" dirty="0"/>
              <a:t>M</a:t>
            </a:r>
            <a:r>
              <a:rPr lang="en-US" dirty="0" smtClean="0"/>
              <a:t>ost consistent between JEM-assigned exposures and HAA</a:t>
            </a:r>
          </a:p>
          <a:p>
            <a:r>
              <a:rPr lang="en-US" dirty="0"/>
              <a:t>D</a:t>
            </a:r>
            <a:r>
              <a:rPr lang="en-US" dirty="0" smtClean="0"/>
              <a:t>ose- response and possible temporal relationship</a:t>
            </a:r>
          </a:p>
          <a:p>
            <a:endParaRPr lang="en-US" dirty="0"/>
          </a:p>
        </p:txBody>
      </p:sp>
    </p:spTree>
    <p:extLst>
      <p:ext uri="{BB962C8B-B14F-4D97-AF65-F5344CB8AC3E}">
        <p14:creationId xmlns:p14="http://schemas.microsoft.com/office/powerpoint/2010/main" val="1967855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Misclassification of subclinical ILD</a:t>
            </a:r>
          </a:p>
          <a:p>
            <a:pPr lvl="1"/>
            <a:r>
              <a:rPr lang="en-US" dirty="0" smtClean="0"/>
              <a:t>Radiographic definition not pathologic diagnosis</a:t>
            </a:r>
          </a:p>
          <a:p>
            <a:pPr lvl="1"/>
            <a:r>
              <a:rPr lang="en-US" dirty="0" smtClean="0"/>
              <a:t>Cardiac CT scan versus full lung CT scan</a:t>
            </a:r>
          </a:p>
          <a:p>
            <a:pPr lvl="1"/>
            <a:r>
              <a:rPr lang="en-US" dirty="0" smtClean="0"/>
              <a:t>Changes in scanner technology through study</a:t>
            </a:r>
          </a:p>
          <a:p>
            <a:r>
              <a:rPr lang="en-US" dirty="0" smtClean="0"/>
              <a:t>Pollutant estimates based on outdoor concentration at participant homes and might not reflect participant microenvironment</a:t>
            </a:r>
          </a:p>
          <a:p>
            <a:r>
              <a:rPr lang="en-US" dirty="0" smtClean="0"/>
              <a:t>Both JEM-assigned and self-reported occupational exposures with important sources of bias and misclassification</a:t>
            </a:r>
            <a:endParaRPr lang="en-US" dirty="0"/>
          </a:p>
        </p:txBody>
      </p:sp>
    </p:spTree>
    <p:extLst>
      <p:ext uri="{BB962C8B-B14F-4D97-AF65-F5344CB8AC3E}">
        <p14:creationId xmlns:p14="http://schemas.microsoft.com/office/powerpoint/2010/main" val="36567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Sophisticated </a:t>
            </a:r>
            <a:r>
              <a:rPr lang="en-US" dirty="0"/>
              <a:t>exposure modeling allow us to investigate possible associations between pollutant levels and novel </a:t>
            </a:r>
            <a:r>
              <a:rPr lang="en-US" dirty="0" smtClean="0"/>
              <a:t>diseases</a:t>
            </a:r>
          </a:p>
          <a:p>
            <a:r>
              <a:rPr lang="en-US" dirty="0" smtClean="0"/>
              <a:t>Self- reported and expert- assigned VGDF exposure represents a broad range of occupational exposures </a:t>
            </a:r>
          </a:p>
          <a:p>
            <a:r>
              <a:rPr lang="en-US" dirty="0" smtClean="0"/>
              <a:t>Multiple </a:t>
            </a:r>
            <a:r>
              <a:rPr lang="en-US" dirty="0"/>
              <a:t>environmental and occupational exposures may contribute to subclinical manifestations of ILD</a:t>
            </a:r>
          </a:p>
          <a:p>
            <a:r>
              <a:rPr lang="en-US" dirty="0" smtClean="0"/>
              <a:t>More studies are needed that examine environmental and occupational risk factors of chronic lung disease</a:t>
            </a:r>
            <a:endParaRPr lang="en-US" dirty="0"/>
          </a:p>
          <a:p>
            <a:endParaRPr lang="en-US" dirty="0"/>
          </a:p>
        </p:txBody>
      </p:sp>
    </p:spTree>
    <p:extLst>
      <p:ext uri="{BB962C8B-B14F-4D97-AF65-F5344CB8AC3E}">
        <p14:creationId xmlns:p14="http://schemas.microsoft.com/office/powerpoint/2010/main" val="22534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half" idx="1"/>
          </p:nvPr>
        </p:nvSpPr>
        <p:spPr>
          <a:xfrm>
            <a:off x="431074" y="1673352"/>
            <a:ext cx="5939746" cy="5184648"/>
          </a:xfrm>
        </p:spPr>
        <p:txBody>
          <a:bodyPr>
            <a:normAutofit fontScale="77500" lnSpcReduction="20000"/>
          </a:bodyPr>
          <a:lstStyle/>
          <a:p>
            <a:pPr marL="0" indent="0">
              <a:buNone/>
            </a:pPr>
            <a:r>
              <a:rPr lang="en-US" sz="2900" dirty="0"/>
              <a:t>Joel Kaufman and David </a:t>
            </a:r>
            <a:r>
              <a:rPr lang="en-US" sz="2900" dirty="0" err="1"/>
              <a:t>Lederer</a:t>
            </a:r>
            <a:r>
              <a:rPr lang="en-US" sz="2900" dirty="0"/>
              <a:t> </a:t>
            </a:r>
          </a:p>
          <a:p>
            <a:pPr marL="0" indent="0">
              <a:buNone/>
            </a:pPr>
            <a:endParaRPr lang="en-US" sz="2900" dirty="0"/>
          </a:p>
          <a:p>
            <a:pPr marL="0" indent="0">
              <a:buNone/>
            </a:pPr>
            <a:r>
              <a:rPr lang="en-US" sz="2900" dirty="0"/>
              <a:t>Additional </a:t>
            </a:r>
            <a:r>
              <a:rPr lang="en-US" sz="2900" dirty="0" smtClean="0"/>
              <a:t>Coauthors and contributors: </a:t>
            </a:r>
            <a:endParaRPr lang="en-US" sz="2900" dirty="0"/>
          </a:p>
          <a:p>
            <a:pPr lvl="1"/>
            <a:r>
              <a:rPr lang="en-US" sz="2500" dirty="0" err="1" smtClean="0"/>
              <a:t>Sverre</a:t>
            </a:r>
            <a:r>
              <a:rPr lang="en-US" sz="2500" dirty="0" smtClean="0"/>
              <a:t> </a:t>
            </a:r>
            <a:r>
              <a:rPr lang="en-US" sz="2500" dirty="0" err="1"/>
              <a:t>Vedal</a:t>
            </a:r>
            <a:endParaRPr lang="en-US" sz="2500" dirty="0"/>
          </a:p>
          <a:p>
            <a:pPr lvl="1"/>
            <a:r>
              <a:rPr lang="en-US" sz="2500" dirty="0" err="1" smtClean="0"/>
              <a:t>Lianne</a:t>
            </a:r>
            <a:r>
              <a:rPr lang="en-US" sz="2500" dirty="0" smtClean="0"/>
              <a:t> Sheppard</a:t>
            </a:r>
          </a:p>
          <a:p>
            <a:pPr lvl="1"/>
            <a:r>
              <a:rPr lang="en-US" sz="2500" dirty="0" smtClean="0"/>
              <a:t>Ganesh Raghu</a:t>
            </a:r>
            <a:endParaRPr lang="en-US" sz="2500" dirty="0"/>
          </a:p>
          <a:p>
            <a:pPr lvl="1"/>
            <a:r>
              <a:rPr lang="en-US" sz="2500" dirty="0"/>
              <a:t>R Graham </a:t>
            </a:r>
            <a:r>
              <a:rPr lang="en-US" sz="2500" dirty="0" smtClean="0"/>
              <a:t>Barr</a:t>
            </a:r>
          </a:p>
          <a:p>
            <a:pPr lvl="1"/>
            <a:r>
              <a:rPr lang="en-US" sz="2500" dirty="0" smtClean="0"/>
              <a:t>Anna </a:t>
            </a:r>
            <a:r>
              <a:rPr lang="en-US" sz="2500" dirty="0" err="1" smtClean="0"/>
              <a:t>Podolanczuk</a:t>
            </a:r>
            <a:endParaRPr lang="en-US" sz="2500" dirty="0" smtClean="0"/>
          </a:p>
          <a:p>
            <a:pPr lvl="1"/>
            <a:r>
              <a:rPr lang="en-US" sz="2500" dirty="0" smtClean="0"/>
              <a:t>Brent </a:t>
            </a:r>
            <a:r>
              <a:rPr lang="en-US" sz="2500" dirty="0" err="1" smtClean="0"/>
              <a:t>Doney</a:t>
            </a:r>
            <a:endParaRPr lang="en-US" sz="2500" dirty="0" smtClean="0"/>
          </a:p>
          <a:p>
            <a:pPr lvl="1"/>
            <a:r>
              <a:rPr lang="en-US" sz="2500" dirty="0" smtClean="0"/>
              <a:t>Laura Hooper</a:t>
            </a:r>
            <a:endParaRPr lang="en-US" sz="2500" dirty="0"/>
          </a:p>
          <a:p>
            <a:pPr lvl="1"/>
            <a:r>
              <a:rPr lang="en-US" sz="2500" dirty="0" smtClean="0"/>
              <a:t>Eric Hoffman</a:t>
            </a:r>
          </a:p>
          <a:p>
            <a:pPr lvl="1"/>
            <a:r>
              <a:rPr lang="en-US" sz="2500" dirty="0" smtClean="0"/>
              <a:t>Noah </a:t>
            </a:r>
            <a:r>
              <a:rPr lang="en-US" sz="2500" dirty="0" err="1" smtClean="0"/>
              <a:t>Seixas</a:t>
            </a:r>
            <a:endParaRPr lang="en-US" sz="2500" dirty="0" smtClean="0"/>
          </a:p>
          <a:p>
            <a:pPr lvl="1"/>
            <a:r>
              <a:rPr lang="en-US" sz="2500" dirty="0" smtClean="0"/>
              <a:t>Amanda </a:t>
            </a:r>
            <a:r>
              <a:rPr lang="en-US" sz="2500" dirty="0" err="1" smtClean="0"/>
              <a:t>Gassett</a:t>
            </a:r>
            <a:endParaRPr lang="en-US" sz="2500" dirty="0" smtClean="0"/>
          </a:p>
          <a:p>
            <a:pPr lvl="1"/>
            <a:r>
              <a:rPr lang="en-US" sz="2500" dirty="0" smtClean="0"/>
              <a:t>Karen Hinckley-</a:t>
            </a:r>
            <a:r>
              <a:rPr lang="en-US" sz="2500" dirty="0" err="1" smtClean="0"/>
              <a:t>Stukovsky</a:t>
            </a:r>
            <a:endParaRPr lang="en-US" sz="2500" dirty="0"/>
          </a:p>
          <a:p>
            <a:pPr lvl="1"/>
            <a:r>
              <a:rPr lang="en-US" sz="2500" dirty="0" err="1" smtClean="0"/>
              <a:t>Kayleen</a:t>
            </a:r>
            <a:r>
              <a:rPr lang="en-US" sz="2500" dirty="0" smtClean="0"/>
              <a:t> Williams</a:t>
            </a:r>
          </a:p>
          <a:p>
            <a:pPr lvl="1"/>
            <a:r>
              <a:rPr lang="en-US" sz="2500" dirty="0" smtClean="0"/>
              <a:t>Steve </a:t>
            </a:r>
            <a:r>
              <a:rPr lang="en-US" sz="2500" dirty="0" err="1"/>
              <a:t>Kawut</a:t>
            </a:r>
            <a:r>
              <a:rPr lang="en-US" sz="2500" dirty="0"/>
              <a:t> </a:t>
            </a:r>
          </a:p>
          <a:p>
            <a:endParaRPr lang="en-US" dirty="0"/>
          </a:p>
        </p:txBody>
      </p:sp>
      <p:sp>
        <p:nvSpPr>
          <p:cNvPr id="4" name="Content Placeholder 3"/>
          <p:cNvSpPr>
            <a:spLocks noGrp="1"/>
          </p:cNvSpPr>
          <p:nvPr>
            <p:ph sz="half" idx="2"/>
          </p:nvPr>
        </p:nvSpPr>
        <p:spPr>
          <a:xfrm>
            <a:off x="6096000" y="1673352"/>
            <a:ext cx="5588000" cy="4867656"/>
          </a:xfrm>
        </p:spPr>
        <p:txBody>
          <a:bodyPr>
            <a:normAutofit fontScale="77500" lnSpcReduction="20000"/>
          </a:bodyPr>
          <a:lstStyle/>
          <a:p>
            <a:pPr marL="0" indent="0">
              <a:buNone/>
            </a:pPr>
            <a:r>
              <a:rPr lang="en-US" dirty="0" smtClean="0"/>
              <a:t>Investigators</a:t>
            </a:r>
            <a:r>
              <a:rPr lang="en-US" dirty="0"/>
              <a:t>, the staff, and the participants of the MESA study. A full list of participating MESA investigators and </a:t>
            </a:r>
            <a:r>
              <a:rPr lang="en-US" dirty="0" smtClean="0"/>
              <a:t>institutions can be found at http://www.mesa.nhlbi.org</a:t>
            </a:r>
          </a:p>
          <a:p>
            <a:pPr marL="0" indent="0">
              <a:buNone/>
            </a:pPr>
            <a:endParaRPr lang="en-US" dirty="0"/>
          </a:p>
          <a:p>
            <a:pPr marL="0" indent="0">
              <a:buNone/>
            </a:pPr>
            <a:r>
              <a:rPr lang="en-US" dirty="0" smtClean="0"/>
              <a:t>Grant Funding:</a:t>
            </a:r>
          </a:p>
          <a:p>
            <a:r>
              <a:rPr lang="en-US" dirty="0" smtClean="0"/>
              <a:t>NIH/ NHLBI T32</a:t>
            </a:r>
          </a:p>
          <a:p>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2666580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185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t>I</a:t>
            </a:r>
            <a:r>
              <a:rPr lang="en-US" dirty="0" smtClean="0"/>
              <a:t>nterstitial lung diseases are associated with high morbidity and mortality</a:t>
            </a:r>
          </a:p>
          <a:p>
            <a:pPr lvl="1"/>
            <a:r>
              <a:rPr lang="en-US" dirty="0" smtClean="0"/>
              <a:t>Idiopathic pulmonary fibrosis remains the primary cause of lung transplantation in the United States</a:t>
            </a:r>
          </a:p>
          <a:p>
            <a:r>
              <a:rPr lang="en-US" dirty="0"/>
              <a:t>Etiology is largely unknown</a:t>
            </a:r>
          </a:p>
          <a:p>
            <a:pPr lvl="1"/>
            <a:r>
              <a:rPr lang="en-US" dirty="0" smtClean="0"/>
              <a:t>Long latency period before disease manifestation </a:t>
            </a:r>
          </a:p>
          <a:p>
            <a:pPr lvl="1"/>
            <a:r>
              <a:rPr lang="en-US" dirty="0" smtClean="0"/>
              <a:t>Chronic mixed exposures</a:t>
            </a:r>
          </a:p>
          <a:p>
            <a:pPr lvl="1"/>
            <a:r>
              <a:rPr lang="en-US" dirty="0" smtClean="0"/>
              <a:t>Rare and heterogeneous outcome </a:t>
            </a:r>
          </a:p>
          <a:p>
            <a:r>
              <a:rPr lang="en-US" dirty="0" smtClean="0"/>
              <a:t>Environmental and occupational exposures may be risk factors for disease</a:t>
            </a:r>
          </a:p>
          <a:p>
            <a:pPr lvl="1"/>
            <a:r>
              <a:rPr lang="en-US" dirty="0" smtClean="0"/>
              <a:t>Mineral dust and pneumoconiosis</a:t>
            </a:r>
          </a:p>
          <a:p>
            <a:pPr lvl="1"/>
            <a:r>
              <a:rPr lang="en-US" dirty="0" smtClean="0"/>
              <a:t>Air pollution and IPF exacerbations</a:t>
            </a:r>
            <a:endParaRPr lang="en-US" dirty="0"/>
          </a:p>
        </p:txBody>
      </p:sp>
    </p:spTree>
    <p:extLst>
      <p:ext uri="{BB962C8B-B14F-4D97-AF65-F5344CB8AC3E}">
        <p14:creationId xmlns:p14="http://schemas.microsoft.com/office/powerpoint/2010/main" val="15526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79847614"/>
              </p:ext>
            </p:extLst>
          </p:nvPr>
        </p:nvGraphicFramePr>
        <p:xfrm>
          <a:off x="1222716" y="1354014"/>
          <a:ext cx="10251831" cy="4149965"/>
        </p:xfrm>
        <a:graphic>
          <a:graphicData uri="http://schemas.openxmlformats.org/drawingml/2006/table">
            <a:tbl>
              <a:tblPr firstRow="1" firstCol="1"/>
              <a:tblGrid>
                <a:gridCol w="1420234">
                  <a:extLst>
                    <a:ext uri="{9D8B030D-6E8A-4147-A177-3AD203B41FA5}">
                      <a16:colId xmlns:a16="http://schemas.microsoft.com/office/drawing/2014/main" xmlns="" val="691282262"/>
                    </a:ext>
                  </a:extLst>
                </a:gridCol>
                <a:gridCol w="1578039">
                  <a:extLst>
                    <a:ext uri="{9D8B030D-6E8A-4147-A177-3AD203B41FA5}">
                      <a16:colId xmlns:a16="http://schemas.microsoft.com/office/drawing/2014/main" xmlns="" val="3325033861"/>
                    </a:ext>
                  </a:extLst>
                </a:gridCol>
                <a:gridCol w="552311">
                  <a:extLst>
                    <a:ext uri="{9D8B030D-6E8A-4147-A177-3AD203B41FA5}">
                      <a16:colId xmlns:a16="http://schemas.microsoft.com/office/drawing/2014/main" xmlns="" val="288976229"/>
                    </a:ext>
                  </a:extLst>
                </a:gridCol>
                <a:gridCol w="1499136">
                  <a:extLst>
                    <a:ext uri="{9D8B030D-6E8A-4147-A177-3AD203B41FA5}">
                      <a16:colId xmlns:a16="http://schemas.microsoft.com/office/drawing/2014/main" xmlns="" val="2782629041"/>
                    </a:ext>
                  </a:extLst>
                </a:gridCol>
                <a:gridCol w="631214">
                  <a:extLst>
                    <a:ext uri="{9D8B030D-6E8A-4147-A177-3AD203B41FA5}">
                      <a16:colId xmlns:a16="http://schemas.microsoft.com/office/drawing/2014/main" xmlns="" val="2967900169"/>
                    </a:ext>
                  </a:extLst>
                </a:gridCol>
                <a:gridCol w="1578039">
                  <a:extLst>
                    <a:ext uri="{9D8B030D-6E8A-4147-A177-3AD203B41FA5}">
                      <a16:colId xmlns:a16="http://schemas.microsoft.com/office/drawing/2014/main" xmlns="" val="2386733240"/>
                    </a:ext>
                  </a:extLst>
                </a:gridCol>
                <a:gridCol w="529520">
                  <a:extLst>
                    <a:ext uri="{9D8B030D-6E8A-4147-A177-3AD203B41FA5}">
                      <a16:colId xmlns:a16="http://schemas.microsoft.com/office/drawing/2014/main" xmlns="" val="3571236509"/>
                    </a:ext>
                  </a:extLst>
                </a:gridCol>
                <a:gridCol w="1580669">
                  <a:extLst>
                    <a:ext uri="{9D8B030D-6E8A-4147-A177-3AD203B41FA5}">
                      <a16:colId xmlns:a16="http://schemas.microsoft.com/office/drawing/2014/main" xmlns="" val="3448610542"/>
                    </a:ext>
                  </a:extLst>
                </a:gridCol>
                <a:gridCol w="751323">
                  <a:extLst>
                    <a:ext uri="{9D8B030D-6E8A-4147-A177-3AD203B41FA5}">
                      <a16:colId xmlns:a16="http://schemas.microsoft.com/office/drawing/2014/main" xmlns="" val="2032439340"/>
                    </a:ext>
                  </a:extLst>
                </a:gridCol>
                <a:gridCol w="131346">
                  <a:extLst>
                    <a:ext uri="{9D8B030D-6E8A-4147-A177-3AD203B41FA5}">
                      <a16:colId xmlns:a16="http://schemas.microsoft.com/office/drawing/2014/main" xmlns="" val="1499581405"/>
                    </a:ext>
                  </a:extLst>
                </a:gridCol>
              </a:tblGrid>
              <a:tr h="298617">
                <a:tc gridSpan="10">
                  <a:txBody>
                    <a:bodyPr/>
                    <a:lstStyle/>
                    <a:p>
                      <a:pPr marL="0" marR="0" algn="l">
                        <a:lnSpc>
                          <a:spcPct val="107000"/>
                        </a:lnSpc>
                        <a:spcBef>
                          <a:spcPts val="0"/>
                        </a:spcBef>
                        <a:spcAft>
                          <a:spcPts val="0"/>
                        </a:spcAft>
                      </a:pPr>
                      <a:r>
                        <a:rPr lang="en-US" sz="1400" b="1" spc="-100" dirty="0">
                          <a:effectLst/>
                          <a:latin typeface="Times New Roman" panose="02020603050405020304" pitchFamily="18" charset="0"/>
                          <a:ea typeface="Calibri" panose="020F0502020204030204" pitchFamily="34" charset="0"/>
                          <a:cs typeface="Times New Roman" panose="02020603050405020304" pitchFamily="18" charset="0"/>
                        </a:rPr>
                        <a:t>10 Year Estimates of Pollution Exposure and Risk of Interstitial Lung Abnormalities </a:t>
                      </a:r>
                      <a:endParaRPr lang="en-US" sz="14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18876144"/>
                  </a:ext>
                </a:extLst>
              </a:tr>
              <a:tr h="774080">
                <a:tc>
                  <a:txBody>
                    <a:bodyPr/>
                    <a:lstStyle/>
                    <a:p>
                      <a:pPr marL="0" marR="0" algn="l">
                        <a:lnSpc>
                          <a:spcPct val="107000"/>
                        </a:lnSpc>
                        <a:spcBef>
                          <a:spcPts val="0"/>
                        </a:spcBef>
                        <a:spcAft>
                          <a:spcPts val="0"/>
                        </a:spcAft>
                      </a:pP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OR per 5 mcg/m</a:t>
                      </a:r>
                      <a:r>
                        <a:rPr lang="en-US" sz="1200" b="1" spc="-1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 increment in PM</a:t>
                      </a:r>
                      <a:r>
                        <a:rPr lang="en-US" sz="1200" b="1" spc="-100" baseline="-25000" dirty="0">
                          <a:effectLst/>
                          <a:latin typeface="Times New Roman" panose="02020603050405020304" pitchFamily="18" charset="0"/>
                          <a:ea typeface="Calibri" panose="020F0502020204030204" pitchFamily="34" charset="0"/>
                          <a:cs typeface="Times New Roman" panose="02020603050405020304" pitchFamily="18" charset="0"/>
                        </a:rPr>
                        <a:t>2.5 </a:t>
                      </a: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(95% CI)</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p</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b="1" spc="-100" dirty="0" smtClean="0">
                          <a:effectLst/>
                          <a:latin typeface="Times New Roman" panose="02020603050405020304" pitchFamily="18" charset="0"/>
                          <a:ea typeface="Calibri" panose="020F0502020204030204" pitchFamily="34" charset="0"/>
                          <a:cs typeface="Times New Roman" panose="02020603050405020304" pitchFamily="18" charset="0"/>
                        </a:rPr>
                        <a:t>OR per 40 ppb increment in NO</a:t>
                      </a:r>
                      <a:r>
                        <a:rPr lang="en-US" sz="1200" b="1" spc="-1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x </a:t>
                      </a:r>
                      <a:r>
                        <a:rPr lang="en-US" sz="1200" b="1" spc="-100" dirty="0" smtClean="0">
                          <a:effectLst/>
                          <a:latin typeface="Times New Roman" panose="02020603050405020304" pitchFamily="18" charset="0"/>
                          <a:ea typeface="Calibri" panose="020F0502020204030204" pitchFamily="34" charset="0"/>
                          <a:cs typeface="Times New Roman" panose="02020603050405020304" pitchFamily="18" charset="0"/>
                        </a:rPr>
                        <a:t>(95%CI)</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p</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OR per 10 ppb increment in NO</a:t>
                      </a:r>
                      <a:r>
                        <a:rPr lang="en-US" sz="1200" b="1" spc="-1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(95% CI)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p</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OR per 10 ppb increment in O</a:t>
                      </a:r>
                      <a:r>
                        <a:rPr lang="en-US" sz="1200" b="1" spc="-1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 (95% CI)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P</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890977132"/>
                  </a:ext>
                </a:extLst>
              </a:tr>
              <a:tr h="256439">
                <a:tc>
                  <a:txBody>
                    <a:bodyPr/>
                    <a:lstStyle/>
                    <a:p>
                      <a:pPr marL="0" marR="0" algn="l">
                        <a:lnSpc>
                          <a:spcPct val="107000"/>
                        </a:lnSpc>
                        <a:spcBef>
                          <a:spcPts val="0"/>
                        </a:spcBef>
                        <a:spcAft>
                          <a:spcPts val="0"/>
                        </a:spcAft>
                      </a:pP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Overall</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43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81 to 2</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54)</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77 (1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06 to 2</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03</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28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90 to 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82)</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63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31 to 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28)</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3871702402"/>
                  </a:ext>
                </a:extLst>
              </a:tr>
              <a:tr h="256439">
                <a:tc>
                  <a:txBody>
                    <a:bodyPr/>
                    <a:lstStyle/>
                    <a:p>
                      <a:pPr marL="0" marR="0" algn="l">
                        <a:lnSpc>
                          <a:spcPct val="107000"/>
                        </a:lnSpc>
                        <a:spcBef>
                          <a:spcPts val="0"/>
                        </a:spcBef>
                        <a:spcAft>
                          <a:spcPts val="0"/>
                        </a:spcAft>
                      </a:pP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Sex</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0.33</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0.33</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0.29</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0.46</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3571033185"/>
                  </a:ext>
                </a:extLst>
              </a:tr>
              <a:tr h="256439">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Female</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15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54 to 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44)</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55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79 to 3</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05)</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27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80 to 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01)</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62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24 to 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2074658661"/>
                  </a:ext>
                </a:extLst>
              </a:tr>
              <a:tr h="256439">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Male</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96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82 to 4</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66)</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08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94 to 4</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58)</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31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75 to 2</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28)</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60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20 to 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83)</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3222500303"/>
                  </a:ext>
                </a:extLst>
              </a:tr>
              <a:tr h="256439">
                <a:tc>
                  <a:txBody>
                    <a:bodyPr/>
                    <a:lstStyle/>
                    <a:p>
                      <a:pPr marL="0" marR="0" algn="l">
                        <a:lnSpc>
                          <a:spcPct val="107000"/>
                        </a:lnSpc>
                        <a:spcBef>
                          <a:spcPts val="0"/>
                        </a:spcBef>
                        <a:spcAft>
                          <a:spcPts val="0"/>
                        </a:spcAft>
                      </a:pP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Race</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0.70</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0.79</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0.78</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0.95</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2255512838"/>
                  </a:ext>
                </a:extLst>
              </a:tr>
              <a:tr h="256439">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White</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37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61 to 3</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08)</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84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77 to 4</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29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75 to 2</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51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19 to 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1608972125"/>
                  </a:ext>
                </a:extLst>
              </a:tr>
              <a:tr h="256439">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Asian</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6</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79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85 to 54</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93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69 to 12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82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71 to 4</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64)</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72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18 to 16</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3111071413"/>
                  </a:ext>
                </a:extLst>
              </a:tr>
              <a:tr h="256439">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Black</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84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22 to 3</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16)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03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38 to 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78)</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69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35 to 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38)</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97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25 to 3</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82)</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350340458"/>
                  </a:ext>
                </a:extLst>
              </a:tr>
              <a:tr h="256439">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Hispanic</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24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32 to 4</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84)</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33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70 to 7</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73)</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89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75 to 4</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80)</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23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03 to 1</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93)</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643801023"/>
                  </a:ext>
                </a:extLst>
              </a:tr>
              <a:tr h="256439">
                <a:tc>
                  <a:txBody>
                    <a:bodyPr/>
                    <a:lstStyle/>
                    <a:p>
                      <a:pPr marL="0" marR="0" algn="l">
                        <a:lnSpc>
                          <a:spcPct val="107000"/>
                        </a:lnSpc>
                        <a:spcBef>
                          <a:spcPts val="0"/>
                        </a:spcBef>
                        <a:spcAft>
                          <a:spcPts val="0"/>
                        </a:spcAft>
                      </a:pPr>
                      <a:r>
                        <a:rPr lang="en-US" sz="1200" b="1" spc="-100" dirty="0">
                          <a:effectLst/>
                          <a:latin typeface="Times New Roman" panose="02020603050405020304" pitchFamily="18" charset="0"/>
                          <a:ea typeface="Calibri" panose="020F0502020204030204" pitchFamily="34" charset="0"/>
                          <a:cs typeface="Times New Roman" panose="02020603050405020304" pitchFamily="18" charset="0"/>
                        </a:rPr>
                        <a:t>Tobacco Use</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0.08</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0.19</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0.28</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0.03</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3342704158"/>
                  </a:ext>
                </a:extLst>
              </a:tr>
              <a:tr h="256439">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Never-smoker</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74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73 to 4</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89 (1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35 to 6</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08 (1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17 to 3</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69)</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30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10 to 0</a:t>
                      </a:r>
                      <a:r>
                        <a:rPr lang="en-US" sz="1200" spc="-1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93)</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1749082729"/>
                  </a:ext>
                </a:extLst>
              </a:tr>
              <a:tr h="256439">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Ever-smoker</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04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40 to 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76)</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05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45 to 2</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81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46 to 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44 (0</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52 to 4</a:t>
                      </a:r>
                      <a:r>
                        <a:rPr lang="en-US" sz="1200" spc="-100">
                          <a:effectLst/>
                          <a:latin typeface="Times New Roman" panose="02020603050405020304" pitchFamily="18" charset="0"/>
                          <a:ea typeface="Cambria" panose="02040503050406030204" pitchFamily="18" charset="0"/>
                          <a:cs typeface="Times New Roman" panose="02020603050405020304" pitchFamily="18" charset="0"/>
                        </a:rPr>
                        <a:t>.</a:t>
                      </a:r>
                      <a:r>
                        <a:rPr lang="en-US" sz="1200" spc="-100">
                          <a:effectLst/>
                          <a:latin typeface="Times New Roman" panose="02020603050405020304" pitchFamily="18" charset="0"/>
                          <a:ea typeface="Calibri" panose="020F0502020204030204" pitchFamily="34" charset="0"/>
                          <a:cs typeface="Times New Roman" panose="02020603050405020304" pitchFamily="18" charset="0"/>
                        </a:rPr>
                        <a:t>01)</a:t>
                      </a:r>
                      <a:endParaRPr lang="en-US" sz="1200" spc="-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spc="-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spc="-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Cambria" panose="02040503050406030204" pitchFamily="18"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808278451"/>
                  </a:ext>
                </a:extLst>
              </a:tr>
            </a:tbl>
          </a:graphicData>
        </a:graphic>
      </p:graphicFrame>
      <p:sp>
        <p:nvSpPr>
          <p:cNvPr id="2" name="Title 1"/>
          <p:cNvSpPr>
            <a:spLocks noGrp="1"/>
          </p:cNvSpPr>
          <p:nvPr>
            <p:ph type="title"/>
          </p:nvPr>
        </p:nvSpPr>
        <p:spPr>
          <a:xfrm>
            <a:off x="427892" y="363414"/>
            <a:ext cx="10972800" cy="990600"/>
          </a:xfrm>
        </p:spPr>
        <p:txBody>
          <a:bodyPr/>
          <a:lstStyle/>
          <a:p>
            <a:r>
              <a:rPr lang="en-US" dirty="0" smtClean="0"/>
              <a:t>ILA analysis</a:t>
            </a:r>
            <a:endParaRPr lang="en-US" dirty="0"/>
          </a:p>
        </p:txBody>
      </p:sp>
      <p:sp>
        <p:nvSpPr>
          <p:cNvPr id="6" name="Frame 5"/>
          <p:cNvSpPr/>
          <p:nvPr/>
        </p:nvSpPr>
        <p:spPr>
          <a:xfrm>
            <a:off x="4674576" y="2344614"/>
            <a:ext cx="1969477" cy="250308"/>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354015" y="5631258"/>
            <a:ext cx="8610600" cy="923330"/>
          </a:xfrm>
          <a:prstGeom prst="rect">
            <a:avLst/>
          </a:prstGeom>
          <a:noFill/>
        </p:spPr>
        <p:txBody>
          <a:bodyPr wrap="square" rtlCol="0">
            <a:spAutoFit/>
          </a:bodyPr>
          <a:lstStyle/>
          <a:p>
            <a:pPr marL="285750" indent="-285750">
              <a:buFont typeface="Arial"/>
              <a:buChar char="•"/>
            </a:pPr>
            <a:r>
              <a:rPr lang="en-US" dirty="0"/>
              <a:t>Exposure to </a:t>
            </a:r>
            <a:r>
              <a:rPr lang="en-US" dirty="0" err="1"/>
              <a:t>NO</a:t>
            </a:r>
            <a:r>
              <a:rPr lang="en-US" baseline="-25000" dirty="0" err="1"/>
              <a:t>x</a:t>
            </a:r>
            <a:r>
              <a:rPr lang="en-US" baseline="-25000" dirty="0"/>
              <a:t> </a:t>
            </a:r>
            <a:r>
              <a:rPr lang="en-US" dirty="0"/>
              <a:t>associated with higher prevalence of ILA</a:t>
            </a:r>
          </a:p>
          <a:p>
            <a:pPr marL="285750" indent="-285750">
              <a:buFont typeface="Arial"/>
              <a:buChar char="•"/>
            </a:pPr>
            <a:r>
              <a:rPr lang="en-US" dirty="0"/>
              <a:t>Associations may be stronger in never-smokers</a:t>
            </a:r>
          </a:p>
          <a:p>
            <a:pPr marL="285750" indent="-285750">
              <a:buFont typeface="Arial"/>
              <a:buChar char="•"/>
            </a:pPr>
            <a:r>
              <a:rPr lang="en-US" dirty="0"/>
              <a:t>Similar qualitative results seen with 20 and 30 year exposure estimates</a:t>
            </a:r>
          </a:p>
        </p:txBody>
      </p:sp>
    </p:spTree>
    <p:extLst>
      <p:ext uri="{BB962C8B-B14F-4D97-AF65-F5344CB8AC3E}">
        <p14:creationId xmlns:p14="http://schemas.microsoft.com/office/powerpoint/2010/main" val="425902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52" y="346372"/>
            <a:ext cx="8229600" cy="885675"/>
          </a:xfrm>
        </p:spPr>
        <p:txBody>
          <a:bodyPr>
            <a:normAutofit/>
          </a:bodyPr>
          <a:lstStyle/>
          <a:p>
            <a:r>
              <a:rPr lang="en-US" dirty="0" smtClean="0"/>
              <a:t>ILA Analysis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68580" y="1203968"/>
            <a:ext cx="8588759" cy="5654032"/>
          </a:xfrm>
          <a:prstGeom prst="rect">
            <a:avLst/>
          </a:prstGeom>
          <a:noFill/>
          <a:ln>
            <a:noFill/>
          </a:ln>
        </p:spPr>
      </p:pic>
    </p:spTree>
    <p:extLst>
      <p:ext uri="{BB962C8B-B14F-4D97-AF65-F5344CB8AC3E}">
        <p14:creationId xmlns:p14="http://schemas.microsoft.com/office/powerpoint/2010/main" val="1220325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26124" y="1630027"/>
          <a:ext cx="10058398" cy="4665789"/>
        </p:xfrm>
        <a:graphic>
          <a:graphicData uri="http://schemas.openxmlformats.org/drawingml/2006/table">
            <a:tbl>
              <a:tblPr firstRow="1" firstCol="1"/>
              <a:tblGrid>
                <a:gridCol w="1257299">
                  <a:extLst>
                    <a:ext uri="{9D8B030D-6E8A-4147-A177-3AD203B41FA5}">
                      <a16:colId xmlns:a16="http://schemas.microsoft.com/office/drawing/2014/main" xmlns="" val="2733201620"/>
                    </a:ext>
                  </a:extLst>
                </a:gridCol>
                <a:gridCol w="1508761">
                  <a:extLst>
                    <a:ext uri="{9D8B030D-6E8A-4147-A177-3AD203B41FA5}">
                      <a16:colId xmlns:a16="http://schemas.microsoft.com/office/drawing/2014/main" xmlns="" val="1185777647"/>
                    </a:ext>
                  </a:extLst>
                </a:gridCol>
                <a:gridCol w="646610">
                  <a:extLst>
                    <a:ext uri="{9D8B030D-6E8A-4147-A177-3AD203B41FA5}">
                      <a16:colId xmlns:a16="http://schemas.microsoft.com/office/drawing/2014/main" xmlns="" val="2279368930"/>
                    </a:ext>
                  </a:extLst>
                </a:gridCol>
                <a:gridCol w="1351098">
                  <a:extLst>
                    <a:ext uri="{9D8B030D-6E8A-4147-A177-3AD203B41FA5}">
                      <a16:colId xmlns:a16="http://schemas.microsoft.com/office/drawing/2014/main" xmlns="" val="4096414808"/>
                    </a:ext>
                  </a:extLst>
                </a:gridCol>
                <a:gridCol w="698500">
                  <a:extLst>
                    <a:ext uri="{9D8B030D-6E8A-4147-A177-3AD203B41FA5}">
                      <a16:colId xmlns:a16="http://schemas.microsoft.com/office/drawing/2014/main" xmlns="" val="763535567"/>
                    </a:ext>
                  </a:extLst>
                </a:gridCol>
                <a:gridCol w="1648460">
                  <a:extLst>
                    <a:ext uri="{9D8B030D-6E8A-4147-A177-3AD203B41FA5}">
                      <a16:colId xmlns:a16="http://schemas.microsoft.com/office/drawing/2014/main" xmlns="" val="63071419"/>
                    </a:ext>
                  </a:extLst>
                </a:gridCol>
                <a:gridCol w="544830">
                  <a:extLst>
                    <a:ext uri="{9D8B030D-6E8A-4147-A177-3AD203B41FA5}">
                      <a16:colId xmlns:a16="http://schemas.microsoft.com/office/drawing/2014/main" xmlns="" val="857684021"/>
                    </a:ext>
                  </a:extLst>
                </a:gridCol>
                <a:gridCol w="1606550">
                  <a:extLst>
                    <a:ext uri="{9D8B030D-6E8A-4147-A177-3AD203B41FA5}">
                      <a16:colId xmlns:a16="http://schemas.microsoft.com/office/drawing/2014/main" xmlns="" val="3328965227"/>
                    </a:ext>
                  </a:extLst>
                </a:gridCol>
                <a:gridCol w="656590">
                  <a:extLst>
                    <a:ext uri="{9D8B030D-6E8A-4147-A177-3AD203B41FA5}">
                      <a16:colId xmlns:a16="http://schemas.microsoft.com/office/drawing/2014/main" xmlns="" val="4272208366"/>
                    </a:ext>
                  </a:extLst>
                </a:gridCol>
                <a:gridCol w="139700">
                  <a:extLst>
                    <a:ext uri="{9D8B030D-6E8A-4147-A177-3AD203B41FA5}">
                      <a16:colId xmlns:a16="http://schemas.microsoft.com/office/drawing/2014/main" xmlns="" val="471785656"/>
                    </a:ext>
                  </a:extLst>
                </a:gridCol>
              </a:tblGrid>
              <a:tr h="313623">
                <a:tc gridSpan="10">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Long-term Estimates of Pollution Exposure and Progression of HAA</a:t>
                      </a: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9804126"/>
                  </a:ext>
                </a:extLst>
              </a:tr>
              <a:tr h="1058168">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Annual change in % HAA per 5 mcg/m</a:t>
                      </a:r>
                      <a:r>
                        <a:rPr lang="en-US" sz="1400" b="1" spc="-1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 increment in PM</a:t>
                      </a:r>
                      <a:r>
                        <a:rPr lang="en-US" sz="1400" b="1" spc="-100" baseline="-25000" dirty="0">
                          <a:effectLst/>
                          <a:latin typeface="Calibri" panose="020F0502020204030204" pitchFamily="34" charset="0"/>
                          <a:ea typeface="Calibri" panose="020F0502020204030204" pitchFamily="34" charset="0"/>
                          <a:cs typeface="Times New Roman" panose="02020603050405020304" pitchFamily="18" charset="0"/>
                        </a:rPr>
                        <a:t>2.5  </a:t>
                      </a: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(95% CI)</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p</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Annual change in % HAA per 40 ppb increment in NO</a:t>
                      </a:r>
                      <a:r>
                        <a:rPr lang="en-US" sz="1400" b="1" spc="-100" baseline="-25000" dirty="0">
                          <a:effectLst/>
                          <a:latin typeface="Calibri" panose="020F0502020204030204" pitchFamily="34" charset="0"/>
                          <a:ea typeface="Calibri" panose="020F0502020204030204" pitchFamily="34" charset="0"/>
                          <a:cs typeface="Times New Roman" panose="02020603050405020304" pitchFamily="18" charset="0"/>
                        </a:rPr>
                        <a:t>x </a:t>
                      </a: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(95%CI)</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p</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Annual change in % HAA per 10 ppb increment in NO</a:t>
                      </a:r>
                      <a:r>
                        <a:rPr lang="en-US" sz="1400" b="1" spc="-100" baseline="-25000" dirty="0">
                          <a:effectLst/>
                          <a:latin typeface="Calibri" panose="020F0502020204030204" pitchFamily="34" charset="0"/>
                          <a:ea typeface="Calibri" panose="020F0502020204030204" pitchFamily="34" charset="0"/>
                          <a:cs typeface="Times New Roman" panose="02020603050405020304" pitchFamily="18" charset="0"/>
                        </a:rPr>
                        <a:t>2 </a:t>
                      </a: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(95% CI)               </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p</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Annual change in % HAA per 10 ppb increment in O</a:t>
                      </a:r>
                      <a:r>
                        <a:rPr lang="en-US" sz="1400" b="1" spc="-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  (95% CI)               </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p</a:t>
                      </a:r>
                    </a:p>
                  </a:txBody>
                  <a:tcPr marL="61722" marR="61722" marT="8572"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xmlns="" val="1696259965"/>
                  </a:ext>
                </a:extLst>
              </a:tr>
              <a:tr h="271924">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Overall</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0.43 (-0.08 to 0.94)</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0.10</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0.45 (-0.02 to 0.92)</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0.06</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0.17 (-0.16 to 0.51)</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0.32</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0.10 (-0.49 to 0.71)</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0.73</a:t>
                      </a:r>
                    </a:p>
                  </a:txBody>
                  <a:tcPr marL="61722" marR="61722" marT="857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4223758786"/>
                  </a:ext>
                </a:extLst>
              </a:tr>
              <a:tr h="271924">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Sex</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0.83 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0.43</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0.42</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0.27 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3535269104"/>
                  </a:ext>
                </a:extLst>
              </a:tr>
              <a:tr h="271924">
                <a:tc>
                  <a:txBody>
                    <a:bodyPr/>
                    <a:lstStyle/>
                    <a:p>
                      <a:pPr marL="0" marR="0">
                        <a:lnSpc>
                          <a:spcPct val="107000"/>
                        </a:lnSpc>
                        <a:spcBef>
                          <a:spcPts val="0"/>
                        </a:spcBef>
                        <a:spcAft>
                          <a:spcPts val="0"/>
                        </a:spcAft>
                      </a:pPr>
                      <a:r>
                        <a:rPr lang="en-US" sz="1400" spc="-100">
                          <a:effectLst/>
                          <a:latin typeface="Calibri" panose="020F0502020204030204" pitchFamily="34" charset="0"/>
                          <a:ea typeface="Calibri" panose="020F0502020204030204" pitchFamily="34" charset="0"/>
                          <a:cs typeface="Times New Roman" panose="02020603050405020304" pitchFamily="18" charset="0"/>
                        </a:rPr>
                        <a:t>   Female</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0.45 (-0.25 to 1.16)</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0.87 (0.20 to 1.54)</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0.43 (-0.0 5to 0.91)</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-0.23 (-1.07 to 0.61)</a:t>
                      </a:r>
                    </a:p>
                  </a:txBody>
                  <a:tcPr marL="61722" marR="61722" marT="8572" marB="0">
                    <a:lnL>
                      <a:noFill/>
                    </a:lnL>
                    <a:lnR>
                      <a:noFill/>
                    </a:lnR>
                    <a:lnT>
                      <a:noFill/>
                    </a:lnT>
                    <a:lnB>
                      <a:noFill/>
                    </a:lnB>
                  </a:tcPr>
                </a:tc>
                <a:tc>
                  <a:txBody>
                    <a:bodyPr/>
                    <a:lstStyle/>
                    <a:p>
                      <a:pPr>
                        <a:lnSpc>
                          <a:spcPct val="107000"/>
                        </a:lnSpc>
                      </a:pPr>
                      <a:endParaRPr lang="en-US" sz="1200" spc="-100" dirty="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1802826764"/>
                  </a:ext>
                </a:extLst>
              </a:tr>
              <a:tr h="271924">
                <a:tc>
                  <a:txBody>
                    <a:bodyPr/>
                    <a:lstStyle/>
                    <a:p>
                      <a:pPr marL="0" marR="0">
                        <a:lnSpc>
                          <a:spcPct val="107000"/>
                        </a:lnSpc>
                        <a:spcBef>
                          <a:spcPts val="0"/>
                        </a:spcBef>
                        <a:spcAft>
                          <a:spcPts val="0"/>
                        </a:spcAft>
                      </a:pPr>
                      <a:r>
                        <a:rPr lang="en-US" sz="1400" spc="-100">
                          <a:effectLst/>
                          <a:latin typeface="Calibri" panose="020F0502020204030204" pitchFamily="34" charset="0"/>
                          <a:ea typeface="Calibri" panose="020F0502020204030204" pitchFamily="34" charset="0"/>
                          <a:cs typeface="Times New Roman" panose="02020603050405020304" pitchFamily="18" charset="0"/>
                        </a:rPr>
                        <a:t>   Male</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0.32 (-0.40 to 1.05)</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-0.05 (-0.66 to 0.27)</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-0.19 (-0.66 to 0.27)</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0.57 (-0.27 to 1.41)</a:t>
                      </a:r>
                    </a:p>
                  </a:txBody>
                  <a:tcPr marL="61722" marR="61722" marT="8572" marB="0">
                    <a:lnL>
                      <a:noFill/>
                    </a:lnL>
                    <a:lnR>
                      <a:noFill/>
                    </a:lnR>
                    <a:lnT>
                      <a:noFill/>
                    </a:lnT>
                    <a:lnB>
                      <a:noFill/>
                    </a:lnB>
                  </a:tcPr>
                </a:tc>
                <a:tc>
                  <a:txBody>
                    <a:bodyPr/>
                    <a:lstStyle/>
                    <a:p>
                      <a:pPr>
                        <a:lnSpc>
                          <a:spcPct val="107000"/>
                        </a:lnSpc>
                      </a:pPr>
                      <a:endParaRPr lang="en-US" sz="1200" spc="-100" dirty="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1482225719"/>
                  </a:ext>
                </a:extLst>
              </a:tr>
              <a:tr h="271924">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Race</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0.002</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0.007</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0.04</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0.55</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2164338324"/>
                  </a:ext>
                </a:extLst>
              </a:tr>
              <a:tr h="271924">
                <a:tc>
                  <a:txBody>
                    <a:bodyPr/>
                    <a:lstStyle/>
                    <a:p>
                      <a:pPr marL="0" marR="0">
                        <a:lnSpc>
                          <a:spcPct val="107000"/>
                        </a:lnSpc>
                        <a:spcBef>
                          <a:spcPts val="0"/>
                        </a:spcBef>
                        <a:spcAft>
                          <a:spcPts val="0"/>
                        </a:spcAft>
                      </a:pPr>
                      <a:r>
                        <a:rPr lang="en-US" sz="1400" spc="-100">
                          <a:effectLst/>
                          <a:latin typeface="Calibri" panose="020F0502020204030204" pitchFamily="34" charset="0"/>
                          <a:ea typeface="Calibri" panose="020F0502020204030204" pitchFamily="34" charset="0"/>
                          <a:cs typeface="Times New Roman" panose="02020603050405020304" pitchFamily="18" charset="0"/>
                        </a:rPr>
                        <a:t>   White</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0.93 (0.26 to 1.61)</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0.82 (0.07 to 1.57)</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0.47 (0 to 0.96)</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0.41 (-0.35 to 1.18)</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804687791"/>
                  </a:ext>
                </a:extLst>
              </a:tr>
              <a:tr h="271924">
                <a:tc>
                  <a:txBody>
                    <a:bodyPr/>
                    <a:lstStyle/>
                    <a:p>
                      <a:pPr marL="0" marR="0">
                        <a:lnSpc>
                          <a:spcPct val="107000"/>
                        </a:lnSpc>
                        <a:spcBef>
                          <a:spcPts val="0"/>
                        </a:spcBef>
                        <a:spcAft>
                          <a:spcPts val="0"/>
                        </a:spcAft>
                      </a:pPr>
                      <a:r>
                        <a:rPr lang="en-US" sz="1400" spc="-100">
                          <a:effectLst/>
                          <a:latin typeface="Calibri" panose="020F0502020204030204" pitchFamily="34" charset="0"/>
                          <a:ea typeface="Calibri" panose="020F0502020204030204" pitchFamily="34" charset="0"/>
                          <a:cs typeface="Times New Roman" panose="02020603050405020304" pitchFamily="18" charset="0"/>
                        </a:rPr>
                        <a:t>   Asian</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0.33 (-1.07 to 1.74)</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0.31 (-0.89 to 1.53)</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-0.13 (-0.88to 0.62)</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1.49 (-0.15 to 3.17)</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1253192916"/>
                  </a:ext>
                </a:extLst>
              </a:tr>
              <a:tr h="271924">
                <a:tc>
                  <a:txBody>
                    <a:bodyPr/>
                    <a:lstStyle/>
                    <a:p>
                      <a:pPr marL="0" marR="0">
                        <a:lnSpc>
                          <a:spcPct val="107000"/>
                        </a:lnSpc>
                        <a:spcBef>
                          <a:spcPts val="0"/>
                        </a:spcBef>
                        <a:spcAft>
                          <a:spcPts val="0"/>
                        </a:spcAft>
                      </a:pPr>
                      <a:r>
                        <a:rPr lang="en-US" sz="1400" spc="-100">
                          <a:effectLst/>
                          <a:latin typeface="Calibri" panose="020F0502020204030204" pitchFamily="34" charset="0"/>
                          <a:ea typeface="Calibri" panose="020F0502020204030204" pitchFamily="34" charset="0"/>
                          <a:cs typeface="Times New Roman" panose="02020603050405020304" pitchFamily="18" charset="0"/>
                        </a:rPr>
                        <a:t>   Black</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0.45 (-0.70 to 1.63) </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0.80 (-0.11 to 1.71)</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0.11 (-0.60 to 0.82)</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0.04 (-1.22 to 1.31)</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1855051755"/>
                  </a:ext>
                </a:extLst>
              </a:tr>
              <a:tr h="287379">
                <a:tc>
                  <a:txBody>
                    <a:bodyPr/>
                    <a:lstStyle/>
                    <a:p>
                      <a:pPr marL="0" marR="0">
                        <a:lnSpc>
                          <a:spcPct val="107000"/>
                        </a:lnSpc>
                        <a:spcBef>
                          <a:spcPts val="0"/>
                        </a:spcBef>
                        <a:spcAft>
                          <a:spcPts val="0"/>
                        </a:spcAft>
                      </a:pPr>
                      <a:r>
                        <a:rPr lang="en-US" sz="1400" spc="-100">
                          <a:effectLst/>
                          <a:latin typeface="Calibri" panose="020F0502020204030204" pitchFamily="34" charset="0"/>
                          <a:ea typeface="Calibri" panose="020F0502020204030204" pitchFamily="34" charset="0"/>
                          <a:cs typeface="Times New Roman" panose="02020603050405020304" pitchFamily="18" charset="0"/>
                        </a:rPr>
                        <a:t>   Hispanic</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0.80 (-0.42 to 2.04)</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0.34 (-0.64 to 1.38)</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0.65 (-2.10 to 1.52)</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-0.97 (-2.39 to 0.46)</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1146228594"/>
                  </a:ext>
                </a:extLst>
              </a:tr>
              <a:tr h="271924">
                <a:tc>
                  <a:txBody>
                    <a:bodyPr/>
                    <a:lstStyle/>
                    <a:p>
                      <a:pPr marL="0" marR="0">
                        <a:lnSpc>
                          <a:spcPct val="107000"/>
                        </a:lnSpc>
                        <a:spcBef>
                          <a:spcPts val="0"/>
                        </a:spcBef>
                        <a:spcAft>
                          <a:spcPts val="0"/>
                        </a:spcAft>
                      </a:pPr>
                      <a:r>
                        <a:rPr lang="en-US" sz="1400" b="1" spc="-100" dirty="0">
                          <a:effectLst/>
                          <a:latin typeface="Calibri" panose="020F0502020204030204" pitchFamily="34" charset="0"/>
                          <a:ea typeface="Calibri" panose="020F0502020204030204" pitchFamily="34" charset="0"/>
                          <a:cs typeface="Times New Roman" panose="02020603050405020304" pitchFamily="18" charset="0"/>
                        </a:rPr>
                        <a:t>Tobacco Use</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0.65</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0.46</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0.51</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 </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0.87</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3552964952"/>
                  </a:ext>
                </a:extLst>
              </a:tr>
              <a:tr h="271924">
                <a:tc>
                  <a:txBody>
                    <a:bodyPr/>
                    <a:lstStyle/>
                    <a:p>
                      <a:pPr marL="0" marR="0">
                        <a:lnSpc>
                          <a:spcPct val="107000"/>
                        </a:lnSpc>
                        <a:spcBef>
                          <a:spcPts val="0"/>
                        </a:spcBef>
                        <a:spcAft>
                          <a:spcPts val="0"/>
                        </a:spcAft>
                      </a:pPr>
                      <a:r>
                        <a:rPr lang="en-US" sz="1400" spc="-100">
                          <a:effectLst/>
                          <a:latin typeface="Calibri" panose="020F0502020204030204" pitchFamily="34" charset="0"/>
                          <a:ea typeface="Calibri" panose="020F0502020204030204" pitchFamily="34" charset="0"/>
                          <a:cs typeface="Times New Roman" panose="02020603050405020304" pitchFamily="18" charset="0"/>
                        </a:rPr>
                        <a:t>   Never-smoker</a:t>
                      </a: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0.52 (-0.18 to 1.22)</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0.66 (0.02 to 1.31)</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0.33 (-0.14 to 0.80)</a:t>
                      </a:r>
                    </a:p>
                  </a:txBody>
                  <a:tcPr marL="61722" marR="61722" marT="8572" marB="0">
                    <a:lnL>
                      <a:noFill/>
                    </a:lnL>
                    <a:lnR>
                      <a:noFill/>
                    </a:lnR>
                    <a:lnT>
                      <a:noFill/>
                    </a:lnT>
                    <a:lnB>
                      <a:noFill/>
                    </a:lnB>
                  </a:tcPr>
                </a:tc>
                <a:tc>
                  <a:txBody>
                    <a:bodyPr/>
                    <a:lstStyle/>
                    <a:p>
                      <a:pPr>
                        <a:lnSpc>
                          <a:spcPct val="107000"/>
                        </a:lnSpc>
                      </a:pPr>
                      <a:endParaRPr lang="en-US" sz="1200" spc="-100" dirty="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0.02 (-0.83 to 0.88)</a:t>
                      </a:r>
                    </a:p>
                  </a:txBody>
                  <a:tcPr marL="61722" marR="61722" marT="8572" marB="0">
                    <a:lnL>
                      <a:noFill/>
                    </a:lnL>
                    <a:lnR>
                      <a:noFill/>
                    </a:lnR>
                    <a:lnT>
                      <a:noFill/>
                    </a:lnT>
                    <a:lnB>
                      <a:noFill/>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a:noFill/>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2999238458"/>
                  </a:ext>
                </a:extLst>
              </a:tr>
              <a:tr h="287379">
                <a:tc>
                  <a:txBody>
                    <a:bodyPr/>
                    <a:lstStyle/>
                    <a:p>
                      <a:pPr marL="0" marR="0">
                        <a:lnSpc>
                          <a:spcPct val="107000"/>
                        </a:lnSpc>
                        <a:spcBef>
                          <a:spcPts val="0"/>
                        </a:spcBef>
                        <a:spcAft>
                          <a:spcPts val="0"/>
                        </a:spcAft>
                      </a:pPr>
                      <a:r>
                        <a:rPr lang="en-US" sz="1400" spc="-100" dirty="0">
                          <a:effectLst/>
                          <a:latin typeface="Calibri" panose="020F0502020204030204" pitchFamily="34" charset="0"/>
                          <a:ea typeface="Calibri" panose="020F0502020204030204" pitchFamily="34" charset="0"/>
                          <a:cs typeface="Times New Roman" panose="02020603050405020304" pitchFamily="18" charset="0"/>
                        </a:rPr>
                        <a:t>   Ever-smoker</a:t>
                      </a: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0.46 (-0.24 to 1.18)</a:t>
                      </a: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0.48 (-0.17 to 1.13)</a:t>
                      </a: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spc="-100">
                          <a:effectLst/>
                          <a:latin typeface="Calibri" panose="020F0502020204030204" pitchFamily="34" charset="0"/>
                          <a:ea typeface="Calibri" panose="020F0502020204030204" pitchFamily="34" charset="0"/>
                          <a:cs typeface="Times New Roman" panose="02020603050405020304" pitchFamily="18" charset="0"/>
                        </a:rPr>
                        <a:t>0.16 (-0.31 to 0.62)</a:t>
                      </a: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0.07 (-0.74 to 0.89)</a:t>
                      </a: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pPr>
                      <a:endParaRPr lang="en-US" sz="1200" spc="-100">
                        <a:effectLst/>
                        <a:latin typeface="Calibri" panose="020F0502020204030204" pitchFamily="34" charset="0"/>
                      </a:endParaRPr>
                    </a:p>
                  </a:txBody>
                  <a:tcPr marL="61722" marR="61722" marT="8572"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spc="-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2" marR="8572" marT="8572" marB="0" anchor="ctr">
                    <a:lnL>
                      <a:noFill/>
                    </a:lnL>
                    <a:lnR>
                      <a:noFill/>
                    </a:lnR>
                    <a:lnT>
                      <a:noFill/>
                    </a:lnT>
                    <a:lnB>
                      <a:noFill/>
                    </a:lnB>
                  </a:tcPr>
                </a:tc>
                <a:extLst>
                  <a:ext uri="{0D108BD9-81ED-4DB2-BD59-A6C34878D82A}">
                    <a16:rowId xmlns:a16="http://schemas.microsoft.com/office/drawing/2014/main" xmlns="" val="3545472267"/>
                  </a:ext>
                </a:extLst>
              </a:tr>
            </a:tbl>
          </a:graphicData>
        </a:graphic>
      </p:graphicFrame>
      <p:sp>
        <p:nvSpPr>
          <p:cNvPr id="2" name="Title 1"/>
          <p:cNvSpPr>
            <a:spLocks noGrp="1"/>
          </p:cNvSpPr>
          <p:nvPr>
            <p:ph type="title"/>
          </p:nvPr>
        </p:nvSpPr>
        <p:spPr/>
        <p:txBody>
          <a:bodyPr/>
          <a:lstStyle/>
          <a:p>
            <a:r>
              <a:rPr lang="en-US" dirty="0" smtClean="0"/>
              <a:t>HAA Analysis</a:t>
            </a:r>
            <a:endParaRPr lang="en-US" dirty="0"/>
          </a:p>
        </p:txBody>
      </p:sp>
      <p:sp>
        <p:nvSpPr>
          <p:cNvPr id="13" name="Frame 12"/>
          <p:cNvSpPr/>
          <p:nvPr/>
        </p:nvSpPr>
        <p:spPr>
          <a:xfrm>
            <a:off x="1746740" y="4323406"/>
            <a:ext cx="6324599" cy="228601"/>
          </a:xfrm>
          <a:prstGeom prst="frame">
            <a:avLst>
              <a:gd name="adj1" fmla="val 60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20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5011" y="485076"/>
            <a:ext cx="10972800" cy="990600"/>
          </a:xfrm>
        </p:spPr>
        <p:txBody>
          <a:bodyPr>
            <a:normAutofit fontScale="90000"/>
          </a:bodyPr>
          <a:lstStyle/>
          <a:p>
            <a:r>
              <a:rPr lang="en-US" dirty="0" smtClean="0"/>
              <a:t>Association between Occupational Exposures and ILA</a:t>
            </a:r>
            <a:endParaRPr lang="en-US" dirty="0"/>
          </a:p>
        </p:txBody>
      </p:sp>
      <p:pic>
        <p:nvPicPr>
          <p:cNvPr id="7" name="Picture 6"/>
          <p:cNvPicPr>
            <a:picLocks noChangeAspect="1"/>
          </p:cNvPicPr>
          <p:nvPr/>
        </p:nvPicPr>
        <p:blipFill>
          <a:blip r:embed="rId2"/>
          <a:stretch>
            <a:fillRect/>
          </a:stretch>
        </p:blipFill>
        <p:spPr>
          <a:xfrm>
            <a:off x="-310662" y="1544583"/>
            <a:ext cx="12890052" cy="4873802"/>
          </a:xfrm>
          <a:prstGeom prst="rect">
            <a:avLst/>
          </a:prstGeom>
        </p:spPr>
      </p:pic>
      <p:sp>
        <p:nvSpPr>
          <p:cNvPr id="4" name="Frame 3"/>
          <p:cNvSpPr/>
          <p:nvPr/>
        </p:nvSpPr>
        <p:spPr>
          <a:xfrm>
            <a:off x="4503251" y="4712574"/>
            <a:ext cx="1969477" cy="250308"/>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8306469" y="4085556"/>
            <a:ext cx="1969477" cy="250308"/>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8306469" y="4712574"/>
            <a:ext cx="1969477" cy="250308"/>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292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662"/>
            <a:ext cx="10972800" cy="990600"/>
          </a:xfrm>
        </p:spPr>
        <p:txBody>
          <a:bodyPr/>
          <a:lstStyle/>
          <a:p>
            <a:r>
              <a:rPr lang="en-US" dirty="0" smtClean="0"/>
              <a:t>HAA Analysis</a:t>
            </a:r>
            <a:endParaRPr lang="en-US" dirty="0"/>
          </a:p>
        </p:txBody>
      </p:sp>
      <p:pic>
        <p:nvPicPr>
          <p:cNvPr id="10" name="Picture 9"/>
          <p:cNvPicPr>
            <a:picLocks noChangeAspect="1"/>
          </p:cNvPicPr>
          <p:nvPr/>
        </p:nvPicPr>
        <p:blipFill>
          <a:blip r:embed="rId2"/>
          <a:stretch>
            <a:fillRect/>
          </a:stretch>
        </p:blipFill>
        <p:spPr>
          <a:xfrm>
            <a:off x="0" y="1301262"/>
            <a:ext cx="12319613" cy="6277707"/>
          </a:xfrm>
          <a:prstGeom prst="rect">
            <a:avLst/>
          </a:prstGeom>
        </p:spPr>
      </p:pic>
      <p:sp>
        <p:nvSpPr>
          <p:cNvPr id="4" name="Frame 3"/>
          <p:cNvSpPr/>
          <p:nvPr/>
        </p:nvSpPr>
        <p:spPr>
          <a:xfrm>
            <a:off x="2116182" y="2766207"/>
            <a:ext cx="1410789" cy="551759"/>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16182" y="3667545"/>
            <a:ext cx="1410789" cy="225186"/>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3825910" y="2766207"/>
            <a:ext cx="1464548" cy="1453096"/>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7916090" y="2791778"/>
            <a:ext cx="1489167" cy="526188"/>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9514867" y="2766207"/>
            <a:ext cx="1549373" cy="1126523"/>
          </a:xfrm>
          <a:prstGeom prst="frame">
            <a:avLst>
              <a:gd name="adj1" fmla="val 25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95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6318410"/>
              </p:ext>
            </p:extLst>
          </p:nvPr>
        </p:nvGraphicFramePr>
        <p:xfrm>
          <a:off x="609603" y="2341518"/>
          <a:ext cx="10972796" cy="3784960"/>
        </p:xfrm>
        <a:graphic>
          <a:graphicData uri="http://schemas.openxmlformats.org/drawingml/2006/table">
            <a:tbl>
              <a:tblPr>
                <a:tableStyleId>{5C22544A-7EE6-4342-B048-85BDC9FD1C3A}</a:tableStyleId>
              </a:tblPr>
              <a:tblGrid>
                <a:gridCol w="605502">
                  <a:extLst>
                    <a:ext uri="{9D8B030D-6E8A-4147-A177-3AD203B41FA5}">
                      <a16:colId xmlns:a16="http://schemas.microsoft.com/office/drawing/2014/main" xmlns="" val="25204154"/>
                    </a:ext>
                  </a:extLst>
                </a:gridCol>
                <a:gridCol w="258405">
                  <a:extLst>
                    <a:ext uri="{9D8B030D-6E8A-4147-A177-3AD203B41FA5}">
                      <a16:colId xmlns:a16="http://schemas.microsoft.com/office/drawing/2014/main" xmlns="" val="2334008242"/>
                    </a:ext>
                  </a:extLst>
                </a:gridCol>
                <a:gridCol w="400970">
                  <a:extLst>
                    <a:ext uri="{9D8B030D-6E8A-4147-A177-3AD203B41FA5}">
                      <a16:colId xmlns:a16="http://schemas.microsoft.com/office/drawing/2014/main" xmlns="" val="3393226793"/>
                    </a:ext>
                  </a:extLst>
                </a:gridCol>
                <a:gridCol w="801944">
                  <a:extLst>
                    <a:ext uri="{9D8B030D-6E8A-4147-A177-3AD203B41FA5}">
                      <a16:colId xmlns:a16="http://schemas.microsoft.com/office/drawing/2014/main" xmlns="" val="3192399832"/>
                    </a:ext>
                  </a:extLst>
                </a:gridCol>
                <a:gridCol w="414894">
                  <a:extLst>
                    <a:ext uri="{9D8B030D-6E8A-4147-A177-3AD203B41FA5}">
                      <a16:colId xmlns:a16="http://schemas.microsoft.com/office/drawing/2014/main" xmlns="" val="1964725398"/>
                    </a:ext>
                  </a:extLst>
                </a:gridCol>
                <a:gridCol w="400970">
                  <a:extLst>
                    <a:ext uri="{9D8B030D-6E8A-4147-A177-3AD203B41FA5}">
                      <a16:colId xmlns:a16="http://schemas.microsoft.com/office/drawing/2014/main" xmlns="" val="1786832589"/>
                    </a:ext>
                  </a:extLst>
                </a:gridCol>
                <a:gridCol w="801944">
                  <a:extLst>
                    <a:ext uri="{9D8B030D-6E8A-4147-A177-3AD203B41FA5}">
                      <a16:colId xmlns:a16="http://schemas.microsoft.com/office/drawing/2014/main" xmlns="" val="2621224951"/>
                    </a:ext>
                  </a:extLst>
                </a:gridCol>
                <a:gridCol w="267313">
                  <a:extLst>
                    <a:ext uri="{9D8B030D-6E8A-4147-A177-3AD203B41FA5}">
                      <a16:colId xmlns:a16="http://schemas.microsoft.com/office/drawing/2014/main" xmlns="" val="3971252081"/>
                    </a:ext>
                  </a:extLst>
                </a:gridCol>
                <a:gridCol w="534630">
                  <a:extLst>
                    <a:ext uri="{9D8B030D-6E8A-4147-A177-3AD203B41FA5}">
                      <a16:colId xmlns:a16="http://schemas.microsoft.com/office/drawing/2014/main" xmlns="" val="406048070"/>
                    </a:ext>
                  </a:extLst>
                </a:gridCol>
                <a:gridCol w="579617">
                  <a:extLst>
                    <a:ext uri="{9D8B030D-6E8A-4147-A177-3AD203B41FA5}">
                      <a16:colId xmlns:a16="http://schemas.microsoft.com/office/drawing/2014/main" xmlns="" val="659665249"/>
                    </a:ext>
                  </a:extLst>
                </a:gridCol>
                <a:gridCol w="222322">
                  <a:extLst>
                    <a:ext uri="{9D8B030D-6E8A-4147-A177-3AD203B41FA5}">
                      <a16:colId xmlns:a16="http://schemas.microsoft.com/office/drawing/2014/main" xmlns="" val="3374014247"/>
                    </a:ext>
                  </a:extLst>
                </a:gridCol>
                <a:gridCol w="801944">
                  <a:extLst>
                    <a:ext uri="{9D8B030D-6E8A-4147-A177-3AD203B41FA5}">
                      <a16:colId xmlns:a16="http://schemas.microsoft.com/office/drawing/2014/main" xmlns="" val="1953748322"/>
                    </a:ext>
                  </a:extLst>
                </a:gridCol>
                <a:gridCol w="385046">
                  <a:extLst>
                    <a:ext uri="{9D8B030D-6E8A-4147-A177-3AD203B41FA5}">
                      <a16:colId xmlns:a16="http://schemas.microsoft.com/office/drawing/2014/main" xmlns="" val="3775299755"/>
                    </a:ext>
                  </a:extLst>
                </a:gridCol>
                <a:gridCol w="608586">
                  <a:extLst>
                    <a:ext uri="{9D8B030D-6E8A-4147-A177-3AD203B41FA5}">
                      <a16:colId xmlns:a16="http://schemas.microsoft.com/office/drawing/2014/main" xmlns="" val="1231236589"/>
                    </a:ext>
                  </a:extLst>
                </a:gridCol>
                <a:gridCol w="801944">
                  <a:extLst>
                    <a:ext uri="{9D8B030D-6E8A-4147-A177-3AD203B41FA5}">
                      <a16:colId xmlns:a16="http://schemas.microsoft.com/office/drawing/2014/main" xmlns="" val="1809065242"/>
                    </a:ext>
                  </a:extLst>
                </a:gridCol>
                <a:gridCol w="801944">
                  <a:extLst>
                    <a:ext uri="{9D8B030D-6E8A-4147-A177-3AD203B41FA5}">
                      <a16:colId xmlns:a16="http://schemas.microsoft.com/office/drawing/2014/main" xmlns="" val="60460408"/>
                    </a:ext>
                  </a:extLst>
                </a:gridCol>
                <a:gridCol w="267313">
                  <a:extLst>
                    <a:ext uri="{9D8B030D-6E8A-4147-A177-3AD203B41FA5}">
                      <a16:colId xmlns:a16="http://schemas.microsoft.com/office/drawing/2014/main" xmlns="" val="2879399980"/>
                    </a:ext>
                  </a:extLst>
                </a:gridCol>
                <a:gridCol w="534630">
                  <a:extLst>
                    <a:ext uri="{9D8B030D-6E8A-4147-A177-3AD203B41FA5}">
                      <a16:colId xmlns:a16="http://schemas.microsoft.com/office/drawing/2014/main" xmlns="" val="523538456"/>
                    </a:ext>
                  </a:extLst>
                </a:gridCol>
                <a:gridCol w="801944">
                  <a:extLst>
                    <a:ext uri="{9D8B030D-6E8A-4147-A177-3AD203B41FA5}">
                      <a16:colId xmlns:a16="http://schemas.microsoft.com/office/drawing/2014/main" xmlns="" val="2824428614"/>
                    </a:ext>
                  </a:extLst>
                </a:gridCol>
                <a:gridCol w="237464">
                  <a:extLst>
                    <a:ext uri="{9D8B030D-6E8A-4147-A177-3AD203B41FA5}">
                      <a16:colId xmlns:a16="http://schemas.microsoft.com/office/drawing/2014/main" xmlns="" val="1270108039"/>
                    </a:ext>
                  </a:extLst>
                </a:gridCol>
                <a:gridCol w="443470">
                  <a:extLst>
                    <a:ext uri="{9D8B030D-6E8A-4147-A177-3AD203B41FA5}">
                      <a16:colId xmlns:a16="http://schemas.microsoft.com/office/drawing/2014/main" xmlns="" val="2777214748"/>
                    </a:ext>
                  </a:extLst>
                </a:gridCol>
              </a:tblGrid>
              <a:tr h="494098">
                <a:tc>
                  <a:txBody>
                    <a:bodyPr/>
                    <a:lstStyle/>
                    <a:p>
                      <a:pPr algn="ctr"/>
                      <a:r>
                        <a:rPr lang="en-US" sz="1400" dirty="0" smtClean="0"/>
                        <a:t>1999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t>2005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2009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2010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2011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2012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xmlns="" val="2470992160"/>
                  </a:ext>
                </a:extLst>
              </a:tr>
              <a:tr h="65635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baseline="0" dirty="0" smtClean="0"/>
                        <a:t>Exam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dirty="0" smtClean="0"/>
                        <a:t>Exam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400" dirty="0" smtClean="0"/>
                        <a:t>Exam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dirty="0" smtClean="0"/>
                        <a:t>Exam 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dirty="0" smtClean="0"/>
                        <a:t>Exam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132652830"/>
                  </a:ext>
                </a:extLst>
              </a:tr>
              <a:tr h="6351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11">
                  <a:txBody>
                    <a:bodyPr/>
                    <a:lstStyle/>
                    <a:p>
                      <a:pPr algn="ctr"/>
                      <a:r>
                        <a:rPr lang="en-US" sz="1400" dirty="0" smtClean="0"/>
                        <a:t>Aortic</a:t>
                      </a:r>
                      <a:r>
                        <a:rPr lang="en-US" sz="1400" baseline="0" dirty="0" smtClean="0"/>
                        <a:t> Calcium/ Cardiac 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dirty="0" smtClean="0"/>
                        <a:t>Cardiac/ Lung 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409956359"/>
                  </a:ext>
                </a:extLst>
              </a:tr>
              <a:tr h="50815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7">
                  <a:txBody>
                    <a:bodyPr/>
                    <a:lstStyle/>
                    <a:p>
                      <a:pPr algn="ctr"/>
                      <a:r>
                        <a:rPr lang="en-US" sz="1400" dirty="0" smtClean="0"/>
                        <a:t>Exposure Monitoring for MESA Air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xmlns="" val="293940149"/>
                  </a:ext>
                </a:extLst>
              </a:tr>
              <a:tr h="497055">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0">
                  <a:txBody>
                    <a:bodyPr/>
                    <a:lstStyle/>
                    <a:p>
                      <a:pPr algn="ctr"/>
                      <a:r>
                        <a:rPr lang="en-US" sz="1400" dirty="0" smtClean="0"/>
                        <a:t>Fixed Site Pollutant Monitors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22727598"/>
                  </a:ext>
                </a:extLst>
              </a:tr>
              <a:tr h="497055">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EBF2"/>
                    </a:solidFill>
                  </a:tcPr>
                </a:tc>
                <a:tc gridSpan="20">
                  <a:txBody>
                    <a:bodyPr/>
                    <a:lstStyle/>
                    <a:p>
                      <a:pPr algn="ctr"/>
                      <a:r>
                        <a:rPr lang="en-US" sz="1400" dirty="0" smtClean="0"/>
                        <a:t>Exposure Modelling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EBF2"/>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xmlns="" val="3697714435"/>
                  </a:ext>
                </a:extLst>
              </a:tr>
              <a:tr h="497055">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0">
                  <a:txBody>
                    <a:bodyPr/>
                    <a:lstStyle/>
                    <a:p>
                      <a:r>
                        <a:rPr lang="en-US" sz="1400" dirty="0" smtClean="0"/>
                        <a:t>                                                                                                   Surveillance</a:t>
                      </a:r>
                      <a:r>
                        <a:rPr lang="en-US" sz="1400" baseline="0" dirty="0" smtClean="0"/>
                        <a:t> for Clinical Events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96212867"/>
                  </a:ext>
                </a:extLst>
              </a:tr>
            </a:tbl>
          </a:graphicData>
        </a:graphic>
      </p:graphicFrame>
      <p:cxnSp>
        <p:nvCxnSpPr>
          <p:cNvPr id="4" name="Straight Arrow Connector 3"/>
          <p:cNvCxnSpPr/>
          <p:nvPr/>
        </p:nvCxnSpPr>
        <p:spPr>
          <a:xfrm flipV="1">
            <a:off x="1624150" y="5956663"/>
            <a:ext cx="9792787" cy="239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rmAutofit/>
          </a:bodyPr>
          <a:lstStyle/>
          <a:p>
            <a:r>
              <a:rPr lang="en-US" sz="4800" dirty="0" smtClean="0"/>
              <a:t>Timeline</a:t>
            </a:r>
            <a:endParaRPr lang="en-US" sz="4800" dirty="0"/>
          </a:p>
        </p:txBody>
      </p:sp>
      <p:cxnSp>
        <p:nvCxnSpPr>
          <p:cNvPr id="6" name="Straight Connector 5"/>
          <p:cNvCxnSpPr/>
          <p:nvPr/>
        </p:nvCxnSpPr>
        <p:spPr>
          <a:xfrm flipH="1">
            <a:off x="1197433" y="2341518"/>
            <a:ext cx="15905" cy="378496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518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4428072"/>
              </p:ext>
            </p:extLst>
          </p:nvPr>
        </p:nvGraphicFramePr>
        <p:xfrm>
          <a:off x="817686" y="3450426"/>
          <a:ext cx="11086120" cy="1785644"/>
        </p:xfrm>
        <a:graphic>
          <a:graphicData uri="http://schemas.openxmlformats.org/drawingml/2006/table">
            <a:tbl>
              <a:tblPr>
                <a:tableStyleId>{5C22544A-7EE6-4342-B048-85BDC9FD1C3A}</a:tableStyleId>
              </a:tblPr>
              <a:tblGrid>
                <a:gridCol w="605502">
                  <a:extLst>
                    <a:ext uri="{9D8B030D-6E8A-4147-A177-3AD203B41FA5}">
                      <a16:colId xmlns:a16="http://schemas.microsoft.com/office/drawing/2014/main" xmlns="" val="25204154"/>
                    </a:ext>
                  </a:extLst>
                </a:gridCol>
                <a:gridCol w="258405">
                  <a:extLst>
                    <a:ext uri="{9D8B030D-6E8A-4147-A177-3AD203B41FA5}">
                      <a16:colId xmlns:a16="http://schemas.microsoft.com/office/drawing/2014/main" xmlns="" val="2334008242"/>
                    </a:ext>
                  </a:extLst>
                </a:gridCol>
                <a:gridCol w="116840">
                  <a:extLst>
                    <a:ext uri="{9D8B030D-6E8A-4147-A177-3AD203B41FA5}">
                      <a16:colId xmlns:a16="http://schemas.microsoft.com/office/drawing/2014/main" xmlns="" val="3393226793"/>
                    </a:ext>
                  </a:extLst>
                </a:gridCol>
                <a:gridCol w="397454">
                  <a:extLst>
                    <a:ext uri="{9D8B030D-6E8A-4147-A177-3AD203B41FA5}">
                      <a16:colId xmlns:a16="http://schemas.microsoft.com/office/drawing/2014/main" xmlns="" val="3832972403"/>
                    </a:ext>
                  </a:extLst>
                </a:gridCol>
                <a:gridCol w="801944">
                  <a:extLst>
                    <a:ext uri="{9D8B030D-6E8A-4147-A177-3AD203B41FA5}">
                      <a16:colId xmlns:a16="http://schemas.microsoft.com/office/drawing/2014/main" xmlns="" val="3192399832"/>
                    </a:ext>
                  </a:extLst>
                </a:gridCol>
                <a:gridCol w="414894">
                  <a:extLst>
                    <a:ext uri="{9D8B030D-6E8A-4147-A177-3AD203B41FA5}">
                      <a16:colId xmlns:a16="http://schemas.microsoft.com/office/drawing/2014/main" xmlns="" val="1964725398"/>
                    </a:ext>
                  </a:extLst>
                </a:gridCol>
                <a:gridCol w="400970">
                  <a:extLst>
                    <a:ext uri="{9D8B030D-6E8A-4147-A177-3AD203B41FA5}">
                      <a16:colId xmlns:a16="http://schemas.microsoft.com/office/drawing/2014/main" xmlns="" val="1786832589"/>
                    </a:ext>
                  </a:extLst>
                </a:gridCol>
                <a:gridCol w="801944">
                  <a:extLst>
                    <a:ext uri="{9D8B030D-6E8A-4147-A177-3AD203B41FA5}">
                      <a16:colId xmlns:a16="http://schemas.microsoft.com/office/drawing/2014/main" xmlns="" val="2621224951"/>
                    </a:ext>
                  </a:extLst>
                </a:gridCol>
                <a:gridCol w="267313">
                  <a:extLst>
                    <a:ext uri="{9D8B030D-6E8A-4147-A177-3AD203B41FA5}">
                      <a16:colId xmlns:a16="http://schemas.microsoft.com/office/drawing/2014/main" xmlns="" val="3971252081"/>
                    </a:ext>
                  </a:extLst>
                </a:gridCol>
                <a:gridCol w="534630">
                  <a:extLst>
                    <a:ext uri="{9D8B030D-6E8A-4147-A177-3AD203B41FA5}">
                      <a16:colId xmlns:a16="http://schemas.microsoft.com/office/drawing/2014/main" xmlns="" val="406048070"/>
                    </a:ext>
                  </a:extLst>
                </a:gridCol>
                <a:gridCol w="579617">
                  <a:extLst>
                    <a:ext uri="{9D8B030D-6E8A-4147-A177-3AD203B41FA5}">
                      <a16:colId xmlns:a16="http://schemas.microsoft.com/office/drawing/2014/main" xmlns="" val="659665249"/>
                    </a:ext>
                  </a:extLst>
                </a:gridCol>
                <a:gridCol w="222322">
                  <a:extLst>
                    <a:ext uri="{9D8B030D-6E8A-4147-A177-3AD203B41FA5}">
                      <a16:colId xmlns:a16="http://schemas.microsoft.com/office/drawing/2014/main" xmlns="" val="3374014247"/>
                    </a:ext>
                  </a:extLst>
                </a:gridCol>
                <a:gridCol w="801944">
                  <a:extLst>
                    <a:ext uri="{9D8B030D-6E8A-4147-A177-3AD203B41FA5}">
                      <a16:colId xmlns:a16="http://schemas.microsoft.com/office/drawing/2014/main" xmlns="" val="1953748322"/>
                    </a:ext>
                  </a:extLst>
                </a:gridCol>
                <a:gridCol w="385046">
                  <a:extLst>
                    <a:ext uri="{9D8B030D-6E8A-4147-A177-3AD203B41FA5}">
                      <a16:colId xmlns:a16="http://schemas.microsoft.com/office/drawing/2014/main" xmlns="" val="3775299755"/>
                    </a:ext>
                  </a:extLst>
                </a:gridCol>
                <a:gridCol w="608586">
                  <a:extLst>
                    <a:ext uri="{9D8B030D-6E8A-4147-A177-3AD203B41FA5}">
                      <a16:colId xmlns:a16="http://schemas.microsoft.com/office/drawing/2014/main" xmlns="" val="1231236589"/>
                    </a:ext>
                  </a:extLst>
                </a:gridCol>
                <a:gridCol w="801944">
                  <a:extLst>
                    <a:ext uri="{9D8B030D-6E8A-4147-A177-3AD203B41FA5}">
                      <a16:colId xmlns:a16="http://schemas.microsoft.com/office/drawing/2014/main" xmlns="" val="1809065242"/>
                    </a:ext>
                  </a:extLst>
                </a:gridCol>
                <a:gridCol w="801944">
                  <a:extLst>
                    <a:ext uri="{9D8B030D-6E8A-4147-A177-3AD203B41FA5}">
                      <a16:colId xmlns:a16="http://schemas.microsoft.com/office/drawing/2014/main" xmlns="" val="60460408"/>
                    </a:ext>
                  </a:extLst>
                </a:gridCol>
                <a:gridCol w="267313">
                  <a:extLst>
                    <a:ext uri="{9D8B030D-6E8A-4147-A177-3AD203B41FA5}">
                      <a16:colId xmlns:a16="http://schemas.microsoft.com/office/drawing/2014/main" xmlns="" val="2879399980"/>
                    </a:ext>
                  </a:extLst>
                </a:gridCol>
                <a:gridCol w="534630">
                  <a:extLst>
                    <a:ext uri="{9D8B030D-6E8A-4147-A177-3AD203B41FA5}">
                      <a16:colId xmlns:a16="http://schemas.microsoft.com/office/drawing/2014/main" xmlns="" val="523538456"/>
                    </a:ext>
                  </a:extLst>
                </a:gridCol>
                <a:gridCol w="801944">
                  <a:extLst>
                    <a:ext uri="{9D8B030D-6E8A-4147-A177-3AD203B41FA5}">
                      <a16:colId xmlns:a16="http://schemas.microsoft.com/office/drawing/2014/main" xmlns="" val="2824428614"/>
                    </a:ext>
                  </a:extLst>
                </a:gridCol>
                <a:gridCol w="237464">
                  <a:extLst>
                    <a:ext uri="{9D8B030D-6E8A-4147-A177-3AD203B41FA5}">
                      <a16:colId xmlns:a16="http://schemas.microsoft.com/office/drawing/2014/main" xmlns="" val="1270108039"/>
                    </a:ext>
                  </a:extLst>
                </a:gridCol>
                <a:gridCol w="443470">
                  <a:extLst>
                    <a:ext uri="{9D8B030D-6E8A-4147-A177-3AD203B41FA5}">
                      <a16:colId xmlns:a16="http://schemas.microsoft.com/office/drawing/2014/main" xmlns="" val="2777214748"/>
                    </a:ext>
                  </a:extLst>
                </a:gridCol>
              </a:tblGrid>
              <a:tr h="494098">
                <a:tc>
                  <a:txBody>
                    <a:bodyPr/>
                    <a:lstStyle/>
                    <a:p>
                      <a:pPr algn="ctr"/>
                      <a:r>
                        <a:rPr lang="en-US" sz="1400" dirty="0" smtClean="0"/>
                        <a:t>1999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1400" dirty="0" smtClean="0"/>
                        <a:t>2000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ctr"/>
                      <a:r>
                        <a:rPr lang="en-US" sz="1400" dirty="0" smtClean="0"/>
                        <a:t>2001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t>2005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2009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2010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2011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2012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xmlns="" val="2470992160"/>
                  </a:ext>
                </a:extLst>
              </a:tr>
              <a:tr h="65635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400" baseline="0" dirty="0" smtClean="0"/>
                        <a:t>Exam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dirty="0" smtClean="0"/>
                        <a:t>Exam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400" dirty="0" smtClean="0"/>
                        <a:t>Exam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dirty="0" smtClean="0"/>
                        <a:t>Exam 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dirty="0" smtClean="0"/>
                        <a:t>Exam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132652830"/>
                  </a:ext>
                </a:extLst>
              </a:tr>
              <a:tr h="6351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11">
                  <a:txBody>
                    <a:bodyPr/>
                    <a:lstStyle/>
                    <a:p>
                      <a:pPr algn="ctr"/>
                      <a:r>
                        <a:rPr lang="en-US" sz="1400" dirty="0" smtClean="0"/>
                        <a:t>Aortic</a:t>
                      </a:r>
                      <a:r>
                        <a:rPr lang="en-US" sz="1400" baseline="0" dirty="0" smtClean="0"/>
                        <a:t> Calcium/ Cardiac 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dirty="0" smtClean="0"/>
                        <a:t>Cardiac/ Lung 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409956359"/>
                  </a:ext>
                </a:extLst>
              </a:tr>
            </a:tbl>
          </a:graphicData>
        </a:graphic>
      </p:graphicFrame>
      <p:sp>
        <p:nvSpPr>
          <p:cNvPr id="5" name="Title 4"/>
          <p:cNvSpPr>
            <a:spLocks noGrp="1"/>
          </p:cNvSpPr>
          <p:nvPr>
            <p:ph type="title"/>
          </p:nvPr>
        </p:nvSpPr>
        <p:spPr/>
        <p:txBody>
          <a:bodyPr>
            <a:normAutofit/>
          </a:bodyPr>
          <a:lstStyle/>
          <a:p>
            <a:r>
              <a:rPr lang="en-US" sz="4800" dirty="0" smtClean="0"/>
              <a:t>Timeline</a:t>
            </a:r>
            <a:endParaRPr lang="en-US" sz="4800" dirty="0"/>
          </a:p>
        </p:txBody>
      </p:sp>
      <p:cxnSp>
        <p:nvCxnSpPr>
          <p:cNvPr id="4" name="Straight Connector 3"/>
          <p:cNvCxnSpPr/>
          <p:nvPr/>
        </p:nvCxnSpPr>
        <p:spPr>
          <a:xfrm flipH="1">
            <a:off x="1406769" y="3449349"/>
            <a:ext cx="1" cy="178564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00953" y="5907389"/>
            <a:ext cx="3815861" cy="369332"/>
          </a:xfrm>
          <a:prstGeom prst="rect">
            <a:avLst/>
          </a:prstGeom>
          <a:noFill/>
          <a:ln>
            <a:solidFill>
              <a:schemeClr val="tx1"/>
            </a:solidFill>
          </a:ln>
        </p:spPr>
        <p:txBody>
          <a:bodyPr wrap="square" rtlCol="0">
            <a:spAutoFit/>
          </a:bodyPr>
          <a:lstStyle/>
          <a:p>
            <a:r>
              <a:rPr lang="en-US" dirty="0" smtClean="0"/>
              <a:t>Self-exposure VGDF questionnaire</a:t>
            </a:r>
            <a:endParaRPr lang="en-US" dirty="0"/>
          </a:p>
        </p:txBody>
      </p:sp>
      <p:sp>
        <p:nvSpPr>
          <p:cNvPr id="7" name="Up Arrow 6"/>
          <p:cNvSpPr/>
          <p:nvPr/>
        </p:nvSpPr>
        <p:spPr>
          <a:xfrm>
            <a:off x="6096000" y="4716247"/>
            <a:ext cx="208084" cy="10374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9" name="TextBox 18"/>
          <p:cNvSpPr txBox="1"/>
          <p:nvPr/>
        </p:nvSpPr>
        <p:spPr>
          <a:xfrm>
            <a:off x="3376246" y="2117340"/>
            <a:ext cx="5750169" cy="369332"/>
          </a:xfrm>
          <a:prstGeom prst="rect">
            <a:avLst/>
          </a:prstGeom>
          <a:noFill/>
          <a:ln>
            <a:solidFill>
              <a:schemeClr val="tx1"/>
            </a:solidFill>
          </a:ln>
        </p:spPr>
        <p:txBody>
          <a:bodyPr wrap="square" rtlCol="0">
            <a:spAutoFit/>
          </a:bodyPr>
          <a:lstStyle/>
          <a:p>
            <a:pPr algn="ctr"/>
            <a:r>
              <a:rPr lang="en-US" dirty="0" smtClean="0"/>
              <a:t>Demographic and Employment Questionnaire</a:t>
            </a:r>
            <a:endParaRPr lang="en-US" dirty="0"/>
          </a:p>
        </p:txBody>
      </p:sp>
      <p:cxnSp>
        <p:nvCxnSpPr>
          <p:cNvPr id="21" name="Straight Arrow Connector 20"/>
          <p:cNvCxnSpPr>
            <a:stCxn id="19" idx="2"/>
          </p:cNvCxnSpPr>
          <p:nvPr/>
        </p:nvCxnSpPr>
        <p:spPr>
          <a:xfrm flipH="1">
            <a:off x="1701314" y="2486672"/>
            <a:ext cx="4550017" cy="151800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2"/>
          </p:cNvCxnSpPr>
          <p:nvPr/>
        </p:nvCxnSpPr>
        <p:spPr>
          <a:xfrm flipH="1">
            <a:off x="3273671" y="2486672"/>
            <a:ext cx="2977660" cy="157715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2"/>
          </p:cNvCxnSpPr>
          <p:nvPr/>
        </p:nvCxnSpPr>
        <p:spPr>
          <a:xfrm flipH="1">
            <a:off x="4815252" y="2486672"/>
            <a:ext cx="1436079" cy="157715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920153" y="2540348"/>
            <a:ext cx="325316" cy="157715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245469" y="2540348"/>
            <a:ext cx="3550627" cy="154115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199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1407"/>
          <a:stretch/>
        </p:blipFill>
        <p:spPr>
          <a:xfrm>
            <a:off x="1654093" y="498200"/>
            <a:ext cx="8913757" cy="5928913"/>
          </a:xfrm>
          <a:prstGeom prst="rect">
            <a:avLst/>
          </a:prstGeom>
          <a:ln>
            <a:solidFill>
              <a:schemeClr val="tx1"/>
            </a:solidFill>
          </a:ln>
        </p:spPr>
      </p:pic>
      <p:sp>
        <p:nvSpPr>
          <p:cNvPr id="2" name="TextBox 1"/>
          <p:cNvSpPr txBox="1"/>
          <p:nvPr/>
        </p:nvSpPr>
        <p:spPr>
          <a:xfrm>
            <a:off x="5956662" y="6427113"/>
            <a:ext cx="6512924" cy="430887"/>
          </a:xfrm>
          <a:prstGeom prst="rect">
            <a:avLst/>
          </a:prstGeom>
          <a:noFill/>
        </p:spPr>
        <p:txBody>
          <a:bodyPr wrap="square" rtlCol="0">
            <a:spAutoFit/>
          </a:bodyPr>
          <a:lstStyle/>
          <a:p>
            <a:r>
              <a:rPr lang="en-US" sz="1100" dirty="0"/>
              <a:t>Adapted from: </a:t>
            </a:r>
            <a:r>
              <a:rPr lang="en-US" sz="1100" dirty="0" err="1"/>
              <a:t>Fauci</a:t>
            </a:r>
            <a:r>
              <a:rPr lang="en-US" sz="1100" dirty="0"/>
              <a:t> AS, Kasper DL, </a:t>
            </a:r>
            <a:r>
              <a:rPr lang="en-US" sz="1100" dirty="0" err="1"/>
              <a:t>Braunwald</a:t>
            </a:r>
            <a:r>
              <a:rPr lang="en-US" sz="1100" dirty="0"/>
              <a:t> E, Hauser SL, Longo DL, Jameson JL, </a:t>
            </a:r>
            <a:r>
              <a:rPr lang="en-US" sz="1100" dirty="0" err="1"/>
              <a:t>Loscalzo</a:t>
            </a:r>
            <a:r>
              <a:rPr lang="en-US" sz="1100" dirty="0"/>
              <a:t> J: Harrison’s Principles of Internal Medicine, 17</a:t>
            </a:r>
            <a:r>
              <a:rPr lang="en-US" sz="1100" baseline="30000" dirty="0"/>
              <a:t>th</a:t>
            </a:r>
            <a:r>
              <a:rPr lang="en-US" sz="1100" dirty="0"/>
              <a:t> Edition: http://www.accessmedicine.com</a:t>
            </a:r>
          </a:p>
        </p:txBody>
      </p:sp>
    </p:spTree>
    <p:extLst>
      <p:ext uri="{BB962C8B-B14F-4D97-AF65-F5344CB8AC3E}">
        <p14:creationId xmlns:p14="http://schemas.microsoft.com/office/powerpoint/2010/main" val="2548770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786" y="195903"/>
            <a:ext cx="8898661" cy="1143000"/>
          </a:xfrm>
        </p:spPr>
        <p:txBody>
          <a:bodyPr>
            <a:normAutofit/>
          </a:bodyPr>
          <a:lstStyle/>
          <a:p>
            <a:r>
              <a:rPr lang="en-US" dirty="0" smtClean="0"/>
              <a:t>MESA Outcomes of Subclinical ILD</a:t>
            </a:r>
            <a:endParaRPr lang="en-US" dirty="0"/>
          </a:p>
        </p:txBody>
      </p:sp>
      <p:sp>
        <p:nvSpPr>
          <p:cNvPr id="3" name="Content Placeholder 2"/>
          <p:cNvSpPr>
            <a:spLocks noGrp="1"/>
          </p:cNvSpPr>
          <p:nvPr>
            <p:ph idx="1"/>
          </p:nvPr>
        </p:nvSpPr>
        <p:spPr>
          <a:xfrm>
            <a:off x="2296770" y="1338903"/>
            <a:ext cx="8686800" cy="2481943"/>
          </a:xfrm>
        </p:spPr>
        <p:txBody>
          <a:bodyPr>
            <a:normAutofit/>
          </a:bodyPr>
          <a:lstStyle/>
          <a:p>
            <a:r>
              <a:rPr lang="en-US" sz="2800" dirty="0"/>
              <a:t>Interstitial lung abnormalities (ILA): visual assessment of early interstitial changes in non-dependent portion of lung</a:t>
            </a:r>
          </a:p>
          <a:p>
            <a:r>
              <a:rPr lang="en-US" sz="2800" dirty="0"/>
              <a:t>High attenuation areas (HAA):  quantitative measurement of attenuation on CT-scan</a:t>
            </a:r>
          </a:p>
        </p:txBody>
      </p:sp>
      <p:pic>
        <p:nvPicPr>
          <p:cNvPr id="4" name="Picture 3"/>
          <p:cNvPicPr>
            <a:picLocks noChangeAspect="1"/>
          </p:cNvPicPr>
          <p:nvPr/>
        </p:nvPicPr>
        <p:blipFill rotWithShape="1">
          <a:blip r:embed="rId3"/>
          <a:srcRect l="12127" t="9085" r="10652" b="28107"/>
          <a:stretch/>
        </p:blipFill>
        <p:spPr>
          <a:xfrm>
            <a:off x="3383239" y="31037678"/>
            <a:ext cx="6513862" cy="4611477"/>
          </a:xfrm>
          <a:prstGeom prst="rect">
            <a:avLst/>
          </a:prstGeom>
          <a:ln>
            <a:solidFill>
              <a:schemeClr val="bg2"/>
            </a:solidFill>
          </a:ln>
        </p:spPr>
      </p:pic>
      <p:pic>
        <p:nvPicPr>
          <p:cNvPr id="5" name="Picture 4"/>
          <p:cNvPicPr>
            <a:picLocks noChangeAspect="1"/>
          </p:cNvPicPr>
          <p:nvPr/>
        </p:nvPicPr>
        <p:blipFill rotWithShape="1">
          <a:blip r:embed="rId3"/>
          <a:srcRect l="12127" t="9085" r="10652" b="28107"/>
          <a:stretch/>
        </p:blipFill>
        <p:spPr>
          <a:xfrm>
            <a:off x="3535639" y="31190078"/>
            <a:ext cx="6513862" cy="4611477"/>
          </a:xfrm>
          <a:prstGeom prst="rect">
            <a:avLst/>
          </a:prstGeom>
          <a:ln>
            <a:solidFill>
              <a:schemeClr val="bg2"/>
            </a:solidFill>
          </a:ln>
        </p:spPr>
      </p:pic>
      <p:pic>
        <p:nvPicPr>
          <p:cNvPr id="6" name="Picture 5"/>
          <p:cNvPicPr>
            <a:picLocks noChangeAspect="1"/>
          </p:cNvPicPr>
          <p:nvPr/>
        </p:nvPicPr>
        <p:blipFill rotWithShape="1">
          <a:blip r:embed="rId3"/>
          <a:srcRect l="12127" t="9085" r="10652" b="28107"/>
          <a:stretch/>
        </p:blipFill>
        <p:spPr>
          <a:xfrm>
            <a:off x="3688039" y="31342478"/>
            <a:ext cx="6513862" cy="4611477"/>
          </a:xfrm>
          <a:prstGeom prst="rect">
            <a:avLst/>
          </a:prstGeom>
          <a:ln>
            <a:solidFill>
              <a:schemeClr val="bg2"/>
            </a:solidFill>
          </a:ln>
        </p:spPr>
      </p:pic>
      <p:pic>
        <p:nvPicPr>
          <p:cNvPr id="7" name="Picture 6"/>
          <p:cNvPicPr>
            <a:picLocks noChangeAspect="1"/>
          </p:cNvPicPr>
          <p:nvPr/>
        </p:nvPicPr>
        <p:blipFill rotWithShape="1">
          <a:blip r:embed="rId3"/>
          <a:srcRect l="12127" t="9085" r="10652" b="28107"/>
          <a:stretch/>
        </p:blipFill>
        <p:spPr>
          <a:xfrm>
            <a:off x="3840439" y="31494878"/>
            <a:ext cx="6513862" cy="4611477"/>
          </a:xfrm>
          <a:prstGeom prst="rect">
            <a:avLst/>
          </a:prstGeom>
          <a:ln>
            <a:solidFill>
              <a:schemeClr val="bg2"/>
            </a:solidFill>
          </a:ln>
        </p:spPr>
      </p:pic>
      <p:pic>
        <p:nvPicPr>
          <p:cNvPr id="8" name="Picture 7"/>
          <p:cNvPicPr>
            <a:picLocks noChangeAspect="1"/>
          </p:cNvPicPr>
          <p:nvPr/>
        </p:nvPicPr>
        <p:blipFill rotWithShape="1">
          <a:blip r:embed="rId3"/>
          <a:srcRect l="12127" t="9085" r="10652" b="28107"/>
          <a:stretch/>
        </p:blipFill>
        <p:spPr>
          <a:xfrm>
            <a:off x="2367232" y="3962400"/>
            <a:ext cx="2641614" cy="1870126"/>
          </a:xfrm>
          <a:prstGeom prst="rect">
            <a:avLst/>
          </a:prstGeom>
          <a:ln>
            <a:solidFill>
              <a:schemeClr val="bg2"/>
            </a:solidFill>
          </a:ln>
        </p:spPr>
      </p:pic>
      <p:pic>
        <p:nvPicPr>
          <p:cNvPr id="10" name="Picture 9"/>
          <p:cNvPicPr>
            <a:picLocks noChangeAspect="1"/>
          </p:cNvPicPr>
          <p:nvPr/>
        </p:nvPicPr>
        <p:blipFill rotWithShape="1">
          <a:blip r:embed="rId4"/>
          <a:srcRect l="14554" t="7951" r="12507" b="25277"/>
          <a:stretch/>
        </p:blipFill>
        <p:spPr>
          <a:xfrm>
            <a:off x="5310253" y="3966586"/>
            <a:ext cx="2270934" cy="1870126"/>
          </a:xfrm>
          <a:prstGeom prst="rect">
            <a:avLst/>
          </a:prstGeom>
        </p:spPr>
      </p:pic>
      <p:pic>
        <p:nvPicPr>
          <p:cNvPr id="11" name="Picture 10"/>
          <p:cNvPicPr>
            <a:picLocks noChangeAspect="1"/>
          </p:cNvPicPr>
          <p:nvPr/>
        </p:nvPicPr>
        <p:blipFill rotWithShape="1">
          <a:blip r:embed="rId5"/>
          <a:srcRect l="16554" t="5991" r="2410" b="23349"/>
          <a:stretch/>
        </p:blipFill>
        <p:spPr>
          <a:xfrm>
            <a:off x="7882595" y="3962400"/>
            <a:ext cx="2150645" cy="1870126"/>
          </a:xfrm>
          <a:prstGeom prst="rect">
            <a:avLst/>
          </a:prstGeom>
        </p:spPr>
      </p:pic>
      <p:sp>
        <p:nvSpPr>
          <p:cNvPr id="9" name="TextBox 8"/>
          <p:cNvSpPr txBox="1"/>
          <p:nvPr/>
        </p:nvSpPr>
        <p:spPr>
          <a:xfrm>
            <a:off x="3776317" y="5989112"/>
            <a:ext cx="5181600" cy="369332"/>
          </a:xfrm>
          <a:prstGeom prst="rect">
            <a:avLst/>
          </a:prstGeom>
          <a:noFill/>
        </p:spPr>
        <p:txBody>
          <a:bodyPr wrap="square" rtlCol="0">
            <a:spAutoFit/>
          </a:bodyPr>
          <a:lstStyle/>
          <a:p>
            <a:r>
              <a:rPr lang="en-US" dirty="0"/>
              <a:t>CT chests  with 10%, 15% and 32% HAA</a:t>
            </a:r>
          </a:p>
        </p:txBody>
      </p:sp>
    </p:spTree>
    <p:extLst>
      <p:ext uri="{BB962C8B-B14F-4D97-AF65-F5344CB8AC3E}">
        <p14:creationId xmlns:p14="http://schemas.microsoft.com/office/powerpoint/2010/main" val="21303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pPr marL="0" indent="0">
              <a:buNone/>
            </a:pPr>
            <a:r>
              <a:rPr lang="en-US" u="sng" dirty="0" smtClean="0"/>
              <a:t>Aim 1:</a:t>
            </a:r>
          </a:p>
          <a:p>
            <a:pPr marL="0" indent="0">
              <a:buNone/>
            </a:pPr>
            <a:r>
              <a:rPr lang="en-US" dirty="0" smtClean="0"/>
              <a:t>Is </a:t>
            </a:r>
            <a:r>
              <a:rPr lang="en-US" dirty="0"/>
              <a:t>exposure to ambient air pollution associated with interstitial lung abnormalities (ILA) and high attenuation areas (HAA) on CT chest?</a:t>
            </a:r>
          </a:p>
          <a:p>
            <a:endParaRPr lang="en-US" dirty="0" smtClean="0"/>
          </a:p>
          <a:p>
            <a:pPr marL="0" indent="0">
              <a:buNone/>
            </a:pPr>
            <a:r>
              <a:rPr lang="en-US" u="sng" dirty="0" smtClean="0"/>
              <a:t>Aim 2:</a:t>
            </a:r>
          </a:p>
          <a:p>
            <a:pPr marL="0" indent="0">
              <a:buNone/>
            </a:pPr>
            <a:r>
              <a:rPr lang="en-US" dirty="0" smtClean="0"/>
              <a:t>Is occupational exposure to vapors, gas, dust and fumes (VGDF) associated with ILA and HAA on CT chest?</a:t>
            </a:r>
            <a:endParaRPr lang="en-US" dirty="0"/>
          </a:p>
        </p:txBody>
      </p:sp>
    </p:spTree>
    <p:extLst>
      <p:ext uri="{BB962C8B-B14F-4D97-AF65-F5344CB8AC3E}">
        <p14:creationId xmlns:p14="http://schemas.microsoft.com/office/powerpoint/2010/main" val="1287206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methods</a:t>
            </a:r>
            <a:endParaRPr lang="en-US" dirty="0"/>
          </a:p>
        </p:txBody>
      </p:sp>
    </p:spTree>
    <p:extLst>
      <p:ext uri="{BB962C8B-B14F-4D97-AF65-F5344CB8AC3E}">
        <p14:creationId xmlns:p14="http://schemas.microsoft.com/office/powerpoint/2010/main" val="351100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6580357"/>
              </p:ext>
            </p:extLst>
          </p:nvPr>
        </p:nvGraphicFramePr>
        <p:xfrm>
          <a:off x="609600" y="1860913"/>
          <a:ext cx="10455415" cy="1877786"/>
        </p:xfrm>
        <a:graphic>
          <a:graphicData uri="http://schemas.openxmlformats.org/drawingml/2006/table">
            <a:tbl>
              <a:tblPr>
                <a:tableStyleId>{5C22544A-7EE6-4342-B048-85BDC9FD1C3A}</a:tableStyleId>
              </a:tblPr>
              <a:tblGrid>
                <a:gridCol w="375245">
                  <a:extLst>
                    <a:ext uri="{9D8B030D-6E8A-4147-A177-3AD203B41FA5}">
                      <a16:colId xmlns:a16="http://schemas.microsoft.com/office/drawing/2014/main" xmlns="" val="2334008242"/>
                    </a:ext>
                  </a:extLst>
                </a:gridCol>
                <a:gridCol w="372251">
                  <a:extLst>
                    <a:ext uri="{9D8B030D-6E8A-4147-A177-3AD203B41FA5}">
                      <a16:colId xmlns:a16="http://schemas.microsoft.com/office/drawing/2014/main" xmlns="" val="1798145652"/>
                    </a:ext>
                  </a:extLst>
                </a:gridCol>
                <a:gridCol w="801944">
                  <a:extLst>
                    <a:ext uri="{9D8B030D-6E8A-4147-A177-3AD203B41FA5}">
                      <a16:colId xmlns:a16="http://schemas.microsoft.com/office/drawing/2014/main" xmlns="" val="3192399832"/>
                    </a:ext>
                  </a:extLst>
                </a:gridCol>
                <a:gridCol w="414894">
                  <a:extLst>
                    <a:ext uri="{9D8B030D-6E8A-4147-A177-3AD203B41FA5}">
                      <a16:colId xmlns:a16="http://schemas.microsoft.com/office/drawing/2014/main" xmlns="" val="1964725398"/>
                    </a:ext>
                  </a:extLst>
                </a:gridCol>
                <a:gridCol w="400970">
                  <a:extLst>
                    <a:ext uri="{9D8B030D-6E8A-4147-A177-3AD203B41FA5}">
                      <a16:colId xmlns:a16="http://schemas.microsoft.com/office/drawing/2014/main" xmlns="" val="1786832589"/>
                    </a:ext>
                  </a:extLst>
                </a:gridCol>
                <a:gridCol w="801944">
                  <a:extLst>
                    <a:ext uri="{9D8B030D-6E8A-4147-A177-3AD203B41FA5}">
                      <a16:colId xmlns:a16="http://schemas.microsoft.com/office/drawing/2014/main" xmlns="" val="2621224951"/>
                    </a:ext>
                  </a:extLst>
                </a:gridCol>
                <a:gridCol w="267313">
                  <a:extLst>
                    <a:ext uri="{9D8B030D-6E8A-4147-A177-3AD203B41FA5}">
                      <a16:colId xmlns:a16="http://schemas.microsoft.com/office/drawing/2014/main" xmlns="" val="3971252081"/>
                    </a:ext>
                  </a:extLst>
                </a:gridCol>
                <a:gridCol w="534630">
                  <a:extLst>
                    <a:ext uri="{9D8B030D-6E8A-4147-A177-3AD203B41FA5}">
                      <a16:colId xmlns:a16="http://schemas.microsoft.com/office/drawing/2014/main" xmlns="" val="406048070"/>
                    </a:ext>
                  </a:extLst>
                </a:gridCol>
                <a:gridCol w="579617">
                  <a:extLst>
                    <a:ext uri="{9D8B030D-6E8A-4147-A177-3AD203B41FA5}">
                      <a16:colId xmlns:a16="http://schemas.microsoft.com/office/drawing/2014/main" xmlns="" val="659665249"/>
                    </a:ext>
                  </a:extLst>
                </a:gridCol>
                <a:gridCol w="222322">
                  <a:extLst>
                    <a:ext uri="{9D8B030D-6E8A-4147-A177-3AD203B41FA5}">
                      <a16:colId xmlns:a16="http://schemas.microsoft.com/office/drawing/2014/main" xmlns="" val="3374014247"/>
                    </a:ext>
                  </a:extLst>
                </a:gridCol>
                <a:gridCol w="801944">
                  <a:extLst>
                    <a:ext uri="{9D8B030D-6E8A-4147-A177-3AD203B41FA5}">
                      <a16:colId xmlns:a16="http://schemas.microsoft.com/office/drawing/2014/main" xmlns="" val="1953748322"/>
                    </a:ext>
                  </a:extLst>
                </a:gridCol>
                <a:gridCol w="461707">
                  <a:extLst>
                    <a:ext uri="{9D8B030D-6E8A-4147-A177-3AD203B41FA5}">
                      <a16:colId xmlns:a16="http://schemas.microsoft.com/office/drawing/2014/main" xmlns="" val="3775299755"/>
                    </a:ext>
                  </a:extLst>
                </a:gridCol>
                <a:gridCol w="531925">
                  <a:extLst>
                    <a:ext uri="{9D8B030D-6E8A-4147-A177-3AD203B41FA5}">
                      <a16:colId xmlns:a16="http://schemas.microsoft.com/office/drawing/2014/main" xmlns="" val="1231236589"/>
                    </a:ext>
                  </a:extLst>
                </a:gridCol>
                <a:gridCol w="801944">
                  <a:extLst>
                    <a:ext uri="{9D8B030D-6E8A-4147-A177-3AD203B41FA5}">
                      <a16:colId xmlns:a16="http://schemas.microsoft.com/office/drawing/2014/main" xmlns="" val="1809065242"/>
                    </a:ext>
                  </a:extLst>
                </a:gridCol>
                <a:gridCol w="801944">
                  <a:extLst>
                    <a:ext uri="{9D8B030D-6E8A-4147-A177-3AD203B41FA5}">
                      <a16:colId xmlns:a16="http://schemas.microsoft.com/office/drawing/2014/main" xmlns="" val="60460408"/>
                    </a:ext>
                  </a:extLst>
                </a:gridCol>
                <a:gridCol w="267313">
                  <a:extLst>
                    <a:ext uri="{9D8B030D-6E8A-4147-A177-3AD203B41FA5}">
                      <a16:colId xmlns:a16="http://schemas.microsoft.com/office/drawing/2014/main" xmlns="" val="2879399980"/>
                    </a:ext>
                  </a:extLst>
                </a:gridCol>
                <a:gridCol w="534630">
                  <a:extLst>
                    <a:ext uri="{9D8B030D-6E8A-4147-A177-3AD203B41FA5}">
                      <a16:colId xmlns:a16="http://schemas.microsoft.com/office/drawing/2014/main" xmlns="" val="523538456"/>
                    </a:ext>
                  </a:extLst>
                </a:gridCol>
                <a:gridCol w="801944">
                  <a:extLst>
                    <a:ext uri="{9D8B030D-6E8A-4147-A177-3AD203B41FA5}">
                      <a16:colId xmlns:a16="http://schemas.microsoft.com/office/drawing/2014/main" xmlns="" val="2824428614"/>
                    </a:ext>
                  </a:extLst>
                </a:gridCol>
                <a:gridCol w="237464">
                  <a:extLst>
                    <a:ext uri="{9D8B030D-6E8A-4147-A177-3AD203B41FA5}">
                      <a16:colId xmlns:a16="http://schemas.microsoft.com/office/drawing/2014/main" xmlns="" val="1270108039"/>
                    </a:ext>
                  </a:extLst>
                </a:gridCol>
                <a:gridCol w="443470">
                  <a:extLst>
                    <a:ext uri="{9D8B030D-6E8A-4147-A177-3AD203B41FA5}">
                      <a16:colId xmlns:a16="http://schemas.microsoft.com/office/drawing/2014/main" xmlns="" val="2777214748"/>
                    </a:ext>
                  </a:extLst>
                </a:gridCol>
              </a:tblGrid>
              <a:tr h="519594">
                <a:tc gridSpan="2">
                  <a:txBody>
                    <a:bodyPr/>
                    <a:lstStyle/>
                    <a:p>
                      <a:pPr algn="ctr"/>
                      <a:r>
                        <a:rPr lang="en-US" sz="1400" dirty="0" smtClean="0"/>
                        <a:t>2000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t>2005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2007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2008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2009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2010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t>2011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t>2012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xmlns="" val="2470992160"/>
                  </a:ext>
                </a:extLst>
              </a:tr>
              <a:tr h="69022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800" baseline="0" dirty="0" smtClean="0"/>
                        <a:t>Exam 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800" dirty="0" smtClean="0"/>
                        <a:t>Exam 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smtClean="0"/>
                        <a:t>Exam 3</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800" dirty="0" smtClean="0"/>
                        <a:t>Exam 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800" dirty="0" smtClean="0"/>
                        <a:t>Exam 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132652830"/>
                  </a:ext>
                </a:extLst>
              </a:tr>
              <a:tr h="667964">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11">
                  <a:txBody>
                    <a:bodyPr/>
                    <a:lstStyle/>
                    <a:p>
                      <a:pPr algn="ctr"/>
                      <a:r>
                        <a:rPr lang="en-US" sz="1800" baseline="0" dirty="0" smtClean="0"/>
                        <a:t>Cardiac CT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800" dirty="0" smtClean="0"/>
                        <a:t>Cardiac/ Full Lung CT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409956359"/>
                  </a:ext>
                </a:extLst>
              </a:tr>
            </a:tbl>
          </a:graphicData>
        </a:graphic>
      </p:graphicFrame>
      <p:sp>
        <p:nvSpPr>
          <p:cNvPr id="5" name="Title 4"/>
          <p:cNvSpPr>
            <a:spLocks noGrp="1"/>
          </p:cNvSpPr>
          <p:nvPr>
            <p:ph type="title"/>
          </p:nvPr>
        </p:nvSpPr>
        <p:spPr/>
        <p:txBody>
          <a:bodyPr>
            <a:normAutofit/>
          </a:bodyPr>
          <a:lstStyle/>
          <a:p>
            <a:r>
              <a:rPr lang="en-US" sz="4800" dirty="0" smtClean="0"/>
              <a:t>Study Participants</a:t>
            </a:r>
            <a:endParaRPr lang="en-US" sz="4800" dirty="0"/>
          </a:p>
        </p:txBody>
      </p:sp>
      <p:cxnSp>
        <p:nvCxnSpPr>
          <p:cNvPr id="17" name="Straight Arrow Connector 16"/>
          <p:cNvCxnSpPr/>
          <p:nvPr/>
        </p:nvCxnSpPr>
        <p:spPr>
          <a:xfrm>
            <a:off x="3550920" y="3770811"/>
            <a:ext cx="993163" cy="6444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347165" y="3911781"/>
            <a:ext cx="1175658" cy="5034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41816" y="4494631"/>
            <a:ext cx="3448594" cy="523220"/>
          </a:xfrm>
          <a:prstGeom prst="rect">
            <a:avLst/>
          </a:prstGeom>
          <a:noFill/>
          <a:ln>
            <a:solidFill>
              <a:schemeClr val="tx1"/>
            </a:solidFill>
          </a:ln>
        </p:spPr>
        <p:txBody>
          <a:bodyPr wrap="square" rtlCol="0">
            <a:spAutoFit/>
          </a:bodyPr>
          <a:lstStyle/>
          <a:p>
            <a:pPr algn="ctr"/>
            <a:r>
              <a:rPr lang="en-US" sz="2800" dirty="0" smtClean="0"/>
              <a:t>HAA Measurements</a:t>
            </a:r>
            <a:endParaRPr lang="en-US" sz="2800" dirty="0"/>
          </a:p>
        </p:txBody>
      </p:sp>
      <p:cxnSp>
        <p:nvCxnSpPr>
          <p:cNvPr id="25" name="Straight Arrow Connector 24"/>
          <p:cNvCxnSpPr/>
          <p:nvPr/>
        </p:nvCxnSpPr>
        <p:spPr>
          <a:xfrm>
            <a:off x="9522823" y="3738699"/>
            <a:ext cx="0" cy="1489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4635" y="5460576"/>
            <a:ext cx="3040380" cy="523220"/>
          </a:xfrm>
          <a:prstGeom prst="rect">
            <a:avLst/>
          </a:prstGeom>
          <a:noFill/>
          <a:ln>
            <a:solidFill>
              <a:schemeClr val="tx1"/>
            </a:solidFill>
          </a:ln>
        </p:spPr>
        <p:txBody>
          <a:bodyPr wrap="square" rtlCol="0">
            <a:spAutoFit/>
          </a:bodyPr>
          <a:lstStyle/>
          <a:p>
            <a:pPr algn="ctr"/>
            <a:r>
              <a:rPr lang="en-US" sz="2800" dirty="0" smtClean="0"/>
              <a:t>ILA Measurement</a:t>
            </a:r>
            <a:endParaRPr lang="en-US" sz="2800" dirty="0"/>
          </a:p>
        </p:txBody>
      </p:sp>
    </p:spTree>
    <p:extLst>
      <p:ext uri="{BB962C8B-B14F-4D97-AF65-F5344CB8AC3E}">
        <p14:creationId xmlns:p14="http://schemas.microsoft.com/office/powerpoint/2010/main" val="20624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normAutofit/>
          </a:bodyPr>
          <a:lstStyle/>
          <a:p>
            <a:r>
              <a:rPr lang="en-US" dirty="0" smtClean="0"/>
              <a:t>Ambient Air Pollution Assessment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91" y="1371600"/>
            <a:ext cx="9712014" cy="5212080"/>
          </a:xfrm>
          <a:prstGeom prst="rect">
            <a:avLst/>
          </a:prstGeom>
        </p:spPr>
      </p:pic>
    </p:spTree>
    <p:extLst>
      <p:ext uri="{BB962C8B-B14F-4D97-AF65-F5344CB8AC3E}">
        <p14:creationId xmlns:p14="http://schemas.microsoft.com/office/powerpoint/2010/main" val="3674848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1620</TotalTime>
  <Words>2493</Words>
  <Application>Microsoft Macintosh PowerPoint</Application>
  <PresentationFormat>Widescreen</PresentationFormat>
  <Paragraphs>590</Paragraphs>
  <Slides>36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Calibri Light</vt:lpstr>
      <vt:lpstr>Cambria</vt:lpstr>
      <vt:lpstr>MS Mincho</vt:lpstr>
      <vt:lpstr>Times New Roman</vt:lpstr>
      <vt:lpstr>Arial</vt:lpstr>
      <vt:lpstr>Clarity</vt:lpstr>
      <vt:lpstr>Environmental and occupational risk Factors of subclinical interstitial lung disease </vt:lpstr>
      <vt:lpstr>Conflicts of Interests &amp; Disclaimers</vt:lpstr>
      <vt:lpstr>Background</vt:lpstr>
      <vt:lpstr>PowerPoint Presentation</vt:lpstr>
      <vt:lpstr>MESA Outcomes of Subclinical ILD</vt:lpstr>
      <vt:lpstr>Research Questions</vt:lpstr>
      <vt:lpstr>methods</vt:lpstr>
      <vt:lpstr>Study Participants</vt:lpstr>
      <vt:lpstr>Ambient Air Pollution Assessment </vt:lpstr>
      <vt:lpstr>Occupational Exposure Assessment</vt:lpstr>
      <vt:lpstr>PowerPoint Presentation</vt:lpstr>
      <vt:lpstr>Statistical Analysis</vt:lpstr>
      <vt:lpstr>Results</vt:lpstr>
      <vt:lpstr>Participants in the ILA Analysis</vt:lpstr>
      <vt:lpstr>Participants in HAA Analysis</vt:lpstr>
      <vt:lpstr>10 Year Estimates of Pollution Exposure and Risk of ILA</vt:lpstr>
      <vt:lpstr>Long-term Estimates of Pollution Exposure and HAA Progression</vt:lpstr>
      <vt:lpstr>Results</vt:lpstr>
      <vt:lpstr>results</vt:lpstr>
      <vt:lpstr>Participants in ILA Analysis</vt:lpstr>
      <vt:lpstr>Participants in HAA Analysis</vt:lpstr>
      <vt:lpstr>PowerPoint Presentation</vt:lpstr>
      <vt:lpstr>Association between Occupational Exposures and ILA</vt:lpstr>
      <vt:lpstr>Association between JEM assigned exposures and HAA prevalence</vt:lpstr>
      <vt:lpstr>Results</vt:lpstr>
      <vt:lpstr>Limitations</vt:lpstr>
      <vt:lpstr>Conclusions</vt:lpstr>
      <vt:lpstr>Acknowledgements</vt:lpstr>
      <vt:lpstr>Questions?</vt:lpstr>
      <vt:lpstr>ILA analysis</vt:lpstr>
      <vt:lpstr>ILA Analysis</vt:lpstr>
      <vt:lpstr>HAA Analysis</vt:lpstr>
      <vt:lpstr>Association between Occupational Exposures and ILA</vt:lpstr>
      <vt:lpstr>HAA Analysis</vt:lpstr>
      <vt:lpstr>Timeline</vt:lpstr>
      <vt:lpstr>Timeline</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and occupational risk Factors of subclinical interstitial lung disease</dc:title>
  <dc:creator>Cora Sack</dc:creator>
  <cp:lastModifiedBy>Coralynn Sack</cp:lastModifiedBy>
  <cp:revision>44</cp:revision>
  <dcterms:created xsi:type="dcterms:W3CDTF">2018-03-14T17:32:21Z</dcterms:created>
  <dcterms:modified xsi:type="dcterms:W3CDTF">2018-03-28T01:31:34Z</dcterms:modified>
</cp:coreProperties>
</file>