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9" r:id="rId1"/>
    <p:sldMasterId id="2147483779" r:id="rId2"/>
  </p:sldMasterIdLst>
  <p:notesMasterIdLst>
    <p:notesMasterId r:id="rId35"/>
  </p:notesMasterIdLst>
  <p:handoutMasterIdLst>
    <p:handoutMasterId r:id="rId36"/>
  </p:handoutMasterIdLst>
  <p:sldIdLst>
    <p:sldId id="473" r:id="rId3"/>
    <p:sldId id="280" r:id="rId4"/>
    <p:sldId id="629" r:id="rId5"/>
    <p:sldId id="617" r:id="rId6"/>
    <p:sldId id="662" r:id="rId7"/>
    <p:sldId id="663" r:id="rId8"/>
    <p:sldId id="597" r:id="rId9"/>
    <p:sldId id="599" r:id="rId10"/>
    <p:sldId id="631" r:id="rId11"/>
    <p:sldId id="640" r:id="rId12"/>
    <p:sldId id="665" r:id="rId13"/>
    <p:sldId id="666" r:id="rId14"/>
    <p:sldId id="667" r:id="rId15"/>
    <p:sldId id="641" r:id="rId16"/>
    <p:sldId id="633" r:id="rId17"/>
    <p:sldId id="643" r:id="rId18"/>
    <p:sldId id="644" r:id="rId19"/>
    <p:sldId id="645" r:id="rId20"/>
    <p:sldId id="646" r:id="rId21"/>
    <p:sldId id="647" r:id="rId22"/>
    <p:sldId id="648" r:id="rId23"/>
    <p:sldId id="650" r:id="rId24"/>
    <p:sldId id="651" r:id="rId25"/>
    <p:sldId id="652" r:id="rId26"/>
    <p:sldId id="653" r:id="rId27"/>
    <p:sldId id="654" r:id="rId28"/>
    <p:sldId id="649" r:id="rId29"/>
    <p:sldId id="658" r:id="rId30"/>
    <p:sldId id="659" r:id="rId31"/>
    <p:sldId id="660" r:id="rId32"/>
    <p:sldId id="661" r:id="rId33"/>
    <p:sldId id="664" r:id="rId3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091"/>
    <a:srgbClr val="FEFFFC"/>
    <a:srgbClr val="FFFFFF"/>
    <a:srgbClr val="FFFEFB"/>
    <a:srgbClr val="CC00CC"/>
    <a:srgbClr val="FF00FF"/>
    <a:srgbClr val="FF9933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86878" autoAdjust="0"/>
  </p:normalViewPr>
  <p:slideViewPr>
    <p:cSldViewPr>
      <p:cViewPr varScale="1">
        <p:scale>
          <a:sx n="114" d="100"/>
          <a:sy n="114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FU1</c:v>
                </c:pt>
                <c:pt idx="1">
                  <c:v>FU2</c:v>
                </c:pt>
                <c:pt idx="2">
                  <c:v>FU3</c:v>
                </c:pt>
                <c:pt idx="3">
                  <c:v>FU4</c:v>
                </c:pt>
                <c:pt idx="4">
                  <c:v>FU5</c:v>
                </c:pt>
                <c:pt idx="5">
                  <c:v>FU6</c:v>
                </c:pt>
                <c:pt idx="6">
                  <c:v>FU7</c:v>
                </c:pt>
                <c:pt idx="7">
                  <c:v>FU8</c:v>
                </c:pt>
                <c:pt idx="8">
                  <c:v>FU9</c:v>
                </c:pt>
                <c:pt idx="9">
                  <c:v>FU10</c:v>
                </c:pt>
                <c:pt idx="10">
                  <c:v>FU11</c:v>
                </c:pt>
                <c:pt idx="11">
                  <c:v>FU12</c:v>
                </c:pt>
                <c:pt idx="12">
                  <c:v>FU13</c:v>
                </c:pt>
                <c:pt idx="13">
                  <c:v>FU14</c:v>
                </c:pt>
                <c:pt idx="14">
                  <c:v>FU15</c:v>
                </c:pt>
                <c:pt idx="15">
                  <c:v>FU16</c:v>
                </c:pt>
                <c:pt idx="16">
                  <c:v>FU17</c:v>
                </c:pt>
                <c:pt idx="17">
                  <c:v>FU18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0.97</c:v>
                </c:pt>
                <c:pt idx="1">
                  <c:v>0.97</c:v>
                </c:pt>
                <c:pt idx="2">
                  <c:v>0.93</c:v>
                </c:pt>
                <c:pt idx="3">
                  <c:v>0.94</c:v>
                </c:pt>
                <c:pt idx="4">
                  <c:v>0.9</c:v>
                </c:pt>
                <c:pt idx="5">
                  <c:v>0.92</c:v>
                </c:pt>
                <c:pt idx="6">
                  <c:v>0.89</c:v>
                </c:pt>
                <c:pt idx="7">
                  <c:v>0.9</c:v>
                </c:pt>
                <c:pt idx="8">
                  <c:v>0.88</c:v>
                </c:pt>
                <c:pt idx="9">
                  <c:v>0.77</c:v>
                </c:pt>
                <c:pt idx="10">
                  <c:v>0.85</c:v>
                </c:pt>
                <c:pt idx="11">
                  <c:v>0.86</c:v>
                </c:pt>
                <c:pt idx="12">
                  <c:v>0.84</c:v>
                </c:pt>
                <c:pt idx="13">
                  <c:v>0.84</c:v>
                </c:pt>
                <c:pt idx="14">
                  <c:v>0.83</c:v>
                </c:pt>
                <c:pt idx="15">
                  <c:v>0.62</c:v>
                </c:pt>
                <c:pt idx="16">
                  <c:v>0.82</c:v>
                </c:pt>
                <c:pt idx="17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3-485D-8977-08C7785B1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8493600"/>
        <c:axId val="-5649024"/>
      </c:barChart>
      <c:catAx>
        <c:axId val="-1849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49024"/>
        <c:crosses val="autoZero"/>
        <c:auto val="1"/>
        <c:lblAlgn val="ctr"/>
        <c:lblOffset val="100"/>
        <c:noMultiLvlLbl val="0"/>
      </c:catAx>
      <c:valAx>
        <c:axId val="-5649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49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404101707147199"/>
          <c:y val="0.93791303741899501"/>
          <c:w val="6.90784389342389E-2"/>
          <c:h val="4.4982362795792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All Sites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FURetbyEth!$C$2</c:f>
              <c:strCache>
                <c:ptCount val="1"/>
                <c:pt idx="0">
                  <c:v>White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FURetbyEth!$B$3:$B$12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FURetbyEth!$C$3:$C$12</c:f>
              <c:numCache>
                <c:formatCode>General</c:formatCode>
                <c:ptCount val="10"/>
                <c:pt idx="0">
                  <c:v>96</c:v>
                </c:pt>
                <c:pt idx="1">
                  <c:v>87</c:v>
                </c:pt>
                <c:pt idx="2">
                  <c:v>92</c:v>
                </c:pt>
                <c:pt idx="3">
                  <c:v>90</c:v>
                </c:pt>
                <c:pt idx="4">
                  <c:v>87</c:v>
                </c:pt>
                <c:pt idx="5">
                  <c:v>88</c:v>
                </c:pt>
                <c:pt idx="6">
                  <c:v>87</c:v>
                </c:pt>
                <c:pt idx="7">
                  <c:v>70</c:v>
                </c:pt>
                <c:pt idx="8">
                  <c:v>88</c:v>
                </c:pt>
                <c:pt idx="9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53-4BDD-A5DA-7AD2D3128DB7}"/>
            </c:ext>
          </c:extLst>
        </c:ser>
        <c:ser>
          <c:idx val="2"/>
          <c:order val="1"/>
          <c:tx>
            <c:strRef>
              <c:f>FURetbyEth!$D$2</c:f>
              <c:strCache>
                <c:ptCount val="1"/>
                <c:pt idx="0">
                  <c:v>A-A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FURetbyEth!$B$3:$B$12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FURetbyEth!$D$3:$D$12</c:f>
              <c:numCache>
                <c:formatCode>General</c:formatCode>
                <c:ptCount val="10"/>
                <c:pt idx="0">
                  <c:v>89</c:v>
                </c:pt>
                <c:pt idx="1">
                  <c:v>78</c:v>
                </c:pt>
                <c:pt idx="2">
                  <c:v>86</c:v>
                </c:pt>
                <c:pt idx="3">
                  <c:v>84</c:v>
                </c:pt>
                <c:pt idx="4">
                  <c:v>82</c:v>
                </c:pt>
                <c:pt idx="5">
                  <c:v>83</c:v>
                </c:pt>
                <c:pt idx="6">
                  <c:v>80</c:v>
                </c:pt>
                <c:pt idx="7">
                  <c:v>54</c:v>
                </c:pt>
                <c:pt idx="8">
                  <c:v>77</c:v>
                </c:pt>
                <c:pt idx="9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53-4BDD-A5DA-7AD2D3128DB7}"/>
            </c:ext>
          </c:extLst>
        </c:ser>
        <c:ser>
          <c:idx val="3"/>
          <c:order val="2"/>
          <c:tx>
            <c:strRef>
              <c:f>FURetbyEth!$E$2</c:f>
              <c:strCache>
                <c:ptCount val="1"/>
                <c:pt idx="0">
                  <c:v>Hisp.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FURetbyEth!$B$3:$B$12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FURetbyEth!$E$3:$E$12</c:f>
              <c:numCache>
                <c:formatCode>General</c:formatCode>
                <c:ptCount val="10"/>
                <c:pt idx="0">
                  <c:v>86</c:v>
                </c:pt>
                <c:pt idx="1">
                  <c:v>69</c:v>
                </c:pt>
                <c:pt idx="2">
                  <c:v>83</c:v>
                </c:pt>
                <c:pt idx="3">
                  <c:v>78</c:v>
                </c:pt>
                <c:pt idx="4">
                  <c:v>77</c:v>
                </c:pt>
                <c:pt idx="5">
                  <c:v>76</c:v>
                </c:pt>
                <c:pt idx="6">
                  <c:v>78</c:v>
                </c:pt>
                <c:pt idx="7">
                  <c:v>53</c:v>
                </c:pt>
                <c:pt idx="8">
                  <c:v>76</c:v>
                </c:pt>
                <c:pt idx="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53-4BDD-A5DA-7AD2D3128DB7}"/>
            </c:ext>
          </c:extLst>
        </c:ser>
        <c:ser>
          <c:idx val="1"/>
          <c:order val="3"/>
          <c:tx>
            <c:strRef>
              <c:f>FURetbyEth!$F$2</c:f>
              <c:strCache>
                <c:ptCount val="1"/>
                <c:pt idx="0">
                  <c:v>Chin.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FURetbyEth!$B$3:$B$12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FURetbyEth!$F$3:$F$12</c:f>
              <c:numCache>
                <c:formatCode>General</c:formatCode>
                <c:ptCount val="10"/>
                <c:pt idx="0">
                  <c:v>95</c:v>
                </c:pt>
                <c:pt idx="1">
                  <c:v>83</c:v>
                </c:pt>
                <c:pt idx="2">
                  <c:v>84</c:v>
                </c:pt>
                <c:pt idx="3">
                  <c:v>85</c:v>
                </c:pt>
                <c:pt idx="4">
                  <c:v>86</c:v>
                </c:pt>
                <c:pt idx="5">
                  <c:v>84</c:v>
                </c:pt>
                <c:pt idx="6">
                  <c:v>83</c:v>
                </c:pt>
                <c:pt idx="7">
                  <c:v>67</c:v>
                </c:pt>
                <c:pt idx="8">
                  <c:v>83</c:v>
                </c:pt>
                <c:pt idx="9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53-4BDD-A5DA-7AD2D3128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503008"/>
        <c:axId val="-83136720"/>
      </c:lineChart>
      <c:catAx>
        <c:axId val="-550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83136720"/>
        <c:crosses val="autoZero"/>
        <c:auto val="1"/>
        <c:lblAlgn val="ctr"/>
        <c:lblOffset val="100"/>
        <c:noMultiLvlLbl val="0"/>
      </c:catAx>
      <c:valAx>
        <c:axId val="-83136720"/>
        <c:scaling>
          <c:orientation val="minMax"/>
          <c:max val="100"/>
          <c:min val="40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Retention Rate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5503008"/>
        <c:crosses val="autoZero"/>
        <c:crossBetween val="midCat"/>
        <c:majorUnit val="10"/>
      </c:valAx>
      <c:spPr>
        <a:noFill/>
      </c:spPr>
    </c:plotArea>
    <c:legend>
      <c:legendPos val="r"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>
                <a:solidFill>
                  <a:schemeClr val="bg1"/>
                </a:solidFill>
              </a:defRPr>
            </a:pPr>
            <a:r>
              <a:rPr lang="en-US" sz="2160">
                <a:solidFill>
                  <a:schemeClr val="bg1"/>
                </a:solidFill>
              </a:rPr>
              <a:t>UCLA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FURetbySite8!$B$2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FURetbySite8!$A$3:$A$12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FURetbySite8!$B$3:$B$12</c:f>
              <c:numCache>
                <c:formatCode>General</c:formatCode>
                <c:ptCount val="10"/>
                <c:pt idx="0">
                  <c:v>99</c:v>
                </c:pt>
                <c:pt idx="1">
                  <c:v>97</c:v>
                </c:pt>
                <c:pt idx="2">
                  <c:v>91</c:v>
                </c:pt>
                <c:pt idx="3">
                  <c:v>88</c:v>
                </c:pt>
                <c:pt idx="4">
                  <c:v>89</c:v>
                </c:pt>
                <c:pt idx="5">
                  <c:v>88</c:v>
                </c:pt>
                <c:pt idx="6">
                  <c:v>90</c:v>
                </c:pt>
                <c:pt idx="7">
                  <c:v>83</c:v>
                </c:pt>
                <c:pt idx="8">
                  <c:v>88</c:v>
                </c:pt>
                <c:pt idx="9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BF-402A-80C2-1037F94BA8C9}"/>
            </c:ext>
          </c:extLst>
        </c:ser>
        <c:ser>
          <c:idx val="1"/>
          <c:order val="1"/>
          <c:tx>
            <c:strRef>
              <c:f>FURetbySite8!$C$2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FURetbySite8!$A$3:$A$12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FURetbySite8!$C$3:$C$12</c:f>
              <c:numCache>
                <c:formatCode>General</c:formatCode>
                <c:ptCount val="10"/>
                <c:pt idx="0">
                  <c:v>86</c:v>
                </c:pt>
                <c:pt idx="1">
                  <c:v>90</c:v>
                </c:pt>
                <c:pt idx="2">
                  <c:v>83</c:v>
                </c:pt>
                <c:pt idx="3">
                  <c:v>82</c:v>
                </c:pt>
                <c:pt idx="4">
                  <c:v>84</c:v>
                </c:pt>
                <c:pt idx="5">
                  <c:v>84</c:v>
                </c:pt>
                <c:pt idx="6">
                  <c:v>78</c:v>
                </c:pt>
                <c:pt idx="7">
                  <c:v>67</c:v>
                </c:pt>
                <c:pt idx="8">
                  <c:v>77</c:v>
                </c:pt>
                <c:pt idx="9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BF-402A-80C2-1037F94BA8C9}"/>
            </c:ext>
          </c:extLst>
        </c:ser>
        <c:ser>
          <c:idx val="2"/>
          <c:order val="2"/>
          <c:tx>
            <c:strRef>
              <c:f>FURetbySite8!$D$2</c:f>
              <c:strCache>
                <c:ptCount val="1"/>
                <c:pt idx="0">
                  <c:v>Hisp.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FURetbySite8!$A$3:$A$12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FURetbySite8!$D$3:$D$12</c:f>
              <c:numCache>
                <c:formatCode>General</c:formatCode>
                <c:ptCount val="10"/>
                <c:pt idx="0">
                  <c:v>88</c:v>
                </c:pt>
                <c:pt idx="1">
                  <c:v>85</c:v>
                </c:pt>
                <c:pt idx="2">
                  <c:v>81</c:v>
                </c:pt>
                <c:pt idx="3">
                  <c:v>71</c:v>
                </c:pt>
                <c:pt idx="4">
                  <c:v>72</c:v>
                </c:pt>
                <c:pt idx="5">
                  <c:v>72</c:v>
                </c:pt>
                <c:pt idx="6">
                  <c:v>71</c:v>
                </c:pt>
                <c:pt idx="7">
                  <c:v>59</c:v>
                </c:pt>
                <c:pt idx="8">
                  <c:v>71</c:v>
                </c:pt>
                <c:pt idx="9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BF-402A-80C2-1037F94BA8C9}"/>
            </c:ext>
          </c:extLst>
        </c:ser>
        <c:ser>
          <c:idx val="3"/>
          <c:order val="3"/>
          <c:tx>
            <c:strRef>
              <c:f>FURetbySite8!$E$2</c:f>
              <c:strCache>
                <c:ptCount val="1"/>
                <c:pt idx="0">
                  <c:v>Chin.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FURetbySite8!$A$3:$A$12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FURetbySite8!$E$3:$E$12</c:f>
              <c:numCache>
                <c:formatCode>General</c:formatCode>
                <c:ptCount val="10"/>
                <c:pt idx="0">
                  <c:v>91</c:v>
                </c:pt>
                <c:pt idx="1">
                  <c:v>81</c:v>
                </c:pt>
                <c:pt idx="2">
                  <c:v>78</c:v>
                </c:pt>
                <c:pt idx="3">
                  <c:v>82</c:v>
                </c:pt>
                <c:pt idx="4">
                  <c:v>82</c:v>
                </c:pt>
                <c:pt idx="5">
                  <c:v>80</c:v>
                </c:pt>
                <c:pt idx="6">
                  <c:v>78</c:v>
                </c:pt>
                <c:pt idx="7">
                  <c:v>57</c:v>
                </c:pt>
                <c:pt idx="8">
                  <c:v>83</c:v>
                </c:pt>
                <c:pt idx="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BF-402A-80C2-1037F94BA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1742816"/>
        <c:axId val="-18344720"/>
      </c:lineChart>
      <c:catAx>
        <c:axId val="-9174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en-US"/>
          </a:p>
        </c:txPr>
        <c:crossAx val="-18344720"/>
        <c:crosses val="autoZero"/>
        <c:auto val="1"/>
        <c:lblAlgn val="ctr"/>
        <c:lblOffset val="100"/>
        <c:noMultiLvlLbl val="0"/>
      </c:catAx>
      <c:valAx>
        <c:axId val="-1834472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en-US"/>
          </a:p>
        </c:txPr>
        <c:crossAx val="-91742816"/>
        <c:crosses val="autoZero"/>
        <c:crossBetween val="midCat"/>
        <c:majorUnit val="10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JHU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FURetbySite5!$B$2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FURetbySite5!$A$3:$A$12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FURetbySite5!$B$3:$B$12</c:f>
              <c:numCache>
                <c:formatCode>General</c:formatCode>
                <c:ptCount val="10"/>
                <c:pt idx="0">
                  <c:v>98</c:v>
                </c:pt>
                <c:pt idx="1">
                  <c:v>93</c:v>
                </c:pt>
                <c:pt idx="2">
                  <c:v>92</c:v>
                </c:pt>
                <c:pt idx="3">
                  <c:v>87</c:v>
                </c:pt>
                <c:pt idx="4">
                  <c:v>81</c:v>
                </c:pt>
                <c:pt idx="5">
                  <c:v>84</c:v>
                </c:pt>
                <c:pt idx="6">
                  <c:v>83</c:v>
                </c:pt>
                <c:pt idx="7">
                  <c:v>69</c:v>
                </c:pt>
                <c:pt idx="8">
                  <c:v>82</c:v>
                </c:pt>
                <c:pt idx="9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8C-45EE-91F1-5B5000B138F3}"/>
            </c:ext>
          </c:extLst>
        </c:ser>
        <c:ser>
          <c:idx val="1"/>
          <c:order val="1"/>
          <c:tx>
            <c:strRef>
              <c:f>FURetbySite5!$C$2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FURetbySite5!$A$3:$A$12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FURetbySite5!$C$3:$C$12</c:f>
              <c:numCache>
                <c:formatCode>General</c:formatCode>
                <c:ptCount val="10"/>
                <c:pt idx="0">
                  <c:v>91</c:v>
                </c:pt>
                <c:pt idx="1">
                  <c:v>86</c:v>
                </c:pt>
                <c:pt idx="2">
                  <c:v>89</c:v>
                </c:pt>
                <c:pt idx="3">
                  <c:v>79</c:v>
                </c:pt>
                <c:pt idx="4">
                  <c:v>76</c:v>
                </c:pt>
                <c:pt idx="5">
                  <c:v>77</c:v>
                </c:pt>
                <c:pt idx="6">
                  <c:v>77</c:v>
                </c:pt>
                <c:pt idx="7">
                  <c:v>60</c:v>
                </c:pt>
                <c:pt idx="8">
                  <c:v>70</c:v>
                </c:pt>
                <c:pt idx="9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8C-45EE-91F1-5B5000B13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143952"/>
        <c:axId val="-18139632"/>
      </c:lineChart>
      <c:catAx>
        <c:axId val="-1814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8139632"/>
        <c:crosses val="autoZero"/>
        <c:auto val="1"/>
        <c:lblAlgn val="ctr"/>
        <c:lblOffset val="100"/>
        <c:noMultiLvlLbl val="0"/>
      </c:catAx>
      <c:valAx>
        <c:axId val="-18139632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8143952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WFU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FURetbySite3!$B$2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3DFD-4905-9EAA-C5E82F650104}"/>
              </c:ext>
            </c:extLst>
          </c:dPt>
          <c:cat>
            <c:strRef>
              <c:f>FURetbySite3!$A$3:$A$12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FURetbySite3!$B$3:$B$12</c:f>
              <c:numCache>
                <c:formatCode>General</c:formatCode>
                <c:ptCount val="10"/>
                <c:pt idx="0">
                  <c:v>95</c:v>
                </c:pt>
                <c:pt idx="1">
                  <c:v>94</c:v>
                </c:pt>
                <c:pt idx="2">
                  <c:v>90</c:v>
                </c:pt>
                <c:pt idx="3">
                  <c:v>92</c:v>
                </c:pt>
                <c:pt idx="4">
                  <c:v>89</c:v>
                </c:pt>
                <c:pt idx="5">
                  <c:v>91</c:v>
                </c:pt>
                <c:pt idx="6">
                  <c:v>82</c:v>
                </c:pt>
                <c:pt idx="7">
                  <c:v>61</c:v>
                </c:pt>
                <c:pt idx="8">
                  <c:v>87</c:v>
                </c:pt>
                <c:pt idx="9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FD-4905-9EAA-C5E82F650104}"/>
            </c:ext>
          </c:extLst>
        </c:ser>
        <c:ser>
          <c:idx val="1"/>
          <c:order val="1"/>
          <c:tx>
            <c:strRef>
              <c:f>FURetbySite3!$C$2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FURetbySite3!$A$3:$A$12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FURetbySite3!$C$3:$C$12</c:f>
              <c:numCache>
                <c:formatCode>General</c:formatCode>
                <c:ptCount val="10"/>
                <c:pt idx="0">
                  <c:v>90</c:v>
                </c:pt>
                <c:pt idx="1">
                  <c:v>90</c:v>
                </c:pt>
                <c:pt idx="2">
                  <c:v>89</c:v>
                </c:pt>
                <c:pt idx="3">
                  <c:v>89</c:v>
                </c:pt>
                <c:pt idx="4">
                  <c:v>88</c:v>
                </c:pt>
                <c:pt idx="5">
                  <c:v>86</c:v>
                </c:pt>
                <c:pt idx="6">
                  <c:v>82</c:v>
                </c:pt>
                <c:pt idx="7">
                  <c:v>40</c:v>
                </c:pt>
                <c:pt idx="8">
                  <c:v>82</c:v>
                </c:pt>
                <c:pt idx="9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FD-4905-9EAA-C5E82F650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553392"/>
        <c:axId val="-18683664"/>
      </c:lineChart>
      <c:catAx>
        <c:axId val="-1855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crossAx val="-18683664"/>
        <c:crosses val="autoZero"/>
        <c:auto val="1"/>
        <c:lblAlgn val="ctr"/>
        <c:lblOffset val="100"/>
        <c:noMultiLvlLbl val="0"/>
      </c:catAx>
      <c:valAx>
        <c:axId val="-18683664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8553392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050" b="1" i="0" u="none" strike="noStrike" kern="1200" baseline="0">
          <a:solidFill>
            <a:sysClr val="window" lastClr="FFFFFF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Columbia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FURetbySite4!$B$2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FURetbySite4!$A$3:$A$12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FURetbySite4!$B$3:$B$12</c:f>
              <c:numCache>
                <c:formatCode>General</c:formatCode>
                <c:ptCount val="10"/>
                <c:pt idx="0">
                  <c:v>90</c:v>
                </c:pt>
                <c:pt idx="1">
                  <c:v>58</c:v>
                </c:pt>
                <c:pt idx="2">
                  <c:v>90</c:v>
                </c:pt>
                <c:pt idx="3">
                  <c:v>90</c:v>
                </c:pt>
                <c:pt idx="4">
                  <c:v>87</c:v>
                </c:pt>
                <c:pt idx="5">
                  <c:v>89</c:v>
                </c:pt>
                <c:pt idx="6">
                  <c:v>88</c:v>
                </c:pt>
                <c:pt idx="7">
                  <c:v>70</c:v>
                </c:pt>
                <c:pt idx="8">
                  <c:v>86</c:v>
                </c:pt>
                <c:pt idx="9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0A-4BE9-B6FE-0FCE50CF8642}"/>
            </c:ext>
          </c:extLst>
        </c:ser>
        <c:ser>
          <c:idx val="1"/>
          <c:order val="1"/>
          <c:tx>
            <c:strRef>
              <c:f>FURetbySite4!$C$2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FURetbySite4!$A$3:$A$12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FURetbySite4!$C$3:$C$12</c:f>
              <c:numCache>
                <c:formatCode>General</c:formatCode>
                <c:ptCount val="10"/>
                <c:pt idx="0">
                  <c:v>83</c:v>
                </c:pt>
                <c:pt idx="1">
                  <c:v>50</c:v>
                </c:pt>
                <c:pt idx="2">
                  <c:v>81</c:v>
                </c:pt>
                <c:pt idx="3">
                  <c:v>83</c:v>
                </c:pt>
                <c:pt idx="4">
                  <c:v>83</c:v>
                </c:pt>
                <c:pt idx="5">
                  <c:v>85</c:v>
                </c:pt>
                <c:pt idx="6">
                  <c:v>83</c:v>
                </c:pt>
                <c:pt idx="7">
                  <c:v>58</c:v>
                </c:pt>
                <c:pt idx="8">
                  <c:v>79</c:v>
                </c:pt>
                <c:pt idx="9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0A-4BE9-B6FE-0FCE50CF8642}"/>
            </c:ext>
          </c:extLst>
        </c:ser>
        <c:ser>
          <c:idx val="2"/>
          <c:order val="2"/>
          <c:tx>
            <c:strRef>
              <c:f>FURetbySite4!$D$2</c:f>
              <c:strCache>
                <c:ptCount val="1"/>
                <c:pt idx="0">
                  <c:v>Hisp.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FURetbySite4!$A$3:$A$12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FURetbySite4!$D$3:$D$12</c:f>
              <c:numCache>
                <c:formatCode>General</c:formatCode>
                <c:ptCount val="10"/>
                <c:pt idx="0">
                  <c:v>85</c:v>
                </c:pt>
                <c:pt idx="1">
                  <c:v>51</c:v>
                </c:pt>
                <c:pt idx="2">
                  <c:v>83</c:v>
                </c:pt>
                <c:pt idx="3">
                  <c:v>86</c:v>
                </c:pt>
                <c:pt idx="4">
                  <c:v>80</c:v>
                </c:pt>
                <c:pt idx="5">
                  <c:v>84</c:v>
                </c:pt>
                <c:pt idx="6">
                  <c:v>83</c:v>
                </c:pt>
                <c:pt idx="7">
                  <c:v>51</c:v>
                </c:pt>
                <c:pt idx="8">
                  <c:v>88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0A-4BE9-B6FE-0FCE50CF8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4731712"/>
        <c:axId val="-18802720"/>
      </c:lineChart>
      <c:catAx>
        <c:axId val="-8473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8802720"/>
        <c:crosses val="autoZero"/>
        <c:auto val="1"/>
        <c:lblAlgn val="ctr"/>
        <c:lblOffset val="100"/>
        <c:noMultiLvlLbl val="0"/>
      </c:catAx>
      <c:valAx>
        <c:axId val="-1880272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84731712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160"/>
              <a:t>Minnesota</a:t>
            </a:r>
          </a:p>
        </c:rich>
      </c:tx>
      <c:layout>
        <c:manualLayout>
          <c:xMode val="edge"/>
          <c:yMode val="edge"/>
          <c:x val="0.395009174311927"/>
          <c:y val="3.485837982642169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FURetbySite6!$B$2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FURetbySite6!$A$3:$A$12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FURetbySite6!$B$3:$B$12</c:f>
              <c:numCache>
                <c:formatCode>General</c:formatCode>
                <c:ptCount val="10"/>
                <c:pt idx="0">
                  <c:v>99</c:v>
                </c:pt>
                <c:pt idx="1">
                  <c:v>94</c:v>
                </c:pt>
                <c:pt idx="2">
                  <c:v>93</c:v>
                </c:pt>
                <c:pt idx="3">
                  <c:v>90</c:v>
                </c:pt>
                <c:pt idx="4">
                  <c:v>90</c:v>
                </c:pt>
                <c:pt idx="5">
                  <c:v>89</c:v>
                </c:pt>
                <c:pt idx="6">
                  <c:v>94</c:v>
                </c:pt>
                <c:pt idx="7">
                  <c:v>80</c:v>
                </c:pt>
                <c:pt idx="8">
                  <c:v>93</c:v>
                </c:pt>
                <c:pt idx="9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D7-41D9-8873-5EAEFC44514A}"/>
            </c:ext>
          </c:extLst>
        </c:ser>
        <c:ser>
          <c:idx val="1"/>
          <c:order val="1"/>
          <c:tx>
            <c:strRef>
              <c:f>FURetbySite6!$C$2</c:f>
              <c:strCache>
                <c:ptCount val="1"/>
                <c:pt idx="0">
                  <c:v>Hisp.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FURetbySite6!$A$3:$A$12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FURetbySite6!$C$3:$C$12</c:f>
              <c:numCache>
                <c:formatCode>General</c:formatCode>
                <c:ptCount val="10"/>
                <c:pt idx="0">
                  <c:v>88</c:v>
                </c:pt>
                <c:pt idx="1">
                  <c:v>75</c:v>
                </c:pt>
                <c:pt idx="2">
                  <c:v>82</c:v>
                </c:pt>
                <c:pt idx="3">
                  <c:v>78</c:v>
                </c:pt>
                <c:pt idx="4">
                  <c:v>79</c:v>
                </c:pt>
                <c:pt idx="5">
                  <c:v>70</c:v>
                </c:pt>
                <c:pt idx="6">
                  <c:v>82</c:v>
                </c:pt>
                <c:pt idx="7">
                  <c:v>47</c:v>
                </c:pt>
                <c:pt idx="8">
                  <c:v>80</c:v>
                </c:pt>
                <c:pt idx="9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D7-41D9-8873-5EAEFC445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79888"/>
        <c:axId val="-17349312"/>
      </c:lineChart>
      <c:catAx>
        <c:axId val="-1847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7349312"/>
        <c:crosses val="autoZero"/>
        <c:auto val="1"/>
        <c:lblAlgn val="ctr"/>
        <c:lblOffset val="100"/>
        <c:noMultiLvlLbl val="0"/>
      </c:catAx>
      <c:valAx>
        <c:axId val="-17349312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8479888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NWU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FURetbySite7!$B$2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FURetbySite7!$A$3:$A$12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FURetbySite7!$B$3:$B$12</c:f>
              <c:numCache>
                <c:formatCode>General</c:formatCode>
                <c:ptCount val="10"/>
                <c:pt idx="0">
                  <c:v>97</c:v>
                </c:pt>
                <c:pt idx="1">
                  <c:v>80</c:v>
                </c:pt>
                <c:pt idx="2">
                  <c:v>90</c:v>
                </c:pt>
                <c:pt idx="3">
                  <c:v>91</c:v>
                </c:pt>
                <c:pt idx="4">
                  <c:v>89</c:v>
                </c:pt>
                <c:pt idx="5">
                  <c:v>88</c:v>
                </c:pt>
                <c:pt idx="6">
                  <c:v>88</c:v>
                </c:pt>
                <c:pt idx="7">
                  <c:v>66</c:v>
                </c:pt>
                <c:pt idx="8">
                  <c:v>89</c:v>
                </c:pt>
                <c:pt idx="9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42-4944-A79B-596D1362631F}"/>
            </c:ext>
          </c:extLst>
        </c:ser>
        <c:ser>
          <c:idx val="1"/>
          <c:order val="1"/>
          <c:tx>
            <c:strRef>
              <c:f>FURetbySite7!$C$2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FURetbySite7!$A$3:$A$12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FURetbySite7!$C$3:$C$12</c:f>
              <c:numCache>
                <c:formatCode>General</c:formatCode>
                <c:ptCount val="10"/>
                <c:pt idx="0">
                  <c:v>92</c:v>
                </c:pt>
                <c:pt idx="1">
                  <c:v>68</c:v>
                </c:pt>
                <c:pt idx="2">
                  <c:v>82</c:v>
                </c:pt>
                <c:pt idx="3">
                  <c:v>86</c:v>
                </c:pt>
                <c:pt idx="4">
                  <c:v>83</c:v>
                </c:pt>
                <c:pt idx="5">
                  <c:v>84</c:v>
                </c:pt>
                <c:pt idx="6">
                  <c:v>82</c:v>
                </c:pt>
                <c:pt idx="7">
                  <c:v>56</c:v>
                </c:pt>
                <c:pt idx="8">
                  <c:v>82</c:v>
                </c:pt>
                <c:pt idx="9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42-4944-A79B-596D1362631F}"/>
            </c:ext>
          </c:extLst>
        </c:ser>
        <c:ser>
          <c:idx val="2"/>
          <c:order val="2"/>
          <c:tx>
            <c:strRef>
              <c:f>FURetbySite7!$D$2</c:f>
              <c:strCache>
                <c:ptCount val="1"/>
                <c:pt idx="0">
                  <c:v>Chin.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FURetbySite7!$A$3:$A$12</c:f>
              <c:strCache>
                <c:ptCount val="10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  <c:pt idx="9">
                  <c:v>FU18</c:v>
                </c:pt>
              </c:strCache>
            </c:strRef>
          </c:cat>
          <c:val>
            <c:numRef>
              <c:f>FURetbySite7!$D$3:$D$12</c:f>
              <c:numCache>
                <c:formatCode>General</c:formatCode>
                <c:ptCount val="10"/>
                <c:pt idx="0">
                  <c:v>98</c:v>
                </c:pt>
                <c:pt idx="1">
                  <c:v>87</c:v>
                </c:pt>
                <c:pt idx="2">
                  <c:v>96</c:v>
                </c:pt>
                <c:pt idx="3">
                  <c:v>93</c:v>
                </c:pt>
                <c:pt idx="4">
                  <c:v>93</c:v>
                </c:pt>
                <c:pt idx="5">
                  <c:v>92</c:v>
                </c:pt>
                <c:pt idx="6">
                  <c:v>91</c:v>
                </c:pt>
                <c:pt idx="7">
                  <c:v>84</c:v>
                </c:pt>
                <c:pt idx="8">
                  <c:v>89</c:v>
                </c:pt>
                <c:pt idx="9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42-4944-A79B-596D13626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98688"/>
        <c:axId val="-18390432"/>
      </c:lineChart>
      <c:catAx>
        <c:axId val="-1849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8390432"/>
        <c:crosses val="autoZero"/>
        <c:auto val="1"/>
        <c:lblAlgn val="ctr"/>
        <c:lblOffset val="100"/>
        <c:noMultiLvlLbl val="0"/>
      </c:catAx>
      <c:valAx>
        <c:axId val="-18390432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8498688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Total!$D$1</c:f>
              <c:strCache>
                <c:ptCount val="1"/>
                <c:pt idx="0">
                  <c:v>Cumulative Count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Total!$A:$A</c:f>
              <c:strCache>
                <c:ptCount val="543"/>
                <c:pt idx="0">
                  <c:v>9/4/2016</c:v>
                </c:pt>
                <c:pt idx="1">
                  <c:v>9/5/2016</c:v>
                </c:pt>
                <c:pt idx="2">
                  <c:v>9/6/2016</c:v>
                </c:pt>
                <c:pt idx="3">
                  <c:v>9/7/2016</c:v>
                </c:pt>
                <c:pt idx="4">
                  <c:v>9/8/2016</c:v>
                </c:pt>
                <c:pt idx="5">
                  <c:v>9/9/2016</c:v>
                </c:pt>
                <c:pt idx="6">
                  <c:v>9/10/2016</c:v>
                </c:pt>
                <c:pt idx="7">
                  <c:v>9/11/2016</c:v>
                </c:pt>
                <c:pt idx="8">
                  <c:v>9/12/2016</c:v>
                </c:pt>
                <c:pt idx="9">
                  <c:v>9/13/2016</c:v>
                </c:pt>
                <c:pt idx="10">
                  <c:v>9/14/2016</c:v>
                </c:pt>
                <c:pt idx="11">
                  <c:v>9/15/2016</c:v>
                </c:pt>
                <c:pt idx="12">
                  <c:v>9/16/2016</c:v>
                </c:pt>
                <c:pt idx="13">
                  <c:v>9/17/2016</c:v>
                </c:pt>
                <c:pt idx="14">
                  <c:v>9/18/2016</c:v>
                </c:pt>
                <c:pt idx="15">
                  <c:v>9/19/2016</c:v>
                </c:pt>
                <c:pt idx="16">
                  <c:v>9/20/2016</c:v>
                </c:pt>
                <c:pt idx="17">
                  <c:v>9/21/2016</c:v>
                </c:pt>
                <c:pt idx="18">
                  <c:v>9/22/2016</c:v>
                </c:pt>
                <c:pt idx="19">
                  <c:v>9/23/2016</c:v>
                </c:pt>
                <c:pt idx="20">
                  <c:v>9/24/2016</c:v>
                </c:pt>
                <c:pt idx="21">
                  <c:v>9/25/2016</c:v>
                </c:pt>
                <c:pt idx="22">
                  <c:v>9/26/2016</c:v>
                </c:pt>
                <c:pt idx="23">
                  <c:v>9/27/2016</c:v>
                </c:pt>
                <c:pt idx="24">
                  <c:v>9/28/2016</c:v>
                </c:pt>
                <c:pt idx="25">
                  <c:v>9/29/2016</c:v>
                </c:pt>
                <c:pt idx="26">
                  <c:v>9/30/2016</c:v>
                </c:pt>
                <c:pt idx="27">
                  <c:v>10/1/2016</c:v>
                </c:pt>
                <c:pt idx="28">
                  <c:v>10/2/2016</c:v>
                </c:pt>
                <c:pt idx="29">
                  <c:v>10/3/2016</c:v>
                </c:pt>
                <c:pt idx="30">
                  <c:v>10/4/2016</c:v>
                </c:pt>
                <c:pt idx="31">
                  <c:v>10/5/2016</c:v>
                </c:pt>
                <c:pt idx="32">
                  <c:v>10/6/2016</c:v>
                </c:pt>
                <c:pt idx="33">
                  <c:v>10/7/2016</c:v>
                </c:pt>
                <c:pt idx="34">
                  <c:v>10/8/2016</c:v>
                </c:pt>
                <c:pt idx="35">
                  <c:v>10/9/2016</c:v>
                </c:pt>
                <c:pt idx="36">
                  <c:v>10/10/2016</c:v>
                </c:pt>
                <c:pt idx="37">
                  <c:v>10/11/2016</c:v>
                </c:pt>
                <c:pt idx="38">
                  <c:v>10/12/2016</c:v>
                </c:pt>
                <c:pt idx="39">
                  <c:v>10/13/2016</c:v>
                </c:pt>
                <c:pt idx="40">
                  <c:v>10/14/2016</c:v>
                </c:pt>
                <c:pt idx="41">
                  <c:v>10/15/2016</c:v>
                </c:pt>
                <c:pt idx="42">
                  <c:v>10/16/2016</c:v>
                </c:pt>
                <c:pt idx="43">
                  <c:v>10/17/2016</c:v>
                </c:pt>
                <c:pt idx="44">
                  <c:v>10/18/2016</c:v>
                </c:pt>
                <c:pt idx="45">
                  <c:v>10/19/2016</c:v>
                </c:pt>
                <c:pt idx="46">
                  <c:v>10/20/2016</c:v>
                </c:pt>
                <c:pt idx="47">
                  <c:v>10/21/2016</c:v>
                </c:pt>
                <c:pt idx="48">
                  <c:v>10/22/2016</c:v>
                </c:pt>
                <c:pt idx="49">
                  <c:v>10/23/2016</c:v>
                </c:pt>
                <c:pt idx="50">
                  <c:v>10/24/2016</c:v>
                </c:pt>
                <c:pt idx="51">
                  <c:v>10/25/2016</c:v>
                </c:pt>
                <c:pt idx="52">
                  <c:v>10/26/2016</c:v>
                </c:pt>
                <c:pt idx="53">
                  <c:v>10/27/2016</c:v>
                </c:pt>
                <c:pt idx="54">
                  <c:v>10/28/2016</c:v>
                </c:pt>
                <c:pt idx="55">
                  <c:v>10/29/2016</c:v>
                </c:pt>
                <c:pt idx="56">
                  <c:v>10/30/2016</c:v>
                </c:pt>
                <c:pt idx="57">
                  <c:v>10/31/2016</c:v>
                </c:pt>
                <c:pt idx="58">
                  <c:v>11/1/2016</c:v>
                </c:pt>
                <c:pt idx="59">
                  <c:v>11/2/2016</c:v>
                </c:pt>
                <c:pt idx="60">
                  <c:v>11/3/2016</c:v>
                </c:pt>
                <c:pt idx="61">
                  <c:v>11/4/2016</c:v>
                </c:pt>
                <c:pt idx="62">
                  <c:v>11/5/2016</c:v>
                </c:pt>
                <c:pt idx="63">
                  <c:v>11/6/2016</c:v>
                </c:pt>
                <c:pt idx="64">
                  <c:v>11/7/2016</c:v>
                </c:pt>
                <c:pt idx="65">
                  <c:v>11/8/2016</c:v>
                </c:pt>
                <c:pt idx="66">
                  <c:v>11/9/2016</c:v>
                </c:pt>
                <c:pt idx="67">
                  <c:v>11/10/2016</c:v>
                </c:pt>
                <c:pt idx="68">
                  <c:v>11/11/2016</c:v>
                </c:pt>
                <c:pt idx="69">
                  <c:v>11/12/2016</c:v>
                </c:pt>
                <c:pt idx="70">
                  <c:v>11/13/2016</c:v>
                </c:pt>
                <c:pt idx="71">
                  <c:v>11/14/2016</c:v>
                </c:pt>
                <c:pt idx="72">
                  <c:v>11/15/2016</c:v>
                </c:pt>
                <c:pt idx="73">
                  <c:v>11/16/2016</c:v>
                </c:pt>
                <c:pt idx="74">
                  <c:v>11/17/2016</c:v>
                </c:pt>
                <c:pt idx="75">
                  <c:v>11/18/2016</c:v>
                </c:pt>
                <c:pt idx="76">
                  <c:v>11/19/2016</c:v>
                </c:pt>
                <c:pt idx="77">
                  <c:v>11/20/2016</c:v>
                </c:pt>
                <c:pt idx="78">
                  <c:v>11/21/2016</c:v>
                </c:pt>
                <c:pt idx="79">
                  <c:v>11/22/2016</c:v>
                </c:pt>
                <c:pt idx="80">
                  <c:v>11/23/2016</c:v>
                </c:pt>
                <c:pt idx="81">
                  <c:v>11/24/2016</c:v>
                </c:pt>
                <c:pt idx="82">
                  <c:v>11/25/2016</c:v>
                </c:pt>
                <c:pt idx="83">
                  <c:v>11/26/2016</c:v>
                </c:pt>
                <c:pt idx="84">
                  <c:v>11/27/2016</c:v>
                </c:pt>
                <c:pt idx="85">
                  <c:v>11/28/2016</c:v>
                </c:pt>
                <c:pt idx="86">
                  <c:v>11/29/2016</c:v>
                </c:pt>
                <c:pt idx="87">
                  <c:v>11/30/2016</c:v>
                </c:pt>
                <c:pt idx="88">
                  <c:v>12/1/2016</c:v>
                </c:pt>
                <c:pt idx="89">
                  <c:v>12/2/2016</c:v>
                </c:pt>
                <c:pt idx="90">
                  <c:v>12/3/2016</c:v>
                </c:pt>
                <c:pt idx="91">
                  <c:v>12/4/2016</c:v>
                </c:pt>
                <c:pt idx="92">
                  <c:v>12/5/2016</c:v>
                </c:pt>
                <c:pt idx="93">
                  <c:v>12/6/2016</c:v>
                </c:pt>
                <c:pt idx="94">
                  <c:v>12/7/2016</c:v>
                </c:pt>
                <c:pt idx="95">
                  <c:v>12/8/2016</c:v>
                </c:pt>
                <c:pt idx="96">
                  <c:v>12/9/2016</c:v>
                </c:pt>
                <c:pt idx="97">
                  <c:v>12/10/2016</c:v>
                </c:pt>
                <c:pt idx="98">
                  <c:v>12/11/2016</c:v>
                </c:pt>
                <c:pt idx="99">
                  <c:v>12/12/2016</c:v>
                </c:pt>
                <c:pt idx="100">
                  <c:v>12/13/2016</c:v>
                </c:pt>
                <c:pt idx="101">
                  <c:v>12/14/2016</c:v>
                </c:pt>
                <c:pt idx="102">
                  <c:v>12/15/2016</c:v>
                </c:pt>
                <c:pt idx="103">
                  <c:v>12/16/2016</c:v>
                </c:pt>
                <c:pt idx="104">
                  <c:v>12/17/2016</c:v>
                </c:pt>
                <c:pt idx="105">
                  <c:v>12/18/2016</c:v>
                </c:pt>
                <c:pt idx="106">
                  <c:v>12/19/2016</c:v>
                </c:pt>
                <c:pt idx="107">
                  <c:v>12/20/2016</c:v>
                </c:pt>
                <c:pt idx="108">
                  <c:v>12/21/2016</c:v>
                </c:pt>
                <c:pt idx="109">
                  <c:v>12/22/2016</c:v>
                </c:pt>
                <c:pt idx="110">
                  <c:v>12/23/2016</c:v>
                </c:pt>
                <c:pt idx="111">
                  <c:v>12/24/2016</c:v>
                </c:pt>
                <c:pt idx="112">
                  <c:v>12/25/2016</c:v>
                </c:pt>
                <c:pt idx="113">
                  <c:v>12/26/2016</c:v>
                </c:pt>
                <c:pt idx="114">
                  <c:v>12/27/2016</c:v>
                </c:pt>
                <c:pt idx="115">
                  <c:v>12/28/2016</c:v>
                </c:pt>
                <c:pt idx="116">
                  <c:v>12/29/2016</c:v>
                </c:pt>
                <c:pt idx="117">
                  <c:v>12/30/2016</c:v>
                </c:pt>
                <c:pt idx="118">
                  <c:v>12/31/2016</c:v>
                </c:pt>
                <c:pt idx="119">
                  <c:v>1/1/2017</c:v>
                </c:pt>
                <c:pt idx="120">
                  <c:v>1/2/2017</c:v>
                </c:pt>
                <c:pt idx="121">
                  <c:v>1/3/2017</c:v>
                </c:pt>
                <c:pt idx="122">
                  <c:v>1/4/2017</c:v>
                </c:pt>
                <c:pt idx="123">
                  <c:v>1/5/2017</c:v>
                </c:pt>
                <c:pt idx="124">
                  <c:v>1/6/2017</c:v>
                </c:pt>
                <c:pt idx="125">
                  <c:v>1/7/2017</c:v>
                </c:pt>
                <c:pt idx="126">
                  <c:v>1/8/2017</c:v>
                </c:pt>
                <c:pt idx="127">
                  <c:v>1/9/2017</c:v>
                </c:pt>
                <c:pt idx="128">
                  <c:v>1/10/2017</c:v>
                </c:pt>
                <c:pt idx="129">
                  <c:v>1/11/2017</c:v>
                </c:pt>
                <c:pt idx="130">
                  <c:v>1/12/2017</c:v>
                </c:pt>
                <c:pt idx="131">
                  <c:v>1/13/2017</c:v>
                </c:pt>
                <c:pt idx="132">
                  <c:v>1/14/2017</c:v>
                </c:pt>
                <c:pt idx="133">
                  <c:v>1/15/2017</c:v>
                </c:pt>
                <c:pt idx="134">
                  <c:v>1/16/2017</c:v>
                </c:pt>
                <c:pt idx="135">
                  <c:v>1/17/2017</c:v>
                </c:pt>
                <c:pt idx="136">
                  <c:v>1/18/2017</c:v>
                </c:pt>
                <c:pt idx="137">
                  <c:v>1/19/2017</c:v>
                </c:pt>
                <c:pt idx="138">
                  <c:v>1/20/2017</c:v>
                </c:pt>
                <c:pt idx="139">
                  <c:v>1/21/2017</c:v>
                </c:pt>
                <c:pt idx="140">
                  <c:v>1/22/2017</c:v>
                </c:pt>
                <c:pt idx="141">
                  <c:v>1/23/2017</c:v>
                </c:pt>
                <c:pt idx="142">
                  <c:v>1/24/2017</c:v>
                </c:pt>
                <c:pt idx="143">
                  <c:v>1/25/2017</c:v>
                </c:pt>
                <c:pt idx="144">
                  <c:v>1/26/2017</c:v>
                </c:pt>
                <c:pt idx="145">
                  <c:v>1/27/2017</c:v>
                </c:pt>
                <c:pt idx="146">
                  <c:v>1/28/2017</c:v>
                </c:pt>
                <c:pt idx="147">
                  <c:v>1/29/2017</c:v>
                </c:pt>
                <c:pt idx="148">
                  <c:v>1/30/2017</c:v>
                </c:pt>
                <c:pt idx="149">
                  <c:v>1/31/2017</c:v>
                </c:pt>
                <c:pt idx="150">
                  <c:v>2/1/2017</c:v>
                </c:pt>
                <c:pt idx="151">
                  <c:v>2/2/2017</c:v>
                </c:pt>
                <c:pt idx="152">
                  <c:v>2/3/2017</c:v>
                </c:pt>
                <c:pt idx="153">
                  <c:v>2/4/2017</c:v>
                </c:pt>
                <c:pt idx="154">
                  <c:v>2/5/2017</c:v>
                </c:pt>
                <c:pt idx="155">
                  <c:v>2/6/2017</c:v>
                </c:pt>
                <c:pt idx="156">
                  <c:v>2/7/2017</c:v>
                </c:pt>
                <c:pt idx="157">
                  <c:v>2/8/2017</c:v>
                </c:pt>
                <c:pt idx="158">
                  <c:v>2/9/2017</c:v>
                </c:pt>
                <c:pt idx="159">
                  <c:v>2/10/2017</c:v>
                </c:pt>
                <c:pt idx="160">
                  <c:v>2/11/2017</c:v>
                </c:pt>
                <c:pt idx="161">
                  <c:v>2/12/2017</c:v>
                </c:pt>
                <c:pt idx="162">
                  <c:v>2/13/2017</c:v>
                </c:pt>
                <c:pt idx="163">
                  <c:v>2/14/2017</c:v>
                </c:pt>
                <c:pt idx="164">
                  <c:v>2/15/2017</c:v>
                </c:pt>
                <c:pt idx="165">
                  <c:v>2/16/2017</c:v>
                </c:pt>
                <c:pt idx="166">
                  <c:v>2/17/2017</c:v>
                </c:pt>
                <c:pt idx="167">
                  <c:v>2/18/2017</c:v>
                </c:pt>
                <c:pt idx="168">
                  <c:v>2/19/2017</c:v>
                </c:pt>
                <c:pt idx="169">
                  <c:v>2/20/2017</c:v>
                </c:pt>
                <c:pt idx="170">
                  <c:v>2/21/2017</c:v>
                </c:pt>
                <c:pt idx="171">
                  <c:v>2/22/2017</c:v>
                </c:pt>
                <c:pt idx="172">
                  <c:v>2/23/2017</c:v>
                </c:pt>
                <c:pt idx="173">
                  <c:v>2/24/2017</c:v>
                </c:pt>
                <c:pt idx="174">
                  <c:v>2/25/2017</c:v>
                </c:pt>
                <c:pt idx="175">
                  <c:v>2/26/2017</c:v>
                </c:pt>
                <c:pt idx="176">
                  <c:v>2/27/2017</c:v>
                </c:pt>
                <c:pt idx="177">
                  <c:v>2/28/2017</c:v>
                </c:pt>
                <c:pt idx="178">
                  <c:v>3/1/2017</c:v>
                </c:pt>
                <c:pt idx="179">
                  <c:v>3/2/2017</c:v>
                </c:pt>
                <c:pt idx="180">
                  <c:v>3/3/2017</c:v>
                </c:pt>
                <c:pt idx="181">
                  <c:v>3/4/2017</c:v>
                </c:pt>
                <c:pt idx="182">
                  <c:v>3/5/2017</c:v>
                </c:pt>
                <c:pt idx="183">
                  <c:v>3/6/2017</c:v>
                </c:pt>
                <c:pt idx="184">
                  <c:v>3/7/2017</c:v>
                </c:pt>
                <c:pt idx="185">
                  <c:v>3/8/2017</c:v>
                </c:pt>
                <c:pt idx="186">
                  <c:v>3/9/2017</c:v>
                </c:pt>
                <c:pt idx="187">
                  <c:v>3/10/2017</c:v>
                </c:pt>
                <c:pt idx="188">
                  <c:v>3/11/2017</c:v>
                </c:pt>
                <c:pt idx="189">
                  <c:v>3/12/2017</c:v>
                </c:pt>
                <c:pt idx="190">
                  <c:v>3/13/2017</c:v>
                </c:pt>
                <c:pt idx="191">
                  <c:v>3/14/2017</c:v>
                </c:pt>
                <c:pt idx="192">
                  <c:v>3/15/2017</c:v>
                </c:pt>
                <c:pt idx="193">
                  <c:v>3/16/2017</c:v>
                </c:pt>
                <c:pt idx="194">
                  <c:v>3/17/2017</c:v>
                </c:pt>
                <c:pt idx="195">
                  <c:v>3/18/2017</c:v>
                </c:pt>
                <c:pt idx="196">
                  <c:v>3/19/2017</c:v>
                </c:pt>
                <c:pt idx="197">
                  <c:v>3/20/2017</c:v>
                </c:pt>
                <c:pt idx="198">
                  <c:v>3/21/2017</c:v>
                </c:pt>
                <c:pt idx="199">
                  <c:v>3/22/2017</c:v>
                </c:pt>
                <c:pt idx="200">
                  <c:v>3/23/2017</c:v>
                </c:pt>
                <c:pt idx="201">
                  <c:v>3/24/2017</c:v>
                </c:pt>
                <c:pt idx="202">
                  <c:v>3/25/2017</c:v>
                </c:pt>
                <c:pt idx="203">
                  <c:v>3/26/2017</c:v>
                </c:pt>
                <c:pt idx="204">
                  <c:v>3/27/2017</c:v>
                </c:pt>
                <c:pt idx="205">
                  <c:v>3/28/2017</c:v>
                </c:pt>
                <c:pt idx="206">
                  <c:v>3/29/2017</c:v>
                </c:pt>
                <c:pt idx="207">
                  <c:v>3/30/2017</c:v>
                </c:pt>
                <c:pt idx="208">
                  <c:v>3/31/2017</c:v>
                </c:pt>
                <c:pt idx="209">
                  <c:v>4/1/2017</c:v>
                </c:pt>
                <c:pt idx="210">
                  <c:v>4/2/2017</c:v>
                </c:pt>
                <c:pt idx="211">
                  <c:v>4/3/2017</c:v>
                </c:pt>
                <c:pt idx="212">
                  <c:v>4/4/2017</c:v>
                </c:pt>
                <c:pt idx="213">
                  <c:v>4/5/2017</c:v>
                </c:pt>
                <c:pt idx="214">
                  <c:v>4/6/2017</c:v>
                </c:pt>
                <c:pt idx="215">
                  <c:v>4/7/2017</c:v>
                </c:pt>
                <c:pt idx="216">
                  <c:v>4/8/2017</c:v>
                </c:pt>
                <c:pt idx="217">
                  <c:v>4/9/2017</c:v>
                </c:pt>
                <c:pt idx="218">
                  <c:v>4/10/2017</c:v>
                </c:pt>
                <c:pt idx="219">
                  <c:v>4/11/2017</c:v>
                </c:pt>
                <c:pt idx="220">
                  <c:v>4/12/2017</c:v>
                </c:pt>
                <c:pt idx="221">
                  <c:v>4/13/2017</c:v>
                </c:pt>
                <c:pt idx="222">
                  <c:v>4/14/2017</c:v>
                </c:pt>
                <c:pt idx="223">
                  <c:v>4/15/2017</c:v>
                </c:pt>
                <c:pt idx="224">
                  <c:v>4/16/2017</c:v>
                </c:pt>
                <c:pt idx="225">
                  <c:v>4/17/2017</c:v>
                </c:pt>
                <c:pt idx="226">
                  <c:v>4/18/2017</c:v>
                </c:pt>
                <c:pt idx="227">
                  <c:v>4/19/2017</c:v>
                </c:pt>
                <c:pt idx="228">
                  <c:v>4/20/2017</c:v>
                </c:pt>
                <c:pt idx="229">
                  <c:v>4/21/2017</c:v>
                </c:pt>
                <c:pt idx="230">
                  <c:v>4/22/2017</c:v>
                </c:pt>
                <c:pt idx="231">
                  <c:v>4/23/2017</c:v>
                </c:pt>
                <c:pt idx="232">
                  <c:v>4/24/2017</c:v>
                </c:pt>
                <c:pt idx="233">
                  <c:v>4/25/2017</c:v>
                </c:pt>
                <c:pt idx="234">
                  <c:v>4/26/2017</c:v>
                </c:pt>
                <c:pt idx="235">
                  <c:v>4/27/2017</c:v>
                </c:pt>
                <c:pt idx="236">
                  <c:v>4/28/2017</c:v>
                </c:pt>
                <c:pt idx="237">
                  <c:v>4/29/2017</c:v>
                </c:pt>
                <c:pt idx="238">
                  <c:v>4/30/2017</c:v>
                </c:pt>
                <c:pt idx="239">
                  <c:v>5/1/2017</c:v>
                </c:pt>
                <c:pt idx="240">
                  <c:v>5/2/2017</c:v>
                </c:pt>
                <c:pt idx="241">
                  <c:v>5/3/2017</c:v>
                </c:pt>
                <c:pt idx="242">
                  <c:v>5/4/2017</c:v>
                </c:pt>
                <c:pt idx="243">
                  <c:v>5/5/2017</c:v>
                </c:pt>
                <c:pt idx="244">
                  <c:v>5/6/2017</c:v>
                </c:pt>
                <c:pt idx="245">
                  <c:v>5/7/2017</c:v>
                </c:pt>
                <c:pt idx="246">
                  <c:v>5/8/2017</c:v>
                </c:pt>
                <c:pt idx="247">
                  <c:v>5/9/2017</c:v>
                </c:pt>
                <c:pt idx="248">
                  <c:v>5/10/2017</c:v>
                </c:pt>
                <c:pt idx="249">
                  <c:v>5/11/2017</c:v>
                </c:pt>
                <c:pt idx="250">
                  <c:v>5/12/2017</c:v>
                </c:pt>
                <c:pt idx="251">
                  <c:v>5/13/2017</c:v>
                </c:pt>
                <c:pt idx="252">
                  <c:v>5/14/2017</c:v>
                </c:pt>
                <c:pt idx="253">
                  <c:v>5/15/2017</c:v>
                </c:pt>
                <c:pt idx="254">
                  <c:v>5/16/2017</c:v>
                </c:pt>
                <c:pt idx="255">
                  <c:v>5/17/2017</c:v>
                </c:pt>
                <c:pt idx="256">
                  <c:v>5/18/2017</c:v>
                </c:pt>
                <c:pt idx="257">
                  <c:v>5/19/2017</c:v>
                </c:pt>
                <c:pt idx="258">
                  <c:v>5/20/2017</c:v>
                </c:pt>
                <c:pt idx="259">
                  <c:v>5/21/2017</c:v>
                </c:pt>
                <c:pt idx="260">
                  <c:v>5/22/2017</c:v>
                </c:pt>
                <c:pt idx="261">
                  <c:v>5/23/2017</c:v>
                </c:pt>
                <c:pt idx="262">
                  <c:v>5/24/2017</c:v>
                </c:pt>
                <c:pt idx="263">
                  <c:v>5/25/2017</c:v>
                </c:pt>
                <c:pt idx="264">
                  <c:v>5/26/2017</c:v>
                </c:pt>
                <c:pt idx="265">
                  <c:v>5/27/2017</c:v>
                </c:pt>
                <c:pt idx="266">
                  <c:v>5/28/2017</c:v>
                </c:pt>
                <c:pt idx="267">
                  <c:v>5/29/2017</c:v>
                </c:pt>
                <c:pt idx="268">
                  <c:v>5/30/2017</c:v>
                </c:pt>
                <c:pt idx="269">
                  <c:v>5/31/2017</c:v>
                </c:pt>
                <c:pt idx="270">
                  <c:v>6/1/2017</c:v>
                </c:pt>
                <c:pt idx="271">
                  <c:v>6/2/2017</c:v>
                </c:pt>
                <c:pt idx="272">
                  <c:v>6/3/2017</c:v>
                </c:pt>
                <c:pt idx="273">
                  <c:v>6/4/2017</c:v>
                </c:pt>
                <c:pt idx="274">
                  <c:v>6/5/2017</c:v>
                </c:pt>
                <c:pt idx="275">
                  <c:v>6/6/2017</c:v>
                </c:pt>
                <c:pt idx="276">
                  <c:v>6/7/2017</c:v>
                </c:pt>
                <c:pt idx="277">
                  <c:v>6/8/2017</c:v>
                </c:pt>
                <c:pt idx="278">
                  <c:v>6/9/2017</c:v>
                </c:pt>
                <c:pt idx="279">
                  <c:v>6/10/2017</c:v>
                </c:pt>
                <c:pt idx="280">
                  <c:v>6/11/2017</c:v>
                </c:pt>
                <c:pt idx="281">
                  <c:v>6/12/2017</c:v>
                </c:pt>
                <c:pt idx="282">
                  <c:v>6/13/2017</c:v>
                </c:pt>
                <c:pt idx="283">
                  <c:v>6/14/2017</c:v>
                </c:pt>
                <c:pt idx="284">
                  <c:v>6/15/2017</c:v>
                </c:pt>
                <c:pt idx="285">
                  <c:v>6/16/2017</c:v>
                </c:pt>
                <c:pt idx="286">
                  <c:v>6/17/2017</c:v>
                </c:pt>
                <c:pt idx="287">
                  <c:v>6/18/2017</c:v>
                </c:pt>
                <c:pt idx="288">
                  <c:v>6/19/2017</c:v>
                </c:pt>
                <c:pt idx="289">
                  <c:v>6/20/2017</c:v>
                </c:pt>
                <c:pt idx="290">
                  <c:v>6/21/2017</c:v>
                </c:pt>
                <c:pt idx="291">
                  <c:v>6/22/2017</c:v>
                </c:pt>
                <c:pt idx="292">
                  <c:v>6/23/2017</c:v>
                </c:pt>
                <c:pt idx="293">
                  <c:v>6/24/2017</c:v>
                </c:pt>
                <c:pt idx="294">
                  <c:v>6/25/2017</c:v>
                </c:pt>
                <c:pt idx="295">
                  <c:v>6/26/2017</c:v>
                </c:pt>
                <c:pt idx="296">
                  <c:v>6/27/2017</c:v>
                </c:pt>
                <c:pt idx="297">
                  <c:v>6/28/2017</c:v>
                </c:pt>
                <c:pt idx="298">
                  <c:v>6/29/2017</c:v>
                </c:pt>
                <c:pt idx="299">
                  <c:v>6/30/2017</c:v>
                </c:pt>
                <c:pt idx="300">
                  <c:v>7/1/2017</c:v>
                </c:pt>
                <c:pt idx="301">
                  <c:v>7/2/2017</c:v>
                </c:pt>
                <c:pt idx="302">
                  <c:v>7/3/2017</c:v>
                </c:pt>
                <c:pt idx="303">
                  <c:v>7/4/2017</c:v>
                </c:pt>
                <c:pt idx="304">
                  <c:v>7/5/2017</c:v>
                </c:pt>
                <c:pt idx="305">
                  <c:v>7/6/2017</c:v>
                </c:pt>
                <c:pt idx="306">
                  <c:v>7/7/2017</c:v>
                </c:pt>
                <c:pt idx="307">
                  <c:v>7/8/2017</c:v>
                </c:pt>
                <c:pt idx="308">
                  <c:v>7/9/2017</c:v>
                </c:pt>
                <c:pt idx="309">
                  <c:v>7/10/2017</c:v>
                </c:pt>
                <c:pt idx="310">
                  <c:v>7/11/2017</c:v>
                </c:pt>
                <c:pt idx="311">
                  <c:v>7/12/2017</c:v>
                </c:pt>
                <c:pt idx="312">
                  <c:v>7/13/2017</c:v>
                </c:pt>
                <c:pt idx="313">
                  <c:v>7/14/2017</c:v>
                </c:pt>
                <c:pt idx="314">
                  <c:v>7/15/2017</c:v>
                </c:pt>
                <c:pt idx="315">
                  <c:v>7/16/2017</c:v>
                </c:pt>
                <c:pt idx="316">
                  <c:v>7/17/2017</c:v>
                </c:pt>
                <c:pt idx="317">
                  <c:v>7/18/2017</c:v>
                </c:pt>
                <c:pt idx="318">
                  <c:v>7/19/2017</c:v>
                </c:pt>
                <c:pt idx="319">
                  <c:v>7/20/2017</c:v>
                </c:pt>
                <c:pt idx="320">
                  <c:v>7/21/2017</c:v>
                </c:pt>
                <c:pt idx="321">
                  <c:v>7/22/2017</c:v>
                </c:pt>
                <c:pt idx="322">
                  <c:v>7/23/2017</c:v>
                </c:pt>
                <c:pt idx="323">
                  <c:v>7/24/2017</c:v>
                </c:pt>
                <c:pt idx="324">
                  <c:v>7/25/2017</c:v>
                </c:pt>
                <c:pt idx="325">
                  <c:v>7/26/2017</c:v>
                </c:pt>
                <c:pt idx="326">
                  <c:v>7/27/2017</c:v>
                </c:pt>
                <c:pt idx="327">
                  <c:v>7/28/2017</c:v>
                </c:pt>
                <c:pt idx="328">
                  <c:v>7/29/2017</c:v>
                </c:pt>
                <c:pt idx="329">
                  <c:v>7/30/2017</c:v>
                </c:pt>
                <c:pt idx="330">
                  <c:v>7/31/2017</c:v>
                </c:pt>
                <c:pt idx="331">
                  <c:v>8/1/2017</c:v>
                </c:pt>
                <c:pt idx="332">
                  <c:v>8/2/2017</c:v>
                </c:pt>
                <c:pt idx="333">
                  <c:v>8/3/2017</c:v>
                </c:pt>
                <c:pt idx="334">
                  <c:v>8/4/2017</c:v>
                </c:pt>
                <c:pt idx="335">
                  <c:v>8/5/2017</c:v>
                </c:pt>
                <c:pt idx="336">
                  <c:v>8/6/2017</c:v>
                </c:pt>
                <c:pt idx="337">
                  <c:v>8/7/2017</c:v>
                </c:pt>
                <c:pt idx="338">
                  <c:v>8/8/2017</c:v>
                </c:pt>
                <c:pt idx="339">
                  <c:v>8/9/2017</c:v>
                </c:pt>
                <c:pt idx="340">
                  <c:v>8/10/2017</c:v>
                </c:pt>
                <c:pt idx="341">
                  <c:v>8/11/2017</c:v>
                </c:pt>
                <c:pt idx="342">
                  <c:v>8/12/2017</c:v>
                </c:pt>
                <c:pt idx="343">
                  <c:v>8/13/2017</c:v>
                </c:pt>
                <c:pt idx="344">
                  <c:v>8/14/2017</c:v>
                </c:pt>
                <c:pt idx="345">
                  <c:v>8/15/2017</c:v>
                </c:pt>
                <c:pt idx="346">
                  <c:v>8/16/2017</c:v>
                </c:pt>
                <c:pt idx="347">
                  <c:v>8/17/2017</c:v>
                </c:pt>
                <c:pt idx="348">
                  <c:v>8/18/2017</c:v>
                </c:pt>
                <c:pt idx="349">
                  <c:v>8/19/2017</c:v>
                </c:pt>
                <c:pt idx="350">
                  <c:v>8/20/2017</c:v>
                </c:pt>
                <c:pt idx="351">
                  <c:v>8/21/2017</c:v>
                </c:pt>
                <c:pt idx="352">
                  <c:v>8/22/2017</c:v>
                </c:pt>
                <c:pt idx="353">
                  <c:v>8/23/2017</c:v>
                </c:pt>
                <c:pt idx="354">
                  <c:v>8/24/2017</c:v>
                </c:pt>
                <c:pt idx="355">
                  <c:v>8/25/2017</c:v>
                </c:pt>
                <c:pt idx="356">
                  <c:v>8/26/2017</c:v>
                </c:pt>
                <c:pt idx="357">
                  <c:v>8/27/2017</c:v>
                </c:pt>
                <c:pt idx="358">
                  <c:v>8/28/2017</c:v>
                </c:pt>
                <c:pt idx="359">
                  <c:v>8/29/2017</c:v>
                </c:pt>
                <c:pt idx="360">
                  <c:v>8/30/2017</c:v>
                </c:pt>
                <c:pt idx="361">
                  <c:v>8/31/2017</c:v>
                </c:pt>
                <c:pt idx="362">
                  <c:v>9/1/2017</c:v>
                </c:pt>
                <c:pt idx="363">
                  <c:v>9/2/2017</c:v>
                </c:pt>
                <c:pt idx="364">
                  <c:v>9/3/2017</c:v>
                </c:pt>
                <c:pt idx="365">
                  <c:v>9/4/2017</c:v>
                </c:pt>
                <c:pt idx="366">
                  <c:v>9/5/2017</c:v>
                </c:pt>
                <c:pt idx="367">
                  <c:v>9/6/2017</c:v>
                </c:pt>
                <c:pt idx="368">
                  <c:v>9/7/2017</c:v>
                </c:pt>
                <c:pt idx="369">
                  <c:v>9/8/2017</c:v>
                </c:pt>
                <c:pt idx="370">
                  <c:v>9/9/2017</c:v>
                </c:pt>
                <c:pt idx="371">
                  <c:v>9/10/2017</c:v>
                </c:pt>
                <c:pt idx="372">
                  <c:v>9/11/2017</c:v>
                </c:pt>
                <c:pt idx="373">
                  <c:v>9/12/2017</c:v>
                </c:pt>
                <c:pt idx="374">
                  <c:v>9/13/2017</c:v>
                </c:pt>
                <c:pt idx="375">
                  <c:v>9/14/2017</c:v>
                </c:pt>
                <c:pt idx="376">
                  <c:v>9/15/2017</c:v>
                </c:pt>
                <c:pt idx="377">
                  <c:v>9/16/2017</c:v>
                </c:pt>
                <c:pt idx="378">
                  <c:v>9/17/2017</c:v>
                </c:pt>
                <c:pt idx="379">
                  <c:v>9/18/2017</c:v>
                </c:pt>
                <c:pt idx="380">
                  <c:v>9/19/2017</c:v>
                </c:pt>
                <c:pt idx="381">
                  <c:v>9/20/2017</c:v>
                </c:pt>
                <c:pt idx="382">
                  <c:v>9/21/2017</c:v>
                </c:pt>
                <c:pt idx="383">
                  <c:v>9/22/2017</c:v>
                </c:pt>
                <c:pt idx="384">
                  <c:v>9/23/2017</c:v>
                </c:pt>
                <c:pt idx="385">
                  <c:v>9/24/2017</c:v>
                </c:pt>
                <c:pt idx="386">
                  <c:v>9/25/2017</c:v>
                </c:pt>
                <c:pt idx="387">
                  <c:v>9/26/2017</c:v>
                </c:pt>
                <c:pt idx="388">
                  <c:v>9/27/2017</c:v>
                </c:pt>
                <c:pt idx="389">
                  <c:v>9/28/2017</c:v>
                </c:pt>
                <c:pt idx="390">
                  <c:v>9/29/2017</c:v>
                </c:pt>
                <c:pt idx="391">
                  <c:v>9/30/2017</c:v>
                </c:pt>
                <c:pt idx="392">
                  <c:v>10/1/2017</c:v>
                </c:pt>
                <c:pt idx="393">
                  <c:v>10/2/2017</c:v>
                </c:pt>
                <c:pt idx="394">
                  <c:v>10/3/2017</c:v>
                </c:pt>
                <c:pt idx="395">
                  <c:v>10/4/2017</c:v>
                </c:pt>
                <c:pt idx="396">
                  <c:v>10/5/2017</c:v>
                </c:pt>
                <c:pt idx="397">
                  <c:v>10/6/2017</c:v>
                </c:pt>
                <c:pt idx="398">
                  <c:v>10/7/2017</c:v>
                </c:pt>
                <c:pt idx="399">
                  <c:v>10/8/2017</c:v>
                </c:pt>
                <c:pt idx="400">
                  <c:v>10/9/2017</c:v>
                </c:pt>
                <c:pt idx="401">
                  <c:v>10/10/2017</c:v>
                </c:pt>
                <c:pt idx="402">
                  <c:v>10/11/2017</c:v>
                </c:pt>
                <c:pt idx="403">
                  <c:v>10/12/2017</c:v>
                </c:pt>
                <c:pt idx="404">
                  <c:v>10/13/2017</c:v>
                </c:pt>
                <c:pt idx="405">
                  <c:v>10/14/2017</c:v>
                </c:pt>
                <c:pt idx="406">
                  <c:v>10/15/2017</c:v>
                </c:pt>
                <c:pt idx="407">
                  <c:v>10/16/2017</c:v>
                </c:pt>
                <c:pt idx="408">
                  <c:v>10/17/2017</c:v>
                </c:pt>
                <c:pt idx="409">
                  <c:v>10/18/2017</c:v>
                </c:pt>
                <c:pt idx="410">
                  <c:v>10/19/2017</c:v>
                </c:pt>
                <c:pt idx="411">
                  <c:v>10/20/2017</c:v>
                </c:pt>
                <c:pt idx="412">
                  <c:v>10/21/2017</c:v>
                </c:pt>
                <c:pt idx="413">
                  <c:v>10/22/2017</c:v>
                </c:pt>
                <c:pt idx="414">
                  <c:v>10/23/2017</c:v>
                </c:pt>
                <c:pt idx="415">
                  <c:v>10/24/2017</c:v>
                </c:pt>
                <c:pt idx="416">
                  <c:v>10/25/2017</c:v>
                </c:pt>
                <c:pt idx="417">
                  <c:v>10/26/2017</c:v>
                </c:pt>
                <c:pt idx="418">
                  <c:v>10/27/2017</c:v>
                </c:pt>
                <c:pt idx="419">
                  <c:v>10/28/2017</c:v>
                </c:pt>
                <c:pt idx="420">
                  <c:v>10/29/2017</c:v>
                </c:pt>
                <c:pt idx="421">
                  <c:v>10/30/2017</c:v>
                </c:pt>
                <c:pt idx="422">
                  <c:v>10/31/2017</c:v>
                </c:pt>
                <c:pt idx="423">
                  <c:v>11/1/2017</c:v>
                </c:pt>
                <c:pt idx="424">
                  <c:v>11/2/2017</c:v>
                </c:pt>
                <c:pt idx="425">
                  <c:v>11/3/2017</c:v>
                </c:pt>
                <c:pt idx="426">
                  <c:v>11/4/2017</c:v>
                </c:pt>
                <c:pt idx="427">
                  <c:v>11/5/2017</c:v>
                </c:pt>
                <c:pt idx="428">
                  <c:v>11/6/2017</c:v>
                </c:pt>
                <c:pt idx="429">
                  <c:v>11/7/2017</c:v>
                </c:pt>
                <c:pt idx="430">
                  <c:v>11/8/2017</c:v>
                </c:pt>
                <c:pt idx="431">
                  <c:v>11/9/2017</c:v>
                </c:pt>
                <c:pt idx="432">
                  <c:v>11/10/2017</c:v>
                </c:pt>
                <c:pt idx="433">
                  <c:v>11/11/2017</c:v>
                </c:pt>
                <c:pt idx="434">
                  <c:v>11/12/2017</c:v>
                </c:pt>
                <c:pt idx="435">
                  <c:v>11/13/2017</c:v>
                </c:pt>
                <c:pt idx="436">
                  <c:v>11/14/2017</c:v>
                </c:pt>
                <c:pt idx="437">
                  <c:v>11/15/2017</c:v>
                </c:pt>
                <c:pt idx="438">
                  <c:v>11/16/2017</c:v>
                </c:pt>
                <c:pt idx="439">
                  <c:v>11/17/2017</c:v>
                </c:pt>
                <c:pt idx="440">
                  <c:v>11/18/2017</c:v>
                </c:pt>
                <c:pt idx="441">
                  <c:v>11/19/2017</c:v>
                </c:pt>
                <c:pt idx="442">
                  <c:v>11/20/2017</c:v>
                </c:pt>
                <c:pt idx="443">
                  <c:v>11/21/2017</c:v>
                </c:pt>
                <c:pt idx="444">
                  <c:v>11/22/2017</c:v>
                </c:pt>
                <c:pt idx="445">
                  <c:v>11/23/2017</c:v>
                </c:pt>
                <c:pt idx="446">
                  <c:v>11/24/2017</c:v>
                </c:pt>
                <c:pt idx="447">
                  <c:v>11/25/2017</c:v>
                </c:pt>
                <c:pt idx="448">
                  <c:v>11/26/2017</c:v>
                </c:pt>
                <c:pt idx="449">
                  <c:v>11/27/2017</c:v>
                </c:pt>
                <c:pt idx="450">
                  <c:v>11/28/2017</c:v>
                </c:pt>
                <c:pt idx="451">
                  <c:v>11/29/2017</c:v>
                </c:pt>
                <c:pt idx="452">
                  <c:v>11/30/2017</c:v>
                </c:pt>
                <c:pt idx="453">
                  <c:v>12/1/2017</c:v>
                </c:pt>
                <c:pt idx="454">
                  <c:v>12/2/2017</c:v>
                </c:pt>
                <c:pt idx="455">
                  <c:v>12/3/2017</c:v>
                </c:pt>
                <c:pt idx="456">
                  <c:v>12/4/2017</c:v>
                </c:pt>
                <c:pt idx="457">
                  <c:v>12/5/2017</c:v>
                </c:pt>
                <c:pt idx="458">
                  <c:v>12/6/2017</c:v>
                </c:pt>
                <c:pt idx="459">
                  <c:v>12/7/2017</c:v>
                </c:pt>
                <c:pt idx="460">
                  <c:v>12/8/2017</c:v>
                </c:pt>
                <c:pt idx="461">
                  <c:v>12/9/2017</c:v>
                </c:pt>
                <c:pt idx="462">
                  <c:v>12/10/2017</c:v>
                </c:pt>
                <c:pt idx="463">
                  <c:v>12/11/2017</c:v>
                </c:pt>
                <c:pt idx="464">
                  <c:v>12/12/2017</c:v>
                </c:pt>
                <c:pt idx="465">
                  <c:v>12/13/2017</c:v>
                </c:pt>
                <c:pt idx="466">
                  <c:v>12/14/2017</c:v>
                </c:pt>
                <c:pt idx="467">
                  <c:v>12/15/2017</c:v>
                </c:pt>
                <c:pt idx="468">
                  <c:v>12/16/2017</c:v>
                </c:pt>
                <c:pt idx="469">
                  <c:v>12/17/2017</c:v>
                </c:pt>
                <c:pt idx="470">
                  <c:v>12/18/2017</c:v>
                </c:pt>
                <c:pt idx="471">
                  <c:v>12/19/2017</c:v>
                </c:pt>
                <c:pt idx="472">
                  <c:v>12/20/2017</c:v>
                </c:pt>
                <c:pt idx="473">
                  <c:v>12/21/2017</c:v>
                </c:pt>
                <c:pt idx="474">
                  <c:v>12/22/2017</c:v>
                </c:pt>
                <c:pt idx="475">
                  <c:v>12/23/2017</c:v>
                </c:pt>
                <c:pt idx="476">
                  <c:v>12/24/2017</c:v>
                </c:pt>
                <c:pt idx="477">
                  <c:v>12/25/2017</c:v>
                </c:pt>
                <c:pt idx="478">
                  <c:v>12/26/2017</c:v>
                </c:pt>
                <c:pt idx="479">
                  <c:v>12/27/2017</c:v>
                </c:pt>
                <c:pt idx="480">
                  <c:v>12/28/2017</c:v>
                </c:pt>
                <c:pt idx="481">
                  <c:v>12/29/2017</c:v>
                </c:pt>
                <c:pt idx="482">
                  <c:v>12/30/2017</c:v>
                </c:pt>
                <c:pt idx="483">
                  <c:v>12/31/2017</c:v>
                </c:pt>
                <c:pt idx="484">
                  <c:v>1/1/2018</c:v>
                </c:pt>
                <c:pt idx="485">
                  <c:v>1/2/2018</c:v>
                </c:pt>
                <c:pt idx="486">
                  <c:v>1/3/2018</c:v>
                </c:pt>
                <c:pt idx="487">
                  <c:v>1/4/2018</c:v>
                </c:pt>
                <c:pt idx="488">
                  <c:v>1/5/2018</c:v>
                </c:pt>
                <c:pt idx="489">
                  <c:v>1/6/2018</c:v>
                </c:pt>
                <c:pt idx="490">
                  <c:v>1/7/2018</c:v>
                </c:pt>
                <c:pt idx="491">
                  <c:v>1/8/2018</c:v>
                </c:pt>
                <c:pt idx="492">
                  <c:v>1/9/2018</c:v>
                </c:pt>
                <c:pt idx="493">
                  <c:v>1/10/2018</c:v>
                </c:pt>
                <c:pt idx="494">
                  <c:v>1/11/2018</c:v>
                </c:pt>
                <c:pt idx="495">
                  <c:v>1/12/2018</c:v>
                </c:pt>
                <c:pt idx="496">
                  <c:v>1/13/2018</c:v>
                </c:pt>
                <c:pt idx="497">
                  <c:v>1/14/2018</c:v>
                </c:pt>
                <c:pt idx="498">
                  <c:v>1/15/2018</c:v>
                </c:pt>
                <c:pt idx="499">
                  <c:v>1/16/2018</c:v>
                </c:pt>
                <c:pt idx="500">
                  <c:v>1/17/2018</c:v>
                </c:pt>
                <c:pt idx="501">
                  <c:v>1/18/2018</c:v>
                </c:pt>
                <c:pt idx="502">
                  <c:v>1/19/2018</c:v>
                </c:pt>
                <c:pt idx="503">
                  <c:v>1/20/2018</c:v>
                </c:pt>
                <c:pt idx="504">
                  <c:v>1/21/2018</c:v>
                </c:pt>
                <c:pt idx="505">
                  <c:v>1/22/2018</c:v>
                </c:pt>
                <c:pt idx="506">
                  <c:v>1/23/2018</c:v>
                </c:pt>
                <c:pt idx="507">
                  <c:v>1/24/2018</c:v>
                </c:pt>
                <c:pt idx="508">
                  <c:v>1/25/2018</c:v>
                </c:pt>
                <c:pt idx="509">
                  <c:v>1/26/2018</c:v>
                </c:pt>
                <c:pt idx="510">
                  <c:v>1/27/2018</c:v>
                </c:pt>
                <c:pt idx="511">
                  <c:v>1/28/2018</c:v>
                </c:pt>
                <c:pt idx="512">
                  <c:v>1/29/2018</c:v>
                </c:pt>
                <c:pt idx="513">
                  <c:v>1/30/2018</c:v>
                </c:pt>
                <c:pt idx="514">
                  <c:v>1/31/2018</c:v>
                </c:pt>
                <c:pt idx="515">
                  <c:v>2/1/2018</c:v>
                </c:pt>
                <c:pt idx="516">
                  <c:v>2/2/2018</c:v>
                </c:pt>
                <c:pt idx="517">
                  <c:v>2/3/2018</c:v>
                </c:pt>
                <c:pt idx="518">
                  <c:v>2/4/2018</c:v>
                </c:pt>
                <c:pt idx="519">
                  <c:v>2/5/2018</c:v>
                </c:pt>
                <c:pt idx="520">
                  <c:v>2/6/2018</c:v>
                </c:pt>
                <c:pt idx="521">
                  <c:v>2/7/2018</c:v>
                </c:pt>
                <c:pt idx="522">
                  <c:v>2/8/2018</c:v>
                </c:pt>
                <c:pt idx="523">
                  <c:v>2/9/2018</c:v>
                </c:pt>
                <c:pt idx="524">
                  <c:v>2/10/2018</c:v>
                </c:pt>
                <c:pt idx="525">
                  <c:v>2/11/2018</c:v>
                </c:pt>
                <c:pt idx="526">
                  <c:v>2/12/2018</c:v>
                </c:pt>
                <c:pt idx="527">
                  <c:v>2/13/2018</c:v>
                </c:pt>
                <c:pt idx="528">
                  <c:v>2/14/2018</c:v>
                </c:pt>
                <c:pt idx="529">
                  <c:v>2/15/2018</c:v>
                </c:pt>
                <c:pt idx="530">
                  <c:v>2/16/2018</c:v>
                </c:pt>
                <c:pt idx="531">
                  <c:v>2/17/2018</c:v>
                </c:pt>
                <c:pt idx="532">
                  <c:v>2/18/2018</c:v>
                </c:pt>
                <c:pt idx="533">
                  <c:v>2/19/2018</c:v>
                </c:pt>
                <c:pt idx="534">
                  <c:v>2/20/2018</c:v>
                </c:pt>
                <c:pt idx="535">
                  <c:v>2/21/2018</c:v>
                </c:pt>
                <c:pt idx="536">
                  <c:v>2/22/2018</c:v>
                </c:pt>
                <c:pt idx="537">
                  <c:v>2/23/2018</c:v>
                </c:pt>
                <c:pt idx="538">
                  <c:v>2/24/2018</c:v>
                </c:pt>
                <c:pt idx="539">
                  <c:v>2/25/2018</c:v>
                </c:pt>
                <c:pt idx="540">
                  <c:v>2/26/2018</c:v>
                </c:pt>
                <c:pt idx="541">
                  <c:v>2/27/2018</c:v>
                </c:pt>
                <c:pt idx="542">
                  <c:v>2/28/2018</c:v>
                </c:pt>
              </c:strCache>
            </c:strRef>
          </c:cat>
          <c:val>
            <c:numRef>
              <c:f>Total!$D$2:$D$550</c:f>
              <c:numCache>
                <c:formatCode>General</c:formatCode>
                <c:ptCount val="548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11</c:v>
                </c:pt>
                <c:pt idx="8">
                  <c:v>18</c:v>
                </c:pt>
                <c:pt idx="9">
                  <c:v>23</c:v>
                </c:pt>
                <c:pt idx="10">
                  <c:v>28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38</c:v>
                </c:pt>
                <c:pt idx="15">
                  <c:v>45</c:v>
                </c:pt>
                <c:pt idx="16">
                  <c:v>51</c:v>
                </c:pt>
                <c:pt idx="17">
                  <c:v>58</c:v>
                </c:pt>
                <c:pt idx="18">
                  <c:v>63</c:v>
                </c:pt>
                <c:pt idx="19">
                  <c:v>65</c:v>
                </c:pt>
                <c:pt idx="20">
                  <c:v>65</c:v>
                </c:pt>
                <c:pt idx="21">
                  <c:v>71</c:v>
                </c:pt>
                <c:pt idx="22">
                  <c:v>77</c:v>
                </c:pt>
                <c:pt idx="23">
                  <c:v>84</c:v>
                </c:pt>
                <c:pt idx="24">
                  <c:v>92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106</c:v>
                </c:pt>
                <c:pt idx="29">
                  <c:v>116</c:v>
                </c:pt>
                <c:pt idx="30">
                  <c:v>128</c:v>
                </c:pt>
                <c:pt idx="31">
                  <c:v>137</c:v>
                </c:pt>
                <c:pt idx="32">
                  <c:v>147</c:v>
                </c:pt>
                <c:pt idx="33">
                  <c:v>149</c:v>
                </c:pt>
                <c:pt idx="34">
                  <c:v>149</c:v>
                </c:pt>
                <c:pt idx="35">
                  <c:v>158</c:v>
                </c:pt>
                <c:pt idx="36">
                  <c:v>167</c:v>
                </c:pt>
                <c:pt idx="37">
                  <c:v>176</c:v>
                </c:pt>
                <c:pt idx="38">
                  <c:v>186</c:v>
                </c:pt>
                <c:pt idx="39">
                  <c:v>194</c:v>
                </c:pt>
                <c:pt idx="40">
                  <c:v>195</c:v>
                </c:pt>
                <c:pt idx="41">
                  <c:v>195</c:v>
                </c:pt>
                <c:pt idx="42">
                  <c:v>203</c:v>
                </c:pt>
                <c:pt idx="43">
                  <c:v>211</c:v>
                </c:pt>
                <c:pt idx="44">
                  <c:v>223</c:v>
                </c:pt>
                <c:pt idx="45">
                  <c:v>237</c:v>
                </c:pt>
                <c:pt idx="46">
                  <c:v>248</c:v>
                </c:pt>
                <c:pt idx="47">
                  <c:v>251</c:v>
                </c:pt>
                <c:pt idx="48">
                  <c:v>251</c:v>
                </c:pt>
                <c:pt idx="49">
                  <c:v>260</c:v>
                </c:pt>
                <c:pt idx="50">
                  <c:v>272</c:v>
                </c:pt>
                <c:pt idx="51">
                  <c:v>282</c:v>
                </c:pt>
                <c:pt idx="52">
                  <c:v>294</c:v>
                </c:pt>
                <c:pt idx="53">
                  <c:v>302</c:v>
                </c:pt>
                <c:pt idx="54">
                  <c:v>302</c:v>
                </c:pt>
                <c:pt idx="55">
                  <c:v>302</c:v>
                </c:pt>
                <c:pt idx="56">
                  <c:v>307</c:v>
                </c:pt>
                <c:pt idx="57">
                  <c:v>317</c:v>
                </c:pt>
                <c:pt idx="58">
                  <c:v>328</c:v>
                </c:pt>
                <c:pt idx="59">
                  <c:v>344</c:v>
                </c:pt>
                <c:pt idx="60">
                  <c:v>352</c:v>
                </c:pt>
                <c:pt idx="61">
                  <c:v>355</c:v>
                </c:pt>
                <c:pt idx="62">
                  <c:v>355</c:v>
                </c:pt>
                <c:pt idx="63">
                  <c:v>365</c:v>
                </c:pt>
                <c:pt idx="64">
                  <c:v>372</c:v>
                </c:pt>
                <c:pt idx="65">
                  <c:v>384</c:v>
                </c:pt>
                <c:pt idx="66">
                  <c:v>400</c:v>
                </c:pt>
                <c:pt idx="67">
                  <c:v>409</c:v>
                </c:pt>
                <c:pt idx="68">
                  <c:v>409</c:v>
                </c:pt>
                <c:pt idx="69">
                  <c:v>409</c:v>
                </c:pt>
                <c:pt idx="70">
                  <c:v>419</c:v>
                </c:pt>
                <c:pt idx="71">
                  <c:v>433</c:v>
                </c:pt>
                <c:pt idx="72">
                  <c:v>442</c:v>
                </c:pt>
                <c:pt idx="73">
                  <c:v>457</c:v>
                </c:pt>
                <c:pt idx="74">
                  <c:v>465</c:v>
                </c:pt>
                <c:pt idx="75">
                  <c:v>469</c:v>
                </c:pt>
                <c:pt idx="76">
                  <c:v>469</c:v>
                </c:pt>
                <c:pt idx="77">
                  <c:v>478</c:v>
                </c:pt>
                <c:pt idx="78">
                  <c:v>485</c:v>
                </c:pt>
                <c:pt idx="79">
                  <c:v>488</c:v>
                </c:pt>
                <c:pt idx="80">
                  <c:v>488</c:v>
                </c:pt>
                <c:pt idx="81">
                  <c:v>488</c:v>
                </c:pt>
                <c:pt idx="82">
                  <c:v>488</c:v>
                </c:pt>
                <c:pt idx="83">
                  <c:v>488</c:v>
                </c:pt>
                <c:pt idx="84">
                  <c:v>498</c:v>
                </c:pt>
                <c:pt idx="85">
                  <c:v>510</c:v>
                </c:pt>
                <c:pt idx="86">
                  <c:v>523</c:v>
                </c:pt>
                <c:pt idx="87">
                  <c:v>536</c:v>
                </c:pt>
                <c:pt idx="88">
                  <c:v>545</c:v>
                </c:pt>
                <c:pt idx="89">
                  <c:v>547</c:v>
                </c:pt>
                <c:pt idx="90">
                  <c:v>547</c:v>
                </c:pt>
                <c:pt idx="91">
                  <c:v>556</c:v>
                </c:pt>
                <c:pt idx="92">
                  <c:v>567</c:v>
                </c:pt>
                <c:pt idx="93">
                  <c:v>581</c:v>
                </c:pt>
                <c:pt idx="94">
                  <c:v>596</c:v>
                </c:pt>
                <c:pt idx="95">
                  <c:v>605</c:v>
                </c:pt>
                <c:pt idx="96">
                  <c:v>605</c:v>
                </c:pt>
                <c:pt idx="97">
                  <c:v>605</c:v>
                </c:pt>
                <c:pt idx="98">
                  <c:v>614</c:v>
                </c:pt>
                <c:pt idx="99">
                  <c:v>624</c:v>
                </c:pt>
                <c:pt idx="100">
                  <c:v>631</c:v>
                </c:pt>
                <c:pt idx="101">
                  <c:v>644</c:v>
                </c:pt>
                <c:pt idx="102">
                  <c:v>650</c:v>
                </c:pt>
                <c:pt idx="103">
                  <c:v>650</c:v>
                </c:pt>
                <c:pt idx="104">
                  <c:v>650</c:v>
                </c:pt>
                <c:pt idx="105">
                  <c:v>659</c:v>
                </c:pt>
                <c:pt idx="106">
                  <c:v>664</c:v>
                </c:pt>
                <c:pt idx="107">
                  <c:v>667</c:v>
                </c:pt>
                <c:pt idx="108">
                  <c:v>672</c:v>
                </c:pt>
                <c:pt idx="109">
                  <c:v>673</c:v>
                </c:pt>
                <c:pt idx="110">
                  <c:v>673</c:v>
                </c:pt>
                <c:pt idx="111">
                  <c:v>673</c:v>
                </c:pt>
                <c:pt idx="112">
                  <c:v>673</c:v>
                </c:pt>
                <c:pt idx="113">
                  <c:v>675</c:v>
                </c:pt>
                <c:pt idx="114">
                  <c:v>678</c:v>
                </c:pt>
                <c:pt idx="115">
                  <c:v>682</c:v>
                </c:pt>
                <c:pt idx="116">
                  <c:v>685</c:v>
                </c:pt>
                <c:pt idx="117">
                  <c:v>685</c:v>
                </c:pt>
                <c:pt idx="118">
                  <c:v>685</c:v>
                </c:pt>
                <c:pt idx="119">
                  <c:v>685</c:v>
                </c:pt>
                <c:pt idx="120">
                  <c:v>689</c:v>
                </c:pt>
                <c:pt idx="121">
                  <c:v>699</c:v>
                </c:pt>
                <c:pt idx="122">
                  <c:v>710</c:v>
                </c:pt>
                <c:pt idx="123">
                  <c:v>719</c:v>
                </c:pt>
                <c:pt idx="124">
                  <c:v>722</c:v>
                </c:pt>
                <c:pt idx="125">
                  <c:v>722</c:v>
                </c:pt>
                <c:pt idx="126">
                  <c:v>729</c:v>
                </c:pt>
                <c:pt idx="127">
                  <c:v>735</c:v>
                </c:pt>
                <c:pt idx="128">
                  <c:v>745</c:v>
                </c:pt>
                <c:pt idx="129">
                  <c:v>758</c:v>
                </c:pt>
                <c:pt idx="130">
                  <c:v>769</c:v>
                </c:pt>
                <c:pt idx="131">
                  <c:v>769</c:v>
                </c:pt>
                <c:pt idx="132">
                  <c:v>769</c:v>
                </c:pt>
                <c:pt idx="133">
                  <c:v>769</c:v>
                </c:pt>
                <c:pt idx="134">
                  <c:v>781</c:v>
                </c:pt>
                <c:pt idx="135">
                  <c:v>795</c:v>
                </c:pt>
                <c:pt idx="136">
                  <c:v>806</c:v>
                </c:pt>
                <c:pt idx="137">
                  <c:v>814</c:v>
                </c:pt>
                <c:pt idx="138">
                  <c:v>814</c:v>
                </c:pt>
                <c:pt idx="139">
                  <c:v>814</c:v>
                </c:pt>
                <c:pt idx="140">
                  <c:v>824</c:v>
                </c:pt>
                <c:pt idx="141">
                  <c:v>835</c:v>
                </c:pt>
                <c:pt idx="142">
                  <c:v>848</c:v>
                </c:pt>
                <c:pt idx="143">
                  <c:v>858</c:v>
                </c:pt>
                <c:pt idx="144">
                  <c:v>867</c:v>
                </c:pt>
                <c:pt idx="145">
                  <c:v>870</c:v>
                </c:pt>
                <c:pt idx="146">
                  <c:v>870</c:v>
                </c:pt>
                <c:pt idx="147">
                  <c:v>883</c:v>
                </c:pt>
                <c:pt idx="148">
                  <c:v>895</c:v>
                </c:pt>
                <c:pt idx="149">
                  <c:v>905</c:v>
                </c:pt>
                <c:pt idx="150">
                  <c:v>920</c:v>
                </c:pt>
                <c:pt idx="151">
                  <c:v>928</c:v>
                </c:pt>
                <c:pt idx="152">
                  <c:v>928</c:v>
                </c:pt>
                <c:pt idx="153">
                  <c:v>928</c:v>
                </c:pt>
                <c:pt idx="154">
                  <c:v>938</c:v>
                </c:pt>
                <c:pt idx="155">
                  <c:v>949</c:v>
                </c:pt>
                <c:pt idx="156">
                  <c:v>963</c:v>
                </c:pt>
                <c:pt idx="157">
                  <c:v>976</c:v>
                </c:pt>
                <c:pt idx="158">
                  <c:v>986</c:v>
                </c:pt>
                <c:pt idx="159">
                  <c:v>989</c:v>
                </c:pt>
                <c:pt idx="160">
                  <c:v>989</c:v>
                </c:pt>
                <c:pt idx="161">
                  <c:v>996</c:v>
                </c:pt>
                <c:pt idx="162">
                  <c:v>1008</c:v>
                </c:pt>
                <c:pt idx="163">
                  <c:v>1022</c:v>
                </c:pt>
                <c:pt idx="164">
                  <c:v>1035</c:v>
                </c:pt>
                <c:pt idx="165">
                  <c:v>1041</c:v>
                </c:pt>
                <c:pt idx="166">
                  <c:v>1041</c:v>
                </c:pt>
                <c:pt idx="167">
                  <c:v>1041</c:v>
                </c:pt>
                <c:pt idx="168">
                  <c:v>1044</c:v>
                </c:pt>
                <c:pt idx="169">
                  <c:v>1056</c:v>
                </c:pt>
                <c:pt idx="170">
                  <c:v>1069</c:v>
                </c:pt>
                <c:pt idx="171">
                  <c:v>1083</c:v>
                </c:pt>
                <c:pt idx="172">
                  <c:v>1090</c:v>
                </c:pt>
                <c:pt idx="173">
                  <c:v>1093</c:v>
                </c:pt>
                <c:pt idx="174">
                  <c:v>1093</c:v>
                </c:pt>
                <c:pt idx="175">
                  <c:v>1099</c:v>
                </c:pt>
                <c:pt idx="176">
                  <c:v>1110</c:v>
                </c:pt>
                <c:pt idx="177">
                  <c:v>1122</c:v>
                </c:pt>
                <c:pt idx="178">
                  <c:v>1135</c:v>
                </c:pt>
                <c:pt idx="179">
                  <c:v>1147</c:v>
                </c:pt>
                <c:pt idx="180">
                  <c:v>1147</c:v>
                </c:pt>
                <c:pt idx="181">
                  <c:v>1147</c:v>
                </c:pt>
                <c:pt idx="182">
                  <c:v>1154</c:v>
                </c:pt>
                <c:pt idx="183">
                  <c:v>1167</c:v>
                </c:pt>
                <c:pt idx="184">
                  <c:v>1177</c:v>
                </c:pt>
                <c:pt idx="185">
                  <c:v>1190</c:v>
                </c:pt>
                <c:pt idx="186">
                  <c:v>1196</c:v>
                </c:pt>
                <c:pt idx="187">
                  <c:v>1200</c:v>
                </c:pt>
                <c:pt idx="188">
                  <c:v>1200</c:v>
                </c:pt>
                <c:pt idx="189">
                  <c:v>1206</c:v>
                </c:pt>
                <c:pt idx="190">
                  <c:v>1215</c:v>
                </c:pt>
                <c:pt idx="191">
                  <c:v>1224</c:v>
                </c:pt>
                <c:pt idx="192">
                  <c:v>1237</c:v>
                </c:pt>
                <c:pt idx="193">
                  <c:v>1245</c:v>
                </c:pt>
                <c:pt idx="194">
                  <c:v>1245</c:v>
                </c:pt>
                <c:pt idx="195">
                  <c:v>1245</c:v>
                </c:pt>
                <c:pt idx="196">
                  <c:v>1255</c:v>
                </c:pt>
                <c:pt idx="197">
                  <c:v>1268</c:v>
                </c:pt>
                <c:pt idx="198">
                  <c:v>1284</c:v>
                </c:pt>
                <c:pt idx="199">
                  <c:v>1291</c:v>
                </c:pt>
                <c:pt idx="200">
                  <c:v>1302</c:v>
                </c:pt>
                <c:pt idx="201">
                  <c:v>1306</c:v>
                </c:pt>
                <c:pt idx="202">
                  <c:v>1306</c:v>
                </c:pt>
                <c:pt idx="203">
                  <c:v>1316</c:v>
                </c:pt>
                <c:pt idx="204">
                  <c:v>1324</c:v>
                </c:pt>
                <c:pt idx="205">
                  <c:v>1343</c:v>
                </c:pt>
                <c:pt idx="206">
                  <c:v>1357</c:v>
                </c:pt>
                <c:pt idx="207">
                  <c:v>1365</c:v>
                </c:pt>
                <c:pt idx="208">
                  <c:v>1365</c:v>
                </c:pt>
                <c:pt idx="209">
                  <c:v>1365</c:v>
                </c:pt>
                <c:pt idx="210">
                  <c:v>1375</c:v>
                </c:pt>
                <c:pt idx="211">
                  <c:v>1384</c:v>
                </c:pt>
                <c:pt idx="212">
                  <c:v>1397</c:v>
                </c:pt>
                <c:pt idx="213">
                  <c:v>1403</c:v>
                </c:pt>
                <c:pt idx="214">
                  <c:v>1410</c:v>
                </c:pt>
                <c:pt idx="215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6-4D08-8DF9-DE027B061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3203360"/>
        <c:axId val="-101261120"/>
      </c:barChart>
      <c:lineChart>
        <c:grouping val="standard"/>
        <c:varyColors val="0"/>
        <c:ser>
          <c:idx val="1"/>
          <c:order val="1"/>
          <c:tx>
            <c:strRef>
              <c:f>Total!$F$1</c:f>
              <c:strCache>
                <c:ptCount val="1"/>
                <c:pt idx="0">
                  <c:v>Cumulative Target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Lit>
              <c:ptCount val="548"/>
              <c:pt idx="0">
                <c:v>9/4/2016</c:v>
              </c:pt>
              <c:pt idx="1">
                <c:v>9/5/2016</c:v>
              </c:pt>
              <c:pt idx="2">
                <c:v>9/6/2016</c:v>
              </c:pt>
              <c:pt idx="3">
                <c:v>9/7/2016</c:v>
              </c:pt>
              <c:pt idx="4">
                <c:v>9/8/2016</c:v>
              </c:pt>
              <c:pt idx="5">
                <c:v>9/9/2016</c:v>
              </c:pt>
              <c:pt idx="6">
                <c:v>9/10/2016</c:v>
              </c:pt>
              <c:pt idx="7">
                <c:v>9/11/2016</c:v>
              </c:pt>
              <c:pt idx="8">
                <c:v>9/12/2016</c:v>
              </c:pt>
              <c:pt idx="9">
                <c:v>9/13/2016</c:v>
              </c:pt>
              <c:pt idx="10">
                <c:v>9/14/2016</c:v>
              </c:pt>
              <c:pt idx="11">
                <c:v>9/15/2016</c:v>
              </c:pt>
              <c:pt idx="12">
                <c:v>9/16/2016</c:v>
              </c:pt>
              <c:pt idx="13">
                <c:v>9/17/2016</c:v>
              </c:pt>
              <c:pt idx="14">
                <c:v>9/18/2016</c:v>
              </c:pt>
              <c:pt idx="15">
                <c:v>9/19/2016</c:v>
              </c:pt>
              <c:pt idx="16">
                <c:v>9/20/2016</c:v>
              </c:pt>
              <c:pt idx="17">
                <c:v>9/21/2016</c:v>
              </c:pt>
              <c:pt idx="18">
                <c:v>9/22/2016</c:v>
              </c:pt>
              <c:pt idx="19">
                <c:v>9/23/2016</c:v>
              </c:pt>
              <c:pt idx="20">
                <c:v>9/24/2016</c:v>
              </c:pt>
              <c:pt idx="21">
                <c:v>9/25/2016</c:v>
              </c:pt>
              <c:pt idx="22">
                <c:v>9/26/2016</c:v>
              </c:pt>
              <c:pt idx="23">
                <c:v>9/27/2016</c:v>
              </c:pt>
              <c:pt idx="24">
                <c:v>9/28/2016</c:v>
              </c:pt>
              <c:pt idx="25">
                <c:v>9/29/2016</c:v>
              </c:pt>
              <c:pt idx="26">
                <c:v>9/30/2016</c:v>
              </c:pt>
              <c:pt idx="27">
                <c:v>10/1/2016</c:v>
              </c:pt>
              <c:pt idx="28">
                <c:v>10/2/2016</c:v>
              </c:pt>
              <c:pt idx="29">
                <c:v>10/3/2016</c:v>
              </c:pt>
              <c:pt idx="30">
                <c:v>10/4/2016</c:v>
              </c:pt>
              <c:pt idx="31">
                <c:v>10/5/2016</c:v>
              </c:pt>
              <c:pt idx="32">
                <c:v>10/6/2016</c:v>
              </c:pt>
              <c:pt idx="33">
                <c:v>10/7/2016</c:v>
              </c:pt>
              <c:pt idx="34">
                <c:v>10/8/2016</c:v>
              </c:pt>
              <c:pt idx="35">
                <c:v>10/9/2016</c:v>
              </c:pt>
              <c:pt idx="36">
                <c:v>10/10/2016</c:v>
              </c:pt>
              <c:pt idx="37">
                <c:v>10/11/2016</c:v>
              </c:pt>
              <c:pt idx="38">
                <c:v>10/12/2016</c:v>
              </c:pt>
              <c:pt idx="39">
                <c:v>10/13/2016</c:v>
              </c:pt>
              <c:pt idx="40">
                <c:v>10/14/2016</c:v>
              </c:pt>
              <c:pt idx="41">
                <c:v>10/15/2016</c:v>
              </c:pt>
              <c:pt idx="42">
                <c:v>10/16/2016</c:v>
              </c:pt>
              <c:pt idx="43">
                <c:v>10/17/2016</c:v>
              </c:pt>
              <c:pt idx="44">
                <c:v>10/18/2016</c:v>
              </c:pt>
              <c:pt idx="45">
                <c:v>10/19/2016</c:v>
              </c:pt>
              <c:pt idx="46">
                <c:v>10/20/2016</c:v>
              </c:pt>
              <c:pt idx="47">
                <c:v>10/21/2016</c:v>
              </c:pt>
              <c:pt idx="48">
                <c:v>10/22/2016</c:v>
              </c:pt>
              <c:pt idx="49">
                <c:v>10/23/2016</c:v>
              </c:pt>
              <c:pt idx="50">
                <c:v>10/24/2016</c:v>
              </c:pt>
              <c:pt idx="51">
                <c:v>10/25/2016</c:v>
              </c:pt>
              <c:pt idx="52">
                <c:v>10/26/2016</c:v>
              </c:pt>
              <c:pt idx="53">
                <c:v>10/27/2016</c:v>
              </c:pt>
              <c:pt idx="54">
                <c:v>10/28/2016</c:v>
              </c:pt>
              <c:pt idx="55">
                <c:v>10/29/2016</c:v>
              </c:pt>
              <c:pt idx="56">
                <c:v>10/30/2016</c:v>
              </c:pt>
              <c:pt idx="57">
                <c:v>10/31/2016</c:v>
              </c:pt>
              <c:pt idx="58">
                <c:v>11/1/2016</c:v>
              </c:pt>
              <c:pt idx="59">
                <c:v>11/2/2016</c:v>
              </c:pt>
              <c:pt idx="60">
                <c:v>11/3/2016</c:v>
              </c:pt>
              <c:pt idx="61">
                <c:v>11/4/2016</c:v>
              </c:pt>
              <c:pt idx="62">
                <c:v>11/5/2016</c:v>
              </c:pt>
              <c:pt idx="63">
                <c:v>11/6/2016</c:v>
              </c:pt>
              <c:pt idx="64">
                <c:v>11/7/2016</c:v>
              </c:pt>
              <c:pt idx="65">
                <c:v>11/8/2016</c:v>
              </c:pt>
              <c:pt idx="66">
                <c:v>11/9/2016</c:v>
              </c:pt>
              <c:pt idx="67">
                <c:v>11/10/2016</c:v>
              </c:pt>
              <c:pt idx="68">
                <c:v>11/11/2016</c:v>
              </c:pt>
              <c:pt idx="69">
                <c:v>11/12/2016</c:v>
              </c:pt>
              <c:pt idx="70">
                <c:v>11/13/2016</c:v>
              </c:pt>
              <c:pt idx="71">
                <c:v>11/14/2016</c:v>
              </c:pt>
              <c:pt idx="72">
                <c:v>11/15/2016</c:v>
              </c:pt>
              <c:pt idx="73">
                <c:v>11/16/2016</c:v>
              </c:pt>
              <c:pt idx="74">
                <c:v>11/17/2016</c:v>
              </c:pt>
              <c:pt idx="75">
                <c:v>11/18/2016</c:v>
              </c:pt>
              <c:pt idx="76">
                <c:v>11/19/2016</c:v>
              </c:pt>
              <c:pt idx="77">
                <c:v>11/20/2016</c:v>
              </c:pt>
              <c:pt idx="78">
                <c:v>11/21/2016</c:v>
              </c:pt>
              <c:pt idx="79">
                <c:v>11/22/2016</c:v>
              </c:pt>
              <c:pt idx="80">
                <c:v>11/23/2016</c:v>
              </c:pt>
              <c:pt idx="81">
                <c:v>11/24/2016</c:v>
              </c:pt>
              <c:pt idx="82">
                <c:v>11/25/2016</c:v>
              </c:pt>
              <c:pt idx="83">
                <c:v>11/26/2016</c:v>
              </c:pt>
              <c:pt idx="84">
                <c:v>11/27/2016</c:v>
              </c:pt>
              <c:pt idx="85">
                <c:v>11/28/2016</c:v>
              </c:pt>
              <c:pt idx="86">
                <c:v>11/29/2016</c:v>
              </c:pt>
              <c:pt idx="87">
                <c:v>11/30/2016</c:v>
              </c:pt>
              <c:pt idx="88">
                <c:v>12/1/2016</c:v>
              </c:pt>
              <c:pt idx="89">
                <c:v>12/2/2016</c:v>
              </c:pt>
              <c:pt idx="90">
                <c:v>12/3/2016</c:v>
              </c:pt>
              <c:pt idx="91">
                <c:v>12/4/2016</c:v>
              </c:pt>
              <c:pt idx="92">
                <c:v>12/5/2016</c:v>
              </c:pt>
              <c:pt idx="93">
                <c:v>12/6/2016</c:v>
              </c:pt>
              <c:pt idx="94">
                <c:v>12/7/2016</c:v>
              </c:pt>
              <c:pt idx="95">
                <c:v>12/8/2016</c:v>
              </c:pt>
              <c:pt idx="96">
                <c:v>12/9/2016</c:v>
              </c:pt>
              <c:pt idx="97">
                <c:v>12/10/2016</c:v>
              </c:pt>
              <c:pt idx="98">
                <c:v>12/11/2016</c:v>
              </c:pt>
              <c:pt idx="99">
                <c:v>12/12/2016</c:v>
              </c:pt>
              <c:pt idx="100">
                <c:v>12/13/2016</c:v>
              </c:pt>
              <c:pt idx="101">
                <c:v>12/14/2016</c:v>
              </c:pt>
              <c:pt idx="102">
                <c:v>12/15/2016</c:v>
              </c:pt>
              <c:pt idx="103">
                <c:v>12/16/2016</c:v>
              </c:pt>
              <c:pt idx="104">
                <c:v>12/17/2016</c:v>
              </c:pt>
              <c:pt idx="105">
                <c:v>12/18/2016</c:v>
              </c:pt>
              <c:pt idx="106">
                <c:v>12/19/2016</c:v>
              </c:pt>
              <c:pt idx="107">
                <c:v>12/20/2016</c:v>
              </c:pt>
              <c:pt idx="108">
                <c:v>12/21/2016</c:v>
              </c:pt>
              <c:pt idx="109">
                <c:v>12/22/2016</c:v>
              </c:pt>
              <c:pt idx="110">
                <c:v>12/23/2016</c:v>
              </c:pt>
              <c:pt idx="111">
                <c:v>12/24/2016</c:v>
              </c:pt>
              <c:pt idx="112">
                <c:v>12/25/2016</c:v>
              </c:pt>
              <c:pt idx="113">
                <c:v>12/26/2016</c:v>
              </c:pt>
              <c:pt idx="114">
                <c:v>12/27/2016</c:v>
              </c:pt>
              <c:pt idx="115">
                <c:v>12/28/2016</c:v>
              </c:pt>
              <c:pt idx="116">
                <c:v>12/29/2016</c:v>
              </c:pt>
              <c:pt idx="117">
                <c:v>12/30/2016</c:v>
              </c:pt>
              <c:pt idx="118">
                <c:v>12/31/2016</c:v>
              </c:pt>
              <c:pt idx="119">
                <c:v>1/1/2017</c:v>
              </c:pt>
              <c:pt idx="120">
                <c:v>1/2/2017</c:v>
              </c:pt>
              <c:pt idx="121">
                <c:v>1/3/2017</c:v>
              </c:pt>
              <c:pt idx="122">
                <c:v>1/4/2017</c:v>
              </c:pt>
              <c:pt idx="123">
                <c:v>1/5/2017</c:v>
              </c:pt>
              <c:pt idx="124">
                <c:v>1/6/2017</c:v>
              </c:pt>
              <c:pt idx="125">
                <c:v>1/7/2017</c:v>
              </c:pt>
              <c:pt idx="126">
                <c:v>1/8/2017</c:v>
              </c:pt>
              <c:pt idx="127">
                <c:v>1/9/2017</c:v>
              </c:pt>
              <c:pt idx="128">
                <c:v>1/10/2017</c:v>
              </c:pt>
              <c:pt idx="129">
                <c:v>1/11/2017</c:v>
              </c:pt>
              <c:pt idx="130">
                <c:v>1/12/2017</c:v>
              </c:pt>
              <c:pt idx="131">
                <c:v>1/13/2017</c:v>
              </c:pt>
              <c:pt idx="132">
                <c:v>1/14/2017</c:v>
              </c:pt>
              <c:pt idx="133">
                <c:v>1/15/2017</c:v>
              </c:pt>
              <c:pt idx="134">
                <c:v>1/16/2017</c:v>
              </c:pt>
              <c:pt idx="135">
                <c:v>1/17/2017</c:v>
              </c:pt>
              <c:pt idx="136">
                <c:v>1/18/2017</c:v>
              </c:pt>
              <c:pt idx="137">
                <c:v>1/19/2017</c:v>
              </c:pt>
              <c:pt idx="138">
                <c:v>1/20/2017</c:v>
              </c:pt>
              <c:pt idx="139">
                <c:v>1/21/2017</c:v>
              </c:pt>
              <c:pt idx="140">
                <c:v>1/22/2017</c:v>
              </c:pt>
              <c:pt idx="141">
                <c:v>1/23/2017</c:v>
              </c:pt>
              <c:pt idx="142">
                <c:v>1/24/2017</c:v>
              </c:pt>
              <c:pt idx="143">
                <c:v>1/25/2017</c:v>
              </c:pt>
              <c:pt idx="144">
                <c:v>1/26/2017</c:v>
              </c:pt>
              <c:pt idx="145">
                <c:v>1/27/2017</c:v>
              </c:pt>
              <c:pt idx="146">
                <c:v>1/28/2017</c:v>
              </c:pt>
              <c:pt idx="147">
                <c:v>1/29/2017</c:v>
              </c:pt>
              <c:pt idx="148">
                <c:v>1/30/2017</c:v>
              </c:pt>
              <c:pt idx="149">
                <c:v>1/31/2017</c:v>
              </c:pt>
              <c:pt idx="150">
                <c:v>2/1/2017</c:v>
              </c:pt>
              <c:pt idx="151">
                <c:v>2/2/2017</c:v>
              </c:pt>
              <c:pt idx="152">
                <c:v>2/3/2017</c:v>
              </c:pt>
              <c:pt idx="153">
                <c:v>2/4/2017</c:v>
              </c:pt>
              <c:pt idx="154">
                <c:v>2/5/2017</c:v>
              </c:pt>
              <c:pt idx="155">
                <c:v>2/6/2017</c:v>
              </c:pt>
              <c:pt idx="156">
                <c:v>2/7/2017</c:v>
              </c:pt>
              <c:pt idx="157">
                <c:v>2/8/2017</c:v>
              </c:pt>
              <c:pt idx="158">
                <c:v>2/9/2017</c:v>
              </c:pt>
              <c:pt idx="159">
                <c:v>2/10/2017</c:v>
              </c:pt>
              <c:pt idx="160">
                <c:v>2/11/2017</c:v>
              </c:pt>
              <c:pt idx="161">
                <c:v>2/12/2017</c:v>
              </c:pt>
              <c:pt idx="162">
                <c:v>2/13/2017</c:v>
              </c:pt>
              <c:pt idx="163">
                <c:v>2/14/2017</c:v>
              </c:pt>
              <c:pt idx="164">
                <c:v>2/15/2017</c:v>
              </c:pt>
              <c:pt idx="165">
                <c:v>2/16/2017</c:v>
              </c:pt>
              <c:pt idx="166">
                <c:v>2/17/2017</c:v>
              </c:pt>
              <c:pt idx="167">
                <c:v>2/18/2017</c:v>
              </c:pt>
              <c:pt idx="168">
                <c:v>2/19/2017</c:v>
              </c:pt>
              <c:pt idx="169">
                <c:v>2/20/2017</c:v>
              </c:pt>
              <c:pt idx="170">
                <c:v>2/21/2017</c:v>
              </c:pt>
              <c:pt idx="171">
                <c:v>2/22/2017</c:v>
              </c:pt>
              <c:pt idx="172">
                <c:v>2/23/2017</c:v>
              </c:pt>
              <c:pt idx="173">
                <c:v>2/24/2017</c:v>
              </c:pt>
              <c:pt idx="174">
                <c:v>2/25/2017</c:v>
              </c:pt>
              <c:pt idx="175">
                <c:v>2/26/2017</c:v>
              </c:pt>
              <c:pt idx="176">
                <c:v>2/27/2017</c:v>
              </c:pt>
              <c:pt idx="177">
                <c:v>2/28/2017</c:v>
              </c:pt>
              <c:pt idx="178">
                <c:v>3/1/2017</c:v>
              </c:pt>
              <c:pt idx="179">
                <c:v>3/2/2017</c:v>
              </c:pt>
              <c:pt idx="180">
                <c:v>3/3/2017</c:v>
              </c:pt>
              <c:pt idx="181">
                <c:v>3/4/2017</c:v>
              </c:pt>
              <c:pt idx="182">
                <c:v>3/5/2017</c:v>
              </c:pt>
              <c:pt idx="183">
                <c:v>3/6/2017</c:v>
              </c:pt>
              <c:pt idx="184">
                <c:v>3/7/2017</c:v>
              </c:pt>
              <c:pt idx="185">
                <c:v>3/8/2017</c:v>
              </c:pt>
              <c:pt idx="186">
                <c:v>3/9/2017</c:v>
              </c:pt>
              <c:pt idx="187">
                <c:v>3/10/2017</c:v>
              </c:pt>
              <c:pt idx="188">
                <c:v>3/11/2017</c:v>
              </c:pt>
              <c:pt idx="189">
                <c:v>3/12/2017</c:v>
              </c:pt>
              <c:pt idx="190">
                <c:v>3/13/2017</c:v>
              </c:pt>
              <c:pt idx="191">
                <c:v>3/14/2017</c:v>
              </c:pt>
              <c:pt idx="192">
                <c:v>3/15/2017</c:v>
              </c:pt>
              <c:pt idx="193">
                <c:v>3/16/2017</c:v>
              </c:pt>
              <c:pt idx="194">
                <c:v>3/17/2017</c:v>
              </c:pt>
              <c:pt idx="195">
                <c:v>3/18/2017</c:v>
              </c:pt>
              <c:pt idx="196">
                <c:v>3/19/2017</c:v>
              </c:pt>
              <c:pt idx="197">
                <c:v>3/20/2017</c:v>
              </c:pt>
              <c:pt idx="198">
                <c:v>3/21/2017</c:v>
              </c:pt>
              <c:pt idx="199">
                <c:v>3/22/2017</c:v>
              </c:pt>
              <c:pt idx="200">
                <c:v>3/23/2017</c:v>
              </c:pt>
              <c:pt idx="201">
                <c:v>3/24/2017</c:v>
              </c:pt>
              <c:pt idx="202">
                <c:v>3/25/2017</c:v>
              </c:pt>
              <c:pt idx="203">
                <c:v>3/26/2017</c:v>
              </c:pt>
              <c:pt idx="204">
                <c:v>3/27/2017</c:v>
              </c:pt>
              <c:pt idx="205">
                <c:v>3/28/2017</c:v>
              </c:pt>
              <c:pt idx="206">
                <c:v>3/29/2017</c:v>
              </c:pt>
              <c:pt idx="207">
                <c:v>3/30/2017</c:v>
              </c:pt>
              <c:pt idx="208">
                <c:v>3/31/2017</c:v>
              </c:pt>
              <c:pt idx="209">
                <c:v>4/1/2017</c:v>
              </c:pt>
              <c:pt idx="210">
                <c:v>4/2/2017</c:v>
              </c:pt>
              <c:pt idx="211">
                <c:v>4/3/2017</c:v>
              </c:pt>
              <c:pt idx="212">
                <c:v>4/4/2017</c:v>
              </c:pt>
              <c:pt idx="213">
                <c:v>4/5/2017</c:v>
              </c:pt>
              <c:pt idx="214">
                <c:v>4/6/2017</c:v>
              </c:pt>
              <c:pt idx="215">
                <c:v>4/7/2017</c:v>
              </c:pt>
              <c:pt idx="216">
                <c:v>4/8/2017</c:v>
              </c:pt>
              <c:pt idx="217">
                <c:v>4/9/2017</c:v>
              </c:pt>
              <c:pt idx="218">
                <c:v>4/10/2017</c:v>
              </c:pt>
              <c:pt idx="219">
                <c:v>4/11/2017</c:v>
              </c:pt>
              <c:pt idx="220">
                <c:v>4/12/2017</c:v>
              </c:pt>
              <c:pt idx="221">
                <c:v>4/13/2017</c:v>
              </c:pt>
              <c:pt idx="222">
                <c:v>4/14/2017</c:v>
              </c:pt>
              <c:pt idx="223">
                <c:v>4/15/2017</c:v>
              </c:pt>
              <c:pt idx="224">
                <c:v>4/16/2017</c:v>
              </c:pt>
              <c:pt idx="225">
                <c:v>4/17/2017</c:v>
              </c:pt>
              <c:pt idx="226">
                <c:v>4/18/2017</c:v>
              </c:pt>
              <c:pt idx="227">
                <c:v>4/19/2017</c:v>
              </c:pt>
              <c:pt idx="228">
                <c:v>4/20/2017</c:v>
              </c:pt>
              <c:pt idx="229">
                <c:v>4/21/2017</c:v>
              </c:pt>
              <c:pt idx="230">
                <c:v>4/22/2017</c:v>
              </c:pt>
              <c:pt idx="231">
                <c:v>4/23/2017</c:v>
              </c:pt>
              <c:pt idx="232">
                <c:v>4/24/2017</c:v>
              </c:pt>
              <c:pt idx="233">
                <c:v>4/25/2017</c:v>
              </c:pt>
              <c:pt idx="234">
                <c:v>4/26/2017</c:v>
              </c:pt>
              <c:pt idx="235">
                <c:v>4/27/2017</c:v>
              </c:pt>
              <c:pt idx="236">
                <c:v>4/28/2017</c:v>
              </c:pt>
              <c:pt idx="237">
                <c:v>4/29/2017</c:v>
              </c:pt>
              <c:pt idx="238">
                <c:v>4/30/2017</c:v>
              </c:pt>
              <c:pt idx="239">
                <c:v>5/1/2017</c:v>
              </c:pt>
              <c:pt idx="240">
                <c:v>5/2/2017</c:v>
              </c:pt>
              <c:pt idx="241">
                <c:v>5/3/2017</c:v>
              </c:pt>
              <c:pt idx="242">
                <c:v>5/4/2017</c:v>
              </c:pt>
              <c:pt idx="243">
                <c:v>5/5/2017</c:v>
              </c:pt>
              <c:pt idx="244">
                <c:v>5/6/2017</c:v>
              </c:pt>
              <c:pt idx="245">
                <c:v>5/7/2017</c:v>
              </c:pt>
              <c:pt idx="246">
                <c:v>5/8/2017</c:v>
              </c:pt>
              <c:pt idx="247">
                <c:v>5/9/2017</c:v>
              </c:pt>
              <c:pt idx="248">
                <c:v>5/10/2017</c:v>
              </c:pt>
              <c:pt idx="249">
                <c:v>5/11/2017</c:v>
              </c:pt>
              <c:pt idx="250">
                <c:v>5/12/2017</c:v>
              </c:pt>
              <c:pt idx="251">
                <c:v>5/13/2017</c:v>
              </c:pt>
              <c:pt idx="252">
                <c:v>5/14/2017</c:v>
              </c:pt>
              <c:pt idx="253">
                <c:v>5/15/2017</c:v>
              </c:pt>
              <c:pt idx="254">
                <c:v>5/16/2017</c:v>
              </c:pt>
              <c:pt idx="255">
                <c:v>5/17/2017</c:v>
              </c:pt>
              <c:pt idx="256">
                <c:v>5/18/2017</c:v>
              </c:pt>
              <c:pt idx="257">
                <c:v>5/19/2017</c:v>
              </c:pt>
              <c:pt idx="258">
                <c:v>5/20/2017</c:v>
              </c:pt>
              <c:pt idx="259">
                <c:v>5/21/2017</c:v>
              </c:pt>
              <c:pt idx="260">
                <c:v>5/22/2017</c:v>
              </c:pt>
              <c:pt idx="261">
                <c:v>5/23/2017</c:v>
              </c:pt>
              <c:pt idx="262">
                <c:v>5/24/2017</c:v>
              </c:pt>
              <c:pt idx="263">
                <c:v>5/25/2017</c:v>
              </c:pt>
              <c:pt idx="264">
                <c:v>5/26/2017</c:v>
              </c:pt>
              <c:pt idx="265">
                <c:v>5/27/2017</c:v>
              </c:pt>
              <c:pt idx="266">
                <c:v>5/28/2017</c:v>
              </c:pt>
              <c:pt idx="267">
                <c:v>5/29/2017</c:v>
              </c:pt>
              <c:pt idx="268">
                <c:v>5/30/2017</c:v>
              </c:pt>
              <c:pt idx="269">
                <c:v>5/31/2017</c:v>
              </c:pt>
              <c:pt idx="270">
                <c:v>6/1/2017</c:v>
              </c:pt>
              <c:pt idx="271">
                <c:v>6/2/2017</c:v>
              </c:pt>
              <c:pt idx="272">
                <c:v>6/3/2017</c:v>
              </c:pt>
              <c:pt idx="273">
                <c:v>6/4/2017</c:v>
              </c:pt>
              <c:pt idx="274">
                <c:v>6/5/2017</c:v>
              </c:pt>
              <c:pt idx="275">
                <c:v>6/6/2017</c:v>
              </c:pt>
              <c:pt idx="276">
                <c:v>6/7/2017</c:v>
              </c:pt>
              <c:pt idx="277">
                <c:v>6/8/2017</c:v>
              </c:pt>
              <c:pt idx="278">
                <c:v>6/9/2017</c:v>
              </c:pt>
              <c:pt idx="279">
                <c:v>6/10/2017</c:v>
              </c:pt>
              <c:pt idx="280">
                <c:v>6/11/2017</c:v>
              </c:pt>
              <c:pt idx="281">
                <c:v>6/12/2017</c:v>
              </c:pt>
              <c:pt idx="282">
                <c:v>6/13/2017</c:v>
              </c:pt>
              <c:pt idx="283">
                <c:v>6/14/2017</c:v>
              </c:pt>
              <c:pt idx="284">
                <c:v>6/15/2017</c:v>
              </c:pt>
              <c:pt idx="285">
                <c:v>6/16/2017</c:v>
              </c:pt>
              <c:pt idx="286">
                <c:v>6/17/2017</c:v>
              </c:pt>
              <c:pt idx="287">
                <c:v>6/18/2017</c:v>
              </c:pt>
              <c:pt idx="288">
                <c:v>6/19/2017</c:v>
              </c:pt>
              <c:pt idx="289">
                <c:v>6/20/2017</c:v>
              </c:pt>
              <c:pt idx="290">
                <c:v>6/21/2017</c:v>
              </c:pt>
              <c:pt idx="291">
                <c:v>6/22/2017</c:v>
              </c:pt>
              <c:pt idx="292">
                <c:v>6/23/2017</c:v>
              </c:pt>
              <c:pt idx="293">
                <c:v>6/24/2017</c:v>
              </c:pt>
              <c:pt idx="294">
                <c:v>6/25/2017</c:v>
              </c:pt>
              <c:pt idx="295">
                <c:v>6/26/2017</c:v>
              </c:pt>
              <c:pt idx="296">
                <c:v>6/27/2017</c:v>
              </c:pt>
              <c:pt idx="297">
                <c:v>6/28/2017</c:v>
              </c:pt>
              <c:pt idx="298">
                <c:v>6/29/2017</c:v>
              </c:pt>
              <c:pt idx="299">
                <c:v>6/30/2017</c:v>
              </c:pt>
              <c:pt idx="300">
                <c:v>7/1/2017</c:v>
              </c:pt>
              <c:pt idx="301">
                <c:v>7/2/2017</c:v>
              </c:pt>
              <c:pt idx="302">
                <c:v>7/3/2017</c:v>
              </c:pt>
              <c:pt idx="303">
                <c:v>7/4/2017</c:v>
              </c:pt>
              <c:pt idx="304">
                <c:v>7/5/2017</c:v>
              </c:pt>
              <c:pt idx="305">
                <c:v>7/6/2017</c:v>
              </c:pt>
              <c:pt idx="306">
                <c:v>7/7/2017</c:v>
              </c:pt>
              <c:pt idx="307">
                <c:v>7/8/2017</c:v>
              </c:pt>
              <c:pt idx="308">
                <c:v>7/9/2017</c:v>
              </c:pt>
              <c:pt idx="309">
                <c:v>7/10/2017</c:v>
              </c:pt>
              <c:pt idx="310">
                <c:v>7/11/2017</c:v>
              </c:pt>
              <c:pt idx="311">
                <c:v>7/12/2017</c:v>
              </c:pt>
              <c:pt idx="312">
                <c:v>7/13/2017</c:v>
              </c:pt>
              <c:pt idx="313">
                <c:v>7/14/2017</c:v>
              </c:pt>
              <c:pt idx="314">
                <c:v>7/15/2017</c:v>
              </c:pt>
              <c:pt idx="315">
                <c:v>7/16/2017</c:v>
              </c:pt>
              <c:pt idx="316">
                <c:v>7/17/2017</c:v>
              </c:pt>
              <c:pt idx="317">
                <c:v>7/18/2017</c:v>
              </c:pt>
              <c:pt idx="318">
                <c:v>7/19/2017</c:v>
              </c:pt>
              <c:pt idx="319">
                <c:v>7/20/2017</c:v>
              </c:pt>
              <c:pt idx="320">
                <c:v>7/21/2017</c:v>
              </c:pt>
              <c:pt idx="321">
                <c:v>7/22/2017</c:v>
              </c:pt>
              <c:pt idx="322">
                <c:v>7/23/2017</c:v>
              </c:pt>
              <c:pt idx="323">
                <c:v>7/24/2017</c:v>
              </c:pt>
              <c:pt idx="324">
                <c:v>7/25/2017</c:v>
              </c:pt>
              <c:pt idx="325">
                <c:v>7/26/2017</c:v>
              </c:pt>
              <c:pt idx="326">
                <c:v>7/27/2017</c:v>
              </c:pt>
              <c:pt idx="327">
                <c:v>7/28/2017</c:v>
              </c:pt>
              <c:pt idx="328">
                <c:v>7/29/2017</c:v>
              </c:pt>
              <c:pt idx="329">
                <c:v>7/30/2017</c:v>
              </c:pt>
              <c:pt idx="330">
                <c:v>7/31/2017</c:v>
              </c:pt>
              <c:pt idx="331">
                <c:v>8/1/2017</c:v>
              </c:pt>
              <c:pt idx="332">
                <c:v>8/2/2017</c:v>
              </c:pt>
              <c:pt idx="333">
                <c:v>8/3/2017</c:v>
              </c:pt>
              <c:pt idx="334">
                <c:v>8/4/2017</c:v>
              </c:pt>
              <c:pt idx="335">
                <c:v>8/5/2017</c:v>
              </c:pt>
              <c:pt idx="336">
                <c:v>8/6/2017</c:v>
              </c:pt>
              <c:pt idx="337">
                <c:v>8/7/2017</c:v>
              </c:pt>
              <c:pt idx="338">
                <c:v>8/8/2017</c:v>
              </c:pt>
              <c:pt idx="339">
                <c:v>8/9/2017</c:v>
              </c:pt>
              <c:pt idx="340">
                <c:v>8/10/2017</c:v>
              </c:pt>
              <c:pt idx="341">
                <c:v>8/11/2017</c:v>
              </c:pt>
              <c:pt idx="342">
                <c:v>8/12/2017</c:v>
              </c:pt>
              <c:pt idx="343">
                <c:v>8/13/2017</c:v>
              </c:pt>
              <c:pt idx="344">
                <c:v>8/14/2017</c:v>
              </c:pt>
              <c:pt idx="345">
                <c:v>8/15/2017</c:v>
              </c:pt>
              <c:pt idx="346">
                <c:v>8/16/2017</c:v>
              </c:pt>
              <c:pt idx="347">
                <c:v>8/17/2017</c:v>
              </c:pt>
              <c:pt idx="348">
                <c:v>8/18/2017</c:v>
              </c:pt>
              <c:pt idx="349">
                <c:v>8/19/2017</c:v>
              </c:pt>
              <c:pt idx="350">
                <c:v>8/20/2017</c:v>
              </c:pt>
              <c:pt idx="351">
                <c:v>8/21/2017</c:v>
              </c:pt>
              <c:pt idx="352">
                <c:v>8/22/2017</c:v>
              </c:pt>
              <c:pt idx="353">
                <c:v>8/23/2017</c:v>
              </c:pt>
              <c:pt idx="354">
                <c:v>8/24/2017</c:v>
              </c:pt>
              <c:pt idx="355">
                <c:v>8/25/2017</c:v>
              </c:pt>
              <c:pt idx="356">
                <c:v>8/26/2017</c:v>
              </c:pt>
              <c:pt idx="357">
                <c:v>8/27/2017</c:v>
              </c:pt>
              <c:pt idx="358">
                <c:v>8/28/2017</c:v>
              </c:pt>
              <c:pt idx="359">
                <c:v>8/29/2017</c:v>
              </c:pt>
              <c:pt idx="360">
                <c:v>8/30/2017</c:v>
              </c:pt>
              <c:pt idx="361">
                <c:v>8/31/2017</c:v>
              </c:pt>
              <c:pt idx="362">
                <c:v>9/1/2017</c:v>
              </c:pt>
              <c:pt idx="363">
                <c:v>9/2/2017</c:v>
              </c:pt>
              <c:pt idx="364">
                <c:v>9/3/2017</c:v>
              </c:pt>
              <c:pt idx="365">
                <c:v>9/4/2017</c:v>
              </c:pt>
              <c:pt idx="366">
                <c:v>9/5/2017</c:v>
              </c:pt>
              <c:pt idx="367">
                <c:v>9/6/2017</c:v>
              </c:pt>
              <c:pt idx="368">
                <c:v>9/7/2017</c:v>
              </c:pt>
              <c:pt idx="369">
                <c:v>9/8/2017</c:v>
              </c:pt>
              <c:pt idx="370">
                <c:v>9/9/2017</c:v>
              </c:pt>
              <c:pt idx="371">
                <c:v>9/10/2017</c:v>
              </c:pt>
              <c:pt idx="372">
                <c:v>9/11/2017</c:v>
              </c:pt>
              <c:pt idx="373">
                <c:v>9/12/2017</c:v>
              </c:pt>
              <c:pt idx="374">
                <c:v>9/13/2017</c:v>
              </c:pt>
              <c:pt idx="375">
                <c:v>9/14/2017</c:v>
              </c:pt>
              <c:pt idx="376">
                <c:v>9/15/2017</c:v>
              </c:pt>
              <c:pt idx="377">
                <c:v>9/16/2017</c:v>
              </c:pt>
              <c:pt idx="378">
                <c:v>9/17/2017</c:v>
              </c:pt>
              <c:pt idx="379">
                <c:v>9/18/2017</c:v>
              </c:pt>
              <c:pt idx="380">
                <c:v>9/19/2017</c:v>
              </c:pt>
              <c:pt idx="381">
                <c:v>9/20/2017</c:v>
              </c:pt>
              <c:pt idx="382">
                <c:v>9/21/2017</c:v>
              </c:pt>
              <c:pt idx="383">
                <c:v>9/22/2017</c:v>
              </c:pt>
              <c:pt idx="384">
                <c:v>9/23/2017</c:v>
              </c:pt>
              <c:pt idx="385">
                <c:v>9/24/2017</c:v>
              </c:pt>
              <c:pt idx="386">
                <c:v>9/25/2017</c:v>
              </c:pt>
              <c:pt idx="387">
                <c:v>9/26/2017</c:v>
              </c:pt>
              <c:pt idx="388">
                <c:v>9/27/2017</c:v>
              </c:pt>
              <c:pt idx="389">
                <c:v>9/28/2017</c:v>
              </c:pt>
              <c:pt idx="390">
                <c:v>9/29/2017</c:v>
              </c:pt>
              <c:pt idx="391">
                <c:v>9/30/2017</c:v>
              </c:pt>
              <c:pt idx="392">
                <c:v>10/1/2017</c:v>
              </c:pt>
              <c:pt idx="393">
                <c:v>10/2/2017</c:v>
              </c:pt>
              <c:pt idx="394">
                <c:v>10/3/2017</c:v>
              </c:pt>
              <c:pt idx="395">
                <c:v>10/4/2017</c:v>
              </c:pt>
              <c:pt idx="396">
                <c:v>10/5/2017</c:v>
              </c:pt>
              <c:pt idx="397">
                <c:v>10/6/2017</c:v>
              </c:pt>
              <c:pt idx="398">
                <c:v>10/7/2017</c:v>
              </c:pt>
              <c:pt idx="399">
                <c:v>10/8/2017</c:v>
              </c:pt>
              <c:pt idx="400">
                <c:v>10/9/2017</c:v>
              </c:pt>
              <c:pt idx="401">
                <c:v>10/10/2017</c:v>
              </c:pt>
              <c:pt idx="402">
                <c:v>10/11/2017</c:v>
              </c:pt>
              <c:pt idx="403">
                <c:v>10/12/2017</c:v>
              </c:pt>
              <c:pt idx="404">
                <c:v>10/13/2017</c:v>
              </c:pt>
              <c:pt idx="405">
                <c:v>10/14/2017</c:v>
              </c:pt>
              <c:pt idx="406">
                <c:v>10/15/2017</c:v>
              </c:pt>
              <c:pt idx="407">
                <c:v>10/16/2017</c:v>
              </c:pt>
              <c:pt idx="408">
                <c:v>10/17/2017</c:v>
              </c:pt>
              <c:pt idx="409">
                <c:v>10/18/2017</c:v>
              </c:pt>
              <c:pt idx="410">
                <c:v>10/19/2017</c:v>
              </c:pt>
              <c:pt idx="411">
                <c:v>10/20/2017</c:v>
              </c:pt>
              <c:pt idx="412">
                <c:v>10/21/2017</c:v>
              </c:pt>
              <c:pt idx="413">
                <c:v>10/22/2017</c:v>
              </c:pt>
              <c:pt idx="414">
                <c:v>10/23/2017</c:v>
              </c:pt>
              <c:pt idx="415">
                <c:v>10/24/2017</c:v>
              </c:pt>
              <c:pt idx="416">
                <c:v>10/25/2017</c:v>
              </c:pt>
              <c:pt idx="417">
                <c:v>10/26/2017</c:v>
              </c:pt>
              <c:pt idx="418">
                <c:v>10/27/2017</c:v>
              </c:pt>
              <c:pt idx="419">
                <c:v>10/28/2017</c:v>
              </c:pt>
              <c:pt idx="420">
                <c:v>10/29/2017</c:v>
              </c:pt>
              <c:pt idx="421">
                <c:v>10/30/2017</c:v>
              </c:pt>
              <c:pt idx="422">
                <c:v>10/31/2017</c:v>
              </c:pt>
              <c:pt idx="423">
                <c:v>11/1/2017</c:v>
              </c:pt>
              <c:pt idx="424">
                <c:v>11/2/2017</c:v>
              </c:pt>
              <c:pt idx="425">
                <c:v>11/3/2017</c:v>
              </c:pt>
              <c:pt idx="426">
                <c:v>11/4/2017</c:v>
              </c:pt>
              <c:pt idx="427">
                <c:v>11/5/2017</c:v>
              </c:pt>
              <c:pt idx="428">
                <c:v>11/6/2017</c:v>
              </c:pt>
              <c:pt idx="429">
                <c:v>11/7/2017</c:v>
              </c:pt>
              <c:pt idx="430">
                <c:v>11/8/2017</c:v>
              </c:pt>
              <c:pt idx="431">
                <c:v>11/9/2017</c:v>
              </c:pt>
              <c:pt idx="432">
                <c:v>11/10/2017</c:v>
              </c:pt>
              <c:pt idx="433">
                <c:v>11/11/2017</c:v>
              </c:pt>
              <c:pt idx="434">
                <c:v>11/12/2017</c:v>
              </c:pt>
              <c:pt idx="435">
                <c:v>11/13/2017</c:v>
              </c:pt>
              <c:pt idx="436">
                <c:v>11/14/2017</c:v>
              </c:pt>
              <c:pt idx="437">
                <c:v>11/15/2017</c:v>
              </c:pt>
              <c:pt idx="438">
                <c:v>11/16/2017</c:v>
              </c:pt>
              <c:pt idx="439">
                <c:v>11/17/2017</c:v>
              </c:pt>
              <c:pt idx="440">
                <c:v>11/18/2017</c:v>
              </c:pt>
              <c:pt idx="441">
                <c:v>11/19/2017</c:v>
              </c:pt>
              <c:pt idx="442">
                <c:v>11/20/2017</c:v>
              </c:pt>
              <c:pt idx="443">
                <c:v>11/21/2017</c:v>
              </c:pt>
              <c:pt idx="444">
                <c:v>11/22/2017</c:v>
              </c:pt>
              <c:pt idx="445">
                <c:v>11/23/2017</c:v>
              </c:pt>
              <c:pt idx="446">
                <c:v>11/24/2017</c:v>
              </c:pt>
              <c:pt idx="447">
                <c:v>11/25/2017</c:v>
              </c:pt>
              <c:pt idx="448">
                <c:v>11/26/2017</c:v>
              </c:pt>
              <c:pt idx="449">
                <c:v>11/27/2017</c:v>
              </c:pt>
              <c:pt idx="450">
                <c:v>11/28/2017</c:v>
              </c:pt>
              <c:pt idx="451">
                <c:v>11/29/2017</c:v>
              </c:pt>
              <c:pt idx="452">
                <c:v>11/30/2017</c:v>
              </c:pt>
              <c:pt idx="453">
                <c:v>12/1/2017</c:v>
              </c:pt>
              <c:pt idx="454">
                <c:v>12/2/2017</c:v>
              </c:pt>
              <c:pt idx="455">
                <c:v>12/3/2017</c:v>
              </c:pt>
              <c:pt idx="456">
                <c:v>12/4/2017</c:v>
              </c:pt>
              <c:pt idx="457">
                <c:v>12/5/2017</c:v>
              </c:pt>
              <c:pt idx="458">
                <c:v>12/6/2017</c:v>
              </c:pt>
              <c:pt idx="459">
                <c:v>12/7/2017</c:v>
              </c:pt>
              <c:pt idx="460">
                <c:v>12/8/2017</c:v>
              </c:pt>
              <c:pt idx="461">
                <c:v>12/9/2017</c:v>
              </c:pt>
              <c:pt idx="462">
                <c:v>12/10/2017</c:v>
              </c:pt>
              <c:pt idx="463">
                <c:v>12/11/2017</c:v>
              </c:pt>
              <c:pt idx="464">
                <c:v>12/12/2017</c:v>
              </c:pt>
              <c:pt idx="465">
                <c:v>12/13/2017</c:v>
              </c:pt>
              <c:pt idx="466">
                <c:v>12/14/2017</c:v>
              </c:pt>
              <c:pt idx="467">
                <c:v>12/15/2017</c:v>
              </c:pt>
              <c:pt idx="468">
                <c:v>12/16/2017</c:v>
              </c:pt>
              <c:pt idx="469">
                <c:v>12/17/2017</c:v>
              </c:pt>
              <c:pt idx="470">
                <c:v>12/18/2017</c:v>
              </c:pt>
              <c:pt idx="471">
                <c:v>12/19/2017</c:v>
              </c:pt>
              <c:pt idx="472">
                <c:v>12/20/2017</c:v>
              </c:pt>
              <c:pt idx="473">
                <c:v>12/21/2017</c:v>
              </c:pt>
              <c:pt idx="474">
                <c:v>12/22/2017</c:v>
              </c:pt>
              <c:pt idx="475">
                <c:v>12/23/2017</c:v>
              </c:pt>
              <c:pt idx="476">
                <c:v>12/24/2017</c:v>
              </c:pt>
              <c:pt idx="477">
                <c:v>12/25/2017</c:v>
              </c:pt>
              <c:pt idx="478">
                <c:v>12/26/2017</c:v>
              </c:pt>
              <c:pt idx="479">
                <c:v>12/27/2017</c:v>
              </c:pt>
              <c:pt idx="480">
                <c:v>12/28/2017</c:v>
              </c:pt>
              <c:pt idx="481">
                <c:v>12/29/2017</c:v>
              </c:pt>
              <c:pt idx="482">
                <c:v>12/30/2017</c:v>
              </c:pt>
              <c:pt idx="483">
                <c:v>12/31/2017</c:v>
              </c:pt>
              <c:pt idx="484">
                <c:v>1/1/2018</c:v>
              </c:pt>
              <c:pt idx="485">
                <c:v>1/2/2018</c:v>
              </c:pt>
              <c:pt idx="486">
                <c:v>1/3/2018</c:v>
              </c:pt>
              <c:pt idx="487">
                <c:v>1/4/2018</c:v>
              </c:pt>
              <c:pt idx="488">
                <c:v>1/5/2018</c:v>
              </c:pt>
              <c:pt idx="489">
                <c:v>1/6/2018</c:v>
              </c:pt>
              <c:pt idx="490">
                <c:v>1/7/2018</c:v>
              </c:pt>
              <c:pt idx="491">
                <c:v>1/8/2018</c:v>
              </c:pt>
              <c:pt idx="492">
                <c:v>1/9/2018</c:v>
              </c:pt>
              <c:pt idx="493">
                <c:v>1/10/2018</c:v>
              </c:pt>
              <c:pt idx="494">
                <c:v>1/11/2018</c:v>
              </c:pt>
              <c:pt idx="495">
                <c:v>1/12/2018</c:v>
              </c:pt>
              <c:pt idx="496">
                <c:v>1/13/2018</c:v>
              </c:pt>
              <c:pt idx="497">
                <c:v>1/14/2018</c:v>
              </c:pt>
              <c:pt idx="498">
                <c:v>1/15/2018</c:v>
              </c:pt>
              <c:pt idx="499">
                <c:v>1/16/2018</c:v>
              </c:pt>
              <c:pt idx="500">
                <c:v>1/17/2018</c:v>
              </c:pt>
              <c:pt idx="501">
                <c:v>1/18/2018</c:v>
              </c:pt>
              <c:pt idx="502">
                <c:v>1/19/2018</c:v>
              </c:pt>
              <c:pt idx="503">
                <c:v>1/20/2018</c:v>
              </c:pt>
              <c:pt idx="504">
                <c:v>1/21/2018</c:v>
              </c:pt>
              <c:pt idx="505">
                <c:v>1/22/2018</c:v>
              </c:pt>
              <c:pt idx="506">
                <c:v>1/23/2018</c:v>
              </c:pt>
              <c:pt idx="507">
                <c:v>1/24/2018</c:v>
              </c:pt>
              <c:pt idx="508">
                <c:v>1/25/2018</c:v>
              </c:pt>
              <c:pt idx="509">
                <c:v>1/26/2018</c:v>
              </c:pt>
              <c:pt idx="510">
                <c:v>1/27/2018</c:v>
              </c:pt>
              <c:pt idx="511">
                <c:v>1/28/2018</c:v>
              </c:pt>
              <c:pt idx="512">
                <c:v>1/29/2018</c:v>
              </c:pt>
              <c:pt idx="513">
                <c:v>1/30/2018</c:v>
              </c:pt>
              <c:pt idx="514">
                <c:v>1/31/2018</c:v>
              </c:pt>
              <c:pt idx="515">
                <c:v>2/1/2018</c:v>
              </c:pt>
              <c:pt idx="516">
                <c:v>2/2/2018</c:v>
              </c:pt>
              <c:pt idx="517">
                <c:v>2/3/2018</c:v>
              </c:pt>
              <c:pt idx="518">
                <c:v>2/4/2018</c:v>
              </c:pt>
              <c:pt idx="519">
                <c:v>2/5/2018</c:v>
              </c:pt>
              <c:pt idx="520">
                <c:v>2/6/2018</c:v>
              </c:pt>
              <c:pt idx="521">
                <c:v>2/7/2018</c:v>
              </c:pt>
              <c:pt idx="522">
                <c:v>2/8/2018</c:v>
              </c:pt>
              <c:pt idx="523">
                <c:v>2/9/2018</c:v>
              </c:pt>
              <c:pt idx="524">
                <c:v>2/10/2018</c:v>
              </c:pt>
              <c:pt idx="525">
                <c:v>2/11/2018</c:v>
              </c:pt>
              <c:pt idx="526">
                <c:v>2/12/2018</c:v>
              </c:pt>
              <c:pt idx="527">
                <c:v>2/13/2018</c:v>
              </c:pt>
              <c:pt idx="528">
                <c:v>2/14/2018</c:v>
              </c:pt>
              <c:pt idx="529">
                <c:v>2/15/2018</c:v>
              </c:pt>
              <c:pt idx="530">
                <c:v>2/16/2018</c:v>
              </c:pt>
              <c:pt idx="531">
                <c:v>2/17/2018</c:v>
              </c:pt>
              <c:pt idx="532">
                <c:v>2/18/2018</c:v>
              </c:pt>
              <c:pt idx="533">
                <c:v>2/19/2018</c:v>
              </c:pt>
              <c:pt idx="534">
                <c:v>2/20/2018</c:v>
              </c:pt>
              <c:pt idx="535">
                <c:v>2/21/2018</c:v>
              </c:pt>
              <c:pt idx="536">
                <c:v>2/22/2018</c:v>
              </c:pt>
              <c:pt idx="537">
                <c:v>2/23/2018</c:v>
              </c:pt>
              <c:pt idx="538">
                <c:v>2/24/2018</c:v>
              </c:pt>
              <c:pt idx="539">
                <c:v>2/25/2018</c:v>
              </c:pt>
              <c:pt idx="540">
                <c:v>2/26/2018</c:v>
              </c:pt>
              <c:pt idx="541">
                <c:v>2/27/2018</c:v>
              </c:pt>
              <c:pt idx="542">
                <c:v>2/28/2018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Total!$F$2:$F$550</c:f>
              <c:numCache>
                <c:formatCode>General</c:formatCode>
                <c:ptCount val="548"/>
                <c:pt idx="0">
                  <c:v>0</c:v>
                </c:pt>
                <c:pt idx="1">
                  <c:v>11</c:v>
                </c:pt>
                <c:pt idx="2">
                  <c:v>22</c:v>
                </c:pt>
                <c:pt idx="3">
                  <c:v>33</c:v>
                </c:pt>
                <c:pt idx="4">
                  <c:v>44</c:v>
                </c:pt>
                <c:pt idx="5">
                  <c:v>44</c:v>
                </c:pt>
                <c:pt idx="6">
                  <c:v>44</c:v>
                </c:pt>
                <c:pt idx="7">
                  <c:v>55</c:v>
                </c:pt>
                <c:pt idx="8">
                  <c:v>66</c:v>
                </c:pt>
                <c:pt idx="9">
                  <c:v>77</c:v>
                </c:pt>
                <c:pt idx="10">
                  <c:v>88</c:v>
                </c:pt>
                <c:pt idx="11">
                  <c:v>99</c:v>
                </c:pt>
                <c:pt idx="12">
                  <c:v>99</c:v>
                </c:pt>
                <c:pt idx="13">
                  <c:v>99</c:v>
                </c:pt>
                <c:pt idx="14">
                  <c:v>110</c:v>
                </c:pt>
                <c:pt idx="15">
                  <c:v>121</c:v>
                </c:pt>
                <c:pt idx="16">
                  <c:v>132</c:v>
                </c:pt>
                <c:pt idx="17">
                  <c:v>143</c:v>
                </c:pt>
                <c:pt idx="18">
                  <c:v>154</c:v>
                </c:pt>
                <c:pt idx="19">
                  <c:v>154</c:v>
                </c:pt>
                <c:pt idx="20">
                  <c:v>154</c:v>
                </c:pt>
                <c:pt idx="21">
                  <c:v>165</c:v>
                </c:pt>
                <c:pt idx="22">
                  <c:v>176</c:v>
                </c:pt>
                <c:pt idx="23">
                  <c:v>187</c:v>
                </c:pt>
                <c:pt idx="24">
                  <c:v>198</c:v>
                </c:pt>
                <c:pt idx="25">
                  <c:v>209</c:v>
                </c:pt>
                <c:pt idx="26">
                  <c:v>209</c:v>
                </c:pt>
                <c:pt idx="27">
                  <c:v>209</c:v>
                </c:pt>
                <c:pt idx="28">
                  <c:v>220</c:v>
                </c:pt>
                <c:pt idx="29">
                  <c:v>231</c:v>
                </c:pt>
                <c:pt idx="30">
                  <c:v>242</c:v>
                </c:pt>
                <c:pt idx="31">
                  <c:v>253</c:v>
                </c:pt>
                <c:pt idx="32">
                  <c:v>264</c:v>
                </c:pt>
                <c:pt idx="33">
                  <c:v>264</c:v>
                </c:pt>
                <c:pt idx="34">
                  <c:v>264</c:v>
                </c:pt>
                <c:pt idx="35">
                  <c:v>275</c:v>
                </c:pt>
                <c:pt idx="36">
                  <c:v>286</c:v>
                </c:pt>
                <c:pt idx="37">
                  <c:v>297</c:v>
                </c:pt>
                <c:pt idx="38">
                  <c:v>308</c:v>
                </c:pt>
                <c:pt idx="39">
                  <c:v>319</c:v>
                </c:pt>
                <c:pt idx="40">
                  <c:v>319</c:v>
                </c:pt>
                <c:pt idx="41">
                  <c:v>319</c:v>
                </c:pt>
                <c:pt idx="42">
                  <c:v>330</c:v>
                </c:pt>
                <c:pt idx="43">
                  <c:v>341</c:v>
                </c:pt>
                <c:pt idx="44">
                  <c:v>352</c:v>
                </c:pt>
                <c:pt idx="45">
                  <c:v>363</c:v>
                </c:pt>
                <c:pt idx="46">
                  <c:v>374</c:v>
                </c:pt>
                <c:pt idx="47">
                  <c:v>374</c:v>
                </c:pt>
                <c:pt idx="48">
                  <c:v>374</c:v>
                </c:pt>
                <c:pt idx="49">
                  <c:v>385</c:v>
                </c:pt>
                <c:pt idx="50">
                  <c:v>396</c:v>
                </c:pt>
                <c:pt idx="51">
                  <c:v>407</c:v>
                </c:pt>
                <c:pt idx="52">
                  <c:v>418</c:v>
                </c:pt>
                <c:pt idx="53">
                  <c:v>429</c:v>
                </c:pt>
                <c:pt idx="54">
                  <c:v>429</c:v>
                </c:pt>
                <c:pt idx="55">
                  <c:v>429</c:v>
                </c:pt>
                <c:pt idx="56">
                  <c:v>440</c:v>
                </c:pt>
                <c:pt idx="57">
                  <c:v>451</c:v>
                </c:pt>
                <c:pt idx="58">
                  <c:v>462</c:v>
                </c:pt>
                <c:pt idx="59">
                  <c:v>473</c:v>
                </c:pt>
                <c:pt idx="60">
                  <c:v>484</c:v>
                </c:pt>
                <c:pt idx="61">
                  <c:v>484</c:v>
                </c:pt>
                <c:pt idx="62">
                  <c:v>484</c:v>
                </c:pt>
                <c:pt idx="63">
                  <c:v>495</c:v>
                </c:pt>
                <c:pt idx="64">
                  <c:v>506</c:v>
                </c:pt>
                <c:pt idx="65">
                  <c:v>517</c:v>
                </c:pt>
                <c:pt idx="66">
                  <c:v>528</c:v>
                </c:pt>
                <c:pt idx="67">
                  <c:v>528</c:v>
                </c:pt>
                <c:pt idx="68">
                  <c:v>528</c:v>
                </c:pt>
                <c:pt idx="69">
                  <c:v>528</c:v>
                </c:pt>
                <c:pt idx="70">
                  <c:v>539</c:v>
                </c:pt>
                <c:pt idx="71">
                  <c:v>550</c:v>
                </c:pt>
                <c:pt idx="72">
                  <c:v>561</c:v>
                </c:pt>
                <c:pt idx="73">
                  <c:v>572</c:v>
                </c:pt>
                <c:pt idx="74">
                  <c:v>583</c:v>
                </c:pt>
                <c:pt idx="75">
                  <c:v>583</c:v>
                </c:pt>
                <c:pt idx="76">
                  <c:v>583</c:v>
                </c:pt>
                <c:pt idx="77">
                  <c:v>594</c:v>
                </c:pt>
                <c:pt idx="78">
                  <c:v>605</c:v>
                </c:pt>
                <c:pt idx="79">
                  <c:v>616</c:v>
                </c:pt>
                <c:pt idx="80">
                  <c:v>616</c:v>
                </c:pt>
                <c:pt idx="81">
                  <c:v>620</c:v>
                </c:pt>
                <c:pt idx="82">
                  <c:v>620</c:v>
                </c:pt>
                <c:pt idx="83">
                  <c:v>620</c:v>
                </c:pt>
                <c:pt idx="84">
                  <c:v>631</c:v>
                </c:pt>
                <c:pt idx="85">
                  <c:v>642</c:v>
                </c:pt>
                <c:pt idx="86">
                  <c:v>653</c:v>
                </c:pt>
                <c:pt idx="87">
                  <c:v>664</c:v>
                </c:pt>
                <c:pt idx="88">
                  <c:v>675</c:v>
                </c:pt>
                <c:pt idx="89">
                  <c:v>675</c:v>
                </c:pt>
                <c:pt idx="90">
                  <c:v>675</c:v>
                </c:pt>
                <c:pt idx="91">
                  <c:v>686</c:v>
                </c:pt>
                <c:pt idx="92">
                  <c:v>697</c:v>
                </c:pt>
                <c:pt idx="93">
                  <c:v>708</c:v>
                </c:pt>
                <c:pt idx="94">
                  <c:v>719</c:v>
                </c:pt>
                <c:pt idx="95">
                  <c:v>730</c:v>
                </c:pt>
                <c:pt idx="96">
                  <c:v>730</c:v>
                </c:pt>
                <c:pt idx="97">
                  <c:v>730</c:v>
                </c:pt>
                <c:pt idx="98">
                  <c:v>741</c:v>
                </c:pt>
                <c:pt idx="99">
                  <c:v>752</c:v>
                </c:pt>
                <c:pt idx="100">
                  <c:v>763</c:v>
                </c:pt>
                <c:pt idx="101">
                  <c:v>774</c:v>
                </c:pt>
                <c:pt idx="102">
                  <c:v>785</c:v>
                </c:pt>
                <c:pt idx="103">
                  <c:v>785</c:v>
                </c:pt>
                <c:pt idx="104">
                  <c:v>785</c:v>
                </c:pt>
                <c:pt idx="105">
                  <c:v>793</c:v>
                </c:pt>
                <c:pt idx="106">
                  <c:v>801</c:v>
                </c:pt>
                <c:pt idx="107">
                  <c:v>809</c:v>
                </c:pt>
                <c:pt idx="108">
                  <c:v>815</c:v>
                </c:pt>
                <c:pt idx="109">
                  <c:v>819</c:v>
                </c:pt>
                <c:pt idx="110">
                  <c:v>819</c:v>
                </c:pt>
                <c:pt idx="111">
                  <c:v>819</c:v>
                </c:pt>
                <c:pt idx="112">
                  <c:v>819</c:v>
                </c:pt>
                <c:pt idx="113">
                  <c:v>819</c:v>
                </c:pt>
                <c:pt idx="114">
                  <c:v>819</c:v>
                </c:pt>
                <c:pt idx="115">
                  <c:v>819</c:v>
                </c:pt>
                <c:pt idx="116">
                  <c:v>819</c:v>
                </c:pt>
                <c:pt idx="117">
                  <c:v>819</c:v>
                </c:pt>
                <c:pt idx="118">
                  <c:v>819</c:v>
                </c:pt>
                <c:pt idx="119">
                  <c:v>830</c:v>
                </c:pt>
                <c:pt idx="120">
                  <c:v>841</c:v>
                </c:pt>
                <c:pt idx="121">
                  <c:v>852</c:v>
                </c:pt>
                <c:pt idx="122">
                  <c:v>863</c:v>
                </c:pt>
                <c:pt idx="123">
                  <c:v>874</c:v>
                </c:pt>
                <c:pt idx="124">
                  <c:v>874</c:v>
                </c:pt>
                <c:pt idx="125">
                  <c:v>874</c:v>
                </c:pt>
                <c:pt idx="126">
                  <c:v>885</c:v>
                </c:pt>
                <c:pt idx="127">
                  <c:v>896</c:v>
                </c:pt>
                <c:pt idx="128">
                  <c:v>907</c:v>
                </c:pt>
                <c:pt idx="129">
                  <c:v>918</c:v>
                </c:pt>
                <c:pt idx="130">
                  <c:v>929</c:v>
                </c:pt>
                <c:pt idx="131">
                  <c:v>929</c:v>
                </c:pt>
                <c:pt idx="132">
                  <c:v>929</c:v>
                </c:pt>
                <c:pt idx="133">
                  <c:v>929</c:v>
                </c:pt>
                <c:pt idx="134">
                  <c:v>940</c:v>
                </c:pt>
                <c:pt idx="135">
                  <c:v>951</c:v>
                </c:pt>
                <c:pt idx="136">
                  <c:v>962</c:v>
                </c:pt>
                <c:pt idx="137">
                  <c:v>973</c:v>
                </c:pt>
                <c:pt idx="138">
                  <c:v>973</c:v>
                </c:pt>
                <c:pt idx="139">
                  <c:v>973</c:v>
                </c:pt>
                <c:pt idx="140">
                  <c:v>984</c:v>
                </c:pt>
                <c:pt idx="141">
                  <c:v>995</c:v>
                </c:pt>
                <c:pt idx="142">
                  <c:v>1006</c:v>
                </c:pt>
                <c:pt idx="143">
                  <c:v>1017</c:v>
                </c:pt>
                <c:pt idx="144">
                  <c:v>1028</c:v>
                </c:pt>
                <c:pt idx="145">
                  <c:v>1028</c:v>
                </c:pt>
                <c:pt idx="146">
                  <c:v>1028</c:v>
                </c:pt>
                <c:pt idx="147">
                  <c:v>1039</c:v>
                </c:pt>
                <c:pt idx="148">
                  <c:v>1050</c:v>
                </c:pt>
                <c:pt idx="149">
                  <c:v>1061</c:v>
                </c:pt>
                <c:pt idx="150">
                  <c:v>1072</c:v>
                </c:pt>
                <c:pt idx="151">
                  <c:v>1083</c:v>
                </c:pt>
                <c:pt idx="152">
                  <c:v>1083</c:v>
                </c:pt>
                <c:pt idx="153">
                  <c:v>1083</c:v>
                </c:pt>
                <c:pt idx="154">
                  <c:v>1094</c:v>
                </c:pt>
                <c:pt idx="155">
                  <c:v>1105</c:v>
                </c:pt>
                <c:pt idx="156">
                  <c:v>1116</c:v>
                </c:pt>
                <c:pt idx="157">
                  <c:v>1127</c:v>
                </c:pt>
                <c:pt idx="158">
                  <c:v>1138</c:v>
                </c:pt>
                <c:pt idx="159">
                  <c:v>1138</c:v>
                </c:pt>
                <c:pt idx="160">
                  <c:v>1138</c:v>
                </c:pt>
                <c:pt idx="161">
                  <c:v>1149</c:v>
                </c:pt>
                <c:pt idx="162">
                  <c:v>1160</c:v>
                </c:pt>
                <c:pt idx="163">
                  <c:v>1171</c:v>
                </c:pt>
                <c:pt idx="164">
                  <c:v>1182</c:v>
                </c:pt>
                <c:pt idx="165">
                  <c:v>1193</c:v>
                </c:pt>
                <c:pt idx="166">
                  <c:v>1193</c:v>
                </c:pt>
                <c:pt idx="167">
                  <c:v>1193</c:v>
                </c:pt>
                <c:pt idx="168">
                  <c:v>1204</c:v>
                </c:pt>
                <c:pt idx="169">
                  <c:v>1215</c:v>
                </c:pt>
                <c:pt idx="170">
                  <c:v>1226</c:v>
                </c:pt>
                <c:pt idx="171">
                  <c:v>1237</c:v>
                </c:pt>
                <c:pt idx="172">
                  <c:v>1248</c:v>
                </c:pt>
                <c:pt idx="173">
                  <c:v>1248</c:v>
                </c:pt>
                <c:pt idx="174">
                  <c:v>1248</c:v>
                </c:pt>
                <c:pt idx="175">
                  <c:v>1259</c:v>
                </c:pt>
                <c:pt idx="176">
                  <c:v>1270</c:v>
                </c:pt>
                <c:pt idx="177">
                  <c:v>1281</c:v>
                </c:pt>
                <c:pt idx="178">
                  <c:v>1292</c:v>
                </c:pt>
                <c:pt idx="179">
                  <c:v>1303</c:v>
                </c:pt>
                <c:pt idx="180">
                  <c:v>1303</c:v>
                </c:pt>
                <c:pt idx="181">
                  <c:v>1303</c:v>
                </c:pt>
                <c:pt idx="182">
                  <c:v>1314</c:v>
                </c:pt>
                <c:pt idx="183">
                  <c:v>1325</c:v>
                </c:pt>
                <c:pt idx="184">
                  <c:v>1336</c:v>
                </c:pt>
                <c:pt idx="185">
                  <c:v>1347</c:v>
                </c:pt>
                <c:pt idx="186">
                  <c:v>1358</c:v>
                </c:pt>
                <c:pt idx="187">
                  <c:v>1358</c:v>
                </c:pt>
                <c:pt idx="188">
                  <c:v>1358</c:v>
                </c:pt>
                <c:pt idx="189">
                  <c:v>1369</c:v>
                </c:pt>
                <c:pt idx="190">
                  <c:v>1380</c:v>
                </c:pt>
                <c:pt idx="191">
                  <c:v>1391</c:v>
                </c:pt>
                <c:pt idx="192">
                  <c:v>1402</c:v>
                </c:pt>
                <c:pt idx="193">
                  <c:v>1413</c:v>
                </c:pt>
                <c:pt idx="194">
                  <c:v>1413</c:v>
                </c:pt>
                <c:pt idx="195">
                  <c:v>1413</c:v>
                </c:pt>
                <c:pt idx="196">
                  <c:v>1424</c:v>
                </c:pt>
                <c:pt idx="197">
                  <c:v>1435</c:v>
                </c:pt>
                <c:pt idx="198">
                  <c:v>1446</c:v>
                </c:pt>
                <c:pt idx="199">
                  <c:v>1457</c:v>
                </c:pt>
                <c:pt idx="200">
                  <c:v>1468</c:v>
                </c:pt>
                <c:pt idx="201">
                  <c:v>1468</c:v>
                </c:pt>
                <c:pt idx="202">
                  <c:v>1468</c:v>
                </c:pt>
                <c:pt idx="203">
                  <c:v>1479</c:v>
                </c:pt>
                <c:pt idx="204">
                  <c:v>1490</c:v>
                </c:pt>
                <c:pt idx="205">
                  <c:v>1501</c:v>
                </c:pt>
                <c:pt idx="206">
                  <c:v>1512</c:v>
                </c:pt>
                <c:pt idx="207">
                  <c:v>1523</c:v>
                </c:pt>
                <c:pt idx="208">
                  <c:v>1523</c:v>
                </c:pt>
                <c:pt idx="209">
                  <c:v>1523</c:v>
                </c:pt>
                <c:pt idx="210">
                  <c:v>1534</c:v>
                </c:pt>
                <c:pt idx="211">
                  <c:v>1545</c:v>
                </c:pt>
                <c:pt idx="212">
                  <c:v>1556</c:v>
                </c:pt>
                <c:pt idx="213">
                  <c:v>1567</c:v>
                </c:pt>
                <c:pt idx="214">
                  <c:v>1578</c:v>
                </c:pt>
                <c:pt idx="215">
                  <c:v>1578</c:v>
                </c:pt>
                <c:pt idx="216">
                  <c:v>1578</c:v>
                </c:pt>
                <c:pt idx="217">
                  <c:v>1589</c:v>
                </c:pt>
                <c:pt idx="218">
                  <c:v>1600</c:v>
                </c:pt>
                <c:pt idx="219">
                  <c:v>1611</c:v>
                </c:pt>
                <c:pt idx="220">
                  <c:v>1622</c:v>
                </c:pt>
                <c:pt idx="221">
                  <c:v>1633</c:v>
                </c:pt>
                <c:pt idx="222">
                  <c:v>1633</c:v>
                </c:pt>
                <c:pt idx="223">
                  <c:v>1633</c:v>
                </c:pt>
                <c:pt idx="224">
                  <c:v>1644</c:v>
                </c:pt>
                <c:pt idx="225">
                  <c:v>1655</c:v>
                </c:pt>
                <c:pt idx="226">
                  <c:v>1666</c:v>
                </c:pt>
                <c:pt idx="227">
                  <c:v>1677</c:v>
                </c:pt>
                <c:pt idx="228">
                  <c:v>1688</c:v>
                </c:pt>
                <c:pt idx="229">
                  <c:v>1688</c:v>
                </c:pt>
                <c:pt idx="230">
                  <c:v>1688</c:v>
                </c:pt>
                <c:pt idx="231">
                  <c:v>1699</c:v>
                </c:pt>
                <c:pt idx="232">
                  <c:v>1710</c:v>
                </c:pt>
                <c:pt idx="233">
                  <c:v>1721</c:v>
                </c:pt>
                <c:pt idx="234">
                  <c:v>1732</c:v>
                </c:pt>
                <c:pt idx="235">
                  <c:v>1743</c:v>
                </c:pt>
                <c:pt idx="236">
                  <c:v>1743</c:v>
                </c:pt>
                <c:pt idx="237">
                  <c:v>1743</c:v>
                </c:pt>
                <c:pt idx="238">
                  <c:v>1754</c:v>
                </c:pt>
                <c:pt idx="239">
                  <c:v>1765</c:v>
                </c:pt>
                <c:pt idx="240">
                  <c:v>1776</c:v>
                </c:pt>
                <c:pt idx="241">
                  <c:v>1787</c:v>
                </c:pt>
                <c:pt idx="242">
                  <c:v>1798</c:v>
                </c:pt>
                <c:pt idx="243">
                  <c:v>1798</c:v>
                </c:pt>
                <c:pt idx="244">
                  <c:v>1798</c:v>
                </c:pt>
                <c:pt idx="245">
                  <c:v>1809</c:v>
                </c:pt>
                <c:pt idx="246">
                  <c:v>1820</c:v>
                </c:pt>
                <c:pt idx="247">
                  <c:v>1831</c:v>
                </c:pt>
                <c:pt idx="248">
                  <c:v>1842</c:v>
                </c:pt>
                <c:pt idx="249">
                  <c:v>1853</c:v>
                </c:pt>
                <c:pt idx="250">
                  <c:v>1853</c:v>
                </c:pt>
                <c:pt idx="251">
                  <c:v>1853</c:v>
                </c:pt>
                <c:pt idx="252">
                  <c:v>1864</c:v>
                </c:pt>
                <c:pt idx="253">
                  <c:v>1875</c:v>
                </c:pt>
                <c:pt idx="254">
                  <c:v>1886</c:v>
                </c:pt>
                <c:pt idx="255">
                  <c:v>1897</c:v>
                </c:pt>
                <c:pt idx="256">
                  <c:v>1908</c:v>
                </c:pt>
                <c:pt idx="257">
                  <c:v>1908</c:v>
                </c:pt>
                <c:pt idx="258">
                  <c:v>1908</c:v>
                </c:pt>
                <c:pt idx="259">
                  <c:v>1919</c:v>
                </c:pt>
                <c:pt idx="260">
                  <c:v>1930</c:v>
                </c:pt>
                <c:pt idx="261">
                  <c:v>1941</c:v>
                </c:pt>
                <c:pt idx="262">
                  <c:v>1952</c:v>
                </c:pt>
                <c:pt idx="263">
                  <c:v>1963</c:v>
                </c:pt>
                <c:pt idx="264">
                  <c:v>1963</c:v>
                </c:pt>
                <c:pt idx="265">
                  <c:v>1963</c:v>
                </c:pt>
                <c:pt idx="266">
                  <c:v>1963</c:v>
                </c:pt>
                <c:pt idx="267">
                  <c:v>1974</c:v>
                </c:pt>
                <c:pt idx="268">
                  <c:v>1985</c:v>
                </c:pt>
                <c:pt idx="269">
                  <c:v>1996</c:v>
                </c:pt>
                <c:pt idx="270">
                  <c:v>2007</c:v>
                </c:pt>
                <c:pt idx="271">
                  <c:v>2007</c:v>
                </c:pt>
                <c:pt idx="272">
                  <c:v>2007</c:v>
                </c:pt>
                <c:pt idx="273">
                  <c:v>2018</c:v>
                </c:pt>
                <c:pt idx="274">
                  <c:v>2029</c:v>
                </c:pt>
                <c:pt idx="275">
                  <c:v>2040</c:v>
                </c:pt>
                <c:pt idx="276">
                  <c:v>2051</c:v>
                </c:pt>
                <c:pt idx="277">
                  <c:v>2062</c:v>
                </c:pt>
                <c:pt idx="278">
                  <c:v>2062</c:v>
                </c:pt>
                <c:pt idx="279">
                  <c:v>2062</c:v>
                </c:pt>
                <c:pt idx="280">
                  <c:v>2073</c:v>
                </c:pt>
                <c:pt idx="281">
                  <c:v>2084</c:v>
                </c:pt>
                <c:pt idx="282">
                  <c:v>2095</c:v>
                </c:pt>
                <c:pt idx="283">
                  <c:v>2106</c:v>
                </c:pt>
                <c:pt idx="284">
                  <c:v>2117</c:v>
                </c:pt>
                <c:pt idx="285">
                  <c:v>2117</c:v>
                </c:pt>
                <c:pt idx="286">
                  <c:v>2117</c:v>
                </c:pt>
                <c:pt idx="287">
                  <c:v>2128</c:v>
                </c:pt>
                <c:pt idx="288">
                  <c:v>2139</c:v>
                </c:pt>
                <c:pt idx="289">
                  <c:v>2150</c:v>
                </c:pt>
                <c:pt idx="290">
                  <c:v>2161</c:v>
                </c:pt>
                <c:pt idx="291">
                  <c:v>2172</c:v>
                </c:pt>
                <c:pt idx="292">
                  <c:v>2172</c:v>
                </c:pt>
                <c:pt idx="293">
                  <c:v>2172</c:v>
                </c:pt>
                <c:pt idx="294">
                  <c:v>2183</c:v>
                </c:pt>
                <c:pt idx="295">
                  <c:v>2194</c:v>
                </c:pt>
                <c:pt idx="296">
                  <c:v>2205</c:v>
                </c:pt>
                <c:pt idx="297">
                  <c:v>2216</c:v>
                </c:pt>
                <c:pt idx="298">
                  <c:v>2227</c:v>
                </c:pt>
                <c:pt idx="299">
                  <c:v>2227</c:v>
                </c:pt>
                <c:pt idx="300">
                  <c:v>2227</c:v>
                </c:pt>
                <c:pt idx="301">
                  <c:v>2238</c:v>
                </c:pt>
                <c:pt idx="302">
                  <c:v>2238</c:v>
                </c:pt>
                <c:pt idx="303">
                  <c:v>2249</c:v>
                </c:pt>
                <c:pt idx="304">
                  <c:v>2260</c:v>
                </c:pt>
                <c:pt idx="305">
                  <c:v>2271</c:v>
                </c:pt>
                <c:pt idx="306">
                  <c:v>2271</c:v>
                </c:pt>
                <c:pt idx="307">
                  <c:v>2271</c:v>
                </c:pt>
                <c:pt idx="308">
                  <c:v>2282</c:v>
                </c:pt>
                <c:pt idx="309">
                  <c:v>2293</c:v>
                </c:pt>
                <c:pt idx="310">
                  <c:v>2304</c:v>
                </c:pt>
                <c:pt idx="311">
                  <c:v>2315</c:v>
                </c:pt>
                <c:pt idx="312">
                  <c:v>2326</c:v>
                </c:pt>
                <c:pt idx="313">
                  <c:v>2326</c:v>
                </c:pt>
                <c:pt idx="314">
                  <c:v>2326</c:v>
                </c:pt>
                <c:pt idx="315">
                  <c:v>2337</c:v>
                </c:pt>
                <c:pt idx="316">
                  <c:v>2348</c:v>
                </c:pt>
                <c:pt idx="317">
                  <c:v>2359</c:v>
                </c:pt>
                <c:pt idx="318">
                  <c:v>2370</c:v>
                </c:pt>
                <c:pt idx="319">
                  <c:v>2381</c:v>
                </c:pt>
                <c:pt idx="320">
                  <c:v>2381</c:v>
                </c:pt>
                <c:pt idx="321">
                  <c:v>2381</c:v>
                </c:pt>
                <c:pt idx="322">
                  <c:v>2392</c:v>
                </c:pt>
                <c:pt idx="323">
                  <c:v>2403</c:v>
                </c:pt>
                <c:pt idx="324">
                  <c:v>2414</c:v>
                </c:pt>
                <c:pt idx="325">
                  <c:v>2425</c:v>
                </c:pt>
                <c:pt idx="326">
                  <c:v>2436</c:v>
                </c:pt>
                <c:pt idx="327">
                  <c:v>2436</c:v>
                </c:pt>
                <c:pt idx="328">
                  <c:v>2436</c:v>
                </c:pt>
                <c:pt idx="329">
                  <c:v>2447</c:v>
                </c:pt>
                <c:pt idx="330">
                  <c:v>2458</c:v>
                </c:pt>
                <c:pt idx="331">
                  <c:v>2469</c:v>
                </c:pt>
                <c:pt idx="332">
                  <c:v>2480</c:v>
                </c:pt>
                <c:pt idx="333">
                  <c:v>2491</c:v>
                </c:pt>
                <c:pt idx="334">
                  <c:v>2491</c:v>
                </c:pt>
                <c:pt idx="335">
                  <c:v>2491</c:v>
                </c:pt>
                <c:pt idx="336">
                  <c:v>2502</c:v>
                </c:pt>
                <c:pt idx="337">
                  <c:v>2513</c:v>
                </c:pt>
                <c:pt idx="338">
                  <c:v>2524</c:v>
                </c:pt>
                <c:pt idx="339">
                  <c:v>2535</c:v>
                </c:pt>
                <c:pt idx="340">
                  <c:v>2546</c:v>
                </c:pt>
                <c:pt idx="341">
                  <c:v>2546</c:v>
                </c:pt>
                <c:pt idx="342">
                  <c:v>2546</c:v>
                </c:pt>
                <c:pt idx="343">
                  <c:v>2557</c:v>
                </c:pt>
                <c:pt idx="344">
                  <c:v>2568</c:v>
                </c:pt>
                <c:pt idx="345">
                  <c:v>2579</c:v>
                </c:pt>
                <c:pt idx="346">
                  <c:v>2590</c:v>
                </c:pt>
                <c:pt idx="347">
                  <c:v>2601</c:v>
                </c:pt>
                <c:pt idx="348">
                  <c:v>2601</c:v>
                </c:pt>
                <c:pt idx="349">
                  <c:v>2601</c:v>
                </c:pt>
                <c:pt idx="350">
                  <c:v>2612</c:v>
                </c:pt>
                <c:pt idx="351">
                  <c:v>2623</c:v>
                </c:pt>
                <c:pt idx="352">
                  <c:v>2634</c:v>
                </c:pt>
                <c:pt idx="353">
                  <c:v>2645</c:v>
                </c:pt>
                <c:pt idx="354">
                  <c:v>2656</c:v>
                </c:pt>
                <c:pt idx="355">
                  <c:v>2656</c:v>
                </c:pt>
                <c:pt idx="356">
                  <c:v>2656</c:v>
                </c:pt>
                <c:pt idx="357">
                  <c:v>2667</c:v>
                </c:pt>
                <c:pt idx="358">
                  <c:v>2678</c:v>
                </c:pt>
                <c:pt idx="359">
                  <c:v>2689</c:v>
                </c:pt>
                <c:pt idx="360">
                  <c:v>2700</c:v>
                </c:pt>
                <c:pt idx="361">
                  <c:v>2711</c:v>
                </c:pt>
                <c:pt idx="362">
                  <c:v>2711</c:v>
                </c:pt>
                <c:pt idx="363">
                  <c:v>2711</c:v>
                </c:pt>
                <c:pt idx="364">
                  <c:v>2711</c:v>
                </c:pt>
                <c:pt idx="365">
                  <c:v>2722</c:v>
                </c:pt>
                <c:pt idx="366">
                  <c:v>2733</c:v>
                </c:pt>
                <c:pt idx="367">
                  <c:v>2744</c:v>
                </c:pt>
                <c:pt idx="368">
                  <c:v>2755</c:v>
                </c:pt>
                <c:pt idx="369">
                  <c:v>2755</c:v>
                </c:pt>
                <c:pt idx="370">
                  <c:v>2755</c:v>
                </c:pt>
                <c:pt idx="371">
                  <c:v>2766</c:v>
                </c:pt>
                <c:pt idx="372">
                  <c:v>2777</c:v>
                </c:pt>
                <c:pt idx="373">
                  <c:v>2788</c:v>
                </c:pt>
                <c:pt idx="374">
                  <c:v>2799</c:v>
                </c:pt>
                <c:pt idx="375">
                  <c:v>2810</c:v>
                </c:pt>
                <c:pt idx="376">
                  <c:v>2810</c:v>
                </c:pt>
                <c:pt idx="377">
                  <c:v>2810</c:v>
                </c:pt>
                <c:pt idx="378">
                  <c:v>2821</c:v>
                </c:pt>
                <c:pt idx="379">
                  <c:v>2832</c:v>
                </c:pt>
                <c:pt idx="380">
                  <c:v>2843</c:v>
                </c:pt>
                <c:pt idx="381">
                  <c:v>2854</c:v>
                </c:pt>
                <c:pt idx="382">
                  <c:v>2865</c:v>
                </c:pt>
                <c:pt idx="383">
                  <c:v>2865</c:v>
                </c:pt>
                <c:pt idx="384">
                  <c:v>2865</c:v>
                </c:pt>
                <c:pt idx="385">
                  <c:v>2876</c:v>
                </c:pt>
                <c:pt idx="386">
                  <c:v>2887</c:v>
                </c:pt>
                <c:pt idx="387">
                  <c:v>2898</c:v>
                </c:pt>
                <c:pt idx="388">
                  <c:v>2909</c:v>
                </c:pt>
                <c:pt idx="389">
                  <c:v>2920</c:v>
                </c:pt>
                <c:pt idx="390">
                  <c:v>2920</c:v>
                </c:pt>
                <c:pt idx="391">
                  <c:v>2920</c:v>
                </c:pt>
                <c:pt idx="392">
                  <c:v>2931</c:v>
                </c:pt>
                <c:pt idx="393">
                  <c:v>2942</c:v>
                </c:pt>
                <c:pt idx="394">
                  <c:v>2953</c:v>
                </c:pt>
                <c:pt idx="395">
                  <c:v>2964</c:v>
                </c:pt>
                <c:pt idx="396">
                  <c:v>2975</c:v>
                </c:pt>
                <c:pt idx="397">
                  <c:v>2975</c:v>
                </c:pt>
                <c:pt idx="398">
                  <c:v>2975</c:v>
                </c:pt>
                <c:pt idx="399">
                  <c:v>2986</c:v>
                </c:pt>
                <c:pt idx="400">
                  <c:v>2997</c:v>
                </c:pt>
                <c:pt idx="401">
                  <c:v>3008</c:v>
                </c:pt>
                <c:pt idx="402">
                  <c:v>3019</c:v>
                </c:pt>
                <c:pt idx="403">
                  <c:v>3030</c:v>
                </c:pt>
                <c:pt idx="404">
                  <c:v>3030</c:v>
                </c:pt>
                <c:pt idx="405">
                  <c:v>3030</c:v>
                </c:pt>
                <c:pt idx="406">
                  <c:v>3041</c:v>
                </c:pt>
                <c:pt idx="407">
                  <c:v>3052</c:v>
                </c:pt>
                <c:pt idx="408">
                  <c:v>3063</c:v>
                </c:pt>
                <c:pt idx="409">
                  <c:v>3074</c:v>
                </c:pt>
                <c:pt idx="410">
                  <c:v>3085</c:v>
                </c:pt>
                <c:pt idx="411">
                  <c:v>3085</c:v>
                </c:pt>
                <c:pt idx="412">
                  <c:v>3085</c:v>
                </c:pt>
                <c:pt idx="413">
                  <c:v>3096</c:v>
                </c:pt>
                <c:pt idx="414">
                  <c:v>3107</c:v>
                </c:pt>
                <c:pt idx="415">
                  <c:v>3118</c:v>
                </c:pt>
                <c:pt idx="416">
                  <c:v>3129</c:v>
                </c:pt>
                <c:pt idx="417">
                  <c:v>3140</c:v>
                </c:pt>
                <c:pt idx="418">
                  <c:v>3140</c:v>
                </c:pt>
                <c:pt idx="419">
                  <c:v>3140</c:v>
                </c:pt>
                <c:pt idx="420">
                  <c:v>3151</c:v>
                </c:pt>
                <c:pt idx="421">
                  <c:v>3162</c:v>
                </c:pt>
                <c:pt idx="422">
                  <c:v>3173</c:v>
                </c:pt>
                <c:pt idx="423">
                  <c:v>3184</c:v>
                </c:pt>
                <c:pt idx="424">
                  <c:v>3195</c:v>
                </c:pt>
                <c:pt idx="425">
                  <c:v>3195</c:v>
                </c:pt>
                <c:pt idx="426">
                  <c:v>3195</c:v>
                </c:pt>
                <c:pt idx="427">
                  <c:v>3206</c:v>
                </c:pt>
                <c:pt idx="428">
                  <c:v>3217</c:v>
                </c:pt>
                <c:pt idx="429">
                  <c:v>3228</c:v>
                </c:pt>
                <c:pt idx="430">
                  <c:v>3239</c:v>
                </c:pt>
                <c:pt idx="431">
                  <c:v>3250</c:v>
                </c:pt>
                <c:pt idx="432">
                  <c:v>3250</c:v>
                </c:pt>
                <c:pt idx="433">
                  <c:v>3250</c:v>
                </c:pt>
                <c:pt idx="434">
                  <c:v>3261</c:v>
                </c:pt>
                <c:pt idx="435">
                  <c:v>3272</c:v>
                </c:pt>
                <c:pt idx="436">
                  <c:v>3283</c:v>
                </c:pt>
                <c:pt idx="437">
                  <c:v>3294</c:v>
                </c:pt>
                <c:pt idx="438">
                  <c:v>3305</c:v>
                </c:pt>
                <c:pt idx="439">
                  <c:v>3305</c:v>
                </c:pt>
                <c:pt idx="440">
                  <c:v>3305</c:v>
                </c:pt>
                <c:pt idx="441">
                  <c:v>3316</c:v>
                </c:pt>
                <c:pt idx="442">
                  <c:v>3327</c:v>
                </c:pt>
                <c:pt idx="443">
                  <c:v>3338</c:v>
                </c:pt>
                <c:pt idx="444">
                  <c:v>3338</c:v>
                </c:pt>
                <c:pt idx="445">
                  <c:v>3342</c:v>
                </c:pt>
                <c:pt idx="446">
                  <c:v>3342</c:v>
                </c:pt>
                <c:pt idx="447">
                  <c:v>3342</c:v>
                </c:pt>
                <c:pt idx="448">
                  <c:v>3353</c:v>
                </c:pt>
                <c:pt idx="449">
                  <c:v>3364</c:v>
                </c:pt>
                <c:pt idx="450">
                  <c:v>3375</c:v>
                </c:pt>
                <c:pt idx="451">
                  <c:v>3386</c:v>
                </c:pt>
                <c:pt idx="452">
                  <c:v>3397</c:v>
                </c:pt>
                <c:pt idx="453">
                  <c:v>3397</c:v>
                </c:pt>
                <c:pt idx="454">
                  <c:v>3397</c:v>
                </c:pt>
                <c:pt idx="455">
                  <c:v>3408</c:v>
                </c:pt>
                <c:pt idx="456">
                  <c:v>3419</c:v>
                </c:pt>
                <c:pt idx="457">
                  <c:v>3430</c:v>
                </c:pt>
                <c:pt idx="458">
                  <c:v>3441</c:v>
                </c:pt>
                <c:pt idx="459">
                  <c:v>3452</c:v>
                </c:pt>
                <c:pt idx="460">
                  <c:v>3452</c:v>
                </c:pt>
                <c:pt idx="461">
                  <c:v>3452</c:v>
                </c:pt>
                <c:pt idx="462">
                  <c:v>3463</c:v>
                </c:pt>
                <c:pt idx="463">
                  <c:v>3474</c:v>
                </c:pt>
                <c:pt idx="464">
                  <c:v>3485</c:v>
                </c:pt>
                <c:pt idx="465">
                  <c:v>3496</c:v>
                </c:pt>
                <c:pt idx="466">
                  <c:v>3507</c:v>
                </c:pt>
                <c:pt idx="467">
                  <c:v>3507</c:v>
                </c:pt>
                <c:pt idx="468">
                  <c:v>3507</c:v>
                </c:pt>
                <c:pt idx="469">
                  <c:v>3515</c:v>
                </c:pt>
                <c:pt idx="470">
                  <c:v>3523</c:v>
                </c:pt>
                <c:pt idx="471">
                  <c:v>3531</c:v>
                </c:pt>
                <c:pt idx="472">
                  <c:v>3537</c:v>
                </c:pt>
                <c:pt idx="473">
                  <c:v>3543</c:v>
                </c:pt>
                <c:pt idx="474">
                  <c:v>3547</c:v>
                </c:pt>
                <c:pt idx="475">
                  <c:v>3547</c:v>
                </c:pt>
                <c:pt idx="476">
                  <c:v>3547</c:v>
                </c:pt>
                <c:pt idx="477">
                  <c:v>3547</c:v>
                </c:pt>
                <c:pt idx="478">
                  <c:v>3547</c:v>
                </c:pt>
                <c:pt idx="479">
                  <c:v>3547</c:v>
                </c:pt>
                <c:pt idx="480">
                  <c:v>3547</c:v>
                </c:pt>
                <c:pt idx="481">
                  <c:v>3547</c:v>
                </c:pt>
                <c:pt idx="482">
                  <c:v>3547</c:v>
                </c:pt>
                <c:pt idx="483">
                  <c:v>3547</c:v>
                </c:pt>
                <c:pt idx="484">
                  <c:v>3558</c:v>
                </c:pt>
                <c:pt idx="485">
                  <c:v>3569</c:v>
                </c:pt>
                <c:pt idx="486">
                  <c:v>3580</c:v>
                </c:pt>
                <c:pt idx="487">
                  <c:v>3591</c:v>
                </c:pt>
                <c:pt idx="488">
                  <c:v>3591</c:v>
                </c:pt>
                <c:pt idx="489">
                  <c:v>3591</c:v>
                </c:pt>
                <c:pt idx="490">
                  <c:v>3602</c:v>
                </c:pt>
                <c:pt idx="491">
                  <c:v>3613</c:v>
                </c:pt>
                <c:pt idx="492">
                  <c:v>3624</c:v>
                </c:pt>
                <c:pt idx="493">
                  <c:v>3635</c:v>
                </c:pt>
                <c:pt idx="494">
                  <c:v>3646</c:v>
                </c:pt>
                <c:pt idx="495">
                  <c:v>3646</c:v>
                </c:pt>
                <c:pt idx="496">
                  <c:v>3646</c:v>
                </c:pt>
                <c:pt idx="497">
                  <c:v>3646</c:v>
                </c:pt>
                <c:pt idx="498">
                  <c:v>3657</c:v>
                </c:pt>
                <c:pt idx="499">
                  <c:v>3668</c:v>
                </c:pt>
                <c:pt idx="500">
                  <c:v>3679</c:v>
                </c:pt>
                <c:pt idx="501">
                  <c:v>3690</c:v>
                </c:pt>
                <c:pt idx="502">
                  <c:v>3690</c:v>
                </c:pt>
                <c:pt idx="503">
                  <c:v>3690</c:v>
                </c:pt>
                <c:pt idx="504">
                  <c:v>3701</c:v>
                </c:pt>
                <c:pt idx="505">
                  <c:v>3712</c:v>
                </c:pt>
                <c:pt idx="506">
                  <c:v>3723</c:v>
                </c:pt>
                <c:pt idx="507">
                  <c:v>3734</c:v>
                </c:pt>
                <c:pt idx="508">
                  <c:v>3745</c:v>
                </c:pt>
                <c:pt idx="509">
                  <c:v>3745</c:v>
                </c:pt>
                <c:pt idx="510">
                  <c:v>3745</c:v>
                </c:pt>
                <c:pt idx="511">
                  <c:v>3756</c:v>
                </c:pt>
                <c:pt idx="512">
                  <c:v>3767</c:v>
                </c:pt>
                <c:pt idx="513">
                  <c:v>3778</c:v>
                </c:pt>
                <c:pt idx="514">
                  <c:v>3789</c:v>
                </c:pt>
                <c:pt idx="515">
                  <c:v>3800</c:v>
                </c:pt>
                <c:pt idx="516">
                  <c:v>3800</c:v>
                </c:pt>
                <c:pt idx="517">
                  <c:v>3800</c:v>
                </c:pt>
                <c:pt idx="518">
                  <c:v>3811</c:v>
                </c:pt>
                <c:pt idx="519">
                  <c:v>3822</c:v>
                </c:pt>
                <c:pt idx="520">
                  <c:v>3833</c:v>
                </c:pt>
                <c:pt idx="521">
                  <c:v>3844</c:v>
                </c:pt>
                <c:pt idx="522">
                  <c:v>3855</c:v>
                </c:pt>
                <c:pt idx="523">
                  <c:v>3855</c:v>
                </c:pt>
                <c:pt idx="524">
                  <c:v>3855</c:v>
                </c:pt>
                <c:pt idx="525">
                  <c:v>3866</c:v>
                </c:pt>
                <c:pt idx="526">
                  <c:v>3877</c:v>
                </c:pt>
                <c:pt idx="527">
                  <c:v>3888</c:v>
                </c:pt>
                <c:pt idx="528">
                  <c:v>3899</c:v>
                </c:pt>
                <c:pt idx="529">
                  <c:v>3910</c:v>
                </c:pt>
                <c:pt idx="530">
                  <c:v>3910</c:v>
                </c:pt>
                <c:pt idx="531">
                  <c:v>3910</c:v>
                </c:pt>
                <c:pt idx="532">
                  <c:v>3921</c:v>
                </c:pt>
                <c:pt idx="533">
                  <c:v>3932</c:v>
                </c:pt>
                <c:pt idx="534">
                  <c:v>3943</c:v>
                </c:pt>
                <c:pt idx="535">
                  <c:v>3954</c:v>
                </c:pt>
                <c:pt idx="536">
                  <c:v>3965</c:v>
                </c:pt>
                <c:pt idx="537">
                  <c:v>3965</c:v>
                </c:pt>
                <c:pt idx="538">
                  <c:v>3965</c:v>
                </c:pt>
                <c:pt idx="539">
                  <c:v>3976</c:v>
                </c:pt>
                <c:pt idx="540">
                  <c:v>3987</c:v>
                </c:pt>
                <c:pt idx="541">
                  <c:v>3998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A6-4D08-8DF9-DE027B061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3203360"/>
        <c:axId val="-101261120"/>
      </c:lineChart>
      <c:catAx>
        <c:axId val="-8320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261120"/>
        <c:crosses val="autoZero"/>
        <c:auto val="1"/>
        <c:lblAlgn val="ctr"/>
        <c:lblOffset val="100"/>
        <c:noMultiLvlLbl val="0"/>
      </c:catAx>
      <c:valAx>
        <c:axId val="-10126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320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82B8BE-87BB-48A5-9AC0-175AA852D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3BB3E9-E6B0-4251-94C1-FA28CE8C6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7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88975"/>
            <a:ext cx="4587875" cy="3440113"/>
          </a:xfrm>
          <a:ln w="12700"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59275"/>
            <a:ext cx="5140325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5" tIns="46738" rIns="93475" bIns="46738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45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87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7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 to provide</a:t>
            </a:r>
            <a:r>
              <a:rPr lang="en-US" baseline="0" dirty="0" smtClean="0"/>
              <a:t>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 to provide</a:t>
            </a:r>
            <a:r>
              <a:rPr lang="en-US" baseline="0" dirty="0" smtClean="0"/>
              <a:t>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9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 to provide</a:t>
            </a:r>
            <a:r>
              <a:rPr lang="en-US" baseline="0" dirty="0" smtClean="0"/>
              <a:t>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7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0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9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8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9905A9-796D-482E-8F13-B12E4E26C2F0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558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Phlebotomy Completed includes</a:t>
            </a:r>
            <a:r>
              <a:rPr lang="en-US" baseline="0" dirty="0" smtClean="0"/>
              <a:t> partial blood draw.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0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of 3/27/2017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2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8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9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5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7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9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3EB5A4-0F42-4198-B83C-C0C4D46A5B05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908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done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49BA5FE-BA18-4FA2-9CD2-FA704ADF43EA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795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% of FU complete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does not include drop outs.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2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Cut and paste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061ACE-5983-40C7-938A-A9AD19F30607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6296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24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5DAAE70-7390-463B-81BD-7C585E5F4641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42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3EB5A4-0F42-4198-B83C-C0C4D46A5B05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591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69543-FC5B-4562-A378-BB5595F345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F45F9-AAE0-432F-95AE-4441E7D09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0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AD5FE-44F8-46D4-986E-5CB8E5DD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2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C5AA0-8D9B-47EC-9E0A-C68BA5BAB5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84499-C78D-447B-8E89-8EC336C61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C6FBE-7913-4DEB-BFDC-296233639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fld id="{2ED7D2F6-265C-4ECA-805A-9D1C47928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169-411C-48DF-88C3-C18973526D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AE0E0-5EBE-45C9-BD63-B1AE265AA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38045-A7E3-4B73-BFC8-6D744B7DF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875D9-AFBE-4648-92F7-D8D8FDF13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5BB00-9AE3-4D38-861B-53869442C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B8D3B-DAE6-4F34-AFC3-7BC823FC9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759E-173B-4DE5-9235-E19D91C2A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B1D77-DEF7-4622-B3C9-B2ED4E08C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1C17F5DA-0112-4C14-94C8-64F0E0BC21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E2227E54-0298-4418-8765-B725AEFDC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2.png"/><Relationship Id="rId4" Type="http://schemas.openxmlformats.org/officeDocument/2006/relationships/chart" Target="../charts/chart4.xml"/><Relationship Id="rId9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ChangeArrowheads="1"/>
          </p:cNvSpPr>
          <p:nvPr/>
        </p:nvSpPr>
        <p:spPr bwMode="auto">
          <a:xfrm>
            <a:off x="381000" y="13716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MESA Operations </a:t>
            </a:r>
          </a:p>
        </p:txBody>
      </p:sp>
      <p:sp>
        <p:nvSpPr>
          <p:cNvPr id="20482" name="Rectangle 12"/>
          <p:cNvSpPr>
            <a:spLocks noChangeArrowheads="1"/>
          </p:cNvSpPr>
          <p:nvPr/>
        </p:nvSpPr>
        <p:spPr bwMode="auto">
          <a:xfrm>
            <a:off x="1219200" y="3276600"/>
            <a:ext cx="655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600">
              <a:solidFill>
                <a:srgbClr val="FFFF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Completion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52183668"/>
              </p:ext>
            </p:extLst>
          </p:nvPr>
        </p:nvGraphicFramePr>
        <p:xfrm>
          <a:off x="1115854" y="1551016"/>
          <a:ext cx="6912292" cy="402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5573106"/>
            <a:ext cx="665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j-lt"/>
              </a:rPr>
              <a:t>As of </a:t>
            </a:r>
            <a:r>
              <a:rPr lang="en-US" b="1" dirty="0">
                <a:latin typeface="+mj-lt"/>
              </a:rPr>
              <a:t>8/28/2017, 2400 participants</a:t>
            </a:r>
            <a:r>
              <a:rPr lang="en-US" dirty="0">
                <a:latin typeface="+mj-lt"/>
              </a:rPr>
              <a:t> completed Exam 6 core exam during the </a:t>
            </a:r>
            <a:r>
              <a:rPr lang="en-US" b="1" dirty="0">
                <a:latin typeface="+mj-lt"/>
              </a:rPr>
              <a:t>245 clinic days</a:t>
            </a:r>
            <a:r>
              <a:rPr lang="en-US" dirty="0">
                <a:latin typeface="+mj-lt"/>
              </a:rPr>
              <a:t> (9.0 </a:t>
            </a:r>
            <a:r>
              <a:rPr lang="en-US" dirty="0" err="1">
                <a:latin typeface="+mj-lt"/>
              </a:rPr>
              <a:t>ppts</a:t>
            </a:r>
            <a:r>
              <a:rPr lang="en-US" dirty="0">
                <a:latin typeface="+mj-lt"/>
              </a:rPr>
              <a:t>/day).  If on target, </a:t>
            </a:r>
            <a:r>
              <a:rPr lang="en-US" b="1" dirty="0">
                <a:latin typeface="+mj-lt"/>
              </a:rPr>
              <a:t>2700 participants </a:t>
            </a:r>
            <a:r>
              <a:rPr lang="en-US" dirty="0">
                <a:latin typeface="+mj-lt"/>
              </a:rPr>
              <a:t>would have completed the exam (~11 </a:t>
            </a:r>
            <a:r>
              <a:rPr lang="en-US" dirty="0" err="1">
                <a:latin typeface="+mj-lt"/>
              </a:rPr>
              <a:t>ppts</a:t>
            </a:r>
            <a:r>
              <a:rPr lang="en-US" dirty="0">
                <a:latin typeface="+mj-lt"/>
              </a:rPr>
              <a:t>/day), so retention is currently at 89</a:t>
            </a:r>
            <a:r>
              <a:rPr lang="en-US" b="1" dirty="0">
                <a:latin typeface="+mj-lt"/>
              </a:rPr>
              <a:t>% of the target</a:t>
            </a:r>
            <a:r>
              <a:rPr lang="en-US" dirty="0">
                <a:latin typeface="+mj-lt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51016"/>
            <a:ext cx="7696200" cy="39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Completion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162674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+mj-lt"/>
              </a:rPr>
              <a:t>Wake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Forest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Completed </a:t>
            </a:r>
            <a:r>
              <a:rPr lang="en-US" dirty="0">
                <a:latin typeface="+mj-lt"/>
              </a:rPr>
              <a:t>258 Exam 6 visits (1.1 per clinic day, 59% of goal).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Target </a:t>
            </a:r>
            <a:r>
              <a:rPr lang="en-US" dirty="0">
                <a:latin typeface="+mj-lt"/>
              </a:rPr>
              <a:t>is 438 (1.8 per clinic day).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206608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Columbia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Completed </a:t>
            </a:r>
            <a:r>
              <a:rPr lang="en-US" dirty="0">
                <a:latin typeface="+mj-lt"/>
              </a:rPr>
              <a:t>345 Exam 6 visits (1.4 per clinic day, 72% of goal).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Target </a:t>
            </a:r>
            <a:r>
              <a:rPr lang="en-US" dirty="0">
                <a:latin typeface="+mj-lt"/>
              </a:rPr>
              <a:t>is 478 (2.0 per clinic day).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30388"/>
            <a:ext cx="4295274" cy="22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755"/>
            <a:ext cx="429527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6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Completion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162674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+mj-lt"/>
              </a:rPr>
              <a:t>Johns Hopkins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Completed </a:t>
            </a:r>
            <a:r>
              <a:rPr lang="en-US" dirty="0">
                <a:latin typeface="+mj-lt"/>
              </a:rPr>
              <a:t>352 Exam 6 visits (1.4 per clinic day, 94% of goal).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arget </a:t>
            </a:r>
            <a:r>
              <a:rPr lang="en-US" dirty="0">
                <a:latin typeface="+mj-lt"/>
              </a:rPr>
              <a:t>is 385 (1.6 per clinic day).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206608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Minnesota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Completed </a:t>
            </a:r>
            <a:r>
              <a:rPr lang="en-US" dirty="0">
                <a:latin typeface="+mj-lt"/>
              </a:rPr>
              <a:t>495 Exam 6 visits (2.0 per clinic day, 106% of goal).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arget </a:t>
            </a:r>
            <a:r>
              <a:rPr lang="en-US" dirty="0">
                <a:latin typeface="+mj-lt"/>
              </a:rPr>
              <a:t>is 465 (1.9 per clinic day).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7" y="1727010"/>
            <a:ext cx="4265213" cy="223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9" y="4302037"/>
            <a:ext cx="425193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Completion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162674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+mj-lt"/>
              </a:rPr>
              <a:t>Northwestern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ompleted </a:t>
            </a:r>
            <a:r>
              <a:rPr lang="en-US" dirty="0">
                <a:latin typeface="+mj-lt"/>
              </a:rPr>
              <a:t>516 Exam 6 visits (2.1 per clinic day, 100% of goal).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arget </a:t>
            </a:r>
            <a:r>
              <a:rPr lang="en-US" dirty="0">
                <a:latin typeface="+mj-lt"/>
              </a:rPr>
              <a:t>is 518 (2.1 per clinic day).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206608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UCLA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Completed </a:t>
            </a:r>
            <a:r>
              <a:rPr lang="en-US" dirty="0">
                <a:latin typeface="+mj-lt"/>
              </a:rPr>
              <a:t>434 Exam 6 visits (1.8 per clinic day, 93% of goal).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Target </a:t>
            </a:r>
            <a:r>
              <a:rPr lang="en-US" dirty="0">
                <a:latin typeface="+mj-lt"/>
              </a:rPr>
              <a:t>is 465 (1.9 per clinic day).</a:t>
            </a:r>
          </a:p>
          <a:p>
            <a:endParaRPr lang="en-US" b="1" dirty="0" smtClean="0">
              <a:latin typeface="+mj-lt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1" y="1722174"/>
            <a:ext cx="429527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4202853"/>
            <a:ext cx="430042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Core Completion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56095"/>
              </p:ext>
            </p:extLst>
          </p:nvPr>
        </p:nvGraphicFramePr>
        <p:xfrm>
          <a:off x="290254" y="1981200"/>
          <a:ext cx="8563492" cy="18592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80369">
                  <a:extLst>
                    <a:ext uri="{9D8B030D-6E8A-4147-A177-3AD203B41FA5}">
                      <a16:colId xmlns:a16="http://schemas.microsoft.com/office/drawing/2014/main" val="5188444"/>
                    </a:ext>
                  </a:extLst>
                </a:gridCol>
                <a:gridCol w="680369">
                  <a:extLst>
                    <a:ext uri="{9D8B030D-6E8A-4147-A177-3AD203B41FA5}">
                      <a16:colId xmlns:a16="http://schemas.microsoft.com/office/drawing/2014/main" val="2728127044"/>
                    </a:ext>
                  </a:extLst>
                </a:gridCol>
                <a:gridCol w="725756">
                  <a:extLst>
                    <a:ext uri="{9D8B030D-6E8A-4147-A177-3AD203B41FA5}">
                      <a16:colId xmlns:a16="http://schemas.microsoft.com/office/drawing/2014/main" val="20423788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812635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59407789"/>
                    </a:ext>
                  </a:extLst>
                </a:gridCol>
                <a:gridCol w="943571">
                  <a:extLst>
                    <a:ext uri="{9D8B030D-6E8A-4147-A177-3AD203B41FA5}">
                      <a16:colId xmlns:a16="http://schemas.microsoft.com/office/drawing/2014/main" val="4011784564"/>
                    </a:ext>
                  </a:extLst>
                </a:gridCol>
                <a:gridCol w="590880">
                  <a:extLst>
                    <a:ext uri="{9D8B030D-6E8A-4147-A177-3AD203B41FA5}">
                      <a16:colId xmlns:a16="http://schemas.microsoft.com/office/drawing/2014/main" val="4158375919"/>
                    </a:ext>
                  </a:extLst>
                </a:gridCol>
                <a:gridCol w="1051597">
                  <a:extLst>
                    <a:ext uri="{9D8B030D-6E8A-4147-A177-3AD203B41FA5}">
                      <a16:colId xmlns:a16="http://schemas.microsoft.com/office/drawing/2014/main" val="2797231053"/>
                    </a:ext>
                  </a:extLst>
                </a:gridCol>
                <a:gridCol w="784417">
                  <a:extLst>
                    <a:ext uri="{9D8B030D-6E8A-4147-A177-3AD203B41FA5}">
                      <a16:colId xmlns:a16="http://schemas.microsoft.com/office/drawing/2014/main" val="990950988"/>
                    </a:ext>
                  </a:extLst>
                </a:gridCol>
                <a:gridCol w="787841">
                  <a:extLst>
                    <a:ext uri="{9D8B030D-6E8A-4147-A177-3AD203B41FA5}">
                      <a16:colId xmlns:a16="http://schemas.microsoft.com/office/drawing/2014/main" val="1097082950"/>
                    </a:ext>
                  </a:extLst>
                </a:gridCol>
                <a:gridCol w="794692">
                  <a:extLst>
                    <a:ext uri="{9D8B030D-6E8A-4147-A177-3AD203B41FA5}">
                      <a16:colId xmlns:a16="http://schemas.microsoft.com/office/drawing/2014/main" val="1077424225"/>
                    </a:ext>
                  </a:extLst>
                </a:gridCol>
              </a:tblGrid>
              <a:tr h="2914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Visits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Blood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Pressure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Oximetry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Anthro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pometry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Phlebotomy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Urine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Medications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Medical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History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Personal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History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Physical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Function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extLst>
                  <a:ext uri="{0D108BD9-81ED-4DB2-BD59-A6C34878D82A}">
                    <a16:rowId xmlns:a16="http://schemas.microsoft.com/office/drawing/2014/main" val="1937704514"/>
                  </a:ext>
                </a:extLst>
              </a:tr>
              <a:tr h="166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WFU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7267349"/>
                  </a:ext>
                </a:extLst>
              </a:tr>
              <a:tr h="166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7111932"/>
                  </a:ext>
                </a:extLst>
              </a:tr>
              <a:tr h="166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JHU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871728"/>
                  </a:ext>
                </a:extLst>
              </a:tr>
              <a:tr h="166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9176535"/>
                  </a:ext>
                </a:extLst>
              </a:tr>
              <a:tr h="166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NWU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476671"/>
                  </a:ext>
                </a:extLst>
              </a:tr>
              <a:tr h="166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UCLA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398143"/>
                  </a:ext>
                </a:extLst>
              </a:tr>
              <a:tr h="166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4" marR="596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76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AS Completion – </a:t>
            </a:r>
            <a:br>
              <a:rPr lang="en-US" dirty="0" smtClean="0"/>
            </a:br>
            <a:r>
              <a:rPr lang="en-US" dirty="0" err="1" smtClean="0"/>
              <a:t>AFib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40953"/>
              </p:ext>
            </p:extLst>
          </p:nvPr>
        </p:nvGraphicFramePr>
        <p:xfrm>
          <a:off x="685800" y="1828800"/>
          <a:ext cx="5325110" cy="1905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931704658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81935520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3207719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06214882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54738956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Selected HR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Monitor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Consented HR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Monitor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Consented to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Cog Function Tests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Consented to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Brain MRI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1803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WFU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5299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375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JHU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9898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284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NWU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7249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UCLA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634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20856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1710"/>
              </p:ext>
            </p:extLst>
          </p:nvPr>
        </p:nvGraphicFramePr>
        <p:xfrm>
          <a:off x="685800" y="3886200"/>
          <a:ext cx="5105402" cy="204025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30430">
                  <a:extLst>
                    <a:ext uri="{9D8B030D-6E8A-4147-A177-3AD203B41FA5}">
                      <a16:colId xmlns:a16="http://schemas.microsoft.com/office/drawing/2014/main" val="2261538757"/>
                    </a:ext>
                  </a:extLst>
                </a:gridCol>
                <a:gridCol w="663039">
                  <a:extLst>
                    <a:ext uri="{9D8B030D-6E8A-4147-A177-3AD203B41FA5}">
                      <a16:colId xmlns:a16="http://schemas.microsoft.com/office/drawing/2014/main" val="1935499382"/>
                    </a:ext>
                  </a:extLst>
                </a:gridCol>
                <a:gridCol w="663039">
                  <a:extLst>
                    <a:ext uri="{9D8B030D-6E8A-4147-A177-3AD203B41FA5}">
                      <a16:colId xmlns:a16="http://schemas.microsoft.com/office/drawing/2014/main" val="4123127105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4215329517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1955133492"/>
                    </a:ext>
                  </a:extLst>
                </a:gridCol>
                <a:gridCol w="795647">
                  <a:extLst>
                    <a:ext uri="{9D8B030D-6E8A-4147-A177-3AD203B41FA5}">
                      <a16:colId xmlns:a16="http://schemas.microsoft.com/office/drawing/2014/main" val="3999463434"/>
                    </a:ext>
                  </a:extLst>
                </a:gridCol>
                <a:gridCol w="795649">
                  <a:extLst>
                    <a:ext uri="{9D8B030D-6E8A-4147-A177-3AD203B41FA5}">
                      <a16:colId xmlns:a16="http://schemas.microsoft.com/office/drawing/2014/main" val="721248946"/>
                    </a:ext>
                  </a:extLst>
                </a:gridCol>
              </a:tblGrid>
              <a:tr h="639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Site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Eligible for Patch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Patch #1 </a:t>
                      </a:r>
                      <a:br>
                        <a:rPr lang="en-US" sz="1050" dirty="0">
                          <a:effectLst/>
                        </a:rPr>
                      </a:br>
                      <a:r>
                        <a:rPr lang="en-US" sz="1050" dirty="0">
                          <a:effectLst/>
                        </a:rPr>
                        <a:t>Applied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Patch #2 </a:t>
                      </a:r>
                      <a:br>
                        <a:rPr lang="en-US" sz="1050" dirty="0">
                          <a:effectLst/>
                        </a:rPr>
                      </a:br>
                      <a:r>
                        <a:rPr lang="en-US" sz="1050" dirty="0">
                          <a:effectLst/>
                        </a:rPr>
                        <a:t>Mailed to </a:t>
                      </a:r>
                      <a:r>
                        <a:rPr lang="en-US" sz="1050" dirty="0" err="1" smtClean="0">
                          <a:effectLst/>
                        </a:rPr>
                        <a:t>Ppt</a:t>
                      </a:r>
                      <a:r>
                        <a:rPr lang="en-US" sz="1050" dirty="0" smtClean="0">
                          <a:effectLst/>
                        </a:rPr>
                        <a:t>*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Cog Function </a:t>
                      </a:r>
                      <a:br>
                        <a:rPr lang="en-US" sz="1050" dirty="0">
                          <a:effectLst/>
                        </a:rPr>
                      </a:br>
                      <a:r>
                        <a:rPr lang="en-US" sz="1050" dirty="0">
                          <a:effectLst/>
                        </a:rPr>
                        <a:t>Testing Complete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# with prior Afib 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(including E6 self-report)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# Alerts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extLst>
                  <a:ext uri="{0D108BD9-81ED-4DB2-BD59-A6C34878D82A}">
                    <a16:rowId xmlns:a16="http://schemas.microsoft.com/office/drawing/2014/main" val="3827685455"/>
                  </a:ext>
                </a:extLst>
              </a:tr>
              <a:tr h="147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WFU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9656661"/>
                  </a:ext>
                </a:extLst>
              </a:tr>
              <a:tr h="147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2197423"/>
                  </a:ext>
                </a:extLst>
              </a:tr>
              <a:tr h="147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JHU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4278726"/>
                  </a:ext>
                </a:extLst>
              </a:tr>
              <a:tr h="147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3338200"/>
                  </a:ext>
                </a:extLst>
              </a:tr>
              <a:tr h="147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NWU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463631"/>
                  </a:ext>
                </a:extLst>
              </a:tr>
              <a:tr h="66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UCLA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0853086"/>
                  </a:ext>
                </a:extLst>
              </a:tr>
              <a:tr h="147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Total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9" marR="534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030033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019800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*As of 8/24/2017, participants are asked to wear 1 heart monitor patch instead of 2.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1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AS Completion – </a:t>
            </a:r>
            <a:br>
              <a:rPr lang="en-US" dirty="0" smtClean="0"/>
            </a:br>
            <a:r>
              <a:rPr lang="en-US" dirty="0" smtClean="0"/>
              <a:t>Heart Failure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4983"/>
              </p:ext>
            </p:extLst>
          </p:nvPr>
        </p:nvGraphicFramePr>
        <p:xfrm>
          <a:off x="685800" y="1981200"/>
          <a:ext cx="7772400" cy="1905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1583406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8397716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23778038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18425019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92373275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44519804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26963355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81803588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Selected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Echo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Arterial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Stiffness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Physical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Activity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KCCQ-12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6MW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6MW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Exclusion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727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WFU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1380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965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JHU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9121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0680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NWU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2536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UCLA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276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1798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6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AS Completion – </a:t>
            </a:r>
            <a:br>
              <a:rPr lang="en-US" dirty="0" smtClean="0"/>
            </a:br>
            <a:r>
              <a:rPr lang="en-US" dirty="0" smtClean="0"/>
              <a:t>UKNOW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40681"/>
              </p:ext>
            </p:extLst>
          </p:nvPr>
        </p:nvGraphicFramePr>
        <p:xfrm>
          <a:off x="713509" y="2209800"/>
          <a:ext cx="3782291" cy="1905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686028749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16718957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2787164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Selected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ICIQ-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FLUTS/MLUTS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6811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WFU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4725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990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JHU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2114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374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NWU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066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UCLA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598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90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8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AS Completion – </a:t>
            </a:r>
            <a:br>
              <a:rPr lang="en-US" dirty="0" smtClean="0"/>
            </a:br>
            <a:r>
              <a:rPr lang="en-US" dirty="0" smtClean="0"/>
              <a:t>MESA Memory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243137"/>
            <a:ext cx="8315325" cy="2305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724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Target sample (n=550, 80% of 675) for cognitive testing, MRI and AB-PET.</a:t>
            </a:r>
          </a:p>
          <a:p>
            <a:r>
              <a:rPr lang="en-US" sz="1200" dirty="0" smtClean="0">
                <a:latin typeface="+mj-lt"/>
              </a:rPr>
              <a:t>LP sub-study has a target sample size of 200 (37% of 540)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0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AS Completion – </a:t>
            </a:r>
            <a:br>
              <a:rPr lang="en-US" dirty="0" smtClean="0"/>
            </a:br>
            <a:r>
              <a:rPr lang="en-US" dirty="0" smtClean="0"/>
              <a:t>MESA Lung/Lung NS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659037"/>
            <a:ext cx="2074735" cy="279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2352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300" b="1" i="0" u="none" strike="noStrike" cap="none" normalizeH="0" baseline="0" dirty="0" smtClean="0" bmk="_Toc491697747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Lung/Lung NS Components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300" b="1" dirty="0" bmk="_Toc491697747"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300" b="1" i="0" u="none" strike="noStrike" cap="none" normalizeH="0" baseline="0" dirty="0" smtClean="0" bmk="_Toc491697747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300" b="1" dirty="0" bmk="_Toc491697747"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300" b="1" i="0" u="none" strike="noStrike" cap="none" normalizeH="0" baseline="0" dirty="0" smtClean="0" bmk="_Toc491697747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300" b="1" dirty="0" bmk="_Toc491697747"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300" b="1" i="0" u="none" strike="noStrike" cap="none" normalizeH="0" baseline="0" dirty="0" smtClean="0" bmk="_Toc491697747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300" b="1" dirty="0" bmk="_Toc491697747"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300" b="1" i="0" u="none" strike="noStrike" cap="none" normalizeH="0" baseline="0" dirty="0" smtClean="0" bmk="_Toc491697747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300" b="1" dirty="0" bmk="_Toc491697747"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300" b="1" dirty="0"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300" b="1" dirty="0" smtClean="0">
                <a:latin typeface="Cambria" panose="02040503050406030204" pitchFamily="18" charset="0"/>
              </a:rPr>
              <a:t>Spirometry Completion</a:t>
            </a: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13754"/>
              </p:ext>
            </p:extLst>
          </p:nvPr>
        </p:nvGraphicFramePr>
        <p:xfrm>
          <a:off x="304800" y="2057400"/>
          <a:ext cx="8534402" cy="1905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81554">
                  <a:extLst>
                    <a:ext uri="{9D8B030D-6E8A-4147-A177-3AD203B41FA5}">
                      <a16:colId xmlns:a16="http://schemas.microsoft.com/office/drawing/2014/main" val="2686028749"/>
                    </a:ext>
                  </a:extLst>
                </a:gridCol>
                <a:gridCol w="718862">
                  <a:extLst>
                    <a:ext uri="{9D8B030D-6E8A-4147-A177-3AD203B41FA5}">
                      <a16:colId xmlns:a16="http://schemas.microsoft.com/office/drawing/2014/main" val="167189574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1827871646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4275459316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143705232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2031552825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3699964070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1055607727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2371826385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4037997456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271037486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Selected ANY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Lung 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Consented ANY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Lung 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Completed ANY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Lung 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Selected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Contrast 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Consented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Contrast 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Completed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Contrast 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eligible for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Contrast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Consented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Spirometry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Completed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Spirometry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Completed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Lung Q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6811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WFU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4725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990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JHU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2114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374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NWU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066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598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90669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26214"/>
              </p:ext>
            </p:extLst>
          </p:nvPr>
        </p:nvGraphicFramePr>
        <p:xfrm>
          <a:off x="304799" y="4447913"/>
          <a:ext cx="8534402" cy="19431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81554">
                  <a:extLst>
                    <a:ext uri="{9D8B030D-6E8A-4147-A177-3AD203B41FA5}">
                      <a16:colId xmlns:a16="http://schemas.microsoft.com/office/drawing/2014/main" val="1842441777"/>
                    </a:ext>
                  </a:extLst>
                </a:gridCol>
                <a:gridCol w="718862">
                  <a:extLst>
                    <a:ext uri="{9D8B030D-6E8A-4147-A177-3AD203B41FA5}">
                      <a16:colId xmlns:a16="http://schemas.microsoft.com/office/drawing/2014/main" val="1968741272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1821485180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1608664941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3083463774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3659839570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471338772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1253276527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3391345519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2276654371"/>
                    </a:ext>
                  </a:extLst>
                </a:gridCol>
                <a:gridCol w="781554">
                  <a:extLst>
                    <a:ext uri="{9D8B030D-6E8A-4147-A177-3AD203B41FA5}">
                      <a16:colId xmlns:a16="http://schemas.microsoft.com/office/drawing/2014/main" val="259294604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 6 Visits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Selected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 Spirometry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Consented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Spirometry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Completed 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Pre-BD Spirometry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eligible for Pre-BD Spirometry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Selected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Post-BD Spirometry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Pre-BD Spiro not complete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Completed Post-BD 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Spirometry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Post-BD Spirometry Not Complete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Completed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Lung Questionnaire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195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WFU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441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6356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JHU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598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514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NWU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7470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UCLA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0330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502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9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Operations Subcommittee Report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3962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latin typeface="+mj-lt"/>
                <a:ea typeface="ＭＳ Ｐゴシック" pitchFamily="34" charset="-128"/>
              </a:rPr>
              <a:t>Timeline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latin typeface="+mj-lt"/>
                <a:ea typeface="ＭＳ Ｐゴシック" pitchFamily="34" charset="-128"/>
              </a:rPr>
              <a:t>Follow-up calls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latin typeface="+mj-lt"/>
                <a:ea typeface="ＭＳ Ｐゴシック" pitchFamily="34" charset="-128"/>
              </a:rPr>
              <a:t>Participant Relations Committee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latin typeface="+mj-lt"/>
                <a:ea typeface="ＭＳ Ｐゴシック" pitchFamily="34" charset="-128"/>
              </a:rPr>
              <a:t>Exam 6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Core and Ancillary Study Progress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Alerts	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Results Reporting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533400" lvl="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  <a:ea typeface="ＭＳ Ｐゴシック" pitchFamily="34" charset="-128"/>
              </a:rPr>
              <a:t>Retention Strategies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endParaRPr lang="en-US" dirty="0" smtClean="0">
              <a:latin typeface="+mj-lt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dirty="0" smtClean="0">
              <a:latin typeface="+mj-lt"/>
              <a:ea typeface="ＭＳ Ｐゴシック" pitchFamily="34" charset="-128"/>
            </a:endParaRPr>
          </a:p>
          <a:p>
            <a:pPr marL="933450" lvl="1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AS Completion – </a:t>
            </a:r>
            <a:br>
              <a:rPr lang="en-US" dirty="0" smtClean="0"/>
            </a:br>
            <a:r>
              <a:rPr lang="en-US" dirty="0" smtClean="0"/>
              <a:t>MESA INVITE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24133"/>
              </p:ext>
            </p:extLst>
          </p:nvPr>
        </p:nvGraphicFramePr>
        <p:xfrm>
          <a:off x="304800" y="1752600"/>
          <a:ext cx="8458200" cy="274955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78766">
                  <a:extLst>
                    <a:ext uri="{9D8B030D-6E8A-4147-A177-3AD203B41FA5}">
                      <a16:colId xmlns:a16="http://schemas.microsoft.com/office/drawing/2014/main" val="1695688888"/>
                    </a:ext>
                  </a:extLst>
                </a:gridCol>
                <a:gridCol w="435634">
                  <a:extLst>
                    <a:ext uri="{9D8B030D-6E8A-4147-A177-3AD203B41FA5}">
                      <a16:colId xmlns:a16="http://schemas.microsoft.com/office/drawing/2014/main" val="172068751"/>
                    </a:ext>
                  </a:extLst>
                </a:gridCol>
                <a:gridCol w="442104">
                  <a:extLst>
                    <a:ext uri="{9D8B030D-6E8A-4147-A177-3AD203B41FA5}">
                      <a16:colId xmlns:a16="http://schemas.microsoft.com/office/drawing/2014/main" val="4279307371"/>
                    </a:ext>
                  </a:extLst>
                </a:gridCol>
                <a:gridCol w="398972">
                  <a:extLst>
                    <a:ext uri="{9D8B030D-6E8A-4147-A177-3AD203B41FA5}">
                      <a16:colId xmlns:a16="http://schemas.microsoft.com/office/drawing/2014/main" val="4222004275"/>
                    </a:ext>
                  </a:extLst>
                </a:gridCol>
                <a:gridCol w="398972">
                  <a:extLst>
                    <a:ext uri="{9D8B030D-6E8A-4147-A177-3AD203B41FA5}">
                      <a16:colId xmlns:a16="http://schemas.microsoft.com/office/drawing/2014/main" val="2024052689"/>
                    </a:ext>
                  </a:extLst>
                </a:gridCol>
                <a:gridCol w="360152">
                  <a:extLst>
                    <a:ext uri="{9D8B030D-6E8A-4147-A177-3AD203B41FA5}">
                      <a16:colId xmlns:a16="http://schemas.microsoft.com/office/drawing/2014/main" val="2186568237"/>
                    </a:ext>
                  </a:extLst>
                </a:gridCol>
                <a:gridCol w="517586">
                  <a:extLst>
                    <a:ext uri="{9D8B030D-6E8A-4147-A177-3AD203B41FA5}">
                      <a16:colId xmlns:a16="http://schemas.microsoft.com/office/drawing/2014/main" val="850031594"/>
                    </a:ext>
                  </a:extLst>
                </a:gridCol>
                <a:gridCol w="319177">
                  <a:extLst>
                    <a:ext uri="{9D8B030D-6E8A-4147-A177-3AD203B41FA5}">
                      <a16:colId xmlns:a16="http://schemas.microsoft.com/office/drawing/2014/main" val="1628823420"/>
                    </a:ext>
                  </a:extLst>
                </a:gridCol>
                <a:gridCol w="390546">
                  <a:extLst>
                    <a:ext uri="{9D8B030D-6E8A-4147-A177-3AD203B41FA5}">
                      <a16:colId xmlns:a16="http://schemas.microsoft.com/office/drawing/2014/main" val="3812204649"/>
                    </a:ext>
                  </a:extLst>
                </a:gridCol>
                <a:gridCol w="384002">
                  <a:extLst>
                    <a:ext uri="{9D8B030D-6E8A-4147-A177-3AD203B41FA5}">
                      <a16:colId xmlns:a16="http://schemas.microsoft.com/office/drawing/2014/main" val="2124810330"/>
                    </a:ext>
                  </a:extLst>
                </a:gridCol>
                <a:gridCol w="377236">
                  <a:extLst>
                    <a:ext uri="{9D8B030D-6E8A-4147-A177-3AD203B41FA5}">
                      <a16:colId xmlns:a16="http://schemas.microsoft.com/office/drawing/2014/main" val="3044980686"/>
                    </a:ext>
                  </a:extLst>
                </a:gridCol>
                <a:gridCol w="507492">
                  <a:extLst>
                    <a:ext uri="{9D8B030D-6E8A-4147-A177-3AD203B41FA5}">
                      <a16:colId xmlns:a16="http://schemas.microsoft.com/office/drawing/2014/main" val="124836336"/>
                    </a:ext>
                  </a:extLst>
                </a:gridCol>
                <a:gridCol w="482118">
                  <a:extLst>
                    <a:ext uri="{9D8B030D-6E8A-4147-A177-3AD203B41FA5}">
                      <a16:colId xmlns:a16="http://schemas.microsoft.com/office/drawing/2014/main" val="854847089"/>
                    </a:ext>
                  </a:extLst>
                </a:gridCol>
                <a:gridCol w="385692">
                  <a:extLst>
                    <a:ext uri="{9D8B030D-6E8A-4147-A177-3AD203B41FA5}">
                      <a16:colId xmlns:a16="http://schemas.microsoft.com/office/drawing/2014/main" val="1209904034"/>
                    </a:ext>
                  </a:extLst>
                </a:gridCol>
                <a:gridCol w="378929">
                  <a:extLst>
                    <a:ext uri="{9D8B030D-6E8A-4147-A177-3AD203B41FA5}">
                      <a16:colId xmlns:a16="http://schemas.microsoft.com/office/drawing/2014/main" val="3346328642"/>
                    </a:ext>
                  </a:extLst>
                </a:gridCol>
                <a:gridCol w="482118">
                  <a:extLst>
                    <a:ext uri="{9D8B030D-6E8A-4147-A177-3AD203B41FA5}">
                      <a16:colId xmlns:a16="http://schemas.microsoft.com/office/drawing/2014/main" val="2122568946"/>
                    </a:ext>
                  </a:extLst>
                </a:gridCol>
                <a:gridCol w="483808">
                  <a:extLst>
                    <a:ext uri="{9D8B030D-6E8A-4147-A177-3AD203B41FA5}">
                      <a16:colId xmlns:a16="http://schemas.microsoft.com/office/drawing/2014/main" val="3719967875"/>
                    </a:ext>
                  </a:extLst>
                </a:gridCol>
                <a:gridCol w="646205">
                  <a:extLst>
                    <a:ext uri="{9D8B030D-6E8A-4147-A177-3AD203B41FA5}">
                      <a16:colId xmlns:a16="http://schemas.microsoft.com/office/drawing/2014/main" val="3701926707"/>
                    </a:ext>
                  </a:extLst>
                </a:gridCol>
                <a:gridCol w="588691">
                  <a:extLst>
                    <a:ext uri="{9D8B030D-6E8A-4147-A177-3AD203B41FA5}">
                      <a16:colId xmlns:a16="http://schemas.microsoft.com/office/drawing/2014/main" val="1709082390"/>
                    </a:ext>
                  </a:extLst>
                </a:gridCol>
              </a:tblGrid>
              <a:tr h="190500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Screeners 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Screening Result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Consent status for those 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Study Drug Status for those consented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2-week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phone call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6A Visit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218133"/>
                  </a:ext>
                </a:extLst>
              </a:tr>
              <a:tr h="4095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Complete before INVITE start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Complete after INVITE start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Pending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02338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Selected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Visits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Screener 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Visits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Screener 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E6 not 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Screener 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Refused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Missing/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Incomplete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Consented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Declined Consent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Pending Consent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Dispensed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Dispensed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0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WFU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886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65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JHU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948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NWU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5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25678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4572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Of 739 screened participants, 31% are eligible, 44% ineligible, and 26% refused to participate.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85% of ineligible participants were excluded for exceeding 1000IU of vitamin D daily.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0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AS Completion – </a:t>
            </a:r>
            <a:br>
              <a:rPr lang="en-US" dirty="0" smtClean="0"/>
            </a:br>
            <a:r>
              <a:rPr lang="en-US" dirty="0" smtClean="0"/>
              <a:t>Epigenetics of Atherosclerosis CUS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1514"/>
              </p:ext>
            </p:extLst>
          </p:nvPr>
        </p:nvGraphicFramePr>
        <p:xfrm>
          <a:off x="698269" y="1905000"/>
          <a:ext cx="4114800" cy="14780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29384">
                  <a:extLst>
                    <a:ext uri="{9D8B030D-6E8A-4147-A177-3AD203B41FA5}">
                      <a16:colId xmlns:a16="http://schemas.microsoft.com/office/drawing/2014/main" val="647848762"/>
                    </a:ext>
                  </a:extLst>
                </a:gridCol>
                <a:gridCol w="870494">
                  <a:extLst>
                    <a:ext uri="{9D8B030D-6E8A-4147-A177-3AD203B41FA5}">
                      <a16:colId xmlns:a16="http://schemas.microsoft.com/office/drawing/2014/main" val="271540656"/>
                    </a:ext>
                  </a:extLst>
                </a:gridCol>
                <a:gridCol w="762322">
                  <a:extLst>
                    <a:ext uri="{9D8B030D-6E8A-4147-A177-3AD203B41FA5}">
                      <a16:colId xmlns:a16="http://schemas.microsoft.com/office/drawing/2014/main" val="38025303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572806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882389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Selected and had E6 Visit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Consented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Completed CUS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CUS </a:t>
                      </a:r>
                      <a:r>
                        <a:rPr lang="en-US" sz="1100" dirty="0">
                          <a:effectLst/>
                        </a:rPr>
                        <a:t>not </a:t>
                      </a:r>
                      <a:r>
                        <a:rPr lang="en-US" sz="1100" dirty="0" smtClean="0">
                          <a:effectLst/>
                        </a:rPr>
                        <a:t>completed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/>
                </a:tc>
                <a:extLst>
                  <a:ext uri="{0D108BD9-81ED-4DB2-BD59-A6C34878D82A}">
                    <a16:rowId xmlns:a16="http://schemas.microsoft.com/office/drawing/2014/main" val="1924246767"/>
                  </a:ext>
                </a:extLst>
              </a:tr>
              <a:tr h="173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WFU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ctr"/>
                </a:tc>
                <a:extLst>
                  <a:ext uri="{0D108BD9-81ED-4DB2-BD59-A6C34878D82A}">
                    <a16:rowId xmlns:a16="http://schemas.microsoft.com/office/drawing/2014/main" val="3986537276"/>
                  </a:ext>
                </a:extLst>
              </a:tr>
              <a:tr h="173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ctr"/>
                </a:tc>
                <a:extLst>
                  <a:ext uri="{0D108BD9-81ED-4DB2-BD59-A6C34878D82A}">
                    <a16:rowId xmlns:a16="http://schemas.microsoft.com/office/drawing/2014/main" val="1478632248"/>
                  </a:ext>
                </a:extLst>
              </a:tr>
              <a:tr h="173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JHU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ctr"/>
                </a:tc>
                <a:extLst>
                  <a:ext uri="{0D108BD9-81ED-4DB2-BD59-A6C34878D82A}">
                    <a16:rowId xmlns:a16="http://schemas.microsoft.com/office/drawing/2014/main" val="721344817"/>
                  </a:ext>
                </a:extLst>
              </a:tr>
              <a:tr h="173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ctr"/>
                </a:tc>
                <a:extLst>
                  <a:ext uri="{0D108BD9-81ED-4DB2-BD59-A6C34878D82A}">
                    <a16:rowId xmlns:a16="http://schemas.microsoft.com/office/drawing/2014/main" val="2665384913"/>
                  </a:ext>
                </a:extLst>
              </a:tr>
              <a:tr h="173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1" marR="62531" marT="0" marB="0" anchor="ctr"/>
                </a:tc>
                <a:extLst>
                  <a:ext uri="{0D108BD9-81ED-4DB2-BD59-A6C34878D82A}">
                    <a16:rowId xmlns:a16="http://schemas.microsoft.com/office/drawing/2014/main" val="81036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0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RC Data Transmission – </a:t>
            </a:r>
            <a:br>
              <a:rPr lang="en-US" dirty="0" smtClean="0"/>
            </a:br>
            <a:r>
              <a:rPr lang="en-US" dirty="0" smtClean="0"/>
              <a:t>Echo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29414"/>
              </p:ext>
            </p:extLst>
          </p:nvPr>
        </p:nvGraphicFramePr>
        <p:xfrm>
          <a:off x="685800" y="1828800"/>
          <a:ext cx="6327140" cy="164655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397125">
                  <a:extLst>
                    <a:ext uri="{9D8B030D-6E8A-4147-A177-3AD203B41FA5}">
                      <a16:colId xmlns:a16="http://schemas.microsoft.com/office/drawing/2014/main" val="4120314475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881109580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350629935"/>
                    </a:ext>
                  </a:extLst>
                </a:gridCol>
                <a:gridCol w="535305">
                  <a:extLst>
                    <a:ext uri="{9D8B030D-6E8A-4147-A177-3AD203B41FA5}">
                      <a16:colId xmlns:a16="http://schemas.microsoft.com/office/drawing/2014/main" val="2860291443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4035323087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499603779"/>
                    </a:ext>
                  </a:extLst>
                </a:gridCol>
                <a:gridCol w="648970">
                  <a:extLst>
                    <a:ext uri="{9D8B030D-6E8A-4147-A177-3AD203B41FA5}">
                      <a16:colId xmlns:a16="http://schemas.microsoft.com/office/drawing/2014/main" val="3579854735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2979649120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WFU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Col.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JHU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UMN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NWU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UCLA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623343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Echo Completed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255617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Data Received at CC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4610700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Data Not Received at CC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1935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No data for HT letter after 8 weeks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910987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No data for HT letter after 12 weeks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5253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RC Data Transmission – </a:t>
            </a:r>
            <a:br>
              <a:rPr lang="en-US" dirty="0" smtClean="0"/>
            </a:br>
            <a:r>
              <a:rPr lang="en-US" dirty="0" smtClean="0"/>
              <a:t>Heart Monitor Patch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318306"/>
              </p:ext>
            </p:extLst>
          </p:nvPr>
        </p:nvGraphicFramePr>
        <p:xfrm>
          <a:off x="685800" y="1828800"/>
          <a:ext cx="7162800" cy="15544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251277">
                  <a:extLst>
                    <a:ext uri="{9D8B030D-6E8A-4147-A177-3AD203B41FA5}">
                      <a16:colId xmlns:a16="http://schemas.microsoft.com/office/drawing/2014/main" val="1621104536"/>
                    </a:ext>
                  </a:extLst>
                </a:gridCol>
                <a:gridCol w="502424">
                  <a:extLst>
                    <a:ext uri="{9D8B030D-6E8A-4147-A177-3AD203B41FA5}">
                      <a16:colId xmlns:a16="http://schemas.microsoft.com/office/drawing/2014/main" val="872725894"/>
                    </a:ext>
                  </a:extLst>
                </a:gridCol>
                <a:gridCol w="510388">
                  <a:extLst>
                    <a:ext uri="{9D8B030D-6E8A-4147-A177-3AD203B41FA5}">
                      <a16:colId xmlns:a16="http://schemas.microsoft.com/office/drawing/2014/main" val="210738136"/>
                    </a:ext>
                  </a:extLst>
                </a:gridCol>
                <a:gridCol w="527038">
                  <a:extLst>
                    <a:ext uri="{9D8B030D-6E8A-4147-A177-3AD203B41FA5}">
                      <a16:colId xmlns:a16="http://schemas.microsoft.com/office/drawing/2014/main" val="4230890742"/>
                    </a:ext>
                  </a:extLst>
                </a:gridCol>
                <a:gridCol w="566856">
                  <a:extLst>
                    <a:ext uri="{9D8B030D-6E8A-4147-A177-3AD203B41FA5}">
                      <a16:colId xmlns:a16="http://schemas.microsoft.com/office/drawing/2014/main" val="3909360083"/>
                    </a:ext>
                  </a:extLst>
                </a:gridCol>
                <a:gridCol w="582783">
                  <a:extLst>
                    <a:ext uri="{9D8B030D-6E8A-4147-A177-3AD203B41FA5}">
                      <a16:colId xmlns:a16="http://schemas.microsoft.com/office/drawing/2014/main" val="109294822"/>
                    </a:ext>
                  </a:extLst>
                </a:gridCol>
                <a:gridCol w="639251">
                  <a:extLst>
                    <a:ext uri="{9D8B030D-6E8A-4147-A177-3AD203B41FA5}">
                      <a16:colId xmlns:a16="http://schemas.microsoft.com/office/drawing/2014/main" val="3347772445"/>
                    </a:ext>
                  </a:extLst>
                </a:gridCol>
                <a:gridCol w="582783">
                  <a:extLst>
                    <a:ext uri="{9D8B030D-6E8A-4147-A177-3AD203B41FA5}">
                      <a16:colId xmlns:a16="http://schemas.microsoft.com/office/drawing/2014/main" val="3704342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WFU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Col.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JHU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UMN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NWU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UCLA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726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>
                          <a:effectLst/>
                        </a:rPr>
                        <a:t>Heart Monitor Patch Registered </a:t>
                      </a:r>
                      <a:r>
                        <a:rPr lang="en-US" sz="1100" dirty="0" smtClean="0">
                          <a:effectLst/>
                        </a:rPr>
                        <a:t>(1 or 2 </a:t>
                      </a:r>
                      <a:r>
                        <a:rPr lang="en-US" sz="1100" dirty="0">
                          <a:effectLst/>
                        </a:rPr>
                        <a:t>per </a:t>
                      </a:r>
                      <a:r>
                        <a:rPr lang="en-US" sz="1100" dirty="0" err="1">
                          <a:effectLst/>
                        </a:rPr>
                        <a:t>ppt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5058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>
                          <a:effectLst/>
                        </a:rPr>
                        <a:t>Patches Received at RC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2450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Data Received at CC (# patches)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2256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Data Not Received at CC (# patches)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609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No data for HT letter after 8 weeks (requires data from 2 patches)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952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>
                          <a:effectLst/>
                        </a:rPr>
                        <a:t>No data for HT letter after 12 weeks (requires data from 2 patches)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24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6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RC Data Transmission – </a:t>
            </a:r>
            <a:br>
              <a:rPr lang="en-US" dirty="0" smtClean="0"/>
            </a:br>
            <a:r>
              <a:rPr lang="en-US" dirty="0" smtClean="0"/>
              <a:t>Spirometry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33898"/>
              </p:ext>
            </p:extLst>
          </p:nvPr>
        </p:nvGraphicFramePr>
        <p:xfrm>
          <a:off x="685800" y="1752600"/>
          <a:ext cx="6035040" cy="128016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604135">
                  <a:extLst>
                    <a:ext uri="{9D8B030D-6E8A-4147-A177-3AD203B41FA5}">
                      <a16:colId xmlns:a16="http://schemas.microsoft.com/office/drawing/2014/main" val="1344011065"/>
                    </a:ext>
                  </a:extLst>
                </a:gridCol>
                <a:gridCol w="440690">
                  <a:extLst>
                    <a:ext uri="{9D8B030D-6E8A-4147-A177-3AD203B41FA5}">
                      <a16:colId xmlns:a16="http://schemas.microsoft.com/office/drawing/2014/main" val="320067183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470295054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1965359217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37304984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1677966734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1807242148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156784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WFU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Col.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JHU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UMN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NWU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UCLA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204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Spirometry Completed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3282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Data Received at CC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1866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Data Not Received at CC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0886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No data for HT Letter after 8 weeks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No data for HT Letter after 12 weeks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556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3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RC Data Transmission – </a:t>
            </a:r>
            <a:br>
              <a:rPr lang="en-US" dirty="0" smtClean="0"/>
            </a:br>
            <a:r>
              <a:rPr lang="en-US" dirty="0" smtClean="0"/>
              <a:t>Blood Assays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09479"/>
              </p:ext>
            </p:extLst>
          </p:nvPr>
        </p:nvGraphicFramePr>
        <p:xfrm>
          <a:off x="685800" y="1752600"/>
          <a:ext cx="6054725" cy="14630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68575">
                  <a:extLst>
                    <a:ext uri="{9D8B030D-6E8A-4147-A177-3AD203B41FA5}">
                      <a16:colId xmlns:a16="http://schemas.microsoft.com/office/drawing/2014/main" val="12060247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42747182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90486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49871867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12688008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185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73533345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36701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WFU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Col.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JHU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UMN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NWU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UCLA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798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</a:rPr>
                        <a:t>Phlebotomy Completed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1682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</a:rPr>
                        <a:t>Lipid Data Received at CC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Data Not Received at CC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746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No data for Lab Letter after 8 weeks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708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No data for Lab Letter after 12 weeks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442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RC Data Transmission – </a:t>
            </a:r>
            <a:br>
              <a:rPr lang="en-US" dirty="0" smtClean="0"/>
            </a:br>
            <a:r>
              <a:rPr lang="en-US" dirty="0" smtClean="0"/>
              <a:t>Lung CT Emphysema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32394"/>
              </p:ext>
            </p:extLst>
          </p:nvPr>
        </p:nvGraphicFramePr>
        <p:xfrm>
          <a:off x="685800" y="1752600"/>
          <a:ext cx="6424930" cy="23774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397125">
                  <a:extLst>
                    <a:ext uri="{9D8B030D-6E8A-4147-A177-3AD203B41FA5}">
                      <a16:colId xmlns:a16="http://schemas.microsoft.com/office/drawing/2014/main" val="99395766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3096494556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61800204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38046202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1480589114"/>
                    </a:ext>
                  </a:extLst>
                </a:gridCol>
                <a:gridCol w="648970">
                  <a:extLst>
                    <a:ext uri="{9D8B030D-6E8A-4147-A177-3AD203B41FA5}">
                      <a16:colId xmlns:a16="http://schemas.microsoft.com/office/drawing/2014/main" val="2029959225"/>
                    </a:ext>
                  </a:extLst>
                </a:gridCol>
                <a:gridCol w="648970">
                  <a:extLst>
                    <a:ext uri="{9D8B030D-6E8A-4147-A177-3AD203B41FA5}">
                      <a16:colId xmlns:a16="http://schemas.microsoft.com/office/drawing/2014/main" val="2292896202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1170131150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WFU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Col.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JHU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UMN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NWU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UCLA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701003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Lung CT Completed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91719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Data for High-Tech Letter Received at CC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1169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01272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Data for High-Tech Letter Not Received at CC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30501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No data for HT letter  - scan performed 4&lt;8 weeks prior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06150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No data for HT letter  - scan performed 8&lt;12 weeks prior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30775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200">
                          <a:effectLst/>
                        </a:rPr>
                        <a:t>No data for HT letter – scan performed &gt; 12 weeks prior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182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7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Alerts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91671"/>
              </p:ext>
            </p:extLst>
          </p:nvPr>
        </p:nvGraphicFramePr>
        <p:xfrm>
          <a:off x="685800" y="1905000"/>
          <a:ext cx="6324600" cy="3810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7541965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596118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39719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193788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22609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377703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89207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842618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Wake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JHU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Minn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NWU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UCLA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2639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Oximetry Complete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0971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Oximetry Alert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818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BP Complete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903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BP Alert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408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Echo Complete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162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Echo Read Complete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873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Echo Alerts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7225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Participants with 1</a:t>
                      </a:r>
                      <a:r>
                        <a:rPr lang="en-US" sz="1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Heart Monitor Patch Applied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268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Heart Monitor Patch Safety Read Complete (2 per ppt)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524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Heart Monitor Patch Alert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600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CT Complete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488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Lung Safety Read Done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792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Lung CT Alerts*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4474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Lipids Data Received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645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Lipids Alert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013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Carotid US Complete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719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Carotid US Alerts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281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3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Results Reporting</a:t>
            </a:r>
            <a:br>
              <a:rPr lang="en-US" dirty="0" smtClean="0"/>
            </a:br>
            <a:r>
              <a:rPr lang="en-US" dirty="0" smtClean="0"/>
              <a:t>Lab Assays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08264"/>
              </p:ext>
            </p:extLst>
          </p:nvPr>
        </p:nvGraphicFramePr>
        <p:xfrm>
          <a:off x="685801" y="1752600"/>
          <a:ext cx="7772399" cy="179724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42278">
                  <a:extLst>
                    <a:ext uri="{9D8B030D-6E8A-4147-A177-3AD203B41FA5}">
                      <a16:colId xmlns:a16="http://schemas.microsoft.com/office/drawing/2014/main" val="2430254758"/>
                    </a:ext>
                  </a:extLst>
                </a:gridCol>
                <a:gridCol w="1172312">
                  <a:extLst>
                    <a:ext uri="{9D8B030D-6E8A-4147-A177-3AD203B41FA5}">
                      <a16:colId xmlns:a16="http://schemas.microsoft.com/office/drawing/2014/main" val="2190602712"/>
                    </a:ext>
                  </a:extLst>
                </a:gridCol>
                <a:gridCol w="1122559">
                  <a:extLst>
                    <a:ext uri="{9D8B030D-6E8A-4147-A177-3AD203B41FA5}">
                      <a16:colId xmlns:a16="http://schemas.microsoft.com/office/drawing/2014/main" val="388297236"/>
                    </a:ext>
                  </a:extLst>
                </a:gridCol>
                <a:gridCol w="1172312">
                  <a:extLst>
                    <a:ext uri="{9D8B030D-6E8A-4147-A177-3AD203B41FA5}">
                      <a16:colId xmlns:a16="http://schemas.microsoft.com/office/drawing/2014/main" val="4026500444"/>
                    </a:ext>
                  </a:extLst>
                </a:gridCol>
                <a:gridCol w="713649">
                  <a:extLst>
                    <a:ext uri="{9D8B030D-6E8A-4147-A177-3AD203B41FA5}">
                      <a16:colId xmlns:a16="http://schemas.microsoft.com/office/drawing/2014/main" val="2016449076"/>
                    </a:ext>
                  </a:extLst>
                </a:gridCol>
                <a:gridCol w="1173867">
                  <a:extLst>
                    <a:ext uri="{9D8B030D-6E8A-4147-A177-3AD203B41FA5}">
                      <a16:colId xmlns:a16="http://schemas.microsoft.com/office/drawing/2014/main" val="1672282981"/>
                    </a:ext>
                  </a:extLst>
                </a:gridCol>
                <a:gridCol w="1175422">
                  <a:extLst>
                    <a:ext uri="{9D8B030D-6E8A-4147-A177-3AD203B41FA5}">
                      <a16:colId xmlns:a16="http://schemas.microsoft.com/office/drawing/2014/main" val="2457905505"/>
                    </a:ext>
                  </a:extLst>
                </a:gridCol>
              </a:tblGrid>
              <a:tr h="464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Procedure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25th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Percentile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75th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Percentile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extLst>
                  <a:ext uri="{0D108BD9-81ED-4DB2-BD59-A6C34878D82A}">
                    <a16:rowId xmlns:a16="http://schemas.microsoft.com/office/drawing/2014/main" val="217486852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 Wake Forest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8784567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4: Columbia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499934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5: Johns Hopkins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4232164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6: Minnesota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4086539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7: Northwestern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797569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 UCLA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713441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713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7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Results Reporting</a:t>
            </a:r>
            <a:br>
              <a:rPr lang="en-US" dirty="0" smtClean="0"/>
            </a:br>
            <a:r>
              <a:rPr lang="en-US" dirty="0" smtClean="0"/>
              <a:t>Spirometry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32490"/>
              </p:ext>
            </p:extLst>
          </p:nvPr>
        </p:nvGraphicFramePr>
        <p:xfrm>
          <a:off x="685800" y="1828800"/>
          <a:ext cx="7772399" cy="179724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94882">
                  <a:extLst>
                    <a:ext uri="{9D8B030D-6E8A-4147-A177-3AD203B41FA5}">
                      <a16:colId xmlns:a16="http://schemas.microsoft.com/office/drawing/2014/main" val="3913755173"/>
                    </a:ext>
                  </a:extLst>
                </a:gridCol>
                <a:gridCol w="1159642">
                  <a:extLst>
                    <a:ext uri="{9D8B030D-6E8A-4147-A177-3AD203B41FA5}">
                      <a16:colId xmlns:a16="http://schemas.microsoft.com/office/drawing/2014/main" val="50475742"/>
                    </a:ext>
                  </a:extLst>
                </a:gridCol>
                <a:gridCol w="1109899">
                  <a:extLst>
                    <a:ext uri="{9D8B030D-6E8A-4147-A177-3AD203B41FA5}">
                      <a16:colId xmlns:a16="http://schemas.microsoft.com/office/drawing/2014/main" val="1427276809"/>
                    </a:ext>
                  </a:extLst>
                </a:gridCol>
                <a:gridCol w="1161196">
                  <a:extLst>
                    <a:ext uri="{9D8B030D-6E8A-4147-A177-3AD203B41FA5}">
                      <a16:colId xmlns:a16="http://schemas.microsoft.com/office/drawing/2014/main" val="3979312087"/>
                    </a:ext>
                  </a:extLst>
                </a:gridCol>
                <a:gridCol w="721278">
                  <a:extLst>
                    <a:ext uri="{9D8B030D-6E8A-4147-A177-3AD203B41FA5}">
                      <a16:colId xmlns:a16="http://schemas.microsoft.com/office/drawing/2014/main" val="240619199"/>
                    </a:ext>
                  </a:extLst>
                </a:gridCol>
                <a:gridCol w="1162751">
                  <a:extLst>
                    <a:ext uri="{9D8B030D-6E8A-4147-A177-3AD203B41FA5}">
                      <a16:colId xmlns:a16="http://schemas.microsoft.com/office/drawing/2014/main" val="1779518734"/>
                    </a:ext>
                  </a:extLst>
                </a:gridCol>
                <a:gridCol w="1162751">
                  <a:extLst>
                    <a:ext uri="{9D8B030D-6E8A-4147-A177-3AD203B41FA5}">
                      <a16:colId xmlns:a16="http://schemas.microsoft.com/office/drawing/2014/main" val="1825523411"/>
                    </a:ext>
                  </a:extLst>
                </a:gridCol>
              </a:tblGrid>
              <a:tr h="464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Procedure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25th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Percentile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75th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Percentile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extLst>
                  <a:ext uri="{0D108BD9-81ED-4DB2-BD59-A6C34878D82A}">
                    <a16:rowId xmlns:a16="http://schemas.microsoft.com/office/drawing/2014/main" val="1676681340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 Sites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7580779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3: Wake Forest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5574495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4: Columbia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9078647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5: Johns Hopkins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2762114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6: Minnesota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7733197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7: Northwestern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3038739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8: UCLA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869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3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05" y="1981200"/>
            <a:ext cx="8486589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Exam 6 Sept 6, 2016 – March 30, 2018</a:t>
            </a:r>
          </a:p>
          <a:p>
            <a:r>
              <a:rPr lang="en-US" dirty="0" smtClean="0">
                <a:latin typeface="+mj-lt"/>
              </a:rPr>
              <a:t>Annual Follow-up phone calls run congruent with fiscal years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004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Results Reporting</a:t>
            </a:r>
            <a:br>
              <a:rPr lang="en-US" dirty="0" smtClean="0"/>
            </a:br>
            <a:r>
              <a:rPr lang="en-US" dirty="0" smtClean="0"/>
              <a:t>Echo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29852"/>
              </p:ext>
            </p:extLst>
          </p:nvPr>
        </p:nvGraphicFramePr>
        <p:xfrm>
          <a:off x="685800" y="1828800"/>
          <a:ext cx="7772400" cy="180902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95141">
                  <a:extLst>
                    <a:ext uri="{9D8B030D-6E8A-4147-A177-3AD203B41FA5}">
                      <a16:colId xmlns:a16="http://schemas.microsoft.com/office/drawing/2014/main" val="742125315"/>
                    </a:ext>
                  </a:extLst>
                </a:gridCol>
                <a:gridCol w="1159874">
                  <a:extLst>
                    <a:ext uri="{9D8B030D-6E8A-4147-A177-3AD203B41FA5}">
                      <a16:colId xmlns:a16="http://schemas.microsoft.com/office/drawing/2014/main" val="3625071566"/>
                    </a:ext>
                  </a:extLst>
                </a:gridCol>
                <a:gridCol w="1111675">
                  <a:extLst>
                    <a:ext uri="{9D8B030D-6E8A-4147-A177-3AD203B41FA5}">
                      <a16:colId xmlns:a16="http://schemas.microsoft.com/office/drawing/2014/main" val="3839841234"/>
                    </a:ext>
                  </a:extLst>
                </a:gridCol>
                <a:gridCol w="1161429">
                  <a:extLst>
                    <a:ext uri="{9D8B030D-6E8A-4147-A177-3AD203B41FA5}">
                      <a16:colId xmlns:a16="http://schemas.microsoft.com/office/drawing/2014/main" val="2850226085"/>
                    </a:ext>
                  </a:extLst>
                </a:gridCol>
                <a:gridCol w="721423">
                  <a:extLst>
                    <a:ext uri="{9D8B030D-6E8A-4147-A177-3AD203B41FA5}">
                      <a16:colId xmlns:a16="http://schemas.microsoft.com/office/drawing/2014/main" val="3751857444"/>
                    </a:ext>
                  </a:extLst>
                </a:gridCol>
                <a:gridCol w="1162984">
                  <a:extLst>
                    <a:ext uri="{9D8B030D-6E8A-4147-A177-3AD203B41FA5}">
                      <a16:colId xmlns:a16="http://schemas.microsoft.com/office/drawing/2014/main" val="285845033"/>
                    </a:ext>
                  </a:extLst>
                </a:gridCol>
                <a:gridCol w="1159874">
                  <a:extLst>
                    <a:ext uri="{9D8B030D-6E8A-4147-A177-3AD203B41FA5}">
                      <a16:colId xmlns:a16="http://schemas.microsoft.com/office/drawing/2014/main" val="2230608881"/>
                    </a:ext>
                  </a:extLst>
                </a:gridCol>
              </a:tblGrid>
              <a:tr h="476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Procedure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25th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Percentile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75th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Percentile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extLst>
                  <a:ext uri="{0D108BD9-81ED-4DB2-BD59-A6C34878D82A}">
                    <a16:rowId xmlns:a16="http://schemas.microsoft.com/office/drawing/2014/main" val="695560352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Sites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8273050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 Wake Forest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119446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4: Columbia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754451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5: Johns Hopkins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460760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6: Minnesota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5222048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7: Northwestern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146173"/>
                  </a:ext>
                </a:extLst>
              </a:tr>
              <a:tr h="190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 UCLA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11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4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Results Reporting</a:t>
            </a:r>
            <a:br>
              <a:rPr lang="en-US" dirty="0" smtClean="0"/>
            </a:br>
            <a:r>
              <a:rPr lang="en-US" dirty="0" smtClean="0"/>
              <a:t>Heart Patch Monitor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31354"/>
              </p:ext>
            </p:extLst>
          </p:nvPr>
        </p:nvGraphicFramePr>
        <p:xfrm>
          <a:off x="685801" y="1828800"/>
          <a:ext cx="7772399" cy="179724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94882">
                  <a:extLst>
                    <a:ext uri="{9D8B030D-6E8A-4147-A177-3AD203B41FA5}">
                      <a16:colId xmlns:a16="http://schemas.microsoft.com/office/drawing/2014/main" val="3047150876"/>
                    </a:ext>
                  </a:extLst>
                </a:gridCol>
                <a:gridCol w="1159642">
                  <a:extLst>
                    <a:ext uri="{9D8B030D-6E8A-4147-A177-3AD203B41FA5}">
                      <a16:colId xmlns:a16="http://schemas.microsoft.com/office/drawing/2014/main" val="3457057469"/>
                    </a:ext>
                  </a:extLst>
                </a:gridCol>
                <a:gridCol w="1109899">
                  <a:extLst>
                    <a:ext uri="{9D8B030D-6E8A-4147-A177-3AD203B41FA5}">
                      <a16:colId xmlns:a16="http://schemas.microsoft.com/office/drawing/2014/main" val="2949294164"/>
                    </a:ext>
                  </a:extLst>
                </a:gridCol>
                <a:gridCol w="1161196">
                  <a:extLst>
                    <a:ext uri="{9D8B030D-6E8A-4147-A177-3AD203B41FA5}">
                      <a16:colId xmlns:a16="http://schemas.microsoft.com/office/drawing/2014/main" val="2697125337"/>
                    </a:ext>
                  </a:extLst>
                </a:gridCol>
                <a:gridCol w="721278">
                  <a:extLst>
                    <a:ext uri="{9D8B030D-6E8A-4147-A177-3AD203B41FA5}">
                      <a16:colId xmlns:a16="http://schemas.microsoft.com/office/drawing/2014/main" val="3038688368"/>
                    </a:ext>
                  </a:extLst>
                </a:gridCol>
                <a:gridCol w="1162751">
                  <a:extLst>
                    <a:ext uri="{9D8B030D-6E8A-4147-A177-3AD203B41FA5}">
                      <a16:colId xmlns:a16="http://schemas.microsoft.com/office/drawing/2014/main" val="2590694824"/>
                    </a:ext>
                  </a:extLst>
                </a:gridCol>
                <a:gridCol w="1162751">
                  <a:extLst>
                    <a:ext uri="{9D8B030D-6E8A-4147-A177-3AD203B41FA5}">
                      <a16:colId xmlns:a16="http://schemas.microsoft.com/office/drawing/2014/main" val="750718547"/>
                    </a:ext>
                  </a:extLst>
                </a:gridCol>
              </a:tblGrid>
              <a:tr h="464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Procedure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25th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Percentile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75th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Percentile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Maximum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extLst>
                  <a:ext uri="{0D108BD9-81ED-4DB2-BD59-A6C34878D82A}">
                    <a16:rowId xmlns:a16="http://schemas.microsoft.com/office/drawing/2014/main" val="2058685943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Sites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7672845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 Wake Forest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094869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4: Columbia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886360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5: Johns Hopkins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951173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6: Minnesota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5345607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7: Northwestern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143240"/>
                  </a:ext>
                </a:extLst>
              </a:tr>
              <a:tr h="19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 UCLA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Retention Strategies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Visits (starting September 2017)</a:t>
            </a:r>
          </a:p>
          <a:p>
            <a:pPr lvl="1"/>
            <a:r>
              <a:rPr lang="en-US" dirty="0" smtClean="0"/>
              <a:t>Limited one hour exam with core components</a:t>
            </a:r>
          </a:p>
          <a:p>
            <a:r>
              <a:rPr lang="en-US" dirty="0" smtClean="0"/>
              <a:t>Invitation to Exam 6 for study dropouts</a:t>
            </a:r>
          </a:p>
          <a:p>
            <a:r>
              <a:rPr lang="en-US" dirty="0" smtClean="0"/>
              <a:t>Exam 6 announcements and site-specific Ancillary Study descriptions in MESA Messenger Newsletter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Follow-up Call Retention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36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Retention = Completed / (Enrolled – Dead)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95400" y="2303514"/>
            <a:ext cx="6553200" cy="27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96225" y="20763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C66"/>
                </a:solidFill>
              </a:rPr>
              <a:t>85%</a:t>
            </a:r>
            <a:endParaRPr lang="en-US" sz="2000" dirty="0">
              <a:solidFill>
                <a:srgbClr val="FFCC66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022977"/>
              </p:ext>
            </p:extLst>
          </p:nvPr>
        </p:nvGraphicFramePr>
        <p:xfrm>
          <a:off x="838200" y="1600200"/>
          <a:ext cx="7286626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89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427469"/>
              </p:ext>
            </p:extLst>
          </p:nvPr>
        </p:nvGraphicFramePr>
        <p:xfrm>
          <a:off x="952500" y="1752600"/>
          <a:ext cx="6934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Follow-up Retention by Ethnicity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Retention = Completed / (Enrolled – Dead) except FU 15 (windowed)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2952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C66"/>
                </a:solidFill>
              </a:rPr>
              <a:t>85%</a:t>
            </a:r>
            <a:endParaRPr lang="en-US" sz="2000" dirty="0">
              <a:solidFill>
                <a:srgbClr val="FFCC6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43000" y="3184188"/>
            <a:ext cx="6553200" cy="27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Follow-up 18 Completion by Site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49912"/>
              </p:ext>
            </p:extLst>
          </p:nvPr>
        </p:nvGraphicFramePr>
        <p:xfrm>
          <a:off x="228600" y="1905000"/>
          <a:ext cx="8686801" cy="2682240"/>
        </p:xfrm>
        <a:graphic>
          <a:graphicData uri="http://schemas.openxmlformats.org/drawingml/2006/table">
            <a:tbl>
              <a:tblPr firstRow="1" firstCol="1" bandRow="1"/>
              <a:tblGrid>
                <a:gridCol w="143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Site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Follow-up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Due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Contacts Made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Interviews Completed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Unable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Refused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Wake Forest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Columbia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Hopkins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Minnesota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NWU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UCLA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599" y="4648200"/>
            <a:ext cx="868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Includes active and study drop out participants with closed contact windows for “true retention.”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3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58014"/>
              </p:ext>
            </p:extLst>
          </p:nvPr>
        </p:nvGraphicFramePr>
        <p:xfrm>
          <a:off x="6118173" y="3802725"/>
          <a:ext cx="3144824" cy="255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774215"/>
              </p:ext>
            </p:extLst>
          </p:nvPr>
        </p:nvGraphicFramePr>
        <p:xfrm>
          <a:off x="6098448" y="1447799"/>
          <a:ext cx="3044898" cy="254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553200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Follow-up Retention by Site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35531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Retention = Completed / (Enrolled – Dead) except FU 18 (windowed)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64" y="0"/>
            <a:ext cx="115853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533400" y="2398762"/>
            <a:ext cx="8001000" cy="9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34400" y="223363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C66"/>
                </a:solidFill>
              </a:rPr>
              <a:t>85%</a:t>
            </a:r>
            <a:endParaRPr lang="en-US" sz="2000" dirty="0">
              <a:solidFill>
                <a:srgbClr val="FFCC66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00" y="4780753"/>
            <a:ext cx="7848600" cy="13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00997" y="450050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C66"/>
                </a:solidFill>
              </a:rPr>
              <a:t>85%</a:t>
            </a:r>
            <a:endParaRPr lang="en-US" sz="2000" dirty="0">
              <a:solidFill>
                <a:srgbClr val="FFCC66"/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68861"/>
              </p:ext>
            </p:extLst>
          </p:nvPr>
        </p:nvGraphicFramePr>
        <p:xfrm>
          <a:off x="130069" y="1447799"/>
          <a:ext cx="2997232" cy="254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853626"/>
              </p:ext>
            </p:extLst>
          </p:nvPr>
        </p:nvGraphicFramePr>
        <p:xfrm>
          <a:off x="2971148" y="1447799"/>
          <a:ext cx="3201052" cy="254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527769"/>
              </p:ext>
            </p:extLst>
          </p:nvPr>
        </p:nvGraphicFramePr>
        <p:xfrm>
          <a:off x="130069" y="3790911"/>
          <a:ext cx="2988537" cy="268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073388"/>
              </p:ext>
            </p:extLst>
          </p:nvPr>
        </p:nvGraphicFramePr>
        <p:xfrm>
          <a:off x="2968054" y="3786754"/>
          <a:ext cx="3204146" cy="269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3109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Follow-up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534400" cy="495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j-lt"/>
                <a:ea typeface="ＭＳ Ｐゴシック" charset="0"/>
                <a:cs typeface="ＭＳ Ｐゴシック" charset="0"/>
              </a:rPr>
              <a:t>FU18 Ended August 14, 2017 (65% complete)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Scheduled Exam 6 and asks participants stroke symptom and medical literacy questions.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FU19  started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August 15,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2017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Adds questions to assess cognitive impairment, continues with Exam 6 scheduling for those who have not completed Exam 6.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800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08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85800" y="360616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Participant Relations Committee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15240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+mn-lt"/>
              </a:rPr>
              <a:t>Newsletter</a:t>
            </a:r>
          </a:p>
          <a:p>
            <a:pPr marL="800100" lvl="1" indent="-342900">
              <a:spcAft>
                <a:spcPts val="1200"/>
              </a:spcAft>
              <a:buFont typeface="Times New Roman" panose="02020603050405020304" pitchFamily="18" charset="0"/>
              <a:buChar char="‾"/>
            </a:pPr>
            <a:r>
              <a:rPr lang="en-US" sz="2400" dirty="0" smtClean="0">
                <a:latin typeface="+mn-lt"/>
              </a:rPr>
              <a:t>Mailed in August 2017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sz="2400" dirty="0" smtClean="0">
                <a:latin typeface="+mn-lt"/>
              </a:rPr>
              <a:t>Articles include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 smtClean="0">
                <a:latin typeface="+mn-lt"/>
              </a:rPr>
              <a:t>Exam 6 Update and invitation (Lorraine Silsbee)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 smtClean="0">
                <a:latin typeface="+mn-lt"/>
              </a:rPr>
              <a:t>Combatting Alzheimer’s Disease (Tim Hughes)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 smtClean="0">
                <a:latin typeface="+mn-lt"/>
              </a:rPr>
              <a:t>Seeking Clues to Early Heart Failure (Alain Bertoni)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sz="2400" dirty="0" smtClean="0">
                <a:latin typeface="+mn-lt"/>
              </a:rPr>
              <a:t>One newsletter per year planned for remainder of MESA 3 contract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endParaRPr lang="en-US" sz="2400" dirty="0">
              <a:latin typeface="+mn-lt"/>
            </a:endParaRP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endParaRPr lang="en-US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36" y="1552662"/>
            <a:ext cx="4060464" cy="52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7474504</TotalTime>
  <Words>2366</Words>
  <Application>Microsoft Office PowerPoint</Application>
  <PresentationFormat>On-screen Show (4:3)</PresentationFormat>
  <Paragraphs>1439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Arial Unicode MS</vt:lpstr>
      <vt:lpstr>Calibri</vt:lpstr>
      <vt:lpstr>Cambria</vt:lpstr>
      <vt:lpstr>Times New Roman</vt:lpstr>
      <vt:lpstr>template</vt:lpstr>
      <vt:lpstr>1_template</vt:lpstr>
      <vt:lpstr>PowerPoint Presentation</vt:lpstr>
      <vt:lpstr>Operations Subcommittee Report</vt:lpstr>
      <vt:lpstr>MESA 3 Timeline</vt:lpstr>
      <vt:lpstr>Follow-up Call Retention</vt:lpstr>
      <vt:lpstr>Follow-up Retention by Ethnicity</vt:lpstr>
      <vt:lpstr>Follow-up 18 Completion by Site</vt:lpstr>
      <vt:lpstr>Follow-up Retention by Site</vt:lpstr>
      <vt:lpstr>Follow-up</vt:lpstr>
      <vt:lpstr>Participant Relations Committee</vt:lpstr>
      <vt:lpstr>Exam 6 Completion</vt:lpstr>
      <vt:lpstr>Exam 6 Completion</vt:lpstr>
      <vt:lpstr>Exam 6 Completion</vt:lpstr>
      <vt:lpstr>Exam 6 Completion</vt:lpstr>
      <vt:lpstr>Exam 6 Core Completion</vt:lpstr>
      <vt:lpstr>Exam 6 AS Completion –  AFib</vt:lpstr>
      <vt:lpstr>Exam 6 AS Completion –  Heart Failure</vt:lpstr>
      <vt:lpstr>Exam 6 AS Completion –  UKNOW</vt:lpstr>
      <vt:lpstr>Exam 6 AS Completion –  MESA Memory</vt:lpstr>
      <vt:lpstr>Exam 6 AS Completion –  MESA Lung/Lung NS</vt:lpstr>
      <vt:lpstr>Exam 6 AS Completion –  MESA INVITE</vt:lpstr>
      <vt:lpstr>Exam 6 AS Completion –  Epigenetics of Atherosclerosis CUS</vt:lpstr>
      <vt:lpstr>Exam 6 RC Data Transmission –  Echo</vt:lpstr>
      <vt:lpstr>Exam 6 RC Data Transmission –  Heart Monitor Patch</vt:lpstr>
      <vt:lpstr>Exam 6 RC Data Transmission –  Spirometry</vt:lpstr>
      <vt:lpstr>Exam 6 RC Data Transmission –  Blood Assays</vt:lpstr>
      <vt:lpstr>Exam 6 RC Data Transmission –  Lung CT Emphysema</vt:lpstr>
      <vt:lpstr>Exam 6 Alerts</vt:lpstr>
      <vt:lpstr>Exam 6 Results Reporting Lab Assays</vt:lpstr>
      <vt:lpstr>Exam 6 Results Reporting Spirometry</vt:lpstr>
      <vt:lpstr>Exam 6 Results Reporting Echo</vt:lpstr>
      <vt:lpstr>Exam 6 Results Reporting Heart Patch Monitor</vt:lpstr>
      <vt:lpstr>Retention Strategies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R. Graham</dc:creator>
  <cp:lastModifiedBy>Kayleen</cp:lastModifiedBy>
  <cp:revision>736</cp:revision>
  <cp:lastPrinted>2012-02-24T22:33:20Z</cp:lastPrinted>
  <dcterms:created xsi:type="dcterms:W3CDTF">2010-09-15T12:03:53Z</dcterms:created>
  <dcterms:modified xsi:type="dcterms:W3CDTF">2017-09-08T15:22:09Z</dcterms:modified>
</cp:coreProperties>
</file>