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14" r:id="rId2"/>
    <p:sldId id="379" r:id="rId3"/>
    <p:sldId id="378" r:id="rId4"/>
    <p:sldId id="377" r:id="rId5"/>
    <p:sldId id="354" r:id="rId6"/>
    <p:sldId id="384" r:id="rId7"/>
    <p:sldId id="383" r:id="rId8"/>
    <p:sldId id="382" r:id="rId9"/>
    <p:sldId id="381" r:id="rId10"/>
    <p:sldId id="380" r:id="rId11"/>
    <p:sldId id="327" r:id="rId12"/>
    <p:sldId id="328" r:id="rId13"/>
    <p:sldId id="326" r:id="rId14"/>
    <p:sldId id="318" r:id="rId15"/>
    <p:sldId id="319" r:id="rId16"/>
    <p:sldId id="320" r:id="rId17"/>
    <p:sldId id="279" r:id="rId18"/>
    <p:sldId id="280" r:id="rId19"/>
    <p:sldId id="330" r:id="rId20"/>
    <p:sldId id="387" r:id="rId21"/>
    <p:sldId id="332" r:id="rId22"/>
    <p:sldId id="284" r:id="rId23"/>
    <p:sldId id="265" r:id="rId24"/>
    <p:sldId id="264" r:id="rId25"/>
    <p:sldId id="267" r:id="rId26"/>
    <p:sldId id="333" r:id="rId27"/>
    <p:sldId id="374" r:id="rId28"/>
    <p:sldId id="334" r:id="rId29"/>
    <p:sldId id="365" r:id="rId30"/>
    <p:sldId id="366" r:id="rId31"/>
    <p:sldId id="367" r:id="rId32"/>
    <p:sldId id="337" r:id="rId33"/>
    <p:sldId id="272" r:id="rId34"/>
    <p:sldId id="344" r:id="rId35"/>
    <p:sldId id="286" r:id="rId36"/>
    <p:sldId id="287" r:id="rId37"/>
    <p:sldId id="370" r:id="rId38"/>
    <p:sldId id="368" r:id="rId39"/>
    <p:sldId id="385" r:id="rId40"/>
    <p:sldId id="340" r:id="rId41"/>
    <p:sldId id="369" r:id="rId42"/>
    <p:sldId id="386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33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4660"/>
  </p:normalViewPr>
  <p:slideViewPr>
    <p:cSldViewPr snapToGrid="0">
      <p:cViewPr>
        <p:scale>
          <a:sx n="60" d="100"/>
          <a:sy n="60" d="100"/>
        </p:scale>
        <p:origin x="914" y="1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>
                <a:solidFill>
                  <a:sysClr val="windowText" lastClr="000000"/>
                </a:solidFill>
              </a:rPr>
              <a:t>Former</a:t>
            </a:r>
            <a:r>
              <a:rPr lang="en-US" b="1" baseline="0" dirty="0" smtClean="0">
                <a:solidFill>
                  <a:sysClr val="windowText" lastClr="000000"/>
                </a:solidFill>
              </a:rPr>
              <a:t> Smoking vs Never Smoking</a:t>
            </a:r>
            <a:endParaRPr lang="en-US" b="1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14982071791744517"/>
          <c:y val="3.566426544051465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676237080748317"/>
          <c:y val="0.10077228457698267"/>
          <c:w val="0.77034854463146329"/>
          <c:h val="0.72101159422271754"/>
        </c:manualLayout>
      </c:layout>
      <c:scatterChart>
        <c:scatterStyle val="lineMarker"/>
        <c:varyColors val="0"/>
        <c:ser>
          <c:idx val="4"/>
          <c:order val="0"/>
          <c:tx>
            <c:v>Full Imputations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0"/>
            <c:marker>
              <c:symbol val="dash"/>
              <c:size val="5"/>
            </c:marker>
            <c:bubble3D val="0"/>
            <c:extLst>
              <c:ext xmlns:c16="http://schemas.microsoft.com/office/drawing/2014/chart" uri="{C3380CC4-5D6E-409C-BE32-E72D297353CC}">
                <c16:uniqueId val="{00000000-ABA9-42A3-B3C1-801FC2911637}"/>
              </c:ext>
            </c:extLst>
          </c:dPt>
          <c:dPt>
            <c:idx val="1"/>
            <c:marker>
              <c:symbol val="star"/>
              <c:size val="12"/>
            </c:marker>
            <c:bubble3D val="0"/>
            <c:extLst>
              <c:ext xmlns:c16="http://schemas.microsoft.com/office/drawing/2014/chart" uri="{C3380CC4-5D6E-409C-BE32-E72D297353CC}">
                <c16:uniqueId val="{00000001-ABA9-42A3-B3C1-801FC2911637}"/>
              </c:ext>
            </c:extLst>
          </c:dPt>
          <c:dPt>
            <c:idx val="2"/>
            <c:marker>
              <c:symbol val="dash"/>
              <c:size val="5"/>
            </c:marker>
            <c:bubble3D val="0"/>
            <c:extLst>
              <c:ext xmlns:c16="http://schemas.microsoft.com/office/drawing/2014/chart" uri="{C3380CC4-5D6E-409C-BE32-E72D297353CC}">
                <c16:uniqueId val="{00000002-ABA9-42A3-B3C1-801FC2911637}"/>
              </c:ext>
            </c:extLst>
          </c:dPt>
          <c:xVal>
            <c:numRef>
              <c:f>Sheet1!$N$15:$N$17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xVal>
          <c:yVal>
            <c:numRef>
              <c:f>Sheet1!$O$15:$O$17</c:f>
              <c:numCache>
                <c:formatCode>General</c:formatCode>
                <c:ptCount val="3"/>
                <c:pt idx="0">
                  <c:v>-3.46</c:v>
                </c:pt>
                <c:pt idx="1">
                  <c:v>-2.948944</c:v>
                </c:pt>
                <c:pt idx="2">
                  <c:v>-2.4329999999999998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BA9-42A3-B3C1-801FC2911637}"/>
            </c:ext>
          </c:extLst>
        </c:ser>
        <c:ser>
          <c:idx val="5"/>
          <c:order val="1"/>
          <c:tx>
            <c:v>Censored Imputations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Pt>
            <c:idx val="0"/>
            <c:marker>
              <c:symbol val="dash"/>
              <c:size val="5"/>
            </c:marker>
            <c:bubble3D val="0"/>
            <c:extLst>
              <c:ext xmlns:c16="http://schemas.microsoft.com/office/drawing/2014/chart" uri="{C3380CC4-5D6E-409C-BE32-E72D297353CC}">
                <c16:uniqueId val="{00000004-ABA9-42A3-B3C1-801FC2911637}"/>
              </c:ext>
            </c:extLst>
          </c:dPt>
          <c:dPt>
            <c:idx val="1"/>
            <c:marker>
              <c:symbol val="star"/>
              <c:size val="12"/>
            </c:marker>
            <c:bubble3D val="0"/>
            <c:extLst>
              <c:ext xmlns:c16="http://schemas.microsoft.com/office/drawing/2014/chart" uri="{C3380CC4-5D6E-409C-BE32-E72D297353CC}">
                <c16:uniqueId val="{00000005-ABA9-42A3-B3C1-801FC2911637}"/>
              </c:ext>
            </c:extLst>
          </c:dPt>
          <c:dPt>
            <c:idx val="2"/>
            <c:marker>
              <c:symbol val="dash"/>
              <c:size val="5"/>
            </c:marker>
            <c:bubble3D val="0"/>
            <c:extLst>
              <c:ext xmlns:c16="http://schemas.microsoft.com/office/drawing/2014/chart" uri="{C3380CC4-5D6E-409C-BE32-E72D297353CC}">
                <c16:uniqueId val="{00000006-ABA9-42A3-B3C1-801FC2911637}"/>
              </c:ext>
            </c:extLst>
          </c:dPt>
          <c:xVal>
            <c:numRef>
              <c:f>Sheet1!$P$15:$P$17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3</c:v>
                </c:pt>
              </c:numCache>
            </c:numRef>
          </c:xVal>
          <c:yVal>
            <c:numRef>
              <c:f>Sheet1!$Q$15:$Q$17</c:f>
              <c:numCache>
                <c:formatCode>General</c:formatCode>
                <c:ptCount val="3"/>
                <c:pt idx="0">
                  <c:v>-3.51</c:v>
                </c:pt>
                <c:pt idx="1">
                  <c:v>-3.0345080000000002</c:v>
                </c:pt>
                <c:pt idx="2">
                  <c:v>-2.56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ABA9-42A3-B3C1-801FC2911637}"/>
            </c:ext>
          </c:extLst>
        </c:ser>
        <c:ser>
          <c:idx val="0"/>
          <c:order val="2"/>
          <c:tx>
            <c:strRef>
              <c:f>Sheet1!$M$9</c:f>
              <c:strCache>
                <c:ptCount val="1"/>
                <c:pt idx="0">
                  <c:v>Original 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dash"/>
              <c:size val="5"/>
            </c:marker>
            <c:bubble3D val="0"/>
            <c:extLst>
              <c:ext xmlns:c16="http://schemas.microsoft.com/office/drawing/2014/chart" uri="{C3380CC4-5D6E-409C-BE32-E72D297353CC}">
                <c16:uniqueId val="{00000008-ABA9-42A3-B3C1-801FC2911637}"/>
              </c:ext>
            </c:extLst>
          </c:dPt>
          <c:dPt>
            <c:idx val="1"/>
            <c:marker>
              <c:symbol val="x"/>
              <c:size val="12"/>
            </c:marker>
            <c:bubble3D val="0"/>
            <c:extLst>
              <c:ext xmlns:c16="http://schemas.microsoft.com/office/drawing/2014/chart" uri="{C3380CC4-5D6E-409C-BE32-E72D297353CC}">
                <c16:uniqueId val="{00000009-ABA9-42A3-B3C1-801FC2911637}"/>
              </c:ext>
            </c:extLst>
          </c:dPt>
          <c:dPt>
            <c:idx val="2"/>
            <c:marker>
              <c:symbol val="dash"/>
              <c:size val="5"/>
            </c:marker>
            <c:bubble3D val="0"/>
            <c:extLst>
              <c:ext xmlns:c16="http://schemas.microsoft.com/office/drawing/2014/chart" uri="{C3380CC4-5D6E-409C-BE32-E72D297353CC}">
                <c16:uniqueId val="{0000000A-ABA9-42A3-B3C1-801FC2911637}"/>
              </c:ext>
            </c:extLst>
          </c:dPt>
          <c:xVal>
            <c:numRef>
              <c:f>Sheet1!$L$15:$L$17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xVal>
          <c:yVal>
            <c:numRef>
              <c:f>Sheet1!$M$15:$M$17</c:f>
              <c:numCache>
                <c:formatCode>General</c:formatCode>
                <c:ptCount val="3"/>
                <c:pt idx="0">
                  <c:v>-3.6453000000000002</c:v>
                </c:pt>
                <c:pt idx="1">
                  <c:v>-3.2105999999999999</c:v>
                </c:pt>
                <c:pt idx="2">
                  <c:v>-2.7759999999999998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ABA9-42A3-B3C1-801FC29116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5410735"/>
        <c:axId val="335417391"/>
      </c:scatterChart>
      <c:valAx>
        <c:axId val="335410735"/>
        <c:scaling>
          <c:orientation val="minMax"/>
          <c:min val="0.5"/>
        </c:scaling>
        <c:delete val="1"/>
        <c:axPos val="b"/>
        <c:numFmt formatCode="General" sourceLinked="1"/>
        <c:majorTickMark val="none"/>
        <c:minorTickMark val="none"/>
        <c:tickLblPos val="nextTo"/>
        <c:crossAx val="335417391"/>
        <c:crosses val="autoZero"/>
        <c:crossBetween val="midCat"/>
      </c:valAx>
      <c:valAx>
        <c:axId val="335417391"/>
        <c:scaling>
          <c:orientation val="minMax"/>
          <c:max val="-1"/>
          <c:min val="-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410735"/>
        <c:crosses val="autoZero"/>
        <c:crossBetween val="midCat"/>
        <c:majorUnit val="1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>
                <a:solidFill>
                  <a:sysClr val="windowText" lastClr="000000"/>
                </a:solidFill>
              </a:rPr>
              <a:t>Current</a:t>
            </a:r>
            <a:r>
              <a:rPr lang="en-US" b="1" baseline="0" dirty="0" smtClean="0">
                <a:solidFill>
                  <a:sysClr val="windowText" lastClr="000000"/>
                </a:solidFill>
              </a:rPr>
              <a:t> Smoking vs Never Smoking</a:t>
            </a:r>
            <a:endParaRPr lang="en-US" b="1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14377164702906234"/>
          <c:y val="3.020491266511856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3490019947834364"/>
          <c:y val="0.1056801649948456"/>
          <c:w val="0.76410935308293371"/>
          <c:h val="0.70598293208640572"/>
        </c:manualLayout>
      </c:layout>
      <c:scatterChart>
        <c:scatterStyle val="lineMarker"/>
        <c:varyColors val="0"/>
        <c:ser>
          <c:idx val="4"/>
          <c:order val="0"/>
          <c:tx>
            <c:strRef>
              <c:f>Sheet1!$O$19</c:f>
              <c:strCache>
                <c:ptCount val="1"/>
                <c:pt idx="0">
                  <c:v>Full Imputations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0"/>
            <c:marker>
              <c:symbol val="dash"/>
              <c:size val="5"/>
            </c:marker>
            <c:bubble3D val="0"/>
            <c:extLst>
              <c:ext xmlns:c16="http://schemas.microsoft.com/office/drawing/2014/chart" uri="{C3380CC4-5D6E-409C-BE32-E72D297353CC}">
                <c16:uniqueId val="{00000000-56DA-4225-8743-6C49F66B7F7D}"/>
              </c:ext>
            </c:extLst>
          </c:dPt>
          <c:dPt>
            <c:idx val="1"/>
            <c:marker>
              <c:symbol val="star"/>
              <c:size val="12"/>
            </c:marker>
            <c:bubble3D val="0"/>
            <c:extLst>
              <c:ext xmlns:c16="http://schemas.microsoft.com/office/drawing/2014/chart" uri="{C3380CC4-5D6E-409C-BE32-E72D297353CC}">
                <c16:uniqueId val="{00000001-56DA-4225-8743-6C49F66B7F7D}"/>
              </c:ext>
            </c:extLst>
          </c:dPt>
          <c:dPt>
            <c:idx val="2"/>
            <c:marker>
              <c:symbol val="dash"/>
              <c:size val="5"/>
            </c:marker>
            <c:bubble3D val="0"/>
            <c:extLst>
              <c:ext xmlns:c16="http://schemas.microsoft.com/office/drawing/2014/chart" uri="{C3380CC4-5D6E-409C-BE32-E72D297353CC}">
                <c16:uniqueId val="{00000002-56DA-4225-8743-6C49F66B7F7D}"/>
              </c:ext>
            </c:extLst>
          </c:dPt>
          <c:xVal>
            <c:numRef>
              <c:f>Sheet1!$N$20:$N$22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xVal>
          <c:yVal>
            <c:numRef>
              <c:f>Sheet1!$O$20:$O$22</c:f>
              <c:numCache>
                <c:formatCode>General</c:formatCode>
                <c:ptCount val="3"/>
                <c:pt idx="0">
                  <c:v>-5.42</c:v>
                </c:pt>
                <c:pt idx="1">
                  <c:v>-4.7231649999999998</c:v>
                </c:pt>
                <c:pt idx="2">
                  <c:v>-4.03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6DA-4225-8743-6C49F66B7F7D}"/>
            </c:ext>
          </c:extLst>
        </c:ser>
        <c:ser>
          <c:idx val="5"/>
          <c:order val="1"/>
          <c:tx>
            <c:strRef>
              <c:f>Sheet1!$Q$19</c:f>
              <c:strCache>
                <c:ptCount val="1"/>
                <c:pt idx="0">
                  <c:v>Censored Imputations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Pt>
            <c:idx val="0"/>
            <c:marker>
              <c:symbol val="dash"/>
              <c:size val="5"/>
            </c:marker>
            <c:bubble3D val="0"/>
            <c:extLst>
              <c:ext xmlns:c16="http://schemas.microsoft.com/office/drawing/2014/chart" uri="{C3380CC4-5D6E-409C-BE32-E72D297353CC}">
                <c16:uniqueId val="{00000004-56DA-4225-8743-6C49F66B7F7D}"/>
              </c:ext>
            </c:extLst>
          </c:dPt>
          <c:dPt>
            <c:idx val="1"/>
            <c:marker>
              <c:symbol val="star"/>
              <c:size val="12"/>
            </c:marker>
            <c:bubble3D val="0"/>
            <c:extLst>
              <c:ext xmlns:c16="http://schemas.microsoft.com/office/drawing/2014/chart" uri="{C3380CC4-5D6E-409C-BE32-E72D297353CC}">
                <c16:uniqueId val="{00000005-56DA-4225-8743-6C49F66B7F7D}"/>
              </c:ext>
            </c:extLst>
          </c:dPt>
          <c:dPt>
            <c:idx val="2"/>
            <c:marker>
              <c:symbol val="dash"/>
              <c:size val="5"/>
            </c:marker>
            <c:bubble3D val="0"/>
            <c:extLst>
              <c:ext xmlns:c16="http://schemas.microsoft.com/office/drawing/2014/chart" uri="{C3380CC4-5D6E-409C-BE32-E72D297353CC}">
                <c16:uniqueId val="{00000006-56DA-4225-8743-6C49F66B7F7D}"/>
              </c:ext>
            </c:extLst>
          </c:dPt>
          <c:xVal>
            <c:numRef>
              <c:f>Sheet1!$P$20:$P$22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3</c:v>
                </c:pt>
              </c:numCache>
            </c:numRef>
          </c:xVal>
          <c:yVal>
            <c:numRef>
              <c:f>Sheet1!$Q$20:$Q$22</c:f>
              <c:numCache>
                <c:formatCode>General</c:formatCode>
                <c:ptCount val="3"/>
                <c:pt idx="0">
                  <c:v>-5.75</c:v>
                </c:pt>
                <c:pt idx="1">
                  <c:v>-5.1322320000000001</c:v>
                </c:pt>
                <c:pt idx="2">
                  <c:v>-4.5110000000000001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56DA-4225-8743-6C49F66B7F7D}"/>
            </c:ext>
          </c:extLst>
        </c:ser>
        <c:ser>
          <c:idx val="0"/>
          <c:order val="2"/>
          <c:tx>
            <c:strRef>
              <c:f>Sheet1!$M$19</c:f>
              <c:strCache>
                <c:ptCount val="1"/>
                <c:pt idx="0">
                  <c:v>Original </c:v>
                </c:pt>
              </c:strCache>
            </c:strRef>
          </c:tx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dash"/>
              <c:size val="5"/>
            </c:marker>
            <c:bubble3D val="0"/>
            <c:extLst>
              <c:ext xmlns:c16="http://schemas.microsoft.com/office/drawing/2014/chart" uri="{C3380CC4-5D6E-409C-BE32-E72D297353CC}">
                <c16:uniqueId val="{00000008-56DA-4225-8743-6C49F66B7F7D}"/>
              </c:ext>
            </c:extLst>
          </c:dPt>
          <c:dPt>
            <c:idx val="1"/>
            <c:marker>
              <c:symbol val="x"/>
              <c:size val="12"/>
            </c:marker>
            <c:bubble3D val="0"/>
            <c:extLst>
              <c:ext xmlns:c16="http://schemas.microsoft.com/office/drawing/2014/chart" uri="{C3380CC4-5D6E-409C-BE32-E72D297353CC}">
                <c16:uniqueId val="{00000009-56DA-4225-8743-6C49F66B7F7D}"/>
              </c:ext>
            </c:extLst>
          </c:dPt>
          <c:dPt>
            <c:idx val="2"/>
            <c:marker>
              <c:symbol val="dash"/>
              <c:size val="5"/>
            </c:marker>
            <c:bubble3D val="0"/>
            <c:extLst>
              <c:ext xmlns:c16="http://schemas.microsoft.com/office/drawing/2014/chart" uri="{C3380CC4-5D6E-409C-BE32-E72D297353CC}">
                <c16:uniqueId val="{0000000A-56DA-4225-8743-6C49F66B7F7D}"/>
              </c:ext>
            </c:extLst>
          </c:dPt>
          <c:xVal>
            <c:numRef>
              <c:f>Sheet1!$L$20:$L$22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xVal>
          <c:yVal>
            <c:numRef>
              <c:f>Sheet1!$M$20:$M$22</c:f>
              <c:numCache>
                <c:formatCode>General</c:formatCode>
                <c:ptCount val="3"/>
                <c:pt idx="0">
                  <c:v>-6.2975000000000003</c:v>
                </c:pt>
                <c:pt idx="1">
                  <c:v>-5.8032000000000004</c:v>
                </c:pt>
                <c:pt idx="2">
                  <c:v>-5.3089000000000004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56DA-4225-8743-6C49F66B7F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5410735"/>
        <c:axId val="335417391"/>
      </c:scatterChart>
      <c:valAx>
        <c:axId val="335410735"/>
        <c:scaling>
          <c:orientation val="minMax"/>
          <c:min val="0.5"/>
        </c:scaling>
        <c:delete val="1"/>
        <c:axPos val="b"/>
        <c:numFmt formatCode="General" sourceLinked="1"/>
        <c:majorTickMark val="none"/>
        <c:minorTickMark val="none"/>
        <c:tickLblPos val="nextTo"/>
        <c:crossAx val="335417391"/>
        <c:crosses val="autoZero"/>
        <c:crossBetween val="midCat"/>
      </c:valAx>
      <c:valAx>
        <c:axId val="335417391"/>
        <c:scaling>
          <c:orientation val="minMax"/>
          <c:max val="-1"/>
          <c:min val="-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410735"/>
        <c:crosses val="autoZero"/>
        <c:crossBetween val="midCat"/>
        <c:majorUnit val="1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>
                <a:solidFill>
                  <a:sysClr val="windowText" lastClr="000000"/>
                </a:solidFill>
              </a:rPr>
              <a:t>Age</a:t>
            </a:r>
            <a:endParaRPr lang="en-US" b="1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46648661979616568"/>
          <c:y val="5.32407407407407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6157939091026544E-2"/>
          <c:y val="0.1181742125984252"/>
          <c:w val="0.83696844711746043"/>
          <c:h val="0.7008766242610804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Sheet1!$M$9</c:f>
              <c:strCache>
                <c:ptCount val="1"/>
                <c:pt idx="0">
                  <c:v>Original 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dash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B44D-482B-BDED-5038A8F40A4B}"/>
              </c:ext>
            </c:extLst>
          </c:dPt>
          <c:dPt>
            <c:idx val="1"/>
            <c:marker>
              <c:symbol val="square"/>
              <c:size val="12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B44D-482B-BDED-5038A8F40A4B}"/>
              </c:ext>
            </c:extLst>
          </c:dPt>
          <c:dPt>
            <c:idx val="2"/>
            <c:marker>
              <c:symbol val="dash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B44D-482B-BDED-5038A8F40A4B}"/>
              </c:ext>
            </c:extLst>
          </c:dPt>
          <c:xVal>
            <c:numRef>
              <c:f>Sheet1!$L$10:$L$12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xVal>
          <c:yVal>
            <c:numRef>
              <c:f>Sheet1!$M$10:$M$12</c:f>
              <c:numCache>
                <c:formatCode>General</c:formatCode>
                <c:ptCount val="3"/>
                <c:pt idx="0">
                  <c:v>-30.443999999999999</c:v>
                </c:pt>
                <c:pt idx="1">
                  <c:v>-28.4376</c:v>
                </c:pt>
                <c:pt idx="2">
                  <c:v>-26.4313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44D-482B-BDED-5038A8F40A4B}"/>
            </c:ext>
          </c:extLst>
        </c:ser>
        <c:ser>
          <c:idx val="1"/>
          <c:order val="1"/>
          <c:tx>
            <c:v>Full Imputations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0"/>
            <c:marker>
              <c:symbol val="dash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B44D-482B-BDED-5038A8F40A4B}"/>
              </c:ext>
            </c:extLst>
          </c:dPt>
          <c:dPt>
            <c:idx val="1"/>
            <c:marker>
              <c:symbol val="square"/>
              <c:size val="12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B44D-482B-BDED-5038A8F40A4B}"/>
              </c:ext>
            </c:extLst>
          </c:dPt>
          <c:dPt>
            <c:idx val="2"/>
            <c:marker>
              <c:symbol val="dash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B44D-482B-BDED-5038A8F40A4B}"/>
              </c:ext>
            </c:extLst>
          </c:dPt>
          <c:xVal>
            <c:numRef>
              <c:f>Sheet1!$N$10:$N$12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xVal>
          <c:yVal>
            <c:numRef>
              <c:f>Sheet1!$O$10:$O$12</c:f>
              <c:numCache>
                <c:formatCode>General</c:formatCode>
                <c:ptCount val="3"/>
                <c:pt idx="0">
                  <c:v>-32.270000000000003</c:v>
                </c:pt>
                <c:pt idx="1">
                  <c:v>-29.859949</c:v>
                </c:pt>
                <c:pt idx="2">
                  <c:v>-27.452999999999999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B44D-482B-BDED-5038A8F40A4B}"/>
            </c:ext>
          </c:extLst>
        </c:ser>
        <c:ser>
          <c:idx val="2"/>
          <c:order val="2"/>
          <c:tx>
            <c:v>Censored Imputations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Pt>
            <c:idx val="0"/>
            <c:marker>
              <c:symbol val="dash"/>
              <c:size val="5"/>
              <c:spPr>
                <a:solidFill>
                  <a:schemeClr val="accent3"/>
                </a:solidFill>
                <a:ln w="9525">
                  <a:solidFill>
                    <a:schemeClr val="accent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B44D-482B-BDED-5038A8F40A4B}"/>
              </c:ext>
            </c:extLst>
          </c:dPt>
          <c:dPt>
            <c:idx val="1"/>
            <c:marker>
              <c:symbol val="square"/>
              <c:size val="12"/>
              <c:spPr>
                <a:solidFill>
                  <a:schemeClr val="accent3"/>
                </a:solidFill>
                <a:ln w="9525">
                  <a:solidFill>
                    <a:schemeClr val="accent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B44D-482B-BDED-5038A8F40A4B}"/>
              </c:ext>
            </c:extLst>
          </c:dPt>
          <c:dPt>
            <c:idx val="2"/>
            <c:marker>
              <c:symbol val="dash"/>
              <c:size val="5"/>
              <c:spPr>
                <a:solidFill>
                  <a:schemeClr val="accent3"/>
                </a:solidFill>
                <a:ln w="9525">
                  <a:solidFill>
                    <a:schemeClr val="accent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B44D-482B-BDED-5038A8F40A4B}"/>
              </c:ext>
            </c:extLst>
          </c:dPt>
          <c:xVal>
            <c:numRef>
              <c:f>Sheet1!$P$10:$P$12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3</c:v>
                </c:pt>
              </c:numCache>
            </c:numRef>
          </c:xVal>
          <c:yVal>
            <c:numRef>
              <c:f>Sheet1!$Q$10:$Q$12</c:f>
              <c:numCache>
                <c:formatCode>General</c:formatCode>
                <c:ptCount val="3"/>
                <c:pt idx="0">
                  <c:v>-31.68</c:v>
                </c:pt>
                <c:pt idx="1">
                  <c:v>-29.348562999999999</c:v>
                </c:pt>
                <c:pt idx="2">
                  <c:v>-27.015000000000001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B44D-482B-BDED-5038A8F40A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5410735"/>
        <c:axId val="335417391"/>
      </c:scatterChart>
      <c:valAx>
        <c:axId val="335410735"/>
        <c:scaling>
          <c:orientation val="minMax"/>
          <c:min val="0.5"/>
        </c:scaling>
        <c:delete val="1"/>
        <c:axPos val="b"/>
        <c:numFmt formatCode="General" sourceLinked="1"/>
        <c:majorTickMark val="none"/>
        <c:minorTickMark val="none"/>
        <c:tickLblPos val="nextTo"/>
        <c:crossAx val="335417391"/>
        <c:crosses val="autoZero"/>
        <c:crossBetween val="midCat"/>
      </c:valAx>
      <c:valAx>
        <c:axId val="335417391"/>
        <c:scaling>
          <c:orientation val="minMax"/>
          <c:max val="-25"/>
          <c:min val="-35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410735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>
                <a:solidFill>
                  <a:sysClr val="windowText" lastClr="000000"/>
                </a:solidFill>
              </a:rPr>
              <a:t>Former</a:t>
            </a:r>
            <a:r>
              <a:rPr lang="en-US" b="1" baseline="0" dirty="0" smtClean="0">
                <a:solidFill>
                  <a:sysClr val="windowText" lastClr="000000"/>
                </a:solidFill>
              </a:rPr>
              <a:t> Smoking vs Never Smoking</a:t>
            </a:r>
            <a:endParaRPr lang="en-US" b="1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14982071791744517"/>
          <c:y val="3.566426544051465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676237080748317"/>
          <c:y val="0.10077228457698267"/>
          <c:w val="0.77034854463146329"/>
          <c:h val="0.72101159422271754"/>
        </c:manualLayout>
      </c:layout>
      <c:scatterChart>
        <c:scatterStyle val="lineMarker"/>
        <c:varyColors val="0"/>
        <c:ser>
          <c:idx val="4"/>
          <c:order val="0"/>
          <c:tx>
            <c:v>Full Imputations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0"/>
            <c:marker>
              <c:symbol val="dash"/>
              <c:size val="5"/>
            </c:marker>
            <c:bubble3D val="0"/>
            <c:extLst>
              <c:ext xmlns:c16="http://schemas.microsoft.com/office/drawing/2014/chart" uri="{C3380CC4-5D6E-409C-BE32-E72D297353CC}">
                <c16:uniqueId val="{00000000-ABA9-42A3-B3C1-801FC2911637}"/>
              </c:ext>
            </c:extLst>
          </c:dPt>
          <c:dPt>
            <c:idx val="1"/>
            <c:marker>
              <c:symbol val="star"/>
              <c:size val="12"/>
            </c:marker>
            <c:bubble3D val="0"/>
            <c:extLst>
              <c:ext xmlns:c16="http://schemas.microsoft.com/office/drawing/2014/chart" uri="{C3380CC4-5D6E-409C-BE32-E72D297353CC}">
                <c16:uniqueId val="{00000001-ABA9-42A3-B3C1-801FC2911637}"/>
              </c:ext>
            </c:extLst>
          </c:dPt>
          <c:dPt>
            <c:idx val="2"/>
            <c:marker>
              <c:symbol val="dash"/>
              <c:size val="5"/>
            </c:marker>
            <c:bubble3D val="0"/>
            <c:extLst>
              <c:ext xmlns:c16="http://schemas.microsoft.com/office/drawing/2014/chart" uri="{C3380CC4-5D6E-409C-BE32-E72D297353CC}">
                <c16:uniqueId val="{00000002-ABA9-42A3-B3C1-801FC2911637}"/>
              </c:ext>
            </c:extLst>
          </c:dPt>
          <c:xVal>
            <c:numRef>
              <c:f>Sheet1!$N$15:$N$17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xVal>
          <c:yVal>
            <c:numRef>
              <c:f>Sheet1!$O$15:$O$17</c:f>
              <c:numCache>
                <c:formatCode>General</c:formatCode>
                <c:ptCount val="3"/>
                <c:pt idx="0">
                  <c:v>-3.46</c:v>
                </c:pt>
                <c:pt idx="1">
                  <c:v>-2.948944</c:v>
                </c:pt>
                <c:pt idx="2">
                  <c:v>-2.4329999999999998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BA9-42A3-B3C1-801FC2911637}"/>
            </c:ext>
          </c:extLst>
        </c:ser>
        <c:ser>
          <c:idx val="5"/>
          <c:order val="1"/>
          <c:tx>
            <c:v>Censored Imputations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Pt>
            <c:idx val="0"/>
            <c:marker>
              <c:symbol val="dash"/>
              <c:size val="5"/>
            </c:marker>
            <c:bubble3D val="0"/>
            <c:extLst>
              <c:ext xmlns:c16="http://schemas.microsoft.com/office/drawing/2014/chart" uri="{C3380CC4-5D6E-409C-BE32-E72D297353CC}">
                <c16:uniqueId val="{00000004-ABA9-42A3-B3C1-801FC2911637}"/>
              </c:ext>
            </c:extLst>
          </c:dPt>
          <c:dPt>
            <c:idx val="1"/>
            <c:marker>
              <c:symbol val="star"/>
              <c:size val="12"/>
            </c:marker>
            <c:bubble3D val="0"/>
            <c:extLst>
              <c:ext xmlns:c16="http://schemas.microsoft.com/office/drawing/2014/chart" uri="{C3380CC4-5D6E-409C-BE32-E72D297353CC}">
                <c16:uniqueId val="{00000005-ABA9-42A3-B3C1-801FC2911637}"/>
              </c:ext>
            </c:extLst>
          </c:dPt>
          <c:dPt>
            <c:idx val="2"/>
            <c:marker>
              <c:symbol val="dash"/>
              <c:size val="5"/>
            </c:marker>
            <c:bubble3D val="0"/>
            <c:extLst>
              <c:ext xmlns:c16="http://schemas.microsoft.com/office/drawing/2014/chart" uri="{C3380CC4-5D6E-409C-BE32-E72D297353CC}">
                <c16:uniqueId val="{00000006-ABA9-42A3-B3C1-801FC2911637}"/>
              </c:ext>
            </c:extLst>
          </c:dPt>
          <c:xVal>
            <c:numRef>
              <c:f>Sheet1!$P$15:$P$17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3</c:v>
                </c:pt>
              </c:numCache>
            </c:numRef>
          </c:xVal>
          <c:yVal>
            <c:numRef>
              <c:f>Sheet1!$Q$15:$Q$17</c:f>
              <c:numCache>
                <c:formatCode>General</c:formatCode>
                <c:ptCount val="3"/>
                <c:pt idx="0">
                  <c:v>-3.51</c:v>
                </c:pt>
                <c:pt idx="1">
                  <c:v>-3.0345080000000002</c:v>
                </c:pt>
                <c:pt idx="2">
                  <c:v>-2.56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ABA9-42A3-B3C1-801FC2911637}"/>
            </c:ext>
          </c:extLst>
        </c:ser>
        <c:ser>
          <c:idx val="0"/>
          <c:order val="2"/>
          <c:tx>
            <c:strRef>
              <c:f>Sheet1!$M$9</c:f>
              <c:strCache>
                <c:ptCount val="1"/>
                <c:pt idx="0">
                  <c:v>Original 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dash"/>
              <c:size val="5"/>
            </c:marker>
            <c:bubble3D val="0"/>
            <c:extLst>
              <c:ext xmlns:c16="http://schemas.microsoft.com/office/drawing/2014/chart" uri="{C3380CC4-5D6E-409C-BE32-E72D297353CC}">
                <c16:uniqueId val="{00000008-ABA9-42A3-B3C1-801FC2911637}"/>
              </c:ext>
            </c:extLst>
          </c:dPt>
          <c:dPt>
            <c:idx val="1"/>
            <c:marker>
              <c:symbol val="x"/>
              <c:size val="12"/>
            </c:marker>
            <c:bubble3D val="0"/>
            <c:extLst>
              <c:ext xmlns:c16="http://schemas.microsoft.com/office/drawing/2014/chart" uri="{C3380CC4-5D6E-409C-BE32-E72D297353CC}">
                <c16:uniqueId val="{00000009-ABA9-42A3-B3C1-801FC2911637}"/>
              </c:ext>
            </c:extLst>
          </c:dPt>
          <c:dPt>
            <c:idx val="2"/>
            <c:marker>
              <c:symbol val="dash"/>
              <c:size val="5"/>
            </c:marker>
            <c:bubble3D val="0"/>
            <c:extLst>
              <c:ext xmlns:c16="http://schemas.microsoft.com/office/drawing/2014/chart" uri="{C3380CC4-5D6E-409C-BE32-E72D297353CC}">
                <c16:uniqueId val="{0000000A-ABA9-42A3-B3C1-801FC2911637}"/>
              </c:ext>
            </c:extLst>
          </c:dPt>
          <c:xVal>
            <c:numRef>
              <c:f>Sheet1!$L$15:$L$17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xVal>
          <c:yVal>
            <c:numRef>
              <c:f>Sheet1!$M$15:$M$17</c:f>
              <c:numCache>
                <c:formatCode>General</c:formatCode>
                <c:ptCount val="3"/>
                <c:pt idx="0">
                  <c:v>-3.6453000000000002</c:v>
                </c:pt>
                <c:pt idx="1">
                  <c:v>-3.2105999999999999</c:v>
                </c:pt>
                <c:pt idx="2">
                  <c:v>-2.7759999999999998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ABA9-42A3-B3C1-801FC29116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5410735"/>
        <c:axId val="335417391"/>
      </c:scatterChart>
      <c:valAx>
        <c:axId val="335410735"/>
        <c:scaling>
          <c:orientation val="minMax"/>
          <c:min val="0.5"/>
        </c:scaling>
        <c:delete val="1"/>
        <c:axPos val="b"/>
        <c:numFmt formatCode="General" sourceLinked="1"/>
        <c:majorTickMark val="none"/>
        <c:minorTickMark val="none"/>
        <c:tickLblPos val="nextTo"/>
        <c:crossAx val="335417391"/>
        <c:crosses val="autoZero"/>
        <c:crossBetween val="midCat"/>
      </c:valAx>
      <c:valAx>
        <c:axId val="335417391"/>
        <c:scaling>
          <c:orientation val="minMax"/>
          <c:max val="-1"/>
          <c:min val="-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410735"/>
        <c:crosses val="autoZero"/>
        <c:crossBetween val="midCat"/>
        <c:majorUnit val="1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>
                <a:solidFill>
                  <a:sysClr val="windowText" lastClr="000000"/>
                </a:solidFill>
              </a:rPr>
              <a:t>Current</a:t>
            </a:r>
            <a:r>
              <a:rPr lang="en-US" b="1" baseline="0" dirty="0" smtClean="0">
                <a:solidFill>
                  <a:sysClr val="windowText" lastClr="000000"/>
                </a:solidFill>
              </a:rPr>
              <a:t> Smoking vs Never Smoking</a:t>
            </a:r>
            <a:endParaRPr lang="en-US" b="1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14377164702906234"/>
          <c:y val="3.020491266511856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3490019947834364"/>
          <c:y val="0.1056801649948456"/>
          <c:w val="0.76410935308293371"/>
          <c:h val="0.70598293208640572"/>
        </c:manualLayout>
      </c:layout>
      <c:scatterChart>
        <c:scatterStyle val="lineMarker"/>
        <c:varyColors val="0"/>
        <c:ser>
          <c:idx val="4"/>
          <c:order val="0"/>
          <c:tx>
            <c:strRef>
              <c:f>Sheet1!$O$19</c:f>
              <c:strCache>
                <c:ptCount val="1"/>
                <c:pt idx="0">
                  <c:v>Full Imputations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0"/>
            <c:marker>
              <c:symbol val="dash"/>
              <c:size val="5"/>
            </c:marker>
            <c:bubble3D val="0"/>
            <c:extLst>
              <c:ext xmlns:c16="http://schemas.microsoft.com/office/drawing/2014/chart" uri="{C3380CC4-5D6E-409C-BE32-E72D297353CC}">
                <c16:uniqueId val="{00000000-56DA-4225-8743-6C49F66B7F7D}"/>
              </c:ext>
            </c:extLst>
          </c:dPt>
          <c:dPt>
            <c:idx val="1"/>
            <c:marker>
              <c:symbol val="star"/>
              <c:size val="12"/>
            </c:marker>
            <c:bubble3D val="0"/>
            <c:extLst>
              <c:ext xmlns:c16="http://schemas.microsoft.com/office/drawing/2014/chart" uri="{C3380CC4-5D6E-409C-BE32-E72D297353CC}">
                <c16:uniqueId val="{00000001-56DA-4225-8743-6C49F66B7F7D}"/>
              </c:ext>
            </c:extLst>
          </c:dPt>
          <c:dPt>
            <c:idx val="2"/>
            <c:marker>
              <c:symbol val="dash"/>
              <c:size val="5"/>
            </c:marker>
            <c:bubble3D val="0"/>
            <c:extLst>
              <c:ext xmlns:c16="http://schemas.microsoft.com/office/drawing/2014/chart" uri="{C3380CC4-5D6E-409C-BE32-E72D297353CC}">
                <c16:uniqueId val="{00000002-56DA-4225-8743-6C49F66B7F7D}"/>
              </c:ext>
            </c:extLst>
          </c:dPt>
          <c:xVal>
            <c:numRef>
              <c:f>Sheet1!$N$20:$N$22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xVal>
          <c:yVal>
            <c:numRef>
              <c:f>Sheet1!$O$20:$O$22</c:f>
              <c:numCache>
                <c:formatCode>General</c:formatCode>
                <c:ptCount val="3"/>
                <c:pt idx="0">
                  <c:v>-5.42</c:v>
                </c:pt>
                <c:pt idx="1">
                  <c:v>-4.7231649999999998</c:v>
                </c:pt>
                <c:pt idx="2">
                  <c:v>-4.03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6DA-4225-8743-6C49F66B7F7D}"/>
            </c:ext>
          </c:extLst>
        </c:ser>
        <c:ser>
          <c:idx val="5"/>
          <c:order val="1"/>
          <c:tx>
            <c:strRef>
              <c:f>Sheet1!$Q$19</c:f>
              <c:strCache>
                <c:ptCount val="1"/>
                <c:pt idx="0">
                  <c:v>Censored Imputations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Pt>
            <c:idx val="0"/>
            <c:marker>
              <c:symbol val="dash"/>
              <c:size val="5"/>
            </c:marker>
            <c:bubble3D val="0"/>
            <c:extLst>
              <c:ext xmlns:c16="http://schemas.microsoft.com/office/drawing/2014/chart" uri="{C3380CC4-5D6E-409C-BE32-E72D297353CC}">
                <c16:uniqueId val="{00000004-56DA-4225-8743-6C49F66B7F7D}"/>
              </c:ext>
            </c:extLst>
          </c:dPt>
          <c:dPt>
            <c:idx val="1"/>
            <c:marker>
              <c:symbol val="star"/>
              <c:size val="12"/>
            </c:marker>
            <c:bubble3D val="0"/>
            <c:extLst>
              <c:ext xmlns:c16="http://schemas.microsoft.com/office/drawing/2014/chart" uri="{C3380CC4-5D6E-409C-BE32-E72D297353CC}">
                <c16:uniqueId val="{00000005-56DA-4225-8743-6C49F66B7F7D}"/>
              </c:ext>
            </c:extLst>
          </c:dPt>
          <c:dPt>
            <c:idx val="2"/>
            <c:marker>
              <c:symbol val="dash"/>
              <c:size val="5"/>
            </c:marker>
            <c:bubble3D val="0"/>
            <c:extLst>
              <c:ext xmlns:c16="http://schemas.microsoft.com/office/drawing/2014/chart" uri="{C3380CC4-5D6E-409C-BE32-E72D297353CC}">
                <c16:uniqueId val="{00000006-56DA-4225-8743-6C49F66B7F7D}"/>
              </c:ext>
            </c:extLst>
          </c:dPt>
          <c:xVal>
            <c:numRef>
              <c:f>Sheet1!$P$20:$P$22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3</c:v>
                </c:pt>
              </c:numCache>
            </c:numRef>
          </c:xVal>
          <c:yVal>
            <c:numRef>
              <c:f>Sheet1!$Q$20:$Q$22</c:f>
              <c:numCache>
                <c:formatCode>General</c:formatCode>
                <c:ptCount val="3"/>
                <c:pt idx="0">
                  <c:v>-5.75</c:v>
                </c:pt>
                <c:pt idx="1">
                  <c:v>-5.1322320000000001</c:v>
                </c:pt>
                <c:pt idx="2">
                  <c:v>-4.5110000000000001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56DA-4225-8743-6C49F66B7F7D}"/>
            </c:ext>
          </c:extLst>
        </c:ser>
        <c:ser>
          <c:idx val="0"/>
          <c:order val="2"/>
          <c:tx>
            <c:strRef>
              <c:f>Sheet1!$M$19</c:f>
              <c:strCache>
                <c:ptCount val="1"/>
                <c:pt idx="0">
                  <c:v>Original </c:v>
                </c:pt>
              </c:strCache>
            </c:strRef>
          </c:tx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dash"/>
              <c:size val="5"/>
            </c:marker>
            <c:bubble3D val="0"/>
            <c:extLst>
              <c:ext xmlns:c16="http://schemas.microsoft.com/office/drawing/2014/chart" uri="{C3380CC4-5D6E-409C-BE32-E72D297353CC}">
                <c16:uniqueId val="{00000008-56DA-4225-8743-6C49F66B7F7D}"/>
              </c:ext>
            </c:extLst>
          </c:dPt>
          <c:dPt>
            <c:idx val="1"/>
            <c:marker>
              <c:symbol val="x"/>
              <c:size val="12"/>
            </c:marker>
            <c:bubble3D val="0"/>
            <c:extLst>
              <c:ext xmlns:c16="http://schemas.microsoft.com/office/drawing/2014/chart" uri="{C3380CC4-5D6E-409C-BE32-E72D297353CC}">
                <c16:uniqueId val="{00000009-56DA-4225-8743-6C49F66B7F7D}"/>
              </c:ext>
            </c:extLst>
          </c:dPt>
          <c:dPt>
            <c:idx val="2"/>
            <c:marker>
              <c:symbol val="dash"/>
              <c:size val="5"/>
            </c:marker>
            <c:bubble3D val="0"/>
            <c:extLst>
              <c:ext xmlns:c16="http://schemas.microsoft.com/office/drawing/2014/chart" uri="{C3380CC4-5D6E-409C-BE32-E72D297353CC}">
                <c16:uniqueId val="{0000000A-56DA-4225-8743-6C49F66B7F7D}"/>
              </c:ext>
            </c:extLst>
          </c:dPt>
          <c:xVal>
            <c:numRef>
              <c:f>Sheet1!$L$20:$L$22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xVal>
          <c:yVal>
            <c:numRef>
              <c:f>Sheet1!$M$20:$M$22</c:f>
              <c:numCache>
                <c:formatCode>General</c:formatCode>
                <c:ptCount val="3"/>
                <c:pt idx="0">
                  <c:v>-6.2975000000000003</c:v>
                </c:pt>
                <c:pt idx="1">
                  <c:v>-5.8032000000000004</c:v>
                </c:pt>
                <c:pt idx="2">
                  <c:v>-5.3089000000000004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56DA-4225-8743-6C49F66B7F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5410735"/>
        <c:axId val="335417391"/>
      </c:scatterChart>
      <c:valAx>
        <c:axId val="335410735"/>
        <c:scaling>
          <c:orientation val="minMax"/>
          <c:min val="0.5"/>
        </c:scaling>
        <c:delete val="1"/>
        <c:axPos val="b"/>
        <c:numFmt formatCode="General" sourceLinked="1"/>
        <c:majorTickMark val="none"/>
        <c:minorTickMark val="none"/>
        <c:tickLblPos val="nextTo"/>
        <c:crossAx val="335417391"/>
        <c:crosses val="autoZero"/>
        <c:crossBetween val="midCat"/>
      </c:valAx>
      <c:valAx>
        <c:axId val="335417391"/>
        <c:scaling>
          <c:orientation val="minMax"/>
          <c:max val="-1"/>
          <c:min val="-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410735"/>
        <c:crosses val="autoZero"/>
        <c:crossBetween val="midCat"/>
        <c:majorUnit val="1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0.10843</cdr:x>
      <cdr:y>0.82917</cdr:y>
    </cdr:from>
    <cdr:to>
      <cdr:x>0.32397</cdr:x>
      <cdr:y>0.89237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403976" y="3121167"/>
          <a:ext cx="803036" cy="2378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/>
            <a:t>Original</a:t>
          </a:r>
        </a:p>
        <a:p xmlns:a="http://schemas.openxmlformats.org/drawingml/2006/main">
          <a:r>
            <a:rPr lang="en-US" sz="1400" b="1" dirty="0" smtClean="0"/>
            <a:t>Data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0.35855</cdr:x>
      <cdr:y>0.83225</cdr:y>
    </cdr:from>
    <cdr:to>
      <cdr:x>0.63823</cdr:x>
      <cdr:y>0.93618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1332367" y="3608084"/>
          <a:ext cx="1039288" cy="450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/>
            <a:t>Full </a:t>
          </a:r>
        </a:p>
        <a:p xmlns:a="http://schemas.openxmlformats.org/drawingml/2006/main">
          <a:pPr algn="ctr"/>
          <a:r>
            <a:rPr lang="en-US" sz="1400" b="1" dirty="0"/>
            <a:t>Imputation</a:t>
          </a:r>
        </a:p>
      </cdr:txBody>
    </cdr:sp>
  </cdr:relSizeAnchor>
  <cdr:relSizeAnchor xmlns:cdr="http://schemas.openxmlformats.org/drawingml/2006/chartDrawing">
    <cdr:from>
      <cdr:x>0.62392</cdr:x>
      <cdr:y>0.83719</cdr:y>
    </cdr:from>
    <cdr:to>
      <cdr:x>0.90601</cdr:x>
      <cdr:y>0.95536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2324527" y="3151332"/>
          <a:ext cx="1050980" cy="4448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/>
            <a:t>Censored </a:t>
          </a:r>
        </a:p>
        <a:p xmlns:a="http://schemas.openxmlformats.org/drawingml/2006/main">
          <a:pPr algn="ctr"/>
          <a:r>
            <a:rPr lang="en-US" sz="1400" b="1" dirty="0"/>
            <a:t>Imputation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0.14755</cdr:x>
      <cdr:y>0.83398</cdr:y>
    </cdr:from>
    <cdr:to>
      <cdr:x>0.35719</cdr:x>
      <cdr:y>0.89325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565192" y="3139260"/>
          <a:ext cx="803024" cy="2231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/>
            <a:t>Original</a:t>
          </a:r>
        </a:p>
        <a:p xmlns:a="http://schemas.openxmlformats.org/drawingml/2006/main">
          <a:r>
            <a:rPr lang="en-US" sz="1400" b="1" dirty="0" smtClean="0"/>
            <a:t>Data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0.38443</cdr:x>
      <cdr:y>0.8315</cdr:y>
    </cdr:from>
    <cdr:to>
      <cdr:x>0.65646</cdr:x>
      <cdr:y>0.92897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1472557" y="3129940"/>
          <a:ext cx="1042009" cy="3668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/>
            <a:t>Full </a:t>
          </a:r>
        </a:p>
        <a:p xmlns:a="http://schemas.openxmlformats.org/drawingml/2006/main">
          <a:pPr algn="ctr"/>
          <a:r>
            <a:rPr lang="en-US" sz="1400" b="1" dirty="0"/>
            <a:t>Imputation</a:t>
          </a:r>
        </a:p>
      </cdr:txBody>
    </cdr:sp>
  </cdr:relSizeAnchor>
  <cdr:relSizeAnchor xmlns:cdr="http://schemas.openxmlformats.org/drawingml/2006/chartDrawing">
    <cdr:from>
      <cdr:x>0.64166</cdr:x>
      <cdr:y>0.83376</cdr:y>
    </cdr:from>
    <cdr:to>
      <cdr:x>0.91603</cdr:x>
      <cdr:y>0.94459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2457863" y="3658163"/>
          <a:ext cx="1050977" cy="4862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/>
            <a:t>Censored </a:t>
          </a:r>
        </a:p>
        <a:p xmlns:a="http://schemas.openxmlformats.org/drawingml/2006/main">
          <a:pPr algn="ctr"/>
          <a:r>
            <a:rPr lang="en-US" sz="1400" b="1" dirty="0"/>
            <a:t>Imputation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0.11672</cdr:x>
      <cdr:y>0.84033</cdr:y>
    </cdr:from>
    <cdr:to>
      <cdr:x>0.34026</cdr:x>
      <cdr:y>0.90004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8205" y="3855946"/>
          <a:ext cx="800943" cy="2739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/>
            <a:t>Original</a:t>
          </a:r>
          <a:endParaRPr lang="en-US" sz="1400" b="1" dirty="0" smtClean="0"/>
        </a:p>
        <a:p xmlns:a="http://schemas.openxmlformats.org/drawingml/2006/main">
          <a:r>
            <a:rPr lang="en-US" sz="1400" b="1" dirty="0" smtClean="0"/>
            <a:t>Data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0.35497</cdr:x>
      <cdr:y>0.83461</cdr:y>
    </cdr:from>
    <cdr:to>
      <cdr:x>0.64503</cdr:x>
      <cdr:y>0.9328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271840" y="3829700"/>
          <a:ext cx="1039288" cy="450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/>
            <a:t>Full </a:t>
          </a:r>
        </a:p>
        <a:p xmlns:a="http://schemas.openxmlformats.org/drawingml/2006/main">
          <a:pPr algn="ctr"/>
          <a:r>
            <a:rPr lang="en-US" sz="1400" b="1" dirty="0"/>
            <a:t>Imputation</a:t>
          </a:r>
        </a:p>
      </cdr:txBody>
    </cdr:sp>
  </cdr:relSizeAnchor>
  <cdr:relSizeAnchor xmlns:cdr="http://schemas.openxmlformats.org/drawingml/2006/chartDrawing">
    <cdr:from>
      <cdr:x>0.63957</cdr:x>
      <cdr:y>0.82501</cdr:y>
    </cdr:from>
    <cdr:to>
      <cdr:x>0.93213</cdr:x>
      <cdr:y>0.93665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291543" y="3785643"/>
          <a:ext cx="1048233" cy="5122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/>
            <a:t>Censored </a:t>
          </a:r>
        </a:p>
        <a:p xmlns:a="http://schemas.openxmlformats.org/drawingml/2006/main">
          <a:pPr algn="ctr"/>
          <a:r>
            <a:rPr lang="en-US" sz="1400" b="1" dirty="0"/>
            <a:t>Imputation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0.12883</cdr:x>
      <cdr:y>0.83831</cdr:y>
    </cdr:from>
    <cdr:to>
      <cdr:x>0.34437</cdr:x>
      <cdr:y>0.90151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478732" y="3634330"/>
          <a:ext cx="800943" cy="2739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/>
            <a:t>Original</a:t>
          </a:r>
        </a:p>
        <a:p xmlns:a="http://schemas.openxmlformats.org/drawingml/2006/main">
          <a:r>
            <a:rPr lang="en-US" sz="1400" b="1" dirty="0" smtClean="0"/>
            <a:t>Data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0.35855</cdr:x>
      <cdr:y>0.83225</cdr:y>
    </cdr:from>
    <cdr:to>
      <cdr:x>0.63823</cdr:x>
      <cdr:y>0.93618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1332367" y="3608084"/>
          <a:ext cx="1039288" cy="4505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/>
            <a:t>Full </a:t>
          </a:r>
        </a:p>
        <a:p xmlns:a="http://schemas.openxmlformats.org/drawingml/2006/main">
          <a:pPr algn="ctr"/>
          <a:r>
            <a:rPr lang="en-US" sz="1400" b="1" dirty="0"/>
            <a:t>Imputation</a:t>
          </a:r>
        </a:p>
      </cdr:txBody>
    </cdr:sp>
  </cdr:relSizeAnchor>
  <cdr:relSizeAnchor xmlns:cdr="http://schemas.openxmlformats.org/drawingml/2006/chartDrawing">
    <cdr:from>
      <cdr:x>0.63296</cdr:x>
      <cdr:y>0.81899</cdr:y>
    </cdr:from>
    <cdr:to>
      <cdr:x>0.91505</cdr:x>
      <cdr:y>0.93716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2352070" y="3550604"/>
          <a:ext cx="1048233" cy="5122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/>
            <a:t>Censored </a:t>
          </a:r>
        </a:p>
        <a:p xmlns:a="http://schemas.openxmlformats.org/drawingml/2006/main">
          <a:pPr algn="ctr"/>
          <a:r>
            <a:rPr lang="en-US" sz="1400" b="1" dirty="0"/>
            <a:t>Imputation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0.15132</cdr:x>
      <cdr:y>0.85188</cdr:y>
    </cdr:from>
    <cdr:to>
      <cdr:x>0.36096</cdr:x>
      <cdr:y>0.91115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579621" y="3737631"/>
          <a:ext cx="803040" cy="2600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/>
            <a:t>Original</a:t>
          </a:r>
        </a:p>
        <a:p xmlns:a="http://schemas.openxmlformats.org/drawingml/2006/main">
          <a:r>
            <a:rPr lang="en-US" sz="1400" b="1" dirty="0" smtClean="0"/>
            <a:t>Data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0.40957</cdr:x>
      <cdr:y>0.83534</cdr:y>
    </cdr:from>
    <cdr:to>
      <cdr:x>0.6816</cdr:x>
      <cdr:y>0.93281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1568841" y="3665095"/>
          <a:ext cx="1042008" cy="4276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/>
            <a:t>Full </a:t>
          </a:r>
        </a:p>
        <a:p xmlns:a="http://schemas.openxmlformats.org/drawingml/2006/main">
          <a:pPr algn="ctr"/>
          <a:r>
            <a:rPr lang="en-US" sz="1400" b="1" dirty="0"/>
            <a:t>Imputation</a:t>
          </a:r>
        </a:p>
      </cdr:txBody>
    </cdr:sp>
  </cdr:relSizeAnchor>
  <cdr:relSizeAnchor xmlns:cdr="http://schemas.openxmlformats.org/drawingml/2006/chartDrawing">
    <cdr:from>
      <cdr:x>0.64166</cdr:x>
      <cdr:y>0.83376</cdr:y>
    </cdr:from>
    <cdr:to>
      <cdr:x>0.91603</cdr:x>
      <cdr:y>0.94459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2457863" y="3658163"/>
          <a:ext cx="1050977" cy="4862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/>
            <a:t>Censored </a:t>
          </a:r>
        </a:p>
        <a:p xmlns:a="http://schemas.openxmlformats.org/drawingml/2006/main">
          <a:pPr algn="ctr"/>
          <a:r>
            <a:rPr lang="en-US" sz="1400" b="1" dirty="0"/>
            <a:t>Imputation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F3CE3-0F9D-49AB-A433-27EC3041F431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FE837-D0FC-42ED-92B4-AB42AD334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22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F887A-EAD5-4AAA-94CD-C645AFEE4071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7610C-4B32-4492-A63F-CCA3252D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14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F887A-EAD5-4AAA-94CD-C645AFEE4071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7610C-4B32-4492-A63F-CCA3252D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825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F887A-EAD5-4AAA-94CD-C645AFEE4071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7610C-4B32-4492-A63F-CCA3252D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21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F887A-EAD5-4AAA-94CD-C645AFEE4071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7610C-4B32-4492-A63F-CCA3252D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627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F887A-EAD5-4AAA-94CD-C645AFEE4071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7610C-4B32-4492-A63F-CCA3252D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7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F887A-EAD5-4AAA-94CD-C645AFEE4071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7610C-4B32-4492-A63F-CCA3252D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F887A-EAD5-4AAA-94CD-C645AFEE4071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7610C-4B32-4492-A63F-CCA3252D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52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F887A-EAD5-4AAA-94CD-C645AFEE4071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7610C-4B32-4492-A63F-CCA3252D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4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F887A-EAD5-4AAA-94CD-C645AFEE4071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7610C-4B32-4492-A63F-CCA3252D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67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F887A-EAD5-4AAA-94CD-C645AFEE4071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7610C-4B32-4492-A63F-CCA3252D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0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F887A-EAD5-4AAA-94CD-C645AFEE4071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7610C-4B32-4492-A63F-CCA3252D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85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F887A-EAD5-4AAA-94CD-C645AFEE4071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7610C-4B32-4492-A63F-CCA3252D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0502" y="424094"/>
            <a:ext cx="9144000" cy="2387600"/>
          </a:xfrm>
        </p:spPr>
        <p:txBody>
          <a:bodyPr/>
          <a:lstStyle/>
          <a:p>
            <a:r>
              <a:rPr lang="en-US" dirty="0" smtClean="0"/>
              <a:t>Lung disease risk in former and “light” smokers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1065" y="4413753"/>
            <a:ext cx="9144000" cy="1693169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Elizabeth Oelsner, MD, </a:t>
            </a:r>
            <a:r>
              <a:rPr lang="en-US" sz="2800" dirty="0" smtClean="0"/>
              <a:t>MPH</a:t>
            </a:r>
          </a:p>
          <a:p>
            <a:r>
              <a:rPr lang="en-US" sz="2800" dirty="0" smtClean="0"/>
              <a:t>Columbia University / Division of General Medicine</a:t>
            </a:r>
            <a:endParaRPr lang="en-US" sz="2800" dirty="0" smtClean="0"/>
          </a:p>
          <a:p>
            <a:r>
              <a:rPr lang="en-US" sz="2800" dirty="0" smtClean="0"/>
              <a:t>MESA Steering Committee</a:t>
            </a:r>
          </a:p>
          <a:p>
            <a:r>
              <a:rPr lang="en-US" sz="2800" dirty="0" smtClean="0"/>
              <a:t>March 28, 2018</a:t>
            </a:r>
            <a:endParaRPr lang="en-US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911628" y="2868675"/>
            <a:ext cx="9822874" cy="1328164"/>
            <a:chOff x="1785774" y="3411080"/>
            <a:chExt cx="8229600" cy="896668"/>
          </a:xfrm>
        </p:grpSpPr>
        <p:sp>
          <p:nvSpPr>
            <p:cNvPr id="4" name="Rectangle 3"/>
            <p:cNvSpPr/>
            <p:nvPr/>
          </p:nvSpPr>
          <p:spPr>
            <a:xfrm>
              <a:off x="1785774" y="3411080"/>
              <a:ext cx="8229600" cy="89666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68418" y="3473079"/>
              <a:ext cx="2942228" cy="742301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954298" y="3544525"/>
              <a:ext cx="4914823" cy="5610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b="1" spc="50" dirty="0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Pooled </a:t>
              </a:r>
              <a:r>
                <a:rPr lang="en-US" sz="48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Cohorts </a:t>
              </a:r>
              <a:r>
                <a:rPr lang="en-US" sz="4800" b="1" spc="50" dirty="0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Study</a:t>
              </a:r>
              <a:endPara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185948" y="6189389"/>
            <a:ext cx="9822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NIH/NHLBI K23-HL130627; R21-HL129924; R21-HL121457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583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194" y="81993"/>
            <a:ext cx="10515600" cy="1325563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moking and </a:t>
            </a:r>
            <a:r>
              <a:rPr lang="en-US" dirty="0"/>
              <a:t>lung function </a:t>
            </a:r>
            <a:r>
              <a:rPr lang="en-US" dirty="0" smtClean="0"/>
              <a:t>decline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149" r="4508" b="12719"/>
          <a:stretch/>
        </p:blipFill>
        <p:spPr>
          <a:xfrm>
            <a:off x="477247" y="1370859"/>
            <a:ext cx="5878613" cy="346320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18533" y="6184037"/>
            <a:ext cx="119349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Neas</a:t>
            </a:r>
            <a:r>
              <a:rPr lang="en-US" dirty="0"/>
              <a:t> &amp; Schwartz, Am J </a:t>
            </a:r>
            <a:r>
              <a:rPr lang="en-US" dirty="0" err="1"/>
              <a:t>Epidemiol</a:t>
            </a:r>
            <a:r>
              <a:rPr lang="en-US" dirty="0"/>
              <a:t> 1998. </a:t>
            </a:r>
            <a:r>
              <a:rPr lang="en-US" dirty="0" err="1"/>
              <a:t>McGeachie</a:t>
            </a:r>
            <a:r>
              <a:rPr lang="en-US" dirty="0"/>
              <a:t>, NEJM 2016. Lange P, NEJM 2015.  </a:t>
            </a:r>
            <a:r>
              <a:rPr lang="en-US" dirty="0" smtClean="0"/>
              <a:t> Fletcher &amp; </a:t>
            </a:r>
            <a:r>
              <a:rPr lang="en-US" dirty="0" err="1" smtClean="0"/>
              <a:t>Peto</a:t>
            </a:r>
            <a:r>
              <a:rPr lang="en-US" dirty="0" smtClean="0"/>
              <a:t>, Br Med J 1977. </a:t>
            </a:r>
            <a:r>
              <a:rPr lang="en-US" dirty="0" err="1" smtClean="0"/>
              <a:t>Anthoniesen</a:t>
            </a:r>
            <a:r>
              <a:rPr lang="en-US" dirty="0" smtClean="0"/>
              <a:t>, AJRCCM 2002. Lee &amp; Fry, BMC Med 2010.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31006" y="5071636"/>
            <a:ext cx="11670632" cy="95094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smtClean="0"/>
              <a:t>Compared to never smokers, former smokers </a:t>
            </a:r>
            <a:r>
              <a:rPr lang="en-US" sz="3200" dirty="0" smtClean="0"/>
              <a:t>hypothesized </a:t>
            </a:r>
            <a:r>
              <a:rPr lang="en-US" sz="3200" dirty="0" smtClean="0"/>
              <a:t>to </a:t>
            </a:r>
            <a:r>
              <a:rPr lang="en-US" sz="3200" dirty="0" smtClean="0"/>
              <a:t>have lower </a:t>
            </a:r>
            <a:r>
              <a:rPr lang="en-US" sz="3200" dirty="0" smtClean="0"/>
              <a:t>FEV1 (</a:t>
            </a:r>
            <a:r>
              <a:rPr lang="en-US" sz="3200" dirty="0" smtClean="0">
                <a:solidFill>
                  <a:srgbClr val="FF0000"/>
                </a:solidFill>
              </a:rPr>
              <a:t>low intercept</a:t>
            </a:r>
            <a:r>
              <a:rPr lang="en-US" sz="3200" dirty="0" smtClean="0"/>
              <a:t>) but </a:t>
            </a:r>
            <a:r>
              <a:rPr lang="en-US" sz="3200" dirty="0" smtClean="0"/>
              <a:t>same FEV1 decline </a:t>
            </a:r>
            <a:r>
              <a:rPr lang="en-US" sz="3200" dirty="0" smtClean="0"/>
              <a:t>(</a:t>
            </a:r>
            <a:r>
              <a:rPr lang="en-US" sz="3200" dirty="0" smtClean="0">
                <a:solidFill>
                  <a:srgbClr val="FF0000"/>
                </a:solidFill>
              </a:rPr>
              <a:t>normal slope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23" name="Rectangle 22"/>
          <p:cNvSpPr/>
          <p:nvPr/>
        </p:nvSpPr>
        <p:spPr>
          <a:xfrm>
            <a:off x="1268342" y="1482282"/>
            <a:ext cx="4988073" cy="26535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213520" y="2539749"/>
            <a:ext cx="2759825" cy="55121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467847" y="1622378"/>
            <a:ext cx="4505498" cy="8395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596035" y="2782302"/>
            <a:ext cx="1188655" cy="10708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109920" y="2277297"/>
            <a:ext cx="74552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Never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986233" y="3004300"/>
            <a:ext cx="8692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Former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476024" y="3408513"/>
            <a:ext cx="89928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388213" y="1335404"/>
            <a:ext cx="5691444" cy="35686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400" dirty="0" smtClean="0"/>
              <a:t>FEV1 peaks in early adulthood and then declines</a:t>
            </a:r>
          </a:p>
          <a:p>
            <a:pPr marL="342900" indent="-342900"/>
            <a:r>
              <a:rPr lang="en-US" sz="2400" dirty="0" smtClean="0"/>
              <a:t>Smoking </a:t>
            </a:r>
            <a:r>
              <a:rPr lang="en-US" sz="2400" dirty="0" smtClean="0"/>
              <a:t>accelerates FEV1 </a:t>
            </a:r>
            <a:r>
              <a:rPr lang="en-US" sz="2400" dirty="0" smtClean="0"/>
              <a:t>decline</a:t>
            </a:r>
          </a:p>
          <a:p>
            <a:pPr marL="342900" indent="-342900"/>
            <a:r>
              <a:rPr lang="en-US" sz="2400" dirty="0"/>
              <a:t>Accelerated </a:t>
            </a:r>
            <a:r>
              <a:rPr lang="en-US" sz="2400" dirty="0" smtClean="0"/>
              <a:t>FEV1 decline is </a:t>
            </a:r>
            <a:r>
              <a:rPr lang="en-US" sz="2400" dirty="0"/>
              <a:t>recognized as a cause of COPD (</a:t>
            </a:r>
            <a:r>
              <a:rPr lang="en-US" sz="2400" dirty="0" smtClean="0"/>
              <a:t>FEV1/FVC </a:t>
            </a:r>
            <a:r>
              <a:rPr lang="en-US" sz="2400" dirty="0"/>
              <a:t>&lt;0.70) </a:t>
            </a:r>
            <a:endParaRPr lang="en-US" sz="2400" dirty="0" smtClean="0"/>
          </a:p>
          <a:p>
            <a:pPr marL="342900" indent="-342900"/>
            <a:r>
              <a:rPr lang="en-US" sz="2400" dirty="0" smtClean="0"/>
              <a:t>“A susceptible smoker who stops smoking will not recover lost FEV1, but the subsequent rate of loss of FEV1 will revert to normal” – Fletcher &amp; </a:t>
            </a:r>
            <a:r>
              <a:rPr lang="en-US" sz="2400" dirty="0" err="1" smtClean="0"/>
              <a:t>Peto</a:t>
            </a:r>
            <a:r>
              <a:rPr lang="en-US" sz="2400" dirty="0" smtClean="0"/>
              <a:t> 1977</a:t>
            </a:r>
          </a:p>
          <a:p>
            <a:pPr marL="342900" indent="-342900"/>
            <a:endParaRPr lang="en-US" sz="2400" dirty="0" smtClean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847061" y="1062306"/>
            <a:ext cx="10351933" cy="11987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5602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moking </a:t>
            </a:r>
            <a:r>
              <a:rPr lang="en-US" dirty="0"/>
              <a:t>cessation </a:t>
            </a:r>
            <a:r>
              <a:rPr lang="en-US" dirty="0" smtClean="0"/>
              <a:t>and </a:t>
            </a:r>
            <a:r>
              <a:rPr lang="en-US" dirty="0"/>
              <a:t>lung function decline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1390" y="2067875"/>
            <a:ext cx="5906913" cy="3037406"/>
          </a:xfrm>
        </p:spPr>
        <p:txBody>
          <a:bodyPr>
            <a:noAutofit/>
          </a:bodyPr>
          <a:lstStyle/>
          <a:p>
            <a:pPr marL="342900" indent="-342900"/>
            <a:r>
              <a:rPr lang="en-US" sz="2400" dirty="0" smtClean="0"/>
              <a:t>Marked </a:t>
            </a:r>
            <a:r>
              <a:rPr lang="en-US" sz="2400" dirty="0"/>
              <a:t>improvement in FEV1 decline </a:t>
            </a:r>
            <a:r>
              <a:rPr lang="en-US" sz="2400" dirty="0" smtClean="0"/>
              <a:t>was demonstrated in a </a:t>
            </a:r>
            <a:r>
              <a:rPr lang="en-US" sz="2400" dirty="0"/>
              <a:t>randomized </a:t>
            </a:r>
            <a:r>
              <a:rPr lang="en-US" sz="2400" dirty="0" smtClean="0"/>
              <a:t>controlled trial of a smoking </a:t>
            </a:r>
            <a:r>
              <a:rPr lang="en-US" sz="2400" dirty="0"/>
              <a:t>cessation </a:t>
            </a:r>
            <a:r>
              <a:rPr lang="en-US" sz="2400" dirty="0" smtClean="0"/>
              <a:t>intervention</a:t>
            </a:r>
          </a:p>
          <a:p>
            <a:pPr marL="342900" indent="-342900"/>
            <a:r>
              <a:rPr lang="en-US" sz="2400" dirty="0" smtClean="0"/>
              <a:t>The Lung Health Study included smokers </a:t>
            </a:r>
            <a:r>
              <a:rPr lang="en-US" sz="2400" dirty="0"/>
              <a:t>without clinical lung </a:t>
            </a:r>
            <a:r>
              <a:rPr lang="en-US" sz="2400" dirty="0" smtClean="0"/>
              <a:t>disease</a:t>
            </a:r>
          </a:p>
          <a:p>
            <a:pPr marL="342900" indent="-342900"/>
            <a:endParaRPr lang="en-US" sz="2400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616941" y="1988480"/>
            <a:ext cx="4869460" cy="3190188"/>
            <a:chOff x="4396607" y="4030651"/>
            <a:chExt cx="3669811" cy="233816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t="4999"/>
            <a:stretch/>
          </p:blipFill>
          <p:spPr>
            <a:xfrm>
              <a:off x="4396607" y="4050537"/>
              <a:ext cx="3669811" cy="2318274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4396607" y="4030651"/>
              <a:ext cx="180059" cy="1474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6651037" y="6488668"/>
            <a:ext cx="5382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Anthoniesen</a:t>
            </a:r>
            <a:r>
              <a:rPr lang="en-US" dirty="0" smtClean="0"/>
              <a:t>, AJRCCM 2002. Lee &amp; Fry, BMC Med 2010.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3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moking </a:t>
            </a:r>
            <a:r>
              <a:rPr lang="en-US" dirty="0"/>
              <a:t>cessation </a:t>
            </a:r>
            <a:r>
              <a:rPr lang="en-US" dirty="0" smtClean="0"/>
              <a:t>and </a:t>
            </a:r>
            <a:r>
              <a:rPr lang="en-US" dirty="0"/>
              <a:t>lung function decline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1390" y="2067875"/>
            <a:ext cx="5906913" cy="3037406"/>
          </a:xfrm>
        </p:spPr>
        <p:txBody>
          <a:bodyPr>
            <a:noAutofit/>
          </a:bodyPr>
          <a:lstStyle/>
          <a:p>
            <a:pPr marL="342900" indent="-342900"/>
            <a:r>
              <a:rPr lang="en-US" sz="2400" dirty="0" smtClean="0"/>
              <a:t>Marked </a:t>
            </a:r>
            <a:r>
              <a:rPr lang="en-US" sz="2400" dirty="0"/>
              <a:t>improvement in FEV1 decline </a:t>
            </a:r>
            <a:r>
              <a:rPr lang="en-US" sz="2400" dirty="0" smtClean="0"/>
              <a:t>was demonstrated in a </a:t>
            </a:r>
            <a:r>
              <a:rPr lang="en-US" sz="2400" dirty="0"/>
              <a:t>randomized </a:t>
            </a:r>
            <a:r>
              <a:rPr lang="en-US" sz="2400" dirty="0" smtClean="0"/>
              <a:t>controlled trial of a smoking </a:t>
            </a:r>
            <a:r>
              <a:rPr lang="en-US" sz="2400" dirty="0"/>
              <a:t>cessation </a:t>
            </a:r>
            <a:r>
              <a:rPr lang="en-US" sz="2400" dirty="0" smtClean="0"/>
              <a:t>intervention</a:t>
            </a:r>
          </a:p>
          <a:p>
            <a:pPr marL="342900" indent="-342900"/>
            <a:r>
              <a:rPr lang="en-US" sz="2400" dirty="0" smtClean="0"/>
              <a:t>The Lung Health Study included smokers </a:t>
            </a:r>
            <a:r>
              <a:rPr lang="en-US" sz="2400" dirty="0"/>
              <a:t>without clinical lung </a:t>
            </a:r>
            <a:r>
              <a:rPr lang="en-US" sz="2400" dirty="0" smtClean="0"/>
              <a:t>disease</a:t>
            </a:r>
          </a:p>
          <a:p>
            <a:pPr marL="342900" indent="-342900"/>
            <a:endParaRPr lang="en-US" sz="2400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616941" y="1988480"/>
            <a:ext cx="4869460" cy="3190188"/>
            <a:chOff x="4396607" y="4030651"/>
            <a:chExt cx="3669811" cy="233816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t="4999"/>
            <a:stretch/>
          </p:blipFill>
          <p:spPr>
            <a:xfrm>
              <a:off x="4396607" y="4050537"/>
              <a:ext cx="3669811" cy="2318274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4396607" y="4030651"/>
              <a:ext cx="180059" cy="1474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6651037" y="6488668"/>
            <a:ext cx="5382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Anthoniesen</a:t>
            </a:r>
            <a:r>
              <a:rPr lang="en-US" dirty="0" smtClean="0"/>
              <a:t>, AJRCCM 2002. Lee &amp; Fry, BMC Med 2010.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419004" y="2520302"/>
            <a:ext cx="2841431" cy="53289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249872" y="2933247"/>
            <a:ext cx="8692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Former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32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moking </a:t>
            </a:r>
            <a:r>
              <a:rPr lang="en-US" dirty="0"/>
              <a:t>cessation </a:t>
            </a:r>
            <a:r>
              <a:rPr lang="en-US" dirty="0" smtClean="0"/>
              <a:t>and </a:t>
            </a:r>
            <a:r>
              <a:rPr lang="en-US" dirty="0"/>
              <a:t>lung function decline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1390" y="2067875"/>
            <a:ext cx="5906913" cy="3037406"/>
          </a:xfrm>
        </p:spPr>
        <p:txBody>
          <a:bodyPr>
            <a:noAutofit/>
          </a:bodyPr>
          <a:lstStyle/>
          <a:p>
            <a:pPr marL="342900" indent="-342900"/>
            <a:r>
              <a:rPr lang="en-US" sz="2400" dirty="0" smtClean="0"/>
              <a:t>Marked </a:t>
            </a:r>
            <a:r>
              <a:rPr lang="en-US" sz="2400" dirty="0"/>
              <a:t>improvement in FEV1 decline </a:t>
            </a:r>
            <a:r>
              <a:rPr lang="en-US" sz="2400" dirty="0" smtClean="0"/>
              <a:t>was demonstrated in a </a:t>
            </a:r>
            <a:r>
              <a:rPr lang="en-US" sz="2400" dirty="0"/>
              <a:t>randomized </a:t>
            </a:r>
            <a:r>
              <a:rPr lang="en-US" sz="2400" dirty="0" smtClean="0"/>
              <a:t>controlled trial of a smoking </a:t>
            </a:r>
            <a:r>
              <a:rPr lang="en-US" sz="2400" dirty="0"/>
              <a:t>cessation </a:t>
            </a:r>
            <a:r>
              <a:rPr lang="en-US" sz="2400" dirty="0" smtClean="0"/>
              <a:t>intervention</a:t>
            </a:r>
          </a:p>
          <a:p>
            <a:pPr marL="342900" indent="-342900"/>
            <a:r>
              <a:rPr lang="en-US" sz="2400" dirty="0" smtClean="0"/>
              <a:t>The Lung Health Study included smokers </a:t>
            </a:r>
            <a:r>
              <a:rPr lang="en-US" sz="2400" dirty="0"/>
              <a:t>without clinical lung </a:t>
            </a:r>
            <a:r>
              <a:rPr lang="en-US" sz="2400" dirty="0" smtClean="0"/>
              <a:t>disease</a:t>
            </a:r>
          </a:p>
          <a:p>
            <a:pPr marL="342900" indent="-342900"/>
            <a:endParaRPr lang="en-US" sz="2400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616941" y="1988480"/>
            <a:ext cx="4869460" cy="3190188"/>
            <a:chOff x="4396607" y="4030651"/>
            <a:chExt cx="3669811" cy="233816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t="4999"/>
            <a:stretch/>
          </p:blipFill>
          <p:spPr>
            <a:xfrm>
              <a:off x="4396607" y="4050537"/>
              <a:ext cx="3669811" cy="2318274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4396607" y="4030651"/>
              <a:ext cx="180059" cy="1474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6651037" y="6488668"/>
            <a:ext cx="5382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Anthoniesen</a:t>
            </a:r>
            <a:r>
              <a:rPr lang="en-US" dirty="0" smtClean="0"/>
              <a:t>, AJRCCM 2002. Lee &amp; Fry, BMC Med 2010.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419004" y="2520302"/>
            <a:ext cx="2841431" cy="53289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419004" y="2958369"/>
            <a:ext cx="2490721" cy="10776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249872" y="2933247"/>
            <a:ext cx="8692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Former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450955" y="3712162"/>
            <a:ext cx="89928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45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moking </a:t>
            </a:r>
            <a:r>
              <a:rPr lang="en-US" dirty="0"/>
              <a:t>cessation </a:t>
            </a:r>
            <a:r>
              <a:rPr lang="en-US" dirty="0" smtClean="0"/>
              <a:t>and </a:t>
            </a:r>
            <a:r>
              <a:rPr lang="en-US" dirty="0"/>
              <a:t>lung function decline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1390" y="2067875"/>
            <a:ext cx="5906913" cy="3037406"/>
          </a:xfrm>
        </p:spPr>
        <p:txBody>
          <a:bodyPr>
            <a:noAutofit/>
          </a:bodyPr>
          <a:lstStyle/>
          <a:p>
            <a:pPr marL="342900" indent="-342900"/>
            <a:r>
              <a:rPr lang="en-US" sz="2400" dirty="0" smtClean="0"/>
              <a:t>Marked </a:t>
            </a:r>
            <a:r>
              <a:rPr lang="en-US" sz="2400" dirty="0"/>
              <a:t>improvement in FEV1 decline </a:t>
            </a:r>
            <a:r>
              <a:rPr lang="en-US" sz="2400" dirty="0" smtClean="0"/>
              <a:t>was demonstrated in a </a:t>
            </a:r>
            <a:r>
              <a:rPr lang="en-US" sz="2400" dirty="0"/>
              <a:t>randomized </a:t>
            </a:r>
            <a:r>
              <a:rPr lang="en-US" sz="2400" dirty="0" smtClean="0"/>
              <a:t>controlled trial of a smoking </a:t>
            </a:r>
            <a:r>
              <a:rPr lang="en-US" sz="2400" dirty="0"/>
              <a:t>cessation </a:t>
            </a:r>
            <a:r>
              <a:rPr lang="en-US" sz="2400" dirty="0" smtClean="0"/>
              <a:t>intervention</a:t>
            </a:r>
          </a:p>
          <a:p>
            <a:pPr marL="342900" indent="-342900"/>
            <a:r>
              <a:rPr lang="en-US" sz="2400" dirty="0" smtClean="0"/>
              <a:t>The Lung Health Study included smokers </a:t>
            </a:r>
            <a:r>
              <a:rPr lang="en-US" sz="2400" dirty="0"/>
              <a:t>without clinical lung </a:t>
            </a:r>
            <a:r>
              <a:rPr lang="en-US" sz="2400" dirty="0" smtClean="0"/>
              <a:t>disease</a:t>
            </a:r>
          </a:p>
          <a:p>
            <a:pPr marL="342900" indent="-342900"/>
            <a:endParaRPr lang="en-US" sz="2400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4185" y="5253457"/>
            <a:ext cx="11420406" cy="10895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 smtClean="0"/>
              <a:t>Comparisons of lung function decline in </a:t>
            </a:r>
            <a:r>
              <a:rPr lang="en-US" sz="3200" dirty="0" smtClean="0">
                <a:solidFill>
                  <a:srgbClr val="FF0000"/>
                </a:solidFill>
              </a:rPr>
              <a:t>former smokers versus never smokers</a:t>
            </a:r>
            <a:r>
              <a:rPr lang="en-US" sz="3200" dirty="0" smtClean="0"/>
              <a:t> are limited </a:t>
            </a:r>
            <a:r>
              <a:rPr lang="en-US" sz="3200" dirty="0"/>
              <a:t>and </a:t>
            </a:r>
            <a:r>
              <a:rPr lang="en-US" sz="3200" dirty="0" smtClean="0"/>
              <a:t>inconsistent</a:t>
            </a:r>
            <a:endParaRPr lang="en-US" sz="3200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32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616941" y="1988480"/>
            <a:ext cx="4869460" cy="3190188"/>
            <a:chOff x="4396607" y="4030651"/>
            <a:chExt cx="3669811" cy="233816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t="4999"/>
            <a:stretch/>
          </p:blipFill>
          <p:spPr>
            <a:xfrm>
              <a:off x="4396607" y="4050537"/>
              <a:ext cx="3669811" cy="2318274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4396607" y="4030651"/>
              <a:ext cx="180059" cy="1474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6651037" y="6488668"/>
            <a:ext cx="5382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Anthoniesen</a:t>
            </a:r>
            <a:r>
              <a:rPr lang="en-US" dirty="0" smtClean="0"/>
              <a:t>, AJRCCM 2002. Lee &amp; Fry, BMC Med 2010.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392382" y="2067874"/>
            <a:ext cx="3985953" cy="24518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419004" y="2520302"/>
            <a:ext cx="2841431" cy="53289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419004" y="2958369"/>
            <a:ext cx="2490721" cy="10776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249872" y="2933247"/>
            <a:ext cx="8692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Former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450955" y="3712162"/>
            <a:ext cx="89928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29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236"/>
            <a:ext cx="10515600" cy="1325563"/>
          </a:xfrm>
        </p:spPr>
        <p:txBody>
          <a:bodyPr/>
          <a:lstStyle/>
          <a:p>
            <a:r>
              <a:rPr lang="en-US" dirty="0" smtClean="0"/>
              <a:t>Mechanisms of lung function decline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916129"/>
              </p:ext>
            </p:extLst>
          </p:nvPr>
        </p:nvGraphicFramePr>
        <p:xfrm>
          <a:off x="399447" y="1125079"/>
          <a:ext cx="5524901" cy="3170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0098">
                  <a:extLst>
                    <a:ext uri="{9D8B030D-6E8A-4147-A177-3AD203B41FA5}">
                      <a16:colId xmlns:a16="http://schemas.microsoft.com/office/drawing/2014/main" val="3620248644"/>
                    </a:ext>
                  </a:extLst>
                </a:gridCol>
                <a:gridCol w="2134803">
                  <a:extLst>
                    <a:ext uri="{9D8B030D-6E8A-4147-A177-3AD203B41FA5}">
                      <a16:colId xmlns:a16="http://schemas.microsoft.com/office/drawing/2014/main" val="3168065899"/>
                    </a:ext>
                  </a:extLst>
                </a:gridCol>
              </a:tblGrid>
              <a:tr h="766283">
                <a:tc gridSpan="2">
                  <a:txBody>
                    <a:bodyPr/>
                    <a:lstStyle/>
                    <a:p>
                      <a:r>
                        <a:rPr lang="en-US" sz="2000" baseline="0" dirty="0" smtClean="0"/>
                        <a:t>Mechanisms of lung function decline that show sustained dysregulation after smoking cessation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018820"/>
                  </a:ext>
                </a:extLst>
              </a:tr>
              <a:tr h="39313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Inflammation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Yes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529756"/>
                  </a:ext>
                </a:extLst>
              </a:tr>
              <a:tr h="39313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Immune modulation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Yes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780747"/>
                  </a:ext>
                </a:extLst>
              </a:tr>
              <a:tr h="39313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Epigenetics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Yes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84119"/>
                  </a:ext>
                </a:extLst>
              </a:tr>
              <a:tr h="42351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Airway hyper-responsiveness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Yes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524250"/>
                  </a:ext>
                </a:extLst>
              </a:tr>
              <a:tr h="39313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Mucous</a:t>
                      </a:r>
                      <a:r>
                        <a:rPr lang="en-US" sz="2000" baseline="0" dirty="0" smtClean="0"/>
                        <a:t> hypersecretion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Yes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671324"/>
                  </a:ext>
                </a:extLst>
              </a:tr>
              <a:tr h="39313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Emphysema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Yes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58799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74512" y="6375446"/>
            <a:ext cx="12037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Verbanck</a:t>
            </a:r>
            <a:r>
              <a:rPr lang="en-US" dirty="0"/>
              <a:t> S, AJRCCM </a:t>
            </a:r>
            <a:r>
              <a:rPr lang="en-US" dirty="0" smtClean="0"/>
              <a:t>2006. Bhatt S, AJRCCM 2017.</a:t>
            </a:r>
            <a:r>
              <a:rPr lang="en-US" dirty="0"/>
              <a:t> </a:t>
            </a:r>
            <a:r>
              <a:rPr lang="en-US" dirty="0" smtClean="0"/>
              <a:t>Oelsner, Thorax 2017. Wang </a:t>
            </a:r>
            <a:r>
              <a:rPr lang="en-US" dirty="0"/>
              <a:t>G, </a:t>
            </a:r>
            <a:r>
              <a:rPr lang="en-US" dirty="0" err="1"/>
              <a:t>PLoS</a:t>
            </a:r>
            <a:r>
              <a:rPr lang="en-US" dirty="0"/>
              <a:t> </a:t>
            </a:r>
            <a:r>
              <a:rPr lang="en-US" dirty="0" smtClean="0"/>
              <a:t>One 2015. </a:t>
            </a:r>
            <a:r>
              <a:rPr lang="en-US" dirty="0" err="1" smtClean="0"/>
              <a:t>Kamehama</a:t>
            </a:r>
            <a:r>
              <a:rPr lang="en-US" dirty="0" smtClean="0"/>
              <a:t> N, ARJCMB 2018.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83646" y="4776107"/>
            <a:ext cx="1141913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Biological and physiological evidence suggest that accelerated lung function decline should be </a:t>
            </a:r>
            <a:r>
              <a:rPr lang="en-US" sz="3200" dirty="0" smtClean="0">
                <a:solidFill>
                  <a:srgbClr val="FF0000"/>
                </a:solidFill>
              </a:rPr>
              <a:t>anticipated</a:t>
            </a:r>
            <a:r>
              <a:rPr lang="en-US" sz="3200" dirty="0" smtClean="0"/>
              <a:t> in former smokers, and that there is </a:t>
            </a:r>
            <a:r>
              <a:rPr lang="en-US" sz="3200" dirty="0" smtClean="0">
                <a:solidFill>
                  <a:srgbClr val="FF0000"/>
                </a:solidFill>
              </a:rPr>
              <a:t>no safe level </a:t>
            </a:r>
            <a:r>
              <a:rPr lang="en-US" sz="3200" dirty="0" smtClean="0"/>
              <a:t>of cigarette exposure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5246" y="3017267"/>
            <a:ext cx="4819650" cy="15906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95246" y="2590628"/>
            <a:ext cx="1591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Control</a:t>
            </a:r>
            <a:endParaRPr lang="en-US" sz="20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8187132" y="2012837"/>
            <a:ext cx="1591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Continuous cigarette smoke</a:t>
            </a:r>
            <a:endParaRPr lang="en-US" sz="20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9779018" y="2012837"/>
            <a:ext cx="1591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Intermittent cigarette smoke</a:t>
            </a:r>
            <a:endParaRPr lang="en-US" sz="20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6355615" y="1570697"/>
            <a:ext cx="5425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↑Emphysema with intermittent smoking</a:t>
            </a:r>
            <a:endParaRPr lang="en-US" sz="2400" dirty="0"/>
          </a:p>
        </p:txBody>
      </p:sp>
      <p:sp>
        <p:nvSpPr>
          <p:cNvPr id="14" name="Right Arrow 13"/>
          <p:cNvSpPr/>
          <p:nvPr/>
        </p:nvSpPr>
        <p:spPr>
          <a:xfrm>
            <a:off x="5723893" y="3936396"/>
            <a:ext cx="738635" cy="2810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62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258" y="1599424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 a general population-based sample of adults with preserved lung function and without clinical lung disease, we aimed to test for </a:t>
            </a:r>
            <a:r>
              <a:rPr lang="en-US" sz="3200" b="1" dirty="0" smtClean="0"/>
              <a:t>differences in lung function decline according to smoking status and </a:t>
            </a:r>
            <a:r>
              <a:rPr lang="en-US" sz="3200" b="1" dirty="0" smtClean="0"/>
              <a:t>intensity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2061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1732" y="82524"/>
            <a:ext cx="3927470" cy="1447019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NHLBI Pooled Cohorts Study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712095" y="1512492"/>
            <a:ext cx="43350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/>
              <a:buChar char="•"/>
            </a:pPr>
            <a:r>
              <a:rPr lang="en-US" sz="3200" dirty="0" smtClean="0"/>
              <a:t>9 cohorts</a:t>
            </a:r>
          </a:p>
          <a:p>
            <a:pPr marL="380990" indent="-380990">
              <a:buFont typeface="Arial"/>
              <a:buChar char="•"/>
            </a:pPr>
            <a:r>
              <a:rPr lang="en-US" sz="3200" dirty="0" smtClean="0"/>
              <a:t>65,251 participants</a:t>
            </a:r>
          </a:p>
          <a:p>
            <a:pPr marL="380990" indent="-380990">
              <a:buFont typeface="Arial"/>
              <a:buChar char="•"/>
            </a:pPr>
            <a:r>
              <a:rPr lang="en-US" sz="3200" dirty="0" smtClean="0"/>
              <a:t>653,380 person-years of follow-up for respiratory </a:t>
            </a:r>
            <a:r>
              <a:rPr lang="en-US" sz="3200" dirty="0" smtClean="0"/>
              <a:t>mortality</a:t>
            </a:r>
            <a:endParaRPr lang="en-US" sz="3200" dirty="0"/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97833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768918" y="6514875"/>
            <a:ext cx="648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Oelsner et al, Am J </a:t>
            </a:r>
            <a:r>
              <a:rPr lang="en-US" dirty="0" err="1" smtClean="0"/>
              <a:t>Epidemiol</a:t>
            </a:r>
            <a:r>
              <a:rPr lang="en-US" dirty="0" smtClean="0"/>
              <a:t> (technical review).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949798" y="5371984"/>
            <a:ext cx="3455264" cy="1022465"/>
            <a:chOff x="7841732" y="5428211"/>
            <a:chExt cx="3455264" cy="1022465"/>
          </a:xfrm>
        </p:grpSpPr>
        <p:sp>
          <p:nvSpPr>
            <p:cNvPr id="7" name="Rectangle 6"/>
            <p:cNvSpPr/>
            <p:nvPr/>
          </p:nvSpPr>
          <p:spPr>
            <a:xfrm>
              <a:off x="8004099" y="5992197"/>
              <a:ext cx="1069849" cy="31926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146013" y="5902137"/>
              <a:ext cx="15608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Spiro exam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009123" y="5582989"/>
              <a:ext cx="1069849" cy="31926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073948" y="5511786"/>
              <a:ext cx="21571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Non-</a:t>
              </a:r>
              <a:r>
                <a:rPr lang="en-US" sz="2400" dirty="0" err="1"/>
                <a:t>spiro</a:t>
              </a:r>
              <a:r>
                <a:rPr lang="en-US" sz="2400" dirty="0"/>
                <a:t> exam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7841732" y="5428211"/>
              <a:ext cx="3455264" cy="102246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5589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414" y="-3100"/>
            <a:ext cx="10515600" cy="1325563"/>
          </a:xfrm>
        </p:spPr>
        <p:txBody>
          <a:bodyPr/>
          <a:lstStyle/>
          <a:p>
            <a:r>
              <a:rPr lang="en-US" dirty="0" smtClean="0"/>
              <a:t>Longitudinal </a:t>
            </a:r>
            <a:r>
              <a:rPr lang="en-US" dirty="0"/>
              <a:t>l</a:t>
            </a:r>
            <a:r>
              <a:rPr lang="en-US" dirty="0" smtClean="0"/>
              <a:t>ung function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80" y="1565309"/>
            <a:ext cx="6564300" cy="49232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8983" y="1608626"/>
            <a:ext cx="5236281" cy="4049979"/>
          </a:xfrm>
        </p:spPr>
        <p:txBody>
          <a:bodyPr>
            <a:noAutofit/>
          </a:bodyPr>
          <a:lstStyle/>
          <a:p>
            <a:r>
              <a:rPr lang="en-US" dirty="0"/>
              <a:t>Pre-bronchodilator </a:t>
            </a:r>
            <a:r>
              <a:rPr lang="en-US" dirty="0" smtClean="0"/>
              <a:t>spirometry</a:t>
            </a:r>
          </a:p>
          <a:p>
            <a:r>
              <a:rPr lang="en-US" dirty="0" smtClean="0"/>
              <a:t>Quality controlled according to 2005 ATS/ERS standards</a:t>
            </a:r>
          </a:p>
          <a:p>
            <a:r>
              <a:rPr lang="en-US" dirty="0" smtClean="0"/>
              <a:t>Percent predicted FEV1 and FVC calculated via NHANES III equations</a:t>
            </a:r>
          </a:p>
          <a:p>
            <a:r>
              <a:rPr lang="en-US" dirty="0" smtClean="0"/>
              <a:t>Airflow limitation defined by FEV1/FVC &lt; lower limit of normal (LLN) </a:t>
            </a:r>
          </a:p>
          <a:p>
            <a:r>
              <a:rPr lang="en-US" dirty="0" smtClean="0"/>
              <a:t>Restrictive spirometry defined by FEV1/FVC&gt;LLN and FVC&lt;LLN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9339" y="1079618"/>
            <a:ext cx="3253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FEV1 (mL) versus age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1421476" y="1706510"/>
            <a:ext cx="51927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/>
              <a:t>105,700 valid FEV1 observations</a:t>
            </a:r>
          </a:p>
          <a:p>
            <a:pPr algn="r"/>
            <a:r>
              <a:rPr lang="en-US" sz="2800" dirty="0"/>
              <a:t>59,508 participants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71486" y="6519863"/>
            <a:ext cx="800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Oelsner et al, Am J </a:t>
            </a:r>
            <a:r>
              <a:rPr lang="en-US" dirty="0" err="1"/>
              <a:t>Epidemiol</a:t>
            </a:r>
            <a:r>
              <a:rPr lang="en-US" dirty="0"/>
              <a:t> (technical review</a:t>
            </a:r>
            <a:r>
              <a:rPr lang="en-US" dirty="0" smtClean="0"/>
              <a:t>). Hankinson, AJRCCM 1999.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48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9511"/>
            <a:ext cx="10515600" cy="1325563"/>
          </a:xfrm>
        </p:spPr>
        <p:txBody>
          <a:bodyPr/>
          <a:lstStyle/>
          <a:p>
            <a:r>
              <a:rPr lang="en-US" dirty="0" smtClean="0"/>
              <a:t>Selection of study sub-sample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4656"/>
            <a:ext cx="10515600" cy="4351338"/>
          </a:xfrm>
        </p:spPr>
        <p:txBody>
          <a:bodyPr>
            <a:noAutofit/>
          </a:bodyPr>
          <a:lstStyle/>
          <a:p>
            <a:r>
              <a:rPr lang="en-US" dirty="0" smtClean="0"/>
              <a:t>Inclusion criteria: </a:t>
            </a:r>
          </a:p>
          <a:p>
            <a:pPr lvl="1"/>
            <a:r>
              <a:rPr lang="en-US" sz="2800" dirty="0" smtClean="0"/>
              <a:t>2+ valid spirometry exams</a:t>
            </a:r>
          </a:p>
          <a:p>
            <a:r>
              <a:rPr lang="en-US" dirty="0" smtClean="0"/>
              <a:t>Exclusion criteria: </a:t>
            </a:r>
            <a:endParaRPr lang="en-US" dirty="0"/>
          </a:p>
          <a:p>
            <a:pPr lvl="1"/>
            <a:r>
              <a:rPr lang="en-US" sz="2800" dirty="0"/>
              <a:t>Prevalent clinical </a:t>
            </a:r>
            <a:r>
              <a:rPr lang="en-US" sz="2800" dirty="0" smtClean="0"/>
              <a:t>asthma, COPD, emphysema, or chronic bronchitis (prior MD diagnosis and/or inhaler use)</a:t>
            </a:r>
          </a:p>
          <a:p>
            <a:pPr lvl="1"/>
            <a:r>
              <a:rPr lang="en-US" sz="2800" dirty="0" smtClean="0"/>
              <a:t>Initial spirometry with airflow limitation or restrictive pattern</a:t>
            </a:r>
          </a:p>
          <a:p>
            <a:pPr lvl="1"/>
            <a:r>
              <a:rPr lang="en-US" sz="2800" dirty="0" smtClean="0"/>
              <a:t>Baseline exam within </a:t>
            </a:r>
            <a:r>
              <a:rPr lang="en-US" sz="2800" dirty="0"/>
              <a:t>2 years of reported quit </a:t>
            </a:r>
            <a:r>
              <a:rPr lang="en-US" sz="2800" dirty="0" smtClean="0"/>
              <a:t>date</a:t>
            </a:r>
            <a:endParaRPr lang="en-US" sz="2800" dirty="0"/>
          </a:p>
          <a:p>
            <a:pPr lvl="1"/>
            <a:r>
              <a:rPr lang="en-US" sz="2800" dirty="0"/>
              <a:t>Inconsistent smoking </a:t>
            </a:r>
            <a:r>
              <a:rPr lang="en-US" sz="2800" dirty="0" smtClean="0"/>
              <a:t>status</a:t>
            </a:r>
            <a:r>
              <a:rPr lang="en-US" sz="2800" dirty="0"/>
              <a:t> </a:t>
            </a:r>
            <a:r>
              <a:rPr lang="en-US" sz="2800" dirty="0" smtClean="0"/>
              <a:t>not conforming to one of four patterns:</a:t>
            </a:r>
          </a:p>
          <a:p>
            <a:pPr lvl="2"/>
            <a:r>
              <a:rPr lang="en-US" sz="2800" dirty="0"/>
              <a:t>N</a:t>
            </a:r>
            <a:r>
              <a:rPr lang="en-US" sz="2800" dirty="0" smtClean="0"/>
              <a:t>ever-smokers</a:t>
            </a:r>
          </a:p>
          <a:p>
            <a:pPr lvl="2"/>
            <a:r>
              <a:rPr lang="en-US" sz="2800" dirty="0" smtClean="0"/>
              <a:t>Former-smokers</a:t>
            </a:r>
          </a:p>
          <a:p>
            <a:pPr lvl="2"/>
            <a:r>
              <a:rPr lang="en-US" sz="2800" dirty="0" smtClean="0"/>
              <a:t>Quitting smokers (current </a:t>
            </a:r>
            <a:r>
              <a:rPr lang="en-US" sz="2800" dirty="0" smtClean="0">
                <a:sym typeface="Wingdings" panose="05000000000000000000" pitchFamily="2" charset="2"/>
              </a:rPr>
              <a:t> former smoker)</a:t>
            </a:r>
          </a:p>
          <a:p>
            <a:pPr lvl="2"/>
            <a:r>
              <a:rPr lang="en-US" sz="2800" dirty="0" smtClean="0">
                <a:sym typeface="Wingdings" panose="05000000000000000000" pitchFamily="2" charset="2"/>
              </a:rPr>
              <a:t>Sustained current smokers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00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135" y="-26661"/>
            <a:ext cx="10515600" cy="10566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Smoking-related diseases and behaviors in the US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81050" y="6509559"/>
            <a:ext cx="6331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CDC Factsheets. National </a:t>
            </a:r>
            <a:r>
              <a:rPr lang="en-US" dirty="0"/>
              <a:t>Health Interview Survey, US, 2005–2014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38" y="1242337"/>
            <a:ext cx="5542246" cy="429357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94705" y="809349"/>
            <a:ext cx="56526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dirty="0">
                <a:latin typeface="Calibri (body)"/>
              </a:rPr>
              <a:t>Smoking-related </a:t>
            </a:r>
            <a:r>
              <a:rPr lang="en-US" sz="2200" i="1" dirty="0" smtClean="0">
                <a:latin typeface="Calibri (body)"/>
              </a:rPr>
              <a:t>deaths, 2005-2009</a:t>
            </a:r>
            <a:endParaRPr lang="en-US" sz="2200" i="1" dirty="0">
              <a:latin typeface="Calibri (body)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00586" y="3749031"/>
            <a:ext cx="1836222" cy="17229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5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914" y="88500"/>
            <a:ext cx="10515600" cy="1325563"/>
          </a:xfrm>
        </p:spPr>
        <p:txBody>
          <a:bodyPr/>
          <a:lstStyle/>
          <a:p>
            <a:r>
              <a:rPr lang="en-US" dirty="0" smtClean="0"/>
              <a:t>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914" y="1285919"/>
            <a:ext cx="6218383" cy="33871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u="sng" dirty="0"/>
              <a:t>S</a:t>
            </a:r>
            <a:r>
              <a:rPr lang="en-US" u="sng" dirty="0" smtClean="0"/>
              <a:t>moking status and intensity</a:t>
            </a:r>
          </a:p>
          <a:p>
            <a:r>
              <a:rPr lang="en-US" dirty="0" smtClean="0"/>
              <a:t>Mainly self-reported, with biochemical verification in a subset</a:t>
            </a:r>
          </a:p>
          <a:p>
            <a:r>
              <a:rPr lang="en-US" dirty="0" smtClean="0"/>
              <a:t>Smoking status, time-variant</a:t>
            </a:r>
          </a:p>
          <a:p>
            <a:pPr lvl="1"/>
            <a:r>
              <a:rPr lang="en-US" sz="2800" dirty="0" smtClean="0"/>
              <a:t>Never = &lt;100 lifetime cigarettes</a:t>
            </a:r>
          </a:p>
          <a:p>
            <a:pPr lvl="1"/>
            <a:r>
              <a:rPr lang="en-US" sz="2800" dirty="0" smtClean="0"/>
              <a:t>Current = within past 30 days</a:t>
            </a:r>
          </a:p>
          <a:p>
            <a:r>
              <a:rPr lang="en-US" dirty="0" smtClean="0"/>
              <a:t>Self-reported pack-years at baseline</a:t>
            </a:r>
          </a:p>
          <a:p>
            <a:r>
              <a:rPr lang="en-US" dirty="0" smtClean="0"/>
              <a:t>Self-reported time-variant cigarettes per day</a:t>
            </a:r>
          </a:p>
        </p:txBody>
      </p:sp>
    </p:spTree>
    <p:extLst>
      <p:ext uri="{BB962C8B-B14F-4D97-AF65-F5344CB8AC3E}">
        <p14:creationId xmlns:p14="http://schemas.microsoft.com/office/powerpoint/2010/main" val="269451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914" y="88500"/>
            <a:ext cx="10515600" cy="1325563"/>
          </a:xfrm>
        </p:spPr>
        <p:txBody>
          <a:bodyPr/>
          <a:lstStyle/>
          <a:p>
            <a:r>
              <a:rPr lang="en-US" dirty="0" smtClean="0"/>
              <a:t>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914" y="1285919"/>
            <a:ext cx="6218383" cy="33871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u="sng" dirty="0"/>
              <a:t>S</a:t>
            </a:r>
            <a:r>
              <a:rPr lang="en-US" u="sng" dirty="0" smtClean="0"/>
              <a:t>moking status and intensity</a:t>
            </a:r>
          </a:p>
          <a:p>
            <a:r>
              <a:rPr lang="en-US" dirty="0" smtClean="0"/>
              <a:t>Mainly self-reported, with biochemical verification in a subset</a:t>
            </a:r>
          </a:p>
          <a:p>
            <a:r>
              <a:rPr lang="en-US" dirty="0" smtClean="0"/>
              <a:t>Smoking status, time-variant</a:t>
            </a:r>
          </a:p>
          <a:p>
            <a:pPr lvl="1"/>
            <a:r>
              <a:rPr lang="en-US" sz="2800" dirty="0" smtClean="0"/>
              <a:t>Never = &lt;100 lifetime cigarettes</a:t>
            </a:r>
          </a:p>
          <a:p>
            <a:pPr lvl="1"/>
            <a:r>
              <a:rPr lang="en-US" sz="2800" dirty="0" smtClean="0"/>
              <a:t>Current = within past 30 days</a:t>
            </a:r>
          </a:p>
          <a:p>
            <a:r>
              <a:rPr lang="en-US" dirty="0" smtClean="0"/>
              <a:t>Self-reported pack-years at baseline</a:t>
            </a:r>
          </a:p>
          <a:p>
            <a:r>
              <a:rPr lang="en-US" dirty="0" smtClean="0"/>
              <a:t>Self-reported time-variant cigarettes per day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160173" y="1349992"/>
            <a:ext cx="4625961" cy="3438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u="sng" dirty="0" smtClean="0"/>
              <a:t>Decline in lung function</a:t>
            </a:r>
          </a:p>
          <a:p>
            <a:r>
              <a:rPr lang="en-US" dirty="0" smtClean="0"/>
              <a:t>Pre-bronchodilator spirometry</a:t>
            </a:r>
          </a:p>
          <a:p>
            <a:r>
              <a:rPr lang="en-US" dirty="0" smtClean="0"/>
              <a:t>Annualized </a:t>
            </a:r>
            <a:r>
              <a:rPr lang="en-US" dirty="0"/>
              <a:t>rate of decline in:</a:t>
            </a:r>
          </a:p>
          <a:p>
            <a:pPr lvl="1"/>
            <a:r>
              <a:rPr lang="en-US" sz="2800" dirty="0"/>
              <a:t>FEV1</a:t>
            </a:r>
          </a:p>
          <a:p>
            <a:pPr lvl="1"/>
            <a:r>
              <a:rPr lang="en-US" sz="2800" dirty="0"/>
              <a:t>FVC</a:t>
            </a:r>
          </a:p>
          <a:p>
            <a:pPr lvl="1"/>
            <a:r>
              <a:rPr lang="en-US" sz="2800" dirty="0"/>
              <a:t>FEV1/FVC</a:t>
            </a:r>
          </a:p>
          <a:p>
            <a:r>
              <a:rPr lang="en-US" dirty="0"/>
              <a:t>Incident </a:t>
            </a:r>
            <a:r>
              <a:rPr lang="en-US" dirty="0" smtClean="0"/>
              <a:t>airflow limitation</a:t>
            </a:r>
          </a:p>
          <a:p>
            <a:r>
              <a:rPr lang="en-US" dirty="0" smtClean="0"/>
              <a:t>Incident restrictive </a:t>
            </a:r>
            <a:r>
              <a:rPr lang="en-US" dirty="0"/>
              <a:t>spirometry</a:t>
            </a:r>
          </a:p>
        </p:txBody>
      </p:sp>
      <p:sp>
        <p:nvSpPr>
          <p:cNvPr id="6" name="Right Arrow 5"/>
          <p:cNvSpPr/>
          <p:nvPr/>
        </p:nvSpPr>
        <p:spPr>
          <a:xfrm>
            <a:off x="5701144" y="2592462"/>
            <a:ext cx="1014153" cy="2504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204" y="28237"/>
            <a:ext cx="10515600" cy="1325563"/>
          </a:xfrm>
        </p:spPr>
        <p:txBody>
          <a:bodyPr/>
          <a:lstStyle/>
          <a:p>
            <a:r>
              <a:rPr lang="en-US" dirty="0" smtClean="0"/>
              <a:t>Statistical 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204" y="1057598"/>
            <a:ext cx="11250815" cy="5132128"/>
          </a:xfrm>
        </p:spPr>
        <p:txBody>
          <a:bodyPr>
            <a:noAutofit/>
          </a:bodyPr>
          <a:lstStyle/>
          <a:p>
            <a:r>
              <a:rPr lang="en-US" sz="3200" dirty="0" smtClean="0"/>
              <a:t>Never smokers used as reference group</a:t>
            </a:r>
          </a:p>
          <a:p>
            <a:r>
              <a:rPr lang="en-US" sz="3200" dirty="0" smtClean="0"/>
              <a:t>Mixed </a:t>
            </a:r>
            <a:r>
              <a:rPr lang="en-US" sz="3200" dirty="0" smtClean="0"/>
              <a:t>models for lung function decline</a:t>
            </a:r>
          </a:p>
          <a:p>
            <a:pPr lvl="1"/>
            <a:r>
              <a:rPr lang="en-US" sz="2800" dirty="0" smtClean="0"/>
              <a:t>Cohort-specific unstructured covariance matrix</a:t>
            </a:r>
          </a:p>
          <a:p>
            <a:pPr lvl="1"/>
            <a:r>
              <a:rPr lang="en-US" sz="2800" dirty="0" smtClean="0"/>
              <a:t>Adjustment for time-varying age, age</a:t>
            </a:r>
            <a:r>
              <a:rPr lang="en-US" sz="2800" baseline="30000" dirty="0"/>
              <a:t>2</a:t>
            </a:r>
            <a:r>
              <a:rPr lang="en-US" sz="2800" dirty="0" smtClean="0"/>
              <a:t>, smoking, height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; </a:t>
            </a:r>
            <a:r>
              <a:rPr lang="en-US" sz="2800" dirty="0" smtClean="0"/>
              <a:t>and time-invariant </a:t>
            </a:r>
            <a:r>
              <a:rPr lang="en-US" sz="2800" dirty="0" smtClean="0"/>
              <a:t>source cohort, gender, race, baseline age (centered), birth-year (centered), site, and educational attainment</a:t>
            </a:r>
            <a:endParaRPr lang="en-US" sz="2800" dirty="0"/>
          </a:p>
          <a:p>
            <a:pPr lvl="1"/>
            <a:r>
              <a:rPr lang="en-US" sz="2800" dirty="0" smtClean="0"/>
              <a:t>Multiplicative interactions</a:t>
            </a:r>
            <a:r>
              <a:rPr lang="en-US" sz="2800" dirty="0" smtClean="0"/>
              <a:t> </a:t>
            </a:r>
            <a:r>
              <a:rPr lang="en-US" sz="2800" dirty="0" smtClean="0"/>
              <a:t>with age </a:t>
            </a:r>
            <a:r>
              <a:rPr lang="en-US" sz="2800" dirty="0" smtClean="0"/>
              <a:t>for all time-invariant covariates</a:t>
            </a:r>
          </a:p>
          <a:p>
            <a:pPr lvl="1"/>
            <a:r>
              <a:rPr lang="en-US" sz="2800" dirty="0" smtClean="0"/>
              <a:t>Effect estimate </a:t>
            </a:r>
            <a:r>
              <a:rPr lang="en-US" sz="2800" dirty="0"/>
              <a:t>for </a:t>
            </a:r>
            <a:r>
              <a:rPr lang="en-US" sz="2800" dirty="0" smtClean="0"/>
              <a:t>smoking*age </a:t>
            </a:r>
            <a:r>
              <a:rPr lang="en-US" sz="2800" dirty="0"/>
              <a:t>interpreted as </a:t>
            </a:r>
            <a:r>
              <a:rPr lang="en-US" sz="2800" dirty="0" smtClean="0"/>
              <a:t>the association </a:t>
            </a:r>
            <a:r>
              <a:rPr lang="en-US" sz="2800" dirty="0"/>
              <a:t>with annualized lung function </a:t>
            </a:r>
            <a:r>
              <a:rPr lang="en-US" sz="2800" dirty="0" smtClean="0"/>
              <a:t>decline</a:t>
            </a:r>
          </a:p>
          <a:p>
            <a:r>
              <a:rPr lang="en-US" sz="3200" dirty="0" smtClean="0"/>
              <a:t>Cox proportional hazards models for incident </a:t>
            </a:r>
            <a:r>
              <a:rPr lang="en-US" sz="3200" dirty="0" smtClean="0"/>
              <a:t>airflow limitation;</a:t>
            </a:r>
            <a:r>
              <a:rPr lang="en-US" sz="3200" dirty="0" smtClean="0"/>
              <a:t> </a:t>
            </a:r>
            <a:r>
              <a:rPr lang="en-US" sz="3200" dirty="0"/>
              <a:t>s</a:t>
            </a:r>
            <a:r>
              <a:rPr lang="en-US" sz="3200" dirty="0" smtClean="0"/>
              <a:t>imilarly </a:t>
            </a:r>
            <a:r>
              <a:rPr lang="en-US" sz="3200" dirty="0" smtClean="0"/>
              <a:t>adjusted</a:t>
            </a:r>
            <a:r>
              <a:rPr lang="en-US" sz="3200" dirty="0" smtClean="0"/>
              <a:t>, </a:t>
            </a:r>
            <a:r>
              <a:rPr lang="en-US" sz="3200" dirty="0" smtClean="0"/>
              <a:t>additionally including baseline FEV1 and FVC</a:t>
            </a:r>
          </a:p>
          <a:p>
            <a:r>
              <a:rPr lang="en-US" sz="3200" dirty="0" smtClean="0"/>
              <a:t>Sensitivity analyses (stratification; multiple imputation)</a:t>
            </a:r>
          </a:p>
        </p:txBody>
      </p:sp>
    </p:spTree>
    <p:extLst>
      <p:ext uri="{BB962C8B-B14F-4D97-AF65-F5344CB8AC3E}">
        <p14:creationId xmlns:p14="http://schemas.microsoft.com/office/powerpoint/2010/main" val="303394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180" y="-7136"/>
            <a:ext cx="10515600" cy="1325563"/>
          </a:xfrm>
        </p:spPr>
        <p:txBody>
          <a:bodyPr/>
          <a:lstStyle/>
          <a:p>
            <a:r>
              <a:rPr lang="en-US" dirty="0" smtClean="0"/>
              <a:t>CONSORT diagram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22711" y="2955819"/>
            <a:ext cx="4721630" cy="7200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2+ valid spirometry exams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(n=26,101)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2712" y="5868268"/>
            <a:ext cx="4721631" cy="7200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Final sub-sample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(n=16,212)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59979" y="3421253"/>
            <a:ext cx="5079075" cy="71945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Airflow limitation (n=3,705)</a:t>
            </a:r>
          </a:p>
          <a:p>
            <a:r>
              <a:rPr lang="en-US" sz="2000" dirty="0" smtClean="0"/>
              <a:t>Restrictive pattern (n=1,453)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922711" y="3914293"/>
            <a:ext cx="4721630" cy="7200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Preserved lung function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(n=20,943)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22711" y="4885967"/>
            <a:ext cx="4721631" cy="7200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Without prevalent clinical lung disease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(n=19,236)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59980" y="4385203"/>
            <a:ext cx="5079075" cy="71945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Clinical asthma (n=902)</a:t>
            </a:r>
          </a:p>
          <a:p>
            <a:r>
              <a:rPr lang="en-US" sz="2000" dirty="0" smtClean="0"/>
              <a:t>Clinical COPD (n=805)</a:t>
            </a:r>
            <a:endParaRPr lang="en-US" sz="2000" dirty="0"/>
          </a:p>
        </p:txBody>
      </p:sp>
      <p:sp>
        <p:nvSpPr>
          <p:cNvPr id="18" name="Rectangle 17"/>
          <p:cNvSpPr/>
          <p:nvPr/>
        </p:nvSpPr>
        <p:spPr>
          <a:xfrm>
            <a:off x="6059980" y="5269708"/>
            <a:ext cx="5079075" cy="92786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Inconsistent smoking status (n=2,532)</a:t>
            </a:r>
          </a:p>
          <a:p>
            <a:r>
              <a:rPr lang="en-US" sz="2000" dirty="0" smtClean="0"/>
              <a:t>Quit within 2 years of baseline (n=120)</a:t>
            </a:r>
          </a:p>
          <a:p>
            <a:r>
              <a:rPr lang="en-US" sz="2000" dirty="0" smtClean="0"/>
              <a:t>Missing covariate data (n=372)</a:t>
            </a:r>
            <a:endParaRPr lang="en-US" sz="2000" dirty="0"/>
          </a:p>
        </p:txBody>
      </p:sp>
      <p:sp>
        <p:nvSpPr>
          <p:cNvPr id="19" name="Rectangle 18"/>
          <p:cNvSpPr/>
          <p:nvPr/>
        </p:nvSpPr>
        <p:spPr>
          <a:xfrm>
            <a:off x="922713" y="1022329"/>
            <a:ext cx="4721630" cy="7200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NHLBI Pooled Cohorts Study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(n=65,251)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22711" y="1980803"/>
            <a:ext cx="4721630" cy="7200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Eligible/selected for 2+ spirometry exams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(n=35,901)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59980" y="524661"/>
            <a:ext cx="5047491" cy="18206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Only one spirometry exam attempted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HCHS/SOL (n=16,415)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JHS (n=3,680)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SHS (n=3,516)</a:t>
            </a:r>
          </a:p>
          <a:p>
            <a:r>
              <a:rPr lang="en-US" sz="2000" dirty="0" smtClean="0"/>
              <a:t>Not selected for spirometry in MESA (n=2,331)</a:t>
            </a:r>
          </a:p>
          <a:p>
            <a:r>
              <a:rPr lang="en-US" sz="2000" dirty="0" smtClean="0"/>
              <a:t>Declined spirometry (n=3,408)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059980" y="2560384"/>
            <a:ext cx="5047491" cy="55026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&lt;2 valid spirometry exams (n=9,800)</a:t>
            </a:r>
            <a:endParaRPr lang="en-US" sz="2000" dirty="0"/>
          </a:p>
        </p:txBody>
      </p:sp>
      <p:cxnSp>
        <p:nvCxnSpPr>
          <p:cNvPr id="8" name="Straight Arrow Connector 7"/>
          <p:cNvCxnSpPr>
            <a:stCxn id="19" idx="2"/>
            <a:endCxn id="20" idx="0"/>
          </p:cNvCxnSpPr>
          <p:nvPr/>
        </p:nvCxnSpPr>
        <p:spPr>
          <a:xfrm flipH="1">
            <a:off x="3283526" y="1742333"/>
            <a:ext cx="2" cy="2384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277981" y="2709379"/>
            <a:ext cx="2" cy="2384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277981" y="3675823"/>
            <a:ext cx="2" cy="2384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275903" y="4636848"/>
            <a:ext cx="2" cy="2384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277981" y="5605971"/>
            <a:ext cx="2" cy="2384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283526" y="1861568"/>
            <a:ext cx="277645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286295" y="2828614"/>
            <a:ext cx="277645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277981" y="3775177"/>
            <a:ext cx="277645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277981" y="4756083"/>
            <a:ext cx="277645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275903" y="5730264"/>
            <a:ext cx="277645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62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191" y="74817"/>
            <a:ext cx="10515600" cy="792913"/>
          </a:xfrm>
        </p:spPr>
        <p:txBody>
          <a:bodyPr/>
          <a:lstStyle/>
          <a:p>
            <a:r>
              <a:rPr lang="en-US" dirty="0" smtClean="0"/>
              <a:t>Baseline characteristics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2852161"/>
              </p:ext>
            </p:extLst>
          </p:nvPr>
        </p:nvGraphicFramePr>
        <p:xfrm>
          <a:off x="641223" y="804581"/>
          <a:ext cx="10377535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1734">
                  <a:extLst>
                    <a:ext uri="{9D8B030D-6E8A-4147-A177-3AD203B41FA5}">
                      <a16:colId xmlns:a16="http://schemas.microsoft.com/office/drawing/2014/main" val="1936704442"/>
                    </a:ext>
                  </a:extLst>
                </a:gridCol>
                <a:gridCol w="1637474">
                  <a:extLst>
                    <a:ext uri="{9D8B030D-6E8A-4147-A177-3AD203B41FA5}">
                      <a16:colId xmlns:a16="http://schemas.microsoft.com/office/drawing/2014/main" val="2818444864"/>
                    </a:ext>
                  </a:extLst>
                </a:gridCol>
                <a:gridCol w="1758569">
                  <a:extLst>
                    <a:ext uri="{9D8B030D-6E8A-4147-A177-3AD203B41FA5}">
                      <a16:colId xmlns:a16="http://schemas.microsoft.com/office/drawing/2014/main" val="3417517408"/>
                    </a:ext>
                  </a:extLst>
                </a:gridCol>
                <a:gridCol w="1849184">
                  <a:extLst>
                    <a:ext uri="{9D8B030D-6E8A-4147-A177-3AD203B41FA5}">
                      <a16:colId xmlns:a16="http://schemas.microsoft.com/office/drawing/2014/main" val="1278501915"/>
                    </a:ext>
                  </a:extLst>
                </a:gridCol>
                <a:gridCol w="1788478">
                  <a:extLst>
                    <a:ext uri="{9D8B030D-6E8A-4147-A177-3AD203B41FA5}">
                      <a16:colId xmlns:a16="http://schemas.microsoft.com/office/drawing/2014/main" val="3415518811"/>
                    </a:ext>
                  </a:extLst>
                </a:gridCol>
                <a:gridCol w="1412096">
                  <a:extLst>
                    <a:ext uri="{9D8B030D-6E8A-4147-A177-3AD203B41FA5}">
                      <a16:colId xmlns:a16="http://schemas.microsoft.com/office/drawing/2014/main" val="1795026232"/>
                    </a:ext>
                  </a:extLst>
                </a:gridCol>
              </a:tblGrid>
              <a:tr h="33890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Never smokers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Former smokers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Quitting</a:t>
                      </a:r>
                      <a:r>
                        <a:rPr lang="en-US" sz="1800" baseline="0" dirty="0" smtClean="0"/>
                        <a:t> smokers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Current smokers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Total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573911"/>
                  </a:ext>
                </a:extLst>
              </a:tr>
              <a:tr h="33411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No. (%)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8,179 (50%)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4,973 (31%)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1,636 (10%)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1,424 (9%)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16,212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947217"/>
                  </a:ext>
                </a:extLst>
              </a:tr>
              <a:tr h="34864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Cohort (%)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091769"/>
                  </a:ext>
                </a:extLst>
              </a:tr>
              <a:tr h="348645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ARIC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41%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54%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42%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49%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45%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978715"/>
                  </a:ext>
                </a:extLst>
              </a:tr>
              <a:tr h="348645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CARDIA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22%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19%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36%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17%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678803"/>
                  </a:ext>
                </a:extLst>
              </a:tr>
              <a:tr h="348645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CHS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841357"/>
                  </a:ext>
                </a:extLst>
              </a:tr>
              <a:tr h="348645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FHS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29%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455969"/>
                  </a:ext>
                </a:extLst>
              </a:tr>
              <a:tr h="348645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Health ABC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294801"/>
                  </a:ext>
                </a:extLst>
              </a:tr>
              <a:tr h="348645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MESA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665425"/>
                  </a:ext>
                </a:extLst>
              </a:tr>
              <a:tr h="33411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Age, years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53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82046"/>
                  </a:ext>
                </a:extLst>
              </a:tr>
              <a:tr h="34864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Male (%)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33%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58%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46%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48%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43%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3136033"/>
                  </a:ext>
                </a:extLst>
              </a:tr>
              <a:tr h="348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Race/ethnicity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128773"/>
                  </a:ext>
                </a:extLst>
              </a:tr>
              <a:tr h="348645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White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69%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80%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75%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55%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71%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405844"/>
                  </a:ext>
                </a:extLst>
              </a:tr>
              <a:tr h="348645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Black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27%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17%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24%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44%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25%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211521"/>
                  </a:ext>
                </a:extLst>
              </a:tr>
              <a:tr h="34864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21032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9601200" y="804581"/>
            <a:ext cx="1417558" cy="5486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9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876" y="-91440"/>
            <a:ext cx="10515600" cy="1325563"/>
          </a:xfrm>
        </p:spPr>
        <p:txBody>
          <a:bodyPr/>
          <a:lstStyle/>
          <a:p>
            <a:r>
              <a:rPr lang="en-US" dirty="0" smtClean="0"/>
              <a:t>Baseline smoking and lung function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8144812"/>
              </p:ext>
            </p:extLst>
          </p:nvPr>
        </p:nvGraphicFramePr>
        <p:xfrm>
          <a:off x="145622" y="1006163"/>
          <a:ext cx="11784394" cy="489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154">
                  <a:extLst>
                    <a:ext uri="{9D8B030D-6E8A-4147-A177-3AD203B41FA5}">
                      <a16:colId xmlns:a16="http://schemas.microsoft.com/office/drawing/2014/main" val="2452715365"/>
                    </a:ext>
                  </a:extLst>
                </a:gridCol>
                <a:gridCol w="1653256">
                  <a:extLst>
                    <a:ext uri="{9D8B030D-6E8A-4147-A177-3AD203B41FA5}">
                      <a16:colId xmlns:a16="http://schemas.microsoft.com/office/drawing/2014/main" val="281844486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417517408"/>
                    </a:ext>
                  </a:extLst>
                </a:gridCol>
                <a:gridCol w="1849184">
                  <a:extLst>
                    <a:ext uri="{9D8B030D-6E8A-4147-A177-3AD203B41FA5}">
                      <a16:colId xmlns:a16="http://schemas.microsoft.com/office/drawing/2014/main" val="127850191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41551881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7950262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 (body)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 (body)"/>
                        </a:rPr>
                        <a:t>Never smokers</a:t>
                      </a:r>
                      <a:endParaRPr lang="en-US" sz="1800" dirty="0">
                        <a:latin typeface="Calibri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 (body)"/>
                        </a:rPr>
                        <a:t>Former smokers</a:t>
                      </a:r>
                      <a:endParaRPr lang="en-US" sz="1800" dirty="0">
                        <a:latin typeface="Calibri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 (body)"/>
                        </a:rPr>
                        <a:t>Quitting</a:t>
                      </a:r>
                      <a:r>
                        <a:rPr lang="en-US" sz="1800" baseline="0" dirty="0" smtClean="0">
                          <a:latin typeface="Calibri (body)"/>
                        </a:rPr>
                        <a:t> smokers</a:t>
                      </a:r>
                      <a:endParaRPr lang="en-US" sz="1800" dirty="0">
                        <a:latin typeface="Calibri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 (body)"/>
                        </a:rPr>
                        <a:t>Current smokers</a:t>
                      </a:r>
                      <a:endParaRPr lang="en-US" sz="1800" dirty="0">
                        <a:latin typeface="Calibri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 (body)"/>
                        </a:rPr>
                        <a:t>Total</a:t>
                      </a:r>
                      <a:endParaRPr lang="en-US" sz="1800" dirty="0">
                        <a:latin typeface="Calibri (body)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533573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Calibri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Smoking, median</a:t>
                      </a:r>
                      <a:endParaRPr lang="en-US" sz="1800" dirty="0" smtClean="0">
                        <a:effectLst/>
                        <a:latin typeface="Calibri (body)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alibri (body)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308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Pack-years</a:t>
                      </a:r>
                      <a:endParaRPr lang="en-US" sz="1800" dirty="0">
                        <a:effectLst/>
                        <a:latin typeface="Calibri (body)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 (body)"/>
                        </a:rPr>
                        <a:t>15</a:t>
                      </a:r>
                      <a:endParaRPr lang="en-US" sz="1800" dirty="0">
                        <a:latin typeface="Calibri (body)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577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Cigarettes/day</a:t>
                      </a:r>
                      <a:endParaRPr lang="en-US" sz="1800" dirty="0">
                        <a:effectLst/>
                        <a:latin typeface="Calibri (body)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 (body)"/>
                        </a:rPr>
                        <a:t>20</a:t>
                      </a:r>
                      <a:endParaRPr lang="en-US" sz="1800" dirty="0">
                        <a:latin typeface="Calibri (body)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947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 at smoking </a:t>
                      </a:r>
                      <a:r>
                        <a:rPr lang="en-US" sz="1800" dirty="0" smtClean="0">
                          <a:effectLst/>
                          <a:latin typeface="Calibri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initiation</a:t>
                      </a:r>
                      <a:endParaRPr lang="en-US" sz="1800" dirty="0">
                        <a:effectLst/>
                        <a:latin typeface="Calibri (body)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 (body)"/>
                        </a:rPr>
                        <a:t>18</a:t>
                      </a:r>
                      <a:endParaRPr lang="en-US" sz="1800" dirty="0">
                        <a:latin typeface="Calibri (body)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091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 at </a:t>
                      </a:r>
                      <a:r>
                        <a:rPr lang="en-US" sz="1800" dirty="0" smtClean="0">
                          <a:effectLst/>
                          <a:latin typeface="Calibri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quitting</a:t>
                      </a:r>
                      <a:endParaRPr lang="en-US" sz="1800" dirty="0">
                        <a:effectLst/>
                        <a:latin typeface="Calibri (body)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 (body)"/>
                        </a:rPr>
                        <a:t>39</a:t>
                      </a:r>
                      <a:endParaRPr lang="en-US" sz="1800" dirty="0">
                        <a:latin typeface="Calibri (body)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978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Lung </a:t>
                      </a:r>
                      <a:r>
                        <a:rPr lang="en-US" sz="1800" dirty="0" smtClean="0">
                          <a:effectLst/>
                          <a:latin typeface="Calibri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function, mean</a:t>
                      </a:r>
                      <a:endParaRPr lang="en-US" sz="1800" dirty="0">
                        <a:effectLst/>
                        <a:latin typeface="Calibri (body)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alibri (body)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678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FEV1 percent-predicted</a:t>
                      </a:r>
                      <a:endParaRPr lang="en-US" sz="1800" dirty="0">
                        <a:effectLst/>
                        <a:latin typeface="Calibri (body)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100.8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97.0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96.5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99.8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841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FVC percent-predicted</a:t>
                      </a:r>
                      <a:endParaRPr lang="en-US" sz="1800" dirty="0">
                        <a:effectLst/>
                        <a:latin typeface="Calibri (body)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100.9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100.9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99.3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99.1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100.6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455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Baseline </a:t>
                      </a:r>
                      <a:r>
                        <a:rPr lang="en-US" sz="1800" dirty="0" smtClean="0">
                          <a:effectLst/>
                          <a:latin typeface="Calibri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FEV1/FVC</a:t>
                      </a:r>
                      <a:endParaRPr lang="en-US" sz="1800" dirty="0">
                        <a:effectLst/>
                        <a:latin typeface="Calibri (body)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78.9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76.1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77.4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78.4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77.9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294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No. </a:t>
                      </a:r>
                      <a:r>
                        <a:rPr lang="en-US" sz="1800" dirty="0" smtClean="0">
                          <a:effectLst/>
                          <a:latin typeface="Calibri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exams</a:t>
                      </a:r>
                      <a:r>
                        <a:rPr lang="en-US" sz="1800" dirty="0">
                          <a:effectLst/>
                          <a:latin typeface="Calibri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smtClean="0">
                          <a:effectLst/>
                          <a:latin typeface="Calibri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median (IQR)</a:t>
                      </a:r>
                      <a:endParaRPr lang="en-US" sz="1800" dirty="0">
                        <a:effectLst/>
                        <a:latin typeface="Calibri (body)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(2, 4)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(2, 3)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(2, 4)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(2, 3)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 (2, 3)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82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Years of spirometry follow-up, </a:t>
                      </a:r>
                      <a:r>
                        <a:rPr lang="en-US" sz="1800" dirty="0" smtClean="0">
                          <a:effectLst/>
                          <a:latin typeface="Calibri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median (IQR)</a:t>
                      </a:r>
                      <a:endParaRPr lang="en-US" sz="1800" dirty="0" smtClean="0">
                        <a:effectLst/>
                        <a:latin typeface="Calibri (body)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3, 20)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3, 16)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</a:t>
                      </a: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4, 21)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(3, 14)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 (3, 20)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897367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0176013" y="1006163"/>
            <a:ext cx="1754003" cy="48971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5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448" y="648997"/>
            <a:ext cx="10059785" cy="751350"/>
          </a:xfrm>
        </p:spPr>
        <p:txBody>
          <a:bodyPr/>
          <a:lstStyle/>
          <a:p>
            <a:r>
              <a:rPr lang="en-US" dirty="0" smtClean="0"/>
              <a:t>Unadjusted </a:t>
            </a:r>
            <a:r>
              <a:rPr lang="en-US" dirty="0" smtClean="0"/>
              <a:t>comparisons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3568" y="3470125"/>
            <a:ext cx="10864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Changes in lung function defined as (first value – last value) / (first age – last age). Incidence density rates (IDRs) defined per 10,000 person-years of observation. Mean differences versus never-smokers </a:t>
            </a:r>
            <a:r>
              <a:rPr lang="en-US" sz="1600" dirty="0" smtClean="0"/>
              <a:t>all statistically </a:t>
            </a:r>
            <a:r>
              <a:rPr lang="en-US" sz="1600" dirty="0" smtClean="0"/>
              <a:t>significant </a:t>
            </a:r>
            <a:r>
              <a:rPr lang="en-US" sz="1600" dirty="0"/>
              <a:t>(</a:t>
            </a:r>
            <a:r>
              <a:rPr lang="en-US" sz="1600" dirty="0" smtClean="0"/>
              <a:t>P&lt;.</a:t>
            </a:r>
            <a:r>
              <a:rPr lang="en-US" sz="1600" dirty="0" smtClean="0"/>
              <a:t>01</a:t>
            </a:r>
            <a:r>
              <a:rPr lang="en-US" sz="1600" dirty="0" smtClean="0"/>
              <a:t>).</a:t>
            </a:r>
            <a:endParaRPr lang="en-US" sz="1600" dirty="0"/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372180"/>
              </p:ext>
            </p:extLst>
          </p:nvPr>
        </p:nvGraphicFramePr>
        <p:xfrm>
          <a:off x="397626" y="1503113"/>
          <a:ext cx="10840021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0355">
                  <a:extLst>
                    <a:ext uri="{9D8B030D-6E8A-4147-A177-3AD203B41FA5}">
                      <a16:colId xmlns:a16="http://schemas.microsoft.com/office/drawing/2014/main" val="1434003323"/>
                    </a:ext>
                  </a:extLst>
                </a:gridCol>
                <a:gridCol w="1568196">
                  <a:extLst>
                    <a:ext uri="{9D8B030D-6E8A-4147-A177-3AD203B41FA5}">
                      <a16:colId xmlns:a16="http://schemas.microsoft.com/office/drawing/2014/main" val="513486258"/>
                    </a:ext>
                  </a:extLst>
                </a:gridCol>
                <a:gridCol w="1682940">
                  <a:extLst>
                    <a:ext uri="{9D8B030D-6E8A-4147-A177-3AD203B41FA5}">
                      <a16:colId xmlns:a16="http://schemas.microsoft.com/office/drawing/2014/main" val="451305299"/>
                    </a:ext>
                  </a:extLst>
                </a:gridCol>
                <a:gridCol w="1767205">
                  <a:extLst>
                    <a:ext uri="{9D8B030D-6E8A-4147-A177-3AD203B41FA5}">
                      <a16:colId xmlns:a16="http://schemas.microsoft.com/office/drawing/2014/main" val="1118091923"/>
                    </a:ext>
                  </a:extLst>
                </a:gridCol>
                <a:gridCol w="1711325">
                  <a:extLst>
                    <a:ext uri="{9D8B030D-6E8A-4147-A177-3AD203B41FA5}">
                      <a16:colId xmlns:a16="http://schemas.microsoft.com/office/drawing/2014/main" val="18179680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Never smokers</a:t>
                      </a:r>
                      <a:endParaRPr lang="en-US" sz="1800" dirty="0">
                        <a:latin typeface="Calibri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Former smokers</a:t>
                      </a:r>
                      <a:endParaRPr lang="en-US" sz="1800" dirty="0">
                        <a:latin typeface="Calibri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Quitting</a:t>
                      </a:r>
                      <a:r>
                        <a:rPr lang="en-US" sz="1800" baseline="0" dirty="0" smtClean="0"/>
                        <a:t> smokers</a:t>
                      </a:r>
                      <a:endParaRPr lang="en-US" sz="1800" dirty="0">
                        <a:latin typeface="Calibri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Current smokers</a:t>
                      </a:r>
                      <a:endParaRPr lang="en-US" sz="1800" dirty="0">
                        <a:latin typeface="Calibri (body)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1597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Delta</a:t>
                      </a:r>
                      <a:r>
                        <a:rPr lang="en-US" sz="1800" b="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FEV1 (mL/year)</a:t>
                      </a:r>
                      <a:endParaRPr lang="en-US" sz="1800" b="0" dirty="0" smtClean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</a:t>
                      </a:r>
                      <a:r>
                        <a:rPr lang="en-US" sz="1800" dirty="0" smtClean="0">
                          <a:effectLst/>
                        </a:rPr>
                        <a:t>35.0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</a:t>
                      </a:r>
                      <a:r>
                        <a:rPr lang="en-US" sz="1800" dirty="0" smtClean="0">
                          <a:effectLst/>
                        </a:rPr>
                        <a:t>43.1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</a:t>
                      </a:r>
                      <a:r>
                        <a:rPr lang="en-US" sz="1800" dirty="0" smtClean="0">
                          <a:effectLst/>
                        </a:rPr>
                        <a:t>38.4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</a:t>
                      </a:r>
                      <a:r>
                        <a:rPr lang="en-US" sz="1800" dirty="0" smtClean="0">
                          <a:effectLst/>
                        </a:rPr>
                        <a:t>41.6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5369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Delta ppFEV1 (%/10-years)</a:t>
                      </a:r>
                      <a:endParaRPr lang="en-US" sz="1800" b="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-.83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-1.81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-2.93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-5.62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0521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Incident </a:t>
                      </a:r>
                      <a:r>
                        <a:rPr lang="en-US" sz="1800" dirty="0" smtClean="0">
                          <a:effectLst/>
                        </a:rPr>
                        <a:t>airflow limitation, </a:t>
                      </a:r>
                      <a:r>
                        <a:rPr lang="en-US" sz="1800" dirty="0">
                          <a:effectLst/>
                        </a:rPr>
                        <a:t>No. (IDR)</a:t>
                      </a:r>
                      <a:endParaRPr lang="en-US" sz="1800" b="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247 (</a:t>
                      </a:r>
                      <a:r>
                        <a:rPr lang="en-US" sz="1800" dirty="0" smtClean="0">
                          <a:effectLst/>
                        </a:rPr>
                        <a:t>26)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237 (</a:t>
                      </a:r>
                      <a:r>
                        <a:rPr lang="en-US" sz="1800" dirty="0" smtClean="0">
                          <a:effectLst/>
                        </a:rPr>
                        <a:t>48)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151 (</a:t>
                      </a:r>
                      <a:r>
                        <a:rPr lang="en-US" sz="1800" dirty="0" smtClean="0">
                          <a:effectLst/>
                        </a:rPr>
                        <a:t>66)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155 (</a:t>
                      </a:r>
                      <a:r>
                        <a:rPr lang="en-US" sz="1800" dirty="0" smtClean="0">
                          <a:effectLst/>
                        </a:rPr>
                        <a:t>120)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8867679"/>
                  </a:ext>
                </a:extLst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397626" y="4302326"/>
            <a:ext cx="10840021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 unadjusted data, </a:t>
            </a:r>
            <a:r>
              <a:rPr lang="en-US" sz="3200" dirty="0" smtClean="0"/>
              <a:t>ever smokers </a:t>
            </a:r>
            <a:r>
              <a:rPr lang="en-US" sz="3200" dirty="0" smtClean="0"/>
              <a:t>demonstrate </a:t>
            </a:r>
            <a:r>
              <a:rPr lang="en-US" sz="3200" dirty="0" smtClean="0">
                <a:solidFill>
                  <a:srgbClr val="FF0000"/>
                </a:solidFill>
              </a:rPr>
              <a:t>significantly greater </a:t>
            </a:r>
            <a:r>
              <a:rPr lang="en-US" sz="3200" dirty="0" smtClean="0">
                <a:solidFill>
                  <a:srgbClr val="FF0000"/>
                </a:solidFill>
              </a:rPr>
              <a:t>FEV1 </a:t>
            </a:r>
            <a:r>
              <a:rPr lang="en-US" sz="3200" dirty="0" smtClean="0">
                <a:solidFill>
                  <a:srgbClr val="FF0000"/>
                </a:solidFill>
              </a:rPr>
              <a:t>decline versus never smokers</a:t>
            </a:r>
            <a:r>
              <a:rPr lang="en-US" sz="3200" dirty="0" smtClean="0"/>
              <a:t>, and greater incidence of airflow limitation.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7129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Decline </a:t>
            </a:r>
            <a:r>
              <a:rPr lang="en-US" dirty="0"/>
              <a:t>in lung function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89979" y="1446015"/>
          <a:ext cx="11262207" cy="2055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3960">
                  <a:extLst>
                    <a:ext uri="{9D8B030D-6E8A-4147-A177-3AD203B41FA5}">
                      <a16:colId xmlns:a16="http://schemas.microsoft.com/office/drawing/2014/main" val="3476204053"/>
                    </a:ext>
                  </a:extLst>
                </a:gridCol>
                <a:gridCol w="1625537">
                  <a:extLst>
                    <a:ext uri="{9D8B030D-6E8A-4147-A177-3AD203B41FA5}">
                      <a16:colId xmlns:a16="http://schemas.microsoft.com/office/drawing/2014/main" val="3885148561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611856770"/>
                    </a:ext>
                  </a:extLst>
                </a:gridCol>
                <a:gridCol w="1201874">
                  <a:extLst>
                    <a:ext uri="{9D8B030D-6E8A-4147-A177-3AD203B41FA5}">
                      <a16:colId xmlns:a16="http://schemas.microsoft.com/office/drawing/2014/main" val="3452114267"/>
                    </a:ext>
                  </a:extLst>
                </a:gridCol>
                <a:gridCol w="1625537">
                  <a:extLst>
                    <a:ext uri="{9D8B030D-6E8A-4147-A177-3AD203B41FA5}">
                      <a16:colId xmlns:a16="http://schemas.microsoft.com/office/drawing/2014/main" val="3945971566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346998575"/>
                    </a:ext>
                  </a:extLst>
                </a:gridCol>
                <a:gridCol w="1258270">
                  <a:extLst>
                    <a:ext uri="{9D8B030D-6E8A-4147-A177-3AD203B41FA5}">
                      <a16:colId xmlns:a16="http://schemas.microsoft.com/office/drawing/2014/main" val="4125383125"/>
                    </a:ext>
                  </a:extLst>
                </a:gridCol>
              </a:tblGrid>
              <a:tr h="3557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Former smoking </a:t>
                      </a:r>
                      <a:r>
                        <a:rPr lang="en-US" sz="180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vs </a:t>
                      </a: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never smoking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Current smoking </a:t>
                      </a:r>
                      <a:r>
                        <a:rPr lang="en-US" sz="180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vs </a:t>
                      </a: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never smoking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012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Change in lung function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Effect </a:t>
                      </a: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estimate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95% CI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P-value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Effect estimate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95% CI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P-value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5283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Calibri (body)"/>
                        </a:rPr>
                        <a:t>FEV1, mL/year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-1.71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-2.26, -1.16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&lt;.0001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-2.92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-3.62, -2.22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&lt;.0001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05382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Calibri (body)"/>
                        </a:rPr>
                        <a:t>FVC, ml/year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-1.78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-2.46, -1.10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&lt;.0001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-2.13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-2.99, -1.27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&lt;.0001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44710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Calibri (body)"/>
                        </a:rPr>
                        <a:t>FEV1/FVC,</a:t>
                      </a:r>
                      <a:r>
                        <a:rPr lang="en-US" sz="1800" baseline="0" dirty="0" smtClean="0">
                          <a:latin typeface="Calibri (body)"/>
                        </a:rPr>
                        <a:t> %/year</a:t>
                      </a:r>
                      <a:endParaRPr lang="en-US" sz="1800" dirty="0" smtClean="0">
                        <a:latin typeface="Calibri (body)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-.022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-.030, -.013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&lt;.0001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-.052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-.063, -.041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&lt;.0001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4433088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0020" y="3501336"/>
            <a:ext cx="113021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Mixed model with cohort-specific </a:t>
            </a:r>
            <a:r>
              <a:rPr lang="en-US" sz="1600" dirty="0"/>
              <a:t>unstructured covariance </a:t>
            </a:r>
            <a:r>
              <a:rPr lang="en-US" sz="1600" dirty="0" smtClean="0"/>
              <a:t>matrix. Adjustment </a:t>
            </a:r>
            <a:r>
              <a:rPr lang="en-US" sz="1600" dirty="0"/>
              <a:t>for time-varying age, age</a:t>
            </a:r>
            <a:r>
              <a:rPr lang="en-US" sz="1600" baseline="30000" dirty="0"/>
              <a:t>2</a:t>
            </a:r>
            <a:r>
              <a:rPr lang="en-US" sz="1600" dirty="0"/>
              <a:t>, smoking, height</a:t>
            </a:r>
            <a:r>
              <a:rPr lang="en-US" sz="1600" baseline="30000" dirty="0"/>
              <a:t>2</a:t>
            </a:r>
            <a:r>
              <a:rPr lang="en-US" sz="1600" dirty="0"/>
              <a:t>; and time-invariant source cohort, gender, race, baseline age (centered), birth-year (centered), site, and educational </a:t>
            </a:r>
            <a:r>
              <a:rPr lang="en-US" sz="1600" dirty="0" smtClean="0"/>
              <a:t>attainment. Interactions </a:t>
            </a:r>
            <a:r>
              <a:rPr lang="en-US" sz="1600" dirty="0"/>
              <a:t>with age included for all time-invariant </a:t>
            </a:r>
            <a:r>
              <a:rPr lang="en-US" sz="1600" dirty="0" smtClean="0"/>
              <a:t>covariates. Effect </a:t>
            </a:r>
            <a:r>
              <a:rPr lang="en-US" sz="1600" dirty="0"/>
              <a:t>estimate for smoking*age interpreted as the association with annualized lung function </a:t>
            </a:r>
            <a:r>
              <a:rPr lang="en-US" sz="1600" dirty="0" smtClean="0"/>
              <a:t>decline.</a:t>
            </a:r>
            <a:endParaRPr lang="en-US" sz="1600" dirty="0"/>
          </a:p>
          <a:p>
            <a:r>
              <a:rPr lang="en-US" sz="1600" dirty="0" smtClean="0"/>
              <a:t>Average FEV1 decline -33.7 mL/year</a:t>
            </a:r>
            <a:r>
              <a:rPr lang="en-US" sz="1600" dirty="0"/>
              <a:t>. Average FVC decline -36.8 mL/year</a:t>
            </a:r>
            <a:r>
              <a:rPr lang="en-US" sz="1600" dirty="0" smtClean="0"/>
              <a:t>. </a:t>
            </a:r>
            <a:r>
              <a:rPr lang="en-US" sz="1600" dirty="0"/>
              <a:t>Average FEV1/FVC decline -.185 %/year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2477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Decline in lung function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9640976"/>
              </p:ext>
            </p:extLst>
          </p:nvPr>
        </p:nvGraphicFramePr>
        <p:xfrm>
          <a:off x="289979" y="1446015"/>
          <a:ext cx="11262207" cy="2055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3960">
                  <a:extLst>
                    <a:ext uri="{9D8B030D-6E8A-4147-A177-3AD203B41FA5}">
                      <a16:colId xmlns:a16="http://schemas.microsoft.com/office/drawing/2014/main" val="3476204053"/>
                    </a:ext>
                  </a:extLst>
                </a:gridCol>
                <a:gridCol w="1625537">
                  <a:extLst>
                    <a:ext uri="{9D8B030D-6E8A-4147-A177-3AD203B41FA5}">
                      <a16:colId xmlns:a16="http://schemas.microsoft.com/office/drawing/2014/main" val="3885148561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611856770"/>
                    </a:ext>
                  </a:extLst>
                </a:gridCol>
                <a:gridCol w="1201874">
                  <a:extLst>
                    <a:ext uri="{9D8B030D-6E8A-4147-A177-3AD203B41FA5}">
                      <a16:colId xmlns:a16="http://schemas.microsoft.com/office/drawing/2014/main" val="3452114267"/>
                    </a:ext>
                  </a:extLst>
                </a:gridCol>
                <a:gridCol w="1625537">
                  <a:extLst>
                    <a:ext uri="{9D8B030D-6E8A-4147-A177-3AD203B41FA5}">
                      <a16:colId xmlns:a16="http://schemas.microsoft.com/office/drawing/2014/main" val="3945971566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346998575"/>
                    </a:ext>
                  </a:extLst>
                </a:gridCol>
                <a:gridCol w="1258270">
                  <a:extLst>
                    <a:ext uri="{9D8B030D-6E8A-4147-A177-3AD203B41FA5}">
                      <a16:colId xmlns:a16="http://schemas.microsoft.com/office/drawing/2014/main" val="4125383125"/>
                    </a:ext>
                  </a:extLst>
                </a:gridCol>
              </a:tblGrid>
              <a:tr h="3557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Former smoking </a:t>
                      </a:r>
                      <a:r>
                        <a:rPr lang="en-US" sz="180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vs </a:t>
                      </a: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never smoking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Current smoking </a:t>
                      </a:r>
                      <a:r>
                        <a:rPr lang="en-US" sz="180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vs </a:t>
                      </a: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never smoking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012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Change in lung function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Effect </a:t>
                      </a: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estimate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95% CI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P-value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Effect estimate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95% CI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P-value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5283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Calibri (body)"/>
                        </a:rPr>
                        <a:t>FEV1, mL/year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-1.71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-2.26, -1.16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&lt;.0001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-2.92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-3.62, -2.22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&lt;.0001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05382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Calibri (body)"/>
                        </a:rPr>
                        <a:t>FVC, ml/year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-1.78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-2.46, -1.10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&lt;.0001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-2.13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-2.99, -1.27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&lt;.0001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44710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Calibri (body)"/>
                        </a:rPr>
                        <a:t>FEV1/FVC,</a:t>
                      </a:r>
                      <a:r>
                        <a:rPr lang="en-US" sz="1800" baseline="0" dirty="0" smtClean="0">
                          <a:latin typeface="Calibri (body)"/>
                        </a:rPr>
                        <a:t> %/year</a:t>
                      </a:r>
                      <a:endParaRPr lang="en-US" sz="1800" dirty="0" smtClean="0">
                        <a:latin typeface="Calibri (body)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-.022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-.030, -.013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&lt;.0001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-.052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-.063, -.041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&lt;.0001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4433088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0020" y="3510962"/>
            <a:ext cx="113021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Mixed model with cohort-specific </a:t>
            </a:r>
            <a:r>
              <a:rPr lang="en-US" sz="1600" dirty="0"/>
              <a:t>unstructured covariance </a:t>
            </a:r>
            <a:r>
              <a:rPr lang="en-US" sz="1600" dirty="0" smtClean="0"/>
              <a:t>matrix. Adjustment </a:t>
            </a:r>
            <a:r>
              <a:rPr lang="en-US" sz="1600" dirty="0"/>
              <a:t>for time-varying age, age</a:t>
            </a:r>
            <a:r>
              <a:rPr lang="en-US" sz="1600" baseline="30000" dirty="0"/>
              <a:t>2</a:t>
            </a:r>
            <a:r>
              <a:rPr lang="en-US" sz="1600" dirty="0"/>
              <a:t>, smoking, height</a:t>
            </a:r>
            <a:r>
              <a:rPr lang="en-US" sz="1600" baseline="30000" dirty="0"/>
              <a:t>2</a:t>
            </a:r>
            <a:r>
              <a:rPr lang="en-US" sz="1600" dirty="0"/>
              <a:t>; and time-invariant source cohort, gender, race, baseline age (centered), birth-year (centered), site, and educational </a:t>
            </a:r>
            <a:r>
              <a:rPr lang="en-US" sz="1600" dirty="0" smtClean="0"/>
              <a:t>attainment. Interactions </a:t>
            </a:r>
            <a:r>
              <a:rPr lang="en-US" sz="1600" dirty="0"/>
              <a:t>with age included for all time-invariant </a:t>
            </a:r>
            <a:r>
              <a:rPr lang="en-US" sz="1600" dirty="0" smtClean="0"/>
              <a:t>covariates. Effect </a:t>
            </a:r>
            <a:r>
              <a:rPr lang="en-US" sz="1600" dirty="0"/>
              <a:t>estimate for smoking*age interpreted as the association with annualized lung function </a:t>
            </a:r>
            <a:r>
              <a:rPr lang="en-US" sz="1600" dirty="0" smtClean="0"/>
              <a:t>decline.</a:t>
            </a:r>
            <a:endParaRPr lang="en-US" sz="1600" dirty="0"/>
          </a:p>
          <a:p>
            <a:r>
              <a:rPr lang="en-US" sz="1600" dirty="0" smtClean="0"/>
              <a:t>Average FEV1 decline -33.7 mL/year</a:t>
            </a:r>
            <a:r>
              <a:rPr lang="en-US" sz="1600" dirty="0"/>
              <a:t>. Average FVC decline -36.8 mL/year</a:t>
            </a:r>
            <a:r>
              <a:rPr lang="en-US" sz="1600" dirty="0" smtClean="0"/>
              <a:t>. </a:t>
            </a:r>
            <a:r>
              <a:rPr lang="en-US" sz="1600" dirty="0"/>
              <a:t>Average FEV1/FVC decline -.185 %/year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25272" y="4938915"/>
            <a:ext cx="11351661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</a:t>
            </a:r>
            <a:r>
              <a:rPr lang="en-US" sz="3200" dirty="0" smtClean="0"/>
              <a:t>ormer </a:t>
            </a:r>
            <a:r>
              <a:rPr lang="en-US" sz="3200" dirty="0" smtClean="0"/>
              <a:t>smoking status was </a:t>
            </a:r>
            <a:r>
              <a:rPr lang="en-US" sz="3200" dirty="0" smtClean="0"/>
              <a:t>independently associated with </a:t>
            </a:r>
            <a:r>
              <a:rPr lang="en-US" sz="3200" dirty="0" smtClean="0">
                <a:solidFill>
                  <a:srgbClr val="FF0000"/>
                </a:solidFill>
              </a:rPr>
              <a:t>accelerated decline in FEV1, FVC, and FEV1/FVC</a:t>
            </a:r>
            <a:r>
              <a:rPr lang="en-US" sz="3200" dirty="0" smtClean="0"/>
              <a:t>, with effect estimates </a:t>
            </a:r>
            <a:r>
              <a:rPr lang="en-US" sz="3200" dirty="0" smtClean="0">
                <a:solidFill>
                  <a:srgbClr val="FF0000"/>
                </a:solidFill>
              </a:rPr>
              <a:t>approximately </a:t>
            </a:r>
            <a:r>
              <a:rPr lang="en-US" sz="3200" dirty="0" smtClean="0">
                <a:solidFill>
                  <a:srgbClr val="FF0000"/>
                </a:solidFill>
              </a:rPr>
              <a:t>50% of those for current smoking.</a:t>
            </a:r>
          </a:p>
        </p:txBody>
      </p:sp>
      <p:sp>
        <p:nvSpPr>
          <p:cNvPr id="9" name="Oval 8"/>
          <p:cNvSpPr/>
          <p:nvPr/>
        </p:nvSpPr>
        <p:spPr>
          <a:xfrm>
            <a:off x="3035157" y="3088111"/>
            <a:ext cx="1118143" cy="341722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-12%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023923" y="2720743"/>
            <a:ext cx="1118143" cy="341722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-5%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028738" y="2354985"/>
            <a:ext cx="1118143" cy="341722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-5%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324812" y="2354985"/>
            <a:ext cx="1118143" cy="341722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-9%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318392" y="2738393"/>
            <a:ext cx="1118143" cy="341722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-6%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316786" y="3116985"/>
            <a:ext cx="1118143" cy="341722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-28%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77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Incident airflow limitation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2421663"/>
              </p:ext>
            </p:extLst>
          </p:nvPr>
        </p:nvGraphicFramePr>
        <p:xfrm>
          <a:off x="152181" y="1440431"/>
          <a:ext cx="11793005" cy="1699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7390">
                  <a:extLst>
                    <a:ext uri="{9D8B030D-6E8A-4147-A177-3AD203B41FA5}">
                      <a16:colId xmlns:a16="http://schemas.microsoft.com/office/drawing/2014/main" val="788043667"/>
                    </a:ext>
                  </a:extLst>
                </a:gridCol>
                <a:gridCol w="619760">
                  <a:extLst>
                    <a:ext uri="{9D8B030D-6E8A-4147-A177-3AD203B41FA5}">
                      <a16:colId xmlns:a16="http://schemas.microsoft.com/office/drawing/2014/main" val="1145979400"/>
                    </a:ext>
                  </a:extLst>
                </a:gridCol>
                <a:gridCol w="1162685">
                  <a:extLst>
                    <a:ext uri="{9D8B030D-6E8A-4147-A177-3AD203B41FA5}">
                      <a16:colId xmlns:a16="http://schemas.microsoft.com/office/drawing/2014/main" val="3983950553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3680108735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4024342192"/>
                    </a:ext>
                  </a:extLst>
                </a:gridCol>
                <a:gridCol w="1162685">
                  <a:extLst>
                    <a:ext uri="{9D8B030D-6E8A-4147-A177-3AD203B41FA5}">
                      <a16:colId xmlns:a16="http://schemas.microsoft.com/office/drawing/2014/main" val="2833997012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10334625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3408828236"/>
                    </a:ext>
                  </a:extLst>
                </a:gridCol>
                <a:gridCol w="1162685">
                  <a:extLst>
                    <a:ext uri="{9D8B030D-6E8A-4147-A177-3AD203B41FA5}">
                      <a16:colId xmlns:a16="http://schemas.microsoft.com/office/drawing/2014/main" val="3051696912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16452096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Former smoker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versus never smoker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Quitting smoker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versus never smoker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Sustained smoker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versus never smoker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799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95% CI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95% CI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95% CI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02239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Main model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1.21, 1.76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&lt;.0001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2.80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2.25, 3.48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&lt;.0001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3.33, 5.12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&lt;.0001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18997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1800" baseline="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Baseline </a:t>
                      </a:r>
                      <a:r>
                        <a:rPr lang="en-US" sz="1800" baseline="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spirometry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1.04, 1.52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1.46, 2.26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&lt;.0001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1.98, 3.05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&lt;.0001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010105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4897" y="4539462"/>
            <a:ext cx="11351661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Former </a:t>
            </a:r>
            <a:r>
              <a:rPr lang="en-US" sz="3200" dirty="0" smtClean="0"/>
              <a:t>smoking status was also associated with </a:t>
            </a:r>
            <a:r>
              <a:rPr lang="en-US" sz="3200" dirty="0" smtClean="0">
                <a:solidFill>
                  <a:srgbClr val="FF0000"/>
                </a:solidFill>
              </a:rPr>
              <a:t>incident airflow limitation</a:t>
            </a:r>
            <a:r>
              <a:rPr lang="en-US" sz="3200" dirty="0" smtClean="0"/>
              <a:t>, independent of initial spirometry. </a:t>
            </a:r>
            <a:r>
              <a:rPr lang="en-US" sz="3200" dirty="0" smtClean="0"/>
              <a:t>No </a:t>
            </a:r>
            <a:r>
              <a:rPr lang="en-US" sz="3200" dirty="0" smtClean="0"/>
              <a:t>significant associations were found for restrictive spirometry.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0" y="3212575"/>
            <a:ext cx="11302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Cox proportional hazards model with cohort as a stratum term. Adjustment </a:t>
            </a:r>
            <a:r>
              <a:rPr lang="en-US" sz="1600" dirty="0"/>
              <a:t>for </a:t>
            </a:r>
            <a:r>
              <a:rPr lang="en-US" sz="1600" dirty="0" smtClean="0"/>
              <a:t>baseline age</a:t>
            </a:r>
            <a:r>
              <a:rPr lang="en-US" sz="1600" dirty="0"/>
              <a:t>, age</a:t>
            </a:r>
            <a:r>
              <a:rPr lang="en-US" sz="1600" baseline="30000" dirty="0"/>
              <a:t>2</a:t>
            </a:r>
            <a:r>
              <a:rPr lang="en-US" sz="1600" dirty="0"/>
              <a:t>, smoking, </a:t>
            </a:r>
            <a:r>
              <a:rPr lang="en-US" sz="1600" dirty="0" smtClean="0"/>
              <a:t>height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, gender</a:t>
            </a:r>
            <a:r>
              <a:rPr lang="en-US" sz="1600" dirty="0"/>
              <a:t>, race, baseline age (centered), birth-year (centered), site, and educational </a:t>
            </a:r>
            <a:r>
              <a:rPr lang="en-US" sz="1600" dirty="0" smtClean="0"/>
              <a:t>attainment.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2482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135" y="-26661"/>
            <a:ext cx="10515600" cy="10566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Smoking-related diseases and behaviors in the US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81050" y="6509559"/>
            <a:ext cx="6331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CDC Factsheets. National </a:t>
            </a:r>
            <a:r>
              <a:rPr lang="en-US" dirty="0"/>
              <a:t>Health Interview Survey, US, 2005–2014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38" y="1242337"/>
            <a:ext cx="5542246" cy="429357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94705" y="809349"/>
            <a:ext cx="56526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dirty="0">
                <a:latin typeface="Calibri (body)"/>
              </a:rPr>
              <a:t>Smoking-related </a:t>
            </a:r>
            <a:r>
              <a:rPr lang="en-US" sz="2200" i="1" dirty="0" smtClean="0">
                <a:latin typeface="Calibri (body)"/>
              </a:rPr>
              <a:t>deaths, 2005-2009</a:t>
            </a:r>
            <a:endParaRPr lang="en-US" sz="2200" i="1" dirty="0">
              <a:latin typeface="Calibri (body)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00586" y="3749031"/>
            <a:ext cx="1836222" cy="17229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962796" y="1140099"/>
            <a:ext cx="3748070" cy="3189051"/>
            <a:chOff x="4818414" y="1116037"/>
            <a:chExt cx="3748070" cy="318905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18414" y="1866795"/>
              <a:ext cx="3748070" cy="2438293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8" name="TextBox 7"/>
            <p:cNvSpPr txBox="1"/>
            <p:nvPr/>
          </p:nvSpPr>
          <p:spPr>
            <a:xfrm>
              <a:off x="4818414" y="1116037"/>
              <a:ext cx="3599006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200" i="1" dirty="0" smtClean="0">
                  <a:latin typeface="Calibri (body)"/>
                  <a:ea typeface="Verdana" panose="020B0604030504040204" pitchFamily="34" charset="0"/>
                  <a:cs typeface="Verdana" panose="020B0604030504040204" pitchFamily="34" charset="0"/>
                </a:rPr>
                <a:t>Percent of adults currently </a:t>
              </a:r>
              <a:r>
                <a:rPr lang="en-US" sz="2200" i="1" dirty="0" smtClean="0">
                  <a:latin typeface="Calibri (body)"/>
                  <a:ea typeface="Verdana" panose="020B0604030504040204" pitchFamily="34" charset="0"/>
                  <a:cs typeface="Verdana" panose="020B0604030504040204" pitchFamily="34" charset="0"/>
                </a:rPr>
                <a:t>smoking, 2005-2014</a:t>
              </a:r>
              <a:endParaRPr lang="en-US" sz="2200" i="1" dirty="0">
                <a:latin typeface="Calibri (body)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5784784" y="2083414"/>
              <a:ext cx="2189747" cy="25025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8794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051"/>
            <a:ext cx="10515600" cy="1325563"/>
          </a:xfrm>
        </p:spPr>
        <p:txBody>
          <a:bodyPr/>
          <a:lstStyle/>
          <a:p>
            <a:r>
              <a:rPr lang="en-US" dirty="0" smtClean="0"/>
              <a:t>Pack-year history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4660414"/>
              </p:ext>
            </p:extLst>
          </p:nvPr>
        </p:nvGraphicFramePr>
        <p:xfrm>
          <a:off x="554252" y="1223177"/>
          <a:ext cx="6214110" cy="5037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0760">
                  <a:extLst>
                    <a:ext uri="{9D8B030D-6E8A-4147-A177-3AD203B41FA5}">
                      <a16:colId xmlns:a16="http://schemas.microsoft.com/office/drawing/2014/main" val="2849457364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42687734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410265319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9400489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Never smokers</a:t>
                      </a: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Former</a:t>
                      </a:r>
                      <a:r>
                        <a:rPr lang="en-US" sz="1800" baseline="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smokers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Current smokers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5516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FEV1 (</a:t>
                      </a:r>
                      <a:r>
                        <a:rPr lang="en-US" sz="180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mL/year)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6490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&lt;10 </a:t>
                      </a:r>
                      <a:r>
                        <a:rPr lang="en-US" sz="180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pack-years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-0.91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-2.26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35322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10-20 </a:t>
                      </a:r>
                      <a:r>
                        <a:rPr lang="en-US" sz="180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pack-years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-1.26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-4.87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35384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20+ </a:t>
                      </a:r>
                      <a:r>
                        <a:rPr lang="en-US" sz="180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pack-years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-1.03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-7.23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3057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FVC (</a:t>
                      </a:r>
                      <a:r>
                        <a:rPr lang="en-US" sz="180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mL/year)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45961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&lt;10 pack-years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-1.64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2961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10-20 pack-years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-4.17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20437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20+ pack-years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-1.68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-2.15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19382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FEV1/FVC (percent)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62973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&lt;10 pack-years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-.006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-.029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20236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10-20 pack-years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-.021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-.066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0306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20+ pack-years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-.022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-.165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751616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03444" y="1199110"/>
            <a:ext cx="4448476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Even &lt;10 pack-years of smoking</a:t>
            </a:r>
            <a:r>
              <a:rPr lang="en-US" sz="3200" dirty="0" smtClean="0"/>
              <a:t> </a:t>
            </a:r>
            <a:r>
              <a:rPr lang="en-US" sz="3200" dirty="0" smtClean="0"/>
              <a:t>was associated with accelerated </a:t>
            </a:r>
            <a:r>
              <a:rPr lang="en-US" sz="3200" dirty="0" smtClean="0"/>
              <a:t>lung function decline in both former and current smokers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6984734" y="4430884"/>
            <a:ext cx="486396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Mixed model with cohort-specific unstructured covariance matrix. Adjustment for time-varying age, age</a:t>
            </a:r>
            <a:r>
              <a:rPr lang="en-US" baseline="30000" dirty="0"/>
              <a:t>2</a:t>
            </a:r>
            <a:r>
              <a:rPr lang="en-US" dirty="0"/>
              <a:t>, </a:t>
            </a:r>
            <a:r>
              <a:rPr lang="en-US" dirty="0" smtClean="0"/>
              <a:t>smoking exposure category, </a:t>
            </a:r>
            <a:r>
              <a:rPr lang="en-US" dirty="0"/>
              <a:t>height</a:t>
            </a:r>
            <a:r>
              <a:rPr lang="en-US" baseline="30000" dirty="0"/>
              <a:t>2</a:t>
            </a:r>
            <a:r>
              <a:rPr lang="en-US" dirty="0"/>
              <a:t>; and time-invariant source cohort, gender, race, baseline age (centered), birth-year (centered), site, and educational attainment. </a:t>
            </a:r>
            <a:r>
              <a:rPr lang="en-US" dirty="0" smtClean="0"/>
              <a:t>Statistically </a:t>
            </a:r>
            <a:r>
              <a:rPr lang="en-US" dirty="0"/>
              <a:t>significant (P&lt;.</a:t>
            </a:r>
            <a:r>
              <a:rPr lang="en-US" dirty="0" smtClean="0"/>
              <a:t>05) unless </a:t>
            </a:r>
            <a:r>
              <a:rPr lang="en-US" dirty="0"/>
              <a:t>noted in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italics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530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cigarettes per day (CPD)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8696407"/>
              </p:ext>
            </p:extLst>
          </p:nvPr>
        </p:nvGraphicFramePr>
        <p:xfrm>
          <a:off x="630382" y="1574872"/>
          <a:ext cx="10356857" cy="1750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6401">
                  <a:extLst>
                    <a:ext uri="{9D8B030D-6E8A-4147-A177-3AD203B41FA5}">
                      <a16:colId xmlns:a16="http://schemas.microsoft.com/office/drawing/2014/main" val="2849457364"/>
                    </a:ext>
                  </a:extLst>
                </a:gridCol>
                <a:gridCol w="1320076">
                  <a:extLst>
                    <a:ext uri="{9D8B030D-6E8A-4147-A177-3AD203B41FA5}">
                      <a16:colId xmlns:a16="http://schemas.microsoft.com/office/drawing/2014/main" val="1426877341"/>
                    </a:ext>
                  </a:extLst>
                </a:gridCol>
                <a:gridCol w="1320076">
                  <a:extLst>
                    <a:ext uri="{9D8B030D-6E8A-4147-A177-3AD203B41FA5}">
                      <a16:colId xmlns:a16="http://schemas.microsoft.com/office/drawing/2014/main" val="410265319"/>
                    </a:ext>
                  </a:extLst>
                </a:gridCol>
                <a:gridCol w="1320076">
                  <a:extLst>
                    <a:ext uri="{9D8B030D-6E8A-4147-A177-3AD203B41FA5}">
                      <a16:colId xmlns:a16="http://schemas.microsoft.com/office/drawing/2014/main" val="1940048951"/>
                    </a:ext>
                  </a:extLst>
                </a:gridCol>
                <a:gridCol w="1320076">
                  <a:extLst>
                    <a:ext uri="{9D8B030D-6E8A-4147-A177-3AD203B41FA5}">
                      <a16:colId xmlns:a16="http://schemas.microsoft.com/office/drawing/2014/main" val="1180536920"/>
                    </a:ext>
                  </a:extLst>
                </a:gridCol>
                <a:gridCol w="1320076">
                  <a:extLst>
                    <a:ext uri="{9D8B030D-6E8A-4147-A177-3AD203B41FA5}">
                      <a16:colId xmlns:a16="http://schemas.microsoft.com/office/drawing/2014/main" val="422603902"/>
                    </a:ext>
                  </a:extLst>
                </a:gridCol>
                <a:gridCol w="1320076">
                  <a:extLst>
                    <a:ext uri="{9D8B030D-6E8A-4147-A177-3AD203B41FA5}">
                      <a16:colId xmlns:a16="http://schemas.microsoft.com/office/drawing/2014/main" val="2800439993"/>
                    </a:ext>
                  </a:extLst>
                </a:gridCol>
              </a:tblGrid>
              <a:tr h="5587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80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Never smokers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Former Smokers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&lt;3 CPD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3-20 CPD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20-30 CPD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30+ CPD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9335249"/>
                  </a:ext>
                </a:extLst>
              </a:tr>
              <a:tr h="3877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FEV1 (</a:t>
                      </a:r>
                      <a:r>
                        <a:rPr lang="en-US" sz="180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mL/year)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-1.68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-2.56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-2.57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-3.33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-4.66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28990822"/>
                  </a:ext>
                </a:extLst>
              </a:tr>
              <a:tr h="3877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FVC (</a:t>
                      </a:r>
                      <a:r>
                        <a:rPr lang="en-US" sz="180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mL/year)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-1.76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-2.57</a:t>
                      </a: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-1.73</a:t>
                      </a: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-2.60</a:t>
                      </a: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-2.40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6490552"/>
                  </a:ext>
                </a:extLst>
              </a:tr>
              <a:tr h="3877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FEV1/FVC </a:t>
                      </a:r>
                      <a:r>
                        <a:rPr lang="en-US" sz="180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(%/year)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-.022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-.029</a:t>
                      </a: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-.050</a:t>
                      </a: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-.055</a:t>
                      </a:r>
                      <a:r>
                        <a:rPr lang="en-US" sz="1800" dirty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-.087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2043783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8641" y="5014983"/>
            <a:ext cx="10786418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Current smoking, </a:t>
            </a:r>
            <a:r>
              <a:rPr lang="en-US" sz="3200" dirty="0" smtClean="0">
                <a:solidFill>
                  <a:srgbClr val="FF0000"/>
                </a:solidFill>
              </a:rPr>
              <a:t>even &lt;3 cigarettes/day</a:t>
            </a:r>
            <a:r>
              <a:rPr lang="en-US" sz="3200" dirty="0" smtClean="0"/>
              <a:t>, associated with substantially greater lung function decline compared to both never and former smoking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620757" y="3343238"/>
            <a:ext cx="103664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Mixed model with cohort-specific unstructured covariance matrix. Adjustment for time-varying age, age</a:t>
            </a:r>
            <a:r>
              <a:rPr lang="en-US" baseline="30000" dirty="0"/>
              <a:t>2</a:t>
            </a:r>
            <a:r>
              <a:rPr lang="en-US" dirty="0"/>
              <a:t>, </a:t>
            </a:r>
            <a:r>
              <a:rPr lang="en-US" dirty="0" smtClean="0"/>
              <a:t>smoking exposure category, </a:t>
            </a:r>
            <a:r>
              <a:rPr lang="en-US" dirty="0"/>
              <a:t>height</a:t>
            </a:r>
            <a:r>
              <a:rPr lang="en-US" baseline="30000" dirty="0"/>
              <a:t>2</a:t>
            </a:r>
            <a:r>
              <a:rPr lang="en-US" dirty="0"/>
              <a:t>; and time-invariant source cohort, gender, race, baseline age (centered), birth-year (centered), site, and educational attainment. Interactions with age included for all time-invariant covariates. Effect estimate for </a:t>
            </a:r>
            <a:r>
              <a:rPr lang="en-US" dirty="0" smtClean="0"/>
              <a:t>(smoking exposure category)*age </a:t>
            </a:r>
            <a:r>
              <a:rPr lang="en-US" dirty="0"/>
              <a:t>interpreted as the association with annualized lung function decline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smtClean="0"/>
              <a:t>All comparisons statistically </a:t>
            </a:r>
            <a:r>
              <a:rPr lang="en-US" dirty="0"/>
              <a:t>significant (P&lt;.</a:t>
            </a:r>
            <a:r>
              <a:rPr lang="en-US" dirty="0" smtClean="0"/>
              <a:t>001).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731844" y="1574872"/>
            <a:ext cx="2618071" cy="17503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8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7749"/>
            <a:ext cx="10515600" cy="1325563"/>
          </a:xfrm>
        </p:spPr>
        <p:txBody>
          <a:bodyPr/>
          <a:lstStyle/>
          <a:p>
            <a:r>
              <a:rPr lang="en-US" dirty="0" smtClean="0"/>
              <a:t>FEV1 decline and smoking status, stratified by sex and race/ethnicity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3751" y="6024424"/>
            <a:ext cx="11941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Effect estimate is the coefficient for age*smoking status. Fully stratified analyses. Mixed models with cohort-specific covariance </a:t>
            </a:r>
            <a:r>
              <a:rPr lang="en-US" sz="1600" dirty="0"/>
              <a:t>matrix. </a:t>
            </a:r>
            <a:r>
              <a:rPr lang="en-US" sz="1600" dirty="0" smtClean="0"/>
              <a:t>Adjusted for age</a:t>
            </a:r>
            <a:r>
              <a:rPr lang="en-US" sz="1600" dirty="0"/>
              <a:t>, </a:t>
            </a:r>
            <a:r>
              <a:rPr lang="en-US" sz="1600" dirty="0" smtClean="0"/>
              <a:t>smoking-status, height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, study, gender, race. Interactions </a:t>
            </a:r>
            <a:r>
              <a:rPr lang="en-US" sz="1600" dirty="0"/>
              <a:t>with age modeled for smoking status and all time-invariant factors.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614611" y="2314882"/>
            <a:ext cx="3299575" cy="325814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Former smoking consistently associated with accelerated FEV1 decline </a:t>
            </a:r>
            <a:r>
              <a:rPr lang="en-US" sz="3200" dirty="0" smtClean="0">
                <a:solidFill>
                  <a:srgbClr val="FF0000"/>
                </a:solidFill>
              </a:rPr>
              <a:t>regardless of sex or race/ethnic group</a:t>
            </a:r>
            <a:r>
              <a:rPr lang="en-US" sz="3200" dirty="0" smtClean="0"/>
              <a:t>.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72123" y="1581453"/>
            <a:ext cx="8342488" cy="4450743"/>
            <a:chOff x="868890" y="1581453"/>
            <a:chExt cx="8342488" cy="445074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16772" t="24835" r="12665" b="23300"/>
            <a:stretch/>
          </p:blipFill>
          <p:spPr>
            <a:xfrm>
              <a:off x="1342535" y="1581453"/>
              <a:ext cx="7868843" cy="423877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781335" y="5662864"/>
              <a:ext cx="25020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Change in FEV1/year, mL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40699" y="1611595"/>
              <a:ext cx="3177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N</a:t>
              </a:r>
              <a:endParaRPr lang="en-US" sz="16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82143" y="2832883"/>
              <a:ext cx="139560" cy="11245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306737" y="2258579"/>
              <a:ext cx="139560" cy="11245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584267" y="3436065"/>
              <a:ext cx="139560" cy="11245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547948" y="4011975"/>
              <a:ext cx="139560" cy="11245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737695" y="4599115"/>
              <a:ext cx="139560" cy="11245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578350" y="1851516"/>
              <a:ext cx="1054159" cy="2961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 flipH="1">
              <a:off x="910603" y="1971834"/>
              <a:ext cx="2442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Main effect</a:t>
              </a:r>
              <a:endParaRPr lang="en-US" sz="2400" dirty="0"/>
            </a:p>
          </p:txBody>
        </p:sp>
        <p:sp>
          <p:nvSpPr>
            <p:cNvPr id="10" name="TextBox 9"/>
            <p:cNvSpPr txBox="1"/>
            <p:nvPr/>
          </p:nvSpPr>
          <p:spPr>
            <a:xfrm flipH="1">
              <a:off x="884934" y="2566998"/>
              <a:ext cx="2442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Men</a:t>
              </a:r>
              <a:endParaRPr lang="en-US" sz="2400" dirty="0"/>
            </a:p>
          </p:txBody>
        </p:sp>
        <p:sp>
          <p:nvSpPr>
            <p:cNvPr id="11" name="TextBox 10"/>
            <p:cNvSpPr txBox="1"/>
            <p:nvPr/>
          </p:nvSpPr>
          <p:spPr>
            <a:xfrm flipH="1">
              <a:off x="868890" y="3162161"/>
              <a:ext cx="2442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Women</a:t>
              </a:r>
              <a:endParaRPr lang="en-US" sz="2400" dirty="0"/>
            </a:p>
          </p:txBody>
        </p:sp>
        <p:sp>
          <p:nvSpPr>
            <p:cNvPr id="12" name="TextBox 11"/>
            <p:cNvSpPr txBox="1"/>
            <p:nvPr/>
          </p:nvSpPr>
          <p:spPr>
            <a:xfrm flipH="1">
              <a:off x="876903" y="3771764"/>
              <a:ext cx="2442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White</a:t>
              </a:r>
              <a:endParaRPr lang="en-US" sz="2400" dirty="0"/>
            </a:p>
          </p:txBody>
        </p:sp>
        <p:sp>
          <p:nvSpPr>
            <p:cNvPr id="13" name="TextBox 12"/>
            <p:cNvSpPr txBox="1"/>
            <p:nvPr/>
          </p:nvSpPr>
          <p:spPr>
            <a:xfrm flipH="1">
              <a:off x="884920" y="4352487"/>
              <a:ext cx="2442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Black</a:t>
              </a:r>
              <a:endParaRPr lang="en-US" sz="2400" dirty="0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8734930" y="1388464"/>
            <a:ext cx="273117" cy="252604"/>
          </a:xfrm>
          <a:prstGeom prst="rect">
            <a:avLst/>
          </a:prstGeom>
          <a:solidFill>
            <a:srgbClr val="3D33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734930" y="1747807"/>
            <a:ext cx="273118" cy="24868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 flipH="1">
            <a:off x="9054964" y="1272096"/>
            <a:ext cx="1589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Former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 flipH="1">
            <a:off x="9034107" y="1641068"/>
            <a:ext cx="1589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Current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592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1492" t="22313" r="16665" b="18364"/>
          <a:stretch/>
        </p:blipFill>
        <p:spPr>
          <a:xfrm>
            <a:off x="6113248" y="1300697"/>
            <a:ext cx="5975822" cy="41823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1732" t="25272" r="17305" b="22752"/>
          <a:stretch/>
        </p:blipFill>
        <p:spPr>
          <a:xfrm>
            <a:off x="0" y="1289158"/>
            <a:ext cx="6050450" cy="37636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158" y="-32164"/>
            <a:ext cx="10515600" cy="1325563"/>
          </a:xfrm>
        </p:spPr>
        <p:txBody>
          <a:bodyPr/>
          <a:lstStyle/>
          <a:p>
            <a:r>
              <a:rPr lang="en-US" dirty="0"/>
              <a:t>FEV1 decline and smoking status, stratified by </a:t>
            </a:r>
            <a:r>
              <a:rPr lang="en-US" dirty="0" smtClean="0"/>
              <a:t>by age, birth, and study cohort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027" y="6253327"/>
            <a:ext cx="11499272" cy="45960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 smtClean="0"/>
              <a:t>More variability in estimates among </a:t>
            </a:r>
            <a:r>
              <a:rPr lang="en-US" sz="3200" dirty="0" smtClean="0">
                <a:solidFill>
                  <a:srgbClr val="FF0000"/>
                </a:solidFill>
              </a:rPr>
              <a:t>older participants and cohorts</a:t>
            </a:r>
            <a:r>
              <a:rPr lang="en-US" sz="3200" dirty="0" smtClean="0"/>
              <a:t>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25374" y="1127980"/>
            <a:ext cx="317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2439336" y="4917048"/>
            <a:ext cx="2238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Change in FEV1/year, mL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8654066" y="5255602"/>
            <a:ext cx="2238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Change in FEV1/year, mL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7275824" y="1104491"/>
            <a:ext cx="317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01027" y="5637003"/>
            <a:ext cx="11941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Effect estimate is the coefficient for age*smoking. Fully stratified analyses. Mixed models with cohort-specific covariance </a:t>
            </a:r>
            <a:r>
              <a:rPr lang="en-US" sz="1600" dirty="0"/>
              <a:t>matrix. </a:t>
            </a:r>
            <a:r>
              <a:rPr lang="en-US" sz="1600" dirty="0" smtClean="0"/>
              <a:t>Adjusted for age</a:t>
            </a:r>
            <a:r>
              <a:rPr lang="en-US" sz="1600" dirty="0"/>
              <a:t>, </a:t>
            </a:r>
            <a:r>
              <a:rPr lang="en-US" sz="1600" dirty="0" smtClean="0"/>
              <a:t>smoking-status, height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, study, gender, race. Interactions </a:t>
            </a:r>
            <a:r>
              <a:rPr lang="en-US" sz="1600" dirty="0"/>
              <a:t>with age modeled for smoking status and all time-invariant factors.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812175" y="3170991"/>
            <a:ext cx="3690850" cy="3963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872153" y="4088162"/>
            <a:ext cx="3828146" cy="4168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010698" y="759194"/>
            <a:ext cx="273117" cy="252604"/>
          </a:xfrm>
          <a:prstGeom prst="rect">
            <a:avLst/>
          </a:prstGeom>
          <a:solidFill>
            <a:srgbClr val="3D33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010698" y="1118537"/>
            <a:ext cx="273118" cy="24868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flipH="1">
            <a:off x="8330732" y="642826"/>
            <a:ext cx="1589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Former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 flipH="1">
            <a:off x="8309875" y="1011798"/>
            <a:ext cx="1589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Current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3976111" y="1816909"/>
            <a:ext cx="148317" cy="1487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66500" y="2363945"/>
            <a:ext cx="82542" cy="1001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740872" y="2886606"/>
            <a:ext cx="82542" cy="1001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615274" y="3440476"/>
            <a:ext cx="45719" cy="6760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104209" y="3948746"/>
            <a:ext cx="77272" cy="927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807529" y="4489031"/>
            <a:ext cx="61196" cy="6764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0263607" y="1782064"/>
            <a:ext cx="127566" cy="13644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9776505" y="2307748"/>
            <a:ext cx="70658" cy="7066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0394785" y="2827648"/>
            <a:ext cx="70658" cy="7066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0150755" y="3344645"/>
            <a:ext cx="70658" cy="7066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036937" y="3855860"/>
            <a:ext cx="70658" cy="7066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9105165" y="4362255"/>
            <a:ext cx="70658" cy="7066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9191009" y="4870581"/>
            <a:ext cx="70658" cy="7066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7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9841" y="4617678"/>
            <a:ext cx="112623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 exclusions for spirometry QC, baseline CLD, or smoking pattern</a:t>
            </a:r>
            <a:r>
              <a:rPr lang="en-US" sz="1600" dirty="0"/>
              <a:t>. </a:t>
            </a:r>
            <a:r>
              <a:rPr lang="en-US" sz="1600" dirty="0" smtClean="0"/>
              <a:t>Excludes ARIC </a:t>
            </a:r>
            <a:r>
              <a:rPr lang="en-US" sz="1600" dirty="0"/>
              <a:t>exams 4 and 5 and CHS year </a:t>
            </a:r>
            <a:r>
              <a:rPr lang="en-US" sz="1600" dirty="0" smtClean="0"/>
              <a:t>18. </a:t>
            </a:r>
          </a:p>
          <a:p>
            <a:r>
              <a:rPr lang="en-US" sz="1600" dirty="0" smtClean="0"/>
              <a:t>Model-based estimates from a </a:t>
            </a:r>
            <a:r>
              <a:rPr lang="en-US" sz="1600" dirty="0"/>
              <a:t>m</a:t>
            </a:r>
            <a:r>
              <a:rPr lang="en-US" sz="1600" dirty="0" smtClean="0"/>
              <a:t>ixed model with cohort-specific covariance matrix adjusted for time-varying age, height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, smoking status; birth year, study, sex, race/ethnicity, education, site; interactions with age included for all covariates. Original data, N=87,310 observations. Fully imputed data, N=</a:t>
            </a:r>
            <a:r>
              <a:rPr lang="en-US" sz="1600" dirty="0"/>
              <a:t> </a:t>
            </a:r>
            <a:r>
              <a:rPr lang="en-US" sz="1600" dirty="0" smtClean="0"/>
              <a:t>10,957,500</a:t>
            </a:r>
            <a:r>
              <a:rPr lang="en-US" sz="1600" dirty="0"/>
              <a:t> </a:t>
            </a:r>
            <a:r>
              <a:rPr lang="en-US" sz="1600" dirty="0" smtClean="0"/>
              <a:t>observations. Conditional imputation, N=</a:t>
            </a:r>
            <a:r>
              <a:rPr lang="en-US" sz="1600" dirty="0"/>
              <a:t> </a:t>
            </a:r>
            <a:r>
              <a:rPr lang="en-US" sz="1600" dirty="0" smtClean="0"/>
              <a:t>10,168,600 observations.</a:t>
            </a:r>
            <a:endParaRPr lang="en-US" sz="16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0978202"/>
              </p:ext>
            </p:extLst>
          </p:nvPr>
        </p:nvGraphicFramePr>
        <p:xfrm>
          <a:off x="249383" y="805562"/>
          <a:ext cx="3725693" cy="3764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439903"/>
              </p:ext>
            </p:extLst>
          </p:nvPr>
        </p:nvGraphicFramePr>
        <p:xfrm>
          <a:off x="3466442" y="853339"/>
          <a:ext cx="3830491" cy="3764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501986" y="190558"/>
            <a:ext cx="1114458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Multiple imputation conditional on vital status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49383" y="5790753"/>
            <a:ext cx="11463250" cy="99505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Similar results obtained using </a:t>
            </a:r>
            <a:r>
              <a:rPr lang="en-US" sz="3200" dirty="0" smtClean="0">
                <a:solidFill>
                  <a:srgbClr val="FF0000"/>
                </a:solidFill>
              </a:rPr>
              <a:t>multiple imputation approach </a:t>
            </a:r>
            <a:r>
              <a:rPr lang="en-US" sz="3200" dirty="0" smtClean="0"/>
              <a:t>conditional on vital </a:t>
            </a:r>
            <a:r>
              <a:rPr lang="en-US" sz="3200" dirty="0" smtClean="0"/>
              <a:t>status.</a:t>
            </a:r>
            <a:endParaRPr lang="en-US" sz="3200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091766" y="1633456"/>
            <a:ext cx="4807315" cy="19550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Imputation of missing lung function follow-up</a:t>
            </a:r>
          </a:p>
          <a:p>
            <a:r>
              <a:rPr lang="en-US" dirty="0" smtClean="0"/>
              <a:t>Censoring of imputed lung function if deceased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666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1617"/>
            <a:ext cx="10515600" cy="4351338"/>
          </a:xfrm>
        </p:spPr>
        <p:txBody>
          <a:bodyPr>
            <a:noAutofit/>
          </a:bodyPr>
          <a:lstStyle/>
          <a:p>
            <a:r>
              <a:rPr lang="en-US" sz="3200" dirty="0" smtClean="0"/>
              <a:t>Selection biases</a:t>
            </a:r>
          </a:p>
          <a:p>
            <a:pPr lvl="1"/>
            <a:r>
              <a:rPr lang="en-US" sz="2800" dirty="0" smtClean="0"/>
              <a:t>Similar trends in all age </a:t>
            </a:r>
            <a:r>
              <a:rPr lang="en-US" sz="2800" dirty="0" smtClean="0"/>
              <a:t>groups and cohorts</a:t>
            </a:r>
            <a:endParaRPr lang="en-US" sz="2800" dirty="0" smtClean="0"/>
          </a:p>
          <a:p>
            <a:pPr lvl="1"/>
            <a:r>
              <a:rPr lang="en-US" sz="2800" dirty="0" smtClean="0"/>
              <a:t>Robust to multiple imputation approach</a:t>
            </a:r>
          </a:p>
          <a:p>
            <a:r>
              <a:rPr lang="en-US" sz="3200" dirty="0" smtClean="0"/>
              <a:t>No data on cigarette type or composition (e.g., menthol)</a:t>
            </a:r>
          </a:p>
          <a:p>
            <a:r>
              <a:rPr lang="en-US" sz="3200" dirty="0" smtClean="0"/>
              <a:t>Heterogeneity of susceptibility (latent variables)</a:t>
            </a:r>
          </a:p>
          <a:p>
            <a:r>
              <a:rPr lang="en-US" sz="3200" dirty="0"/>
              <a:t>Measurement error</a:t>
            </a:r>
          </a:p>
          <a:p>
            <a:r>
              <a:rPr lang="en-US" sz="3200" dirty="0" smtClean="0"/>
              <a:t>Limited number of observations per individual</a:t>
            </a:r>
          </a:p>
        </p:txBody>
      </p:sp>
    </p:spTree>
    <p:extLst>
      <p:ext uri="{BB962C8B-B14F-4D97-AF65-F5344CB8AC3E}">
        <p14:creationId xmlns:p14="http://schemas.microsoft.com/office/powerpoint/2010/main" val="325042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" y="134119"/>
            <a:ext cx="10515600" cy="1325563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925" y="1474120"/>
            <a:ext cx="10769879" cy="4777488"/>
          </a:xfrm>
        </p:spPr>
        <p:txBody>
          <a:bodyPr>
            <a:noAutofit/>
          </a:bodyPr>
          <a:lstStyle/>
          <a:p>
            <a:r>
              <a:rPr lang="en-US" sz="3200" dirty="0" smtClean="0"/>
              <a:t>Years after quitting, former smokers demonstrate accelerated lung function decline compared to never-smokers</a:t>
            </a:r>
          </a:p>
          <a:p>
            <a:r>
              <a:rPr lang="en-US" sz="3200" dirty="0" smtClean="0"/>
              <a:t>Smoking-related lung function loss is apparent even with “light” smoking</a:t>
            </a:r>
          </a:p>
          <a:p>
            <a:r>
              <a:rPr lang="en-US" sz="3200" dirty="0" smtClean="0"/>
              <a:t>These findings are consistent with biological and physiological models demonstrating incomplete reversibility and nonlinearity of smoking’s effects on the lungs</a:t>
            </a:r>
          </a:p>
        </p:txBody>
      </p:sp>
    </p:spTree>
    <p:extLst>
      <p:ext uri="{BB962C8B-B14F-4D97-AF65-F5344CB8AC3E}">
        <p14:creationId xmlns:p14="http://schemas.microsoft.com/office/powerpoint/2010/main" val="383237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78871"/>
            <a:ext cx="10972800" cy="1143000"/>
          </a:xfrm>
        </p:spPr>
        <p:txBody>
          <a:bodyPr/>
          <a:lstStyle/>
          <a:p>
            <a:r>
              <a:rPr lang="en-US" dirty="0"/>
              <a:t>NHLBI Pooled Cohorts Study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31" y="2690409"/>
            <a:ext cx="2314096" cy="8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32" y="1807894"/>
            <a:ext cx="2975305" cy="8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48" y="3626013"/>
            <a:ext cx="1306781" cy="116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8844" y="793253"/>
            <a:ext cx="4194505" cy="8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03" y="4826111"/>
            <a:ext cx="1580836" cy="94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30" y="5829949"/>
            <a:ext cx="1451305" cy="100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551637" y="1797950"/>
            <a:ext cx="17419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Mike Cuttica</a:t>
            </a:r>
          </a:p>
          <a:p>
            <a:r>
              <a:rPr lang="en-US" sz="2400" dirty="0"/>
              <a:t>Ravi Kalhan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0882" y="2732326"/>
            <a:ext cx="18674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David Couper</a:t>
            </a:r>
            <a:endParaRPr lang="en-US" sz="2400" dirty="0"/>
          </a:p>
          <a:p>
            <a:r>
              <a:rPr lang="en-US" sz="2400" dirty="0"/>
              <a:t>Laura Loehr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76324" y="3775290"/>
            <a:ext cx="18276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Dick Kronmal</a:t>
            </a:r>
          </a:p>
          <a:p>
            <a:r>
              <a:rPr lang="en-US" sz="2400" dirty="0"/>
              <a:t>Russ Tracy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34558" y="4870167"/>
            <a:ext cx="16755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Pat Cassano</a:t>
            </a:r>
          </a:p>
          <a:p>
            <a:r>
              <a:rPr lang="en-US" sz="2400" dirty="0"/>
              <a:t>Jiayi Xu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05251" y="6002022"/>
            <a:ext cx="21845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Paul Enright</a:t>
            </a:r>
          </a:p>
          <a:p>
            <a:r>
              <a:rPr lang="en-US" sz="2400" dirty="0"/>
              <a:t>Ani Manichaikul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99167" y="914401"/>
            <a:ext cx="23527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George O’Connor</a:t>
            </a:r>
          </a:p>
          <a:p>
            <a:r>
              <a:rPr lang="en-US" sz="2400" dirty="0"/>
              <a:t>Josee Dupuis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33349" y="1807894"/>
            <a:ext cx="17720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David Jacobs</a:t>
            </a:r>
          </a:p>
          <a:p>
            <a:r>
              <a:rPr lang="en-US" sz="2400" dirty="0"/>
              <a:t>Lewis Smith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51292" y="2726138"/>
            <a:ext cx="22749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Aaron Folsom</a:t>
            </a:r>
          </a:p>
          <a:p>
            <a:r>
              <a:rPr lang="en-US" sz="2400" dirty="0" err="1"/>
              <a:t>Alanna</a:t>
            </a:r>
            <a:r>
              <a:rPr lang="en-US" sz="2400" dirty="0"/>
              <a:t> Morrison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15489" y="3779528"/>
            <a:ext cx="2444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Stephanie London</a:t>
            </a:r>
          </a:p>
          <a:p>
            <a:r>
              <a:rPr lang="en-US" sz="2400" dirty="0"/>
              <a:t>Alex Reiner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20097" y="4847242"/>
            <a:ext cx="1931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Jason Sanders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3835696" y="3775290"/>
            <a:ext cx="18258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Bruce </a:t>
            </a:r>
            <a:r>
              <a:rPr lang="en-US" sz="2400" dirty="0" err="1" smtClean="0"/>
              <a:t>Psaty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Paolo Chaves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54500" y="5978517"/>
            <a:ext cx="22373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Joseph Schwartz</a:t>
            </a:r>
            <a:endParaRPr lang="en-US" sz="2400" dirty="0"/>
          </a:p>
          <a:p>
            <a:r>
              <a:rPr lang="en-US" sz="2400" dirty="0"/>
              <a:t>Andrew Moran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22908" y="5979166"/>
            <a:ext cx="17165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Michael </a:t>
            </a:r>
            <a:r>
              <a:rPr lang="en-US" sz="2400" dirty="0" smtClean="0"/>
              <a:t>Tsai</a:t>
            </a:r>
          </a:p>
          <a:p>
            <a:r>
              <a:rPr lang="en-US" sz="2400" dirty="0" err="1" smtClean="0"/>
              <a:t>Yiyi</a:t>
            </a:r>
            <a:r>
              <a:rPr lang="en-US" sz="2400" dirty="0" smtClean="0"/>
              <a:t> Zhang</a:t>
            </a:r>
            <a:endParaRPr lang="en-US" sz="2400" dirty="0"/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288072"/>
            <a:ext cx="1889248" cy="142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9042401" y="1713392"/>
            <a:ext cx="206601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Columbia</a:t>
            </a:r>
          </a:p>
          <a:p>
            <a:r>
              <a:rPr lang="en-US" sz="2400" dirty="0"/>
              <a:t>R Graham Barr</a:t>
            </a:r>
          </a:p>
          <a:p>
            <a:r>
              <a:rPr lang="en-US" sz="2400" dirty="0" err="1"/>
              <a:t>Pallavi</a:t>
            </a:r>
            <a:r>
              <a:rPr lang="en-US" sz="2400" dirty="0"/>
              <a:t>  </a:t>
            </a:r>
            <a:r>
              <a:rPr lang="en-US" sz="2400" dirty="0" err="1" smtClean="0"/>
              <a:t>Balte</a:t>
            </a:r>
            <a:endParaRPr lang="en-US" sz="2400" dirty="0"/>
          </a:p>
          <a:p>
            <a:r>
              <a:rPr lang="en-US" sz="2400" dirty="0"/>
              <a:t>Joe </a:t>
            </a:r>
            <a:r>
              <a:rPr lang="en-US" sz="2400" dirty="0" smtClean="0"/>
              <a:t>Schwartz</a:t>
            </a:r>
          </a:p>
          <a:p>
            <a:r>
              <a:rPr lang="en-US" sz="2400" dirty="0" smtClean="0"/>
              <a:t>Andrew Moran</a:t>
            </a:r>
          </a:p>
          <a:p>
            <a:r>
              <a:rPr lang="en-US" sz="2400" dirty="0" err="1" smtClean="0"/>
              <a:t>Yiyi</a:t>
            </a:r>
            <a:r>
              <a:rPr lang="en-US" sz="2400" dirty="0" smtClean="0"/>
              <a:t> Zhang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9042401" y="4063030"/>
            <a:ext cx="214994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Funding</a:t>
            </a:r>
          </a:p>
          <a:p>
            <a:r>
              <a:rPr lang="en-US" sz="2400" dirty="0"/>
              <a:t>NIH/NHLBI</a:t>
            </a:r>
          </a:p>
          <a:p>
            <a:r>
              <a:rPr lang="en-US" sz="2400" dirty="0"/>
              <a:t>K23-HL130627 </a:t>
            </a:r>
            <a:endParaRPr lang="en-US" sz="2400" dirty="0" smtClean="0"/>
          </a:p>
          <a:p>
            <a:r>
              <a:rPr lang="en-US" sz="2400" dirty="0"/>
              <a:t>R21-HL129924 </a:t>
            </a:r>
          </a:p>
          <a:p>
            <a:r>
              <a:rPr lang="en-US" sz="2400" dirty="0" smtClean="0"/>
              <a:t>R21-HL121457  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4120252" y="4840080"/>
            <a:ext cx="18807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Ann Newman</a:t>
            </a:r>
          </a:p>
          <a:p>
            <a:r>
              <a:rPr lang="en-US" sz="2400" dirty="0"/>
              <a:t>Sachin Yende</a:t>
            </a:r>
          </a:p>
        </p:txBody>
      </p:sp>
    </p:spTree>
    <p:extLst>
      <p:ext uri="{BB962C8B-B14F-4D97-AF65-F5344CB8AC3E}">
        <p14:creationId xmlns:p14="http://schemas.microsoft.com/office/powerpoint/2010/main" val="38692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248" y="90723"/>
            <a:ext cx="10059785" cy="751350"/>
          </a:xfrm>
        </p:spPr>
        <p:txBody>
          <a:bodyPr/>
          <a:lstStyle/>
          <a:p>
            <a:r>
              <a:rPr lang="en-US" dirty="0" smtClean="0"/>
              <a:t>Unadjusted comparisons vs never-smokers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3567" y="5342231"/>
            <a:ext cx="11677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Changes in lung function defined as (first value – last value) / (first age – last age). Incidence density rates (IDRs) defined per 10,000 person-years of observation. Mean differences versus never-smokers statistically significant </a:t>
            </a:r>
            <a:r>
              <a:rPr lang="en-US" sz="1600" dirty="0"/>
              <a:t>(</a:t>
            </a:r>
            <a:r>
              <a:rPr lang="en-US" sz="1600" dirty="0" smtClean="0"/>
              <a:t>P&lt;.01) for all smoking groups unless noted in </a:t>
            </a:r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</a:rPr>
              <a:t>italics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18" name="Rectangle 17"/>
          <p:cNvSpPr/>
          <p:nvPr/>
        </p:nvSpPr>
        <p:spPr>
          <a:xfrm>
            <a:off x="6104637" y="1247175"/>
            <a:ext cx="1592948" cy="34931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/>
          </p:nvPr>
        </p:nvGraphicFramePr>
        <p:xfrm>
          <a:off x="397626" y="781211"/>
          <a:ext cx="10840021" cy="4564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0355">
                  <a:extLst>
                    <a:ext uri="{9D8B030D-6E8A-4147-A177-3AD203B41FA5}">
                      <a16:colId xmlns:a16="http://schemas.microsoft.com/office/drawing/2014/main" val="1434003323"/>
                    </a:ext>
                  </a:extLst>
                </a:gridCol>
                <a:gridCol w="1568196">
                  <a:extLst>
                    <a:ext uri="{9D8B030D-6E8A-4147-A177-3AD203B41FA5}">
                      <a16:colId xmlns:a16="http://schemas.microsoft.com/office/drawing/2014/main" val="513486258"/>
                    </a:ext>
                  </a:extLst>
                </a:gridCol>
                <a:gridCol w="1682940">
                  <a:extLst>
                    <a:ext uri="{9D8B030D-6E8A-4147-A177-3AD203B41FA5}">
                      <a16:colId xmlns:a16="http://schemas.microsoft.com/office/drawing/2014/main" val="451305299"/>
                    </a:ext>
                  </a:extLst>
                </a:gridCol>
                <a:gridCol w="1767205">
                  <a:extLst>
                    <a:ext uri="{9D8B030D-6E8A-4147-A177-3AD203B41FA5}">
                      <a16:colId xmlns:a16="http://schemas.microsoft.com/office/drawing/2014/main" val="1118091923"/>
                    </a:ext>
                  </a:extLst>
                </a:gridCol>
                <a:gridCol w="1711325">
                  <a:extLst>
                    <a:ext uri="{9D8B030D-6E8A-4147-A177-3AD203B41FA5}">
                      <a16:colId xmlns:a16="http://schemas.microsoft.com/office/drawing/2014/main" val="18179680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Never smokers</a:t>
                      </a:r>
                      <a:endParaRPr lang="en-US" sz="1800" dirty="0">
                        <a:latin typeface="Calibri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Former smokers</a:t>
                      </a:r>
                      <a:endParaRPr lang="en-US" sz="1800" dirty="0">
                        <a:latin typeface="Calibri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Quitting</a:t>
                      </a:r>
                      <a:r>
                        <a:rPr lang="en-US" sz="1800" baseline="0" dirty="0" smtClean="0"/>
                        <a:t> smokers</a:t>
                      </a:r>
                      <a:endParaRPr lang="en-US" sz="1800" dirty="0">
                        <a:latin typeface="Calibri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Current smokers</a:t>
                      </a:r>
                      <a:endParaRPr lang="en-US" sz="1800" dirty="0">
                        <a:latin typeface="Calibri (body)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1597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Change</a:t>
                      </a:r>
                      <a:r>
                        <a:rPr lang="en-US" sz="1800" baseline="0" dirty="0" smtClean="0">
                          <a:effectLst/>
                        </a:rPr>
                        <a:t> in lung function</a:t>
                      </a:r>
                      <a:endParaRPr lang="en-US" sz="1800" b="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5369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FEV1 (mL/year)</a:t>
                      </a:r>
                      <a:endParaRPr lang="en-US" sz="1800" b="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</a:t>
                      </a:r>
                      <a:r>
                        <a:rPr lang="en-US" sz="1800" dirty="0" smtClean="0">
                          <a:effectLst/>
                        </a:rPr>
                        <a:t>35.0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</a:t>
                      </a:r>
                      <a:r>
                        <a:rPr lang="en-US" sz="1800" dirty="0" smtClean="0">
                          <a:effectLst/>
                        </a:rPr>
                        <a:t>43.1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</a:t>
                      </a:r>
                      <a:r>
                        <a:rPr lang="en-US" sz="1800" dirty="0" smtClean="0">
                          <a:effectLst/>
                        </a:rPr>
                        <a:t>38.4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</a:t>
                      </a:r>
                      <a:r>
                        <a:rPr lang="en-US" sz="1800" dirty="0" smtClean="0">
                          <a:effectLst/>
                        </a:rPr>
                        <a:t>41.6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8167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FVC (mL/year)</a:t>
                      </a:r>
                      <a:endParaRPr lang="en-US" sz="1800" b="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</a:t>
                      </a:r>
                      <a:r>
                        <a:rPr lang="en-US" sz="1800" dirty="0" smtClean="0">
                          <a:effectLst/>
                        </a:rPr>
                        <a:t>39.4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</a:t>
                      </a:r>
                      <a:r>
                        <a:rPr lang="en-US" sz="1800" dirty="0" smtClean="0">
                          <a:effectLst/>
                        </a:rPr>
                        <a:t>51.7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en-US" sz="18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40.1</a:t>
                      </a:r>
                      <a:endParaRPr lang="en-US" sz="18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en-US" sz="18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39.3</a:t>
                      </a:r>
                      <a:endParaRPr lang="en-US" sz="18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9459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FEV1/FVC (%/year)</a:t>
                      </a:r>
                      <a:endParaRPr lang="en-US" sz="1800" b="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-.</a:t>
                      </a:r>
                      <a:r>
                        <a:rPr lang="en-US" sz="1800" dirty="0" smtClean="0">
                          <a:effectLst/>
                        </a:rPr>
                        <a:t>12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-.</a:t>
                      </a:r>
                      <a:r>
                        <a:rPr lang="en-US" sz="18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10</a:t>
                      </a:r>
                      <a:endParaRPr lang="en-US" sz="18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-.</a:t>
                      </a:r>
                      <a:r>
                        <a:rPr lang="en-US" sz="1800" dirty="0" smtClean="0">
                          <a:effectLst/>
                        </a:rPr>
                        <a:t>19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-.</a:t>
                      </a:r>
                      <a:r>
                        <a:rPr lang="en-US" sz="1800" dirty="0" smtClean="0">
                          <a:effectLst/>
                        </a:rPr>
                        <a:t>31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8755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Change </a:t>
                      </a:r>
                      <a:r>
                        <a:rPr lang="en-US" sz="1800" dirty="0">
                          <a:effectLst/>
                        </a:rPr>
                        <a:t>in </a:t>
                      </a:r>
                      <a:r>
                        <a:rPr lang="en-US" sz="1800" dirty="0" smtClean="0">
                          <a:effectLst/>
                        </a:rPr>
                        <a:t>percent-predicted lung function</a:t>
                      </a:r>
                      <a:endParaRPr lang="en-US" sz="1800" b="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0521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ppFEV1 (%/year)</a:t>
                      </a:r>
                      <a:endParaRPr lang="en-US" sz="1800" b="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-.</a:t>
                      </a:r>
                      <a:r>
                        <a:rPr lang="en-US" sz="1800" dirty="0" smtClean="0">
                          <a:effectLst/>
                        </a:rPr>
                        <a:t>083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-.</a:t>
                      </a:r>
                      <a:r>
                        <a:rPr lang="en-US" sz="1800" dirty="0" smtClean="0">
                          <a:effectLst/>
                        </a:rPr>
                        <a:t>181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-.</a:t>
                      </a:r>
                      <a:r>
                        <a:rPr lang="en-US" sz="1800" dirty="0" smtClean="0">
                          <a:effectLst/>
                        </a:rPr>
                        <a:t>293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-.</a:t>
                      </a:r>
                      <a:r>
                        <a:rPr lang="en-US" sz="1800" dirty="0" smtClean="0">
                          <a:effectLst/>
                        </a:rPr>
                        <a:t>562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3273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ppFVC</a:t>
                      </a:r>
                      <a:r>
                        <a:rPr lang="en-US" sz="1800" dirty="0">
                          <a:effectLst/>
                        </a:rPr>
                        <a:t> (%/year)</a:t>
                      </a:r>
                      <a:endParaRPr lang="en-US" sz="1800" b="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-.</a:t>
                      </a:r>
                      <a:r>
                        <a:rPr lang="en-US" sz="1800" dirty="0" smtClean="0">
                          <a:effectLst/>
                        </a:rPr>
                        <a:t>183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-.</a:t>
                      </a:r>
                      <a:r>
                        <a:rPr lang="en-US" sz="1800" dirty="0" smtClean="0">
                          <a:effectLst/>
                        </a:rPr>
                        <a:t>316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-.</a:t>
                      </a:r>
                      <a:r>
                        <a:rPr lang="en-US" sz="1800" dirty="0" smtClean="0">
                          <a:effectLst/>
                        </a:rPr>
                        <a:t>284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-.</a:t>
                      </a:r>
                      <a:r>
                        <a:rPr lang="en-US" sz="1800" dirty="0" smtClean="0">
                          <a:effectLst/>
                        </a:rPr>
                        <a:t>443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268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Incident </a:t>
                      </a:r>
                      <a:r>
                        <a:rPr lang="en-US" sz="1800" dirty="0" err="1" smtClean="0">
                          <a:effectLst/>
                        </a:rPr>
                        <a:t>spirometric</a:t>
                      </a:r>
                      <a:r>
                        <a:rPr lang="en-US" sz="1800" dirty="0" smtClean="0">
                          <a:effectLst/>
                        </a:rPr>
                        <a:t> abnormalities, </a:t>
                      </a:r>
                      <a:r>
                        <a:rPr lang="en-US" sz="1800" dirty="0">
                          <a:effectLst/>
                        </a:rPr>
                        <a:t>No. (IDR)</a:t>
                      </a:r>
                      <a:endParaRPr lang="en-US" sz="1800" b="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8867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Airflow limitation</a:t>
                      </a:r>
                      <a:endParaRPr lang="en-US" sz="1800" b="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247 (25.9)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237 (47.6</a:t>
                      </a:r>
                      <a:r>
                        <a:rPr lang="en-US" sz="1800" dirty="0" smtClean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151 (</a:t>
                      </a:r>
                      <a:r>
                        <a:rPr lang="en-US" sz="1800" dirty="0" smtClean="0">
                          <a:effectLst/>
                        </a:rPr>
                        <a:t>66.4)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155 (119.5</a:t>
                      </a:r>
                      <a:r>
                        <a:rPr lang="en-US" sz="1800" dirty="0" smtClean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5135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Restrictive pattern</a:t>
                      </a:r>
                      <a:endParaRPr lang="en-US" sz="1800" b="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389 (40.8)</a:t>
                      </a:r>
                      <a:endParaRPr lang="en-US" sz="1800" dirty="0"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237 (47.6)</a:t>
                      </a:r>
                      <a:endParaRPr lang="en-US" sz="18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95 (34.7)</a:t>
                      </a:r>
                      <a:endParaRPr lang="en-US" sz="18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81 (75.2)</a:t>
                      </a:r>
                      <a:endParaRPr lang="en-US" sz="18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 (body)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3232004"/>
                  </a:ext>
                </a:extLst>
              </a:tr>
            </a:tbl>
          </a:graphicData>
        </a:graphic>
      </p:graphicFrame>
      <p:sp>
        <p:nvSpPr>
          <p:cNvPr id="34" name="Rectangle 33"/>
          <p:cNvSpPr/>
          <p:nvPr/>
        </p:nvSpPr>
        <p:spPr>
          <a:xfrm>
            <a:off x="6104637" y="792392"/>
            <a:ext cx="1658137" cy="45386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97626" y="5972298"/>
            <a:ext cx="1156779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unadjusted data, former smokers demonstrate </a:t>
            </a:r>
            <a:r>
              <a:rPr lang="en-US" sz="2400" dirty="0" smtClean="0">
                <a:solidFill>
                  <a:srgbClr val="FF0000"/>
                </a:solidFill>
              </a:rPr>
              <a:t>significantly greater lung function decline versus never smokers</a:t>
            </a:r>
            <a:r>
              <a:rPr lang="en-US" sz="2400" dirty="0" smtClean="0"/>
              <a:t>, and greater incidence of airflow limitation.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4414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135" y="-26661"/>
            <a:ext cx="10515600" cy="10566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Smoking-related diseases and behaviors in the US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81050" y="6509559"/>
            <a:ext cx="6331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CDC Factsheets. National </a:t>
            </a:r>
            <a:r>
              <a:rPr lang="en-US" dirty="0"/>
              <a:t>Health Interview Survey, US, 2005–2014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38" y="1242337"/>
            <a:ext cx="5542246" cy="429357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94705" y="809349"/>
            <a:ext cx="56526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dirty="0">
                <a:latin typeface="Calibri (body)"/>
              </a:rPr>
              <a:t>Smoking-related </a:t>
            </a:r>
            <a:r>
              <a:rPr lang="en-US" sz="2200" i="1" dirty="0" smtClean="0">
                <a:latin typeface="Calibri (body)"/>
              </a:rPr>
              <a:t>deaths, 2005-2009</a:t>
            </a:r>
            <a:endParaRPr lang="en-US" sz="2200" i="1" dirty="0">
              <a:latin typeface="Calibri (body)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00586" y="3749031"/>
            <a:ext cx="1836222" cy="17229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962796" y="1140099"/>
            <a:ext cx="3748070" cy="3189051"/>
            <a:chOff x="4818414" y="1116037"/>
            <a:chExt cx="3748070" cy="318905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18414" y="1866795"/>
              <a:ext cx="3748070" cy="2438293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8" name="TextBox 7"/>
            <p:cNvSpPr txBox="1"/>
            <p:nvPr/>
          </p:nvSpPr>
          <p:spPr>
            <a:xfrm>
              <a:off x="4818414" y="1116037"/>
              <a:ext cx="3599006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200" i="1" dirty="0" smtClean="0">
                  <a:latin typeface="Calibri (body)"/>
                  <a:ea typeface="Verdana" panose="020B0604030504040204" pitchFamily="34" charset="0"/>
                  <a:cs typeface="Verdana" panose="020B0604030504040204" pitchFamily="34" charset="0"/>
                </a:rPr>
                <a:t>Percent of adults currently </a:t>
              </a:r>
              <a:r>
                <a:rPr lang="en-US" sz="2200" i="1" dirty="0" smtClean="0">
                  <a:latin typeface="Calibri (body)"/>
                  <a:ea typeface="Verdana" panose="020B0604030504040204" pitchFamily="34" charset="0"/>
                  <a:cs typeface="Verdana" panose="020B0604030504040204" pitchFamily="34" charset="0"/>
                </a:rPr>
                <a:t>smoking, 2005-2014</a:t>
              </a:r>
              <a:endParaRPr lang="en-US" sz="2200" i="1" dirty="0">
                <a:latin typeface="Calibri (body)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5784784" y="2083414"/>
              <a:ext cx="2189747" cy="25025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7773453" y="2491119"/>
            <a:ext cx="408477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200" i="1" dirty="0">
                <a:solidFill>
                  <a:srgbClr val="000000"/>
                </a:solidFill>
                <a:latin typeface="Calibri (body)"/>
              </a:rPr>
              <a:t>C</a:t>
            </a:r>
            <a:r>
              <a:rPr lang="en-US" sz="2200" i="1" u="none" strike="noStrike" dirty="0" smtClean="0">
                <a:solidFill>
                  <a:srgbClr val="000000"/>
                </a:solidFill>
                <a:effectLst/>
                <a:latin typeface="Calibri (body)"/>
              </a:rPr>
              <a:t>igarettes smoked per day in current </a:t>
            </a:r>
            <a:r>
              <a:rPr lang="en-US" sz="2200" i="1" u="none" strike="noStrike" dirty="0" smtClean="0">
                <a:solidFill>
                  <a:srgbClr val="000000"/>
                </a:solidFill>
                <a:effectLst/>
                <a:latin typeface="Calibri (body)"/>
              </a:rPr>
              <a:t>smokers, 2005-2014</a:t>
            </a:r>
            <a:endParaRPr lang="en-US" sz="2200" i="1" dirty="0">
              <a:latin typeface="Calibri (body)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695172" y="3261133"/>
            <a:ext cx="4121680" cy="2270776"/>
            <a:chOff x="6622181" y="2381317"/>
            <a:chExt cx="4779149" cy="262249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22181" y="2381317"/>
              <a:ext cx="4779149" cy="2622494"/>
            </a:xfrm>
            <a:prstGeom prst="rect">
              <a:avLst/>
            </a:prstGeom>
          </p:spPr>
        </p:pic>
        <p:cxnSp>
          <p:nvCxnSpPr>
            <p:cNvPr id="18" name="Straight Arrow Connector 17"/>
            <p:cNvCxnSpPr>
              <a:stCxn id="19" idx="2"/>
            </p:cNvCxnSpPr>
            <p:nvPr/>
          </p:nvCxnSpPr>
          <p:spPr>
            <a:xfrm>
              <a:off x="7808482" y="3531441"/>
              <a:ext cx="500273" cy="23450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 flipH="1">
              <a:off x="7121478" y="3162108"/>
              <a:ext cx="13740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1-9 CPD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 flipH="1">
              <a:off x="9117116" y="3848708"/>
              <a:ext cx="13740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30+ CPD</a:t>
              </a:r>
              <a:endParaRPr lang="en-US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10313866" y="4063430"/>
              <a:ext cx="505953" cy="217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5583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Multiple imputation of missing spirometry</a:t>
            </a:r>
            <a:endParaRPr lang="en-US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/>
          </p:nvPr>
        </p:nvGraphicFramePr>
        <p:xfrm>
          <a:off x="736600" y="1690688"/>
          <a:ext cx="10515600" cy="2614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24857001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96192832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45052722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6627332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Original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Full imputations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Censored</a:t>
                      </a:r>
                      <a:r>
                        <a:rPr lang="en-US" baseline="0" dirty="0" smtClean="0"/>
                        <a:t> imputations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231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N, cohorts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84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N,</a:t>
                      </a:r>
                      <a:r>
                        <a:rPr lang="en-US" baseline="0" dirty="0" smtClean="0"/>
                        <a:t> participants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36,190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34,835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34,835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810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N,</a:t>
                      </a:r>
                      <a:r>
                        <a:rPr lang="en-US" baseline="0" dirty="0" smtClean="0"/>
                        <a:t> observations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87,310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10,957,500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10,168,600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207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N, imputations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091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%</a:t>
                      </a:r>
                      <a:r>
                        <a:rPr lang="en-US" baseline="0" dirty="0" smtClean="0"/>
                        <a:t> efficiency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&gt;99%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&gt;99%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263209"/>
                  </a:ext>
                </a:extLst>
              </a:tr>
              <a:tr h="389572">
                <a:tc>
                  <a:txBody>
                    <a:bodyPr/>
                    <a:lstStyle/>
                    <a:p>
                      <a:r>
                        <a:rPr lang="en-US" dirty="0" smtClean="0"/>
                        <a:t>CPU</a:t>
                      </a:r>
                      <a:r>
                        <a:rPr lang="en-US" baseline="0" dirty="0" smtClean="0"/>
                        <a:t>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12.9 seconds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hour 37 minutes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hour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77061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34143" y="4411802"/>
            <a:ext cx="2636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ARIC exams 1-2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CHS exams 2, 6, 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Health ABC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45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01986" y="190558"/>
            <a:ext cx="10515600" cy="1325563"/>
          </a:xfrm>
        </p:spPr>
        <p:txBody>
          <a:bodyPr/>
          <a:lstStyle/>
          <a:p>
            <a:r>
              <a:rPr lang="en-US" dirty="0" smtClean="0"/>
              <a:t>Multiple imputation (MI) to address potential selection biases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74953" y="1516121"/>
          <a:ext cx="10527920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4240">
                  <a:extLst>
                    <a:ext uri="{9D8B030D-6E8A-4147-A177-3AD203B41FA5}">
                      <a16:colId xmlns:a16="http://schemas.microsoft.com/office/drawing/2014/main" val="2739256721"/>
                    </a:ext>
                  </a:extLst>
                </a:gridCol>
                <a:gridCol w="1483233">
                  <a:extLst>
                    <a:ext uri="{9D8B030D-6E8A-4147-A177-3AD203B41FA5}">
                      <a16:colId xmlns:a16="http://schemas.microsoft.com/office/drawing/2014/main" val="1695927781"/>
                    </a:ext>
                  </a:extLst>
                </a:gridCol>
                <a:gridCol w="1583078">
                  <a:extLst>
                    <a:ext uri="{9D8B030D-6E8A-4147-A177-3AD203B41FA5}">
                      <a16:colId xmlns:a16="http://schemas.microsoft.com/office/drawing/2014/main" val="3674519822"/>
                    </a:ext>
                  </a:extLst>
                </a:gridCol>
                <a:gridCol w="1650365">
                  <a:extLst>
                    <a:ext uri="{9D8B030D-6E8A-4147-A177-3AD203B41FA5}">
                      <a16:colId xmlns:a16="http://schemas.microsoft.com/office/drawing/2014/main" val="3054522858"/>
                    </a:ext>
                  </a:extLst>
                </a:gridCol>
                <a:gridCol w="909251">
                  <a:extLst>
                    <a:ext uri="{9D8B030D-6E8A-4147-A177-3AD203B41FA5}">
                      <a16:colId xmlns:a16="http://schemas.microsoft.com/office/drawing/2014/main" val="3056810640"/>
                    </a:ext>
                  </a:extLst>
                </a:gridCol>
                <a:gridCol w="909251">
                  <a:extLst>
                    <a:ext uri="{9D8B030D-6E8A-4147-A177-3AD203B41FA5}">
                      <a16:colId xmlns:a16="http://schemas.microsoft.com/office/drawing/2014/main" val="2762980405"/>
                    </a:ext>
                  </a:extLst>
                </a:gridCol>
                <a:gridCol w="909251">
                  <a:extLst>
                    <a:ext uri="{9D8B030D-6E8A-4147-A177-3AD203B41FA5}">
                      <a16:colId xmlns:a16="http://schemas.microsoft.com/office/drawing/2014/main" val="1155223644"/>
                    </a:ext>
                  </a:extLst>
                </a:gridCol>
                <a:gridCol w="909251">
                  <a:extLst>
                    <a:ext uri="{9D8B030D-6E8A-4147-A177-3AD203B41FA5}">
                      <a16:colId xmlns:a16="http://schemas.microsoft.com/office/drawing/2014/main" val="892167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+mn-lt"/>
                        </a:rPr>
                        <a:t>N=34,835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+mn-lt"/>
                        </a:rPr>
                        <a:t>Observations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Smoking status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FEV1 (ml/year)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SE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b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95% CI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n-lt"/>
                        </a:rPr>
                        <a:t>P-value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907040092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Original</a:t>
                      </a: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87,310</a:t>
                      </a:r>
                    </a:p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-30.70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-31.11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-30.29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&lt;.0001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2430648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Former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-33.96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-34.46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-33.46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&lt;.0001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2260877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Current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-34.78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-35.46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-34.09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&lt;.0001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9332204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Full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imputation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10,957,500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-36.57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-37.38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-35.76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&lt;.0001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6963704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Former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-39.78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-40.73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-38.84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&lt;.0001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838451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Current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-40.59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-42.39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-38.80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&lt;.0001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909309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Imputation censored on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vital status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10,168,600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-29.87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33.33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-29.40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&lt;.0001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771586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Former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-32.71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-33.28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-32.15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&lt;.0001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1128413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Current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-33.82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-34.68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-32.97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&lt;.0001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08496533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01986" y="5562111"/>
            <a:ext cx="10600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No exclusions for spirometry QC, baseline CLD, or smoking pattern</a:t>
            </a:r>
            <a:r>
              <a:rPr lang="en-US" dirty="0" smtClean="0"/>
              <a:t>. </a:t>
            </a:r>
            <a:r>
              <a:rPr lang="en-US" dirty="0"/>
              <a:t>Excludes ARIC exams 4 and 5 and CHS year 18. </a:t>
            </a:r>
            <a:r>
              <a:rPr lang="en-US" dirty="0" smtClean="0"/>
              <a:t> Model-based estimates.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01986" y="6208442"/>
            <a:ext cx="10527920" cy="45960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 smtClean="0"/>
              <a:t>Unadjusted results in imputed data conditional on vital status similar to original data.</a:t>
            </a:r>
          </a:p>
        </p:txBody>
      </p:sp>
    </p:spTree>
    <p:extLst>
      <p:ext uri="{BB962C8B-B14F-4D97-AF65-F5344CB8AC3E}">
        <p14:creationId xmlns:p14="http://schemas.microsoft.com/office/powerpoint/2010/main" val="22113596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9841" y="4617678"/>
            <a:ext cx="112623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 exclusions for spirometry QC, baseline CLD, or smoking pattern</a:t>
            </a:r>
            <a:r>
              <a:rPr lang="en-US" sz="1600" dirty="0"/>
              <a:t>. </a:t>
            </a:r>
            <a:r>
              <a:rPr lang="en-US" sz="1600" dirty="0" smtClean="0"/>
              <a:t>Excludes ARIC </a:t>
            </a:r>
            <a:r>
              <a:rPr lang="en-US" sz="1600" dirty="0"/>
              <a:t>exams 4 and 5 and CHS year </a:t>
            </a:r>
            <a:r>
              <a:rPr lang="en-US" sz="1600" dirty="0" smtClean="0"/>
              <a:t>18. </a:t>
            </a:r>
          </a:p>
          <a:p>
            <a:r>
              <a:rPr lang="en-US" sz="1600" dirty="0" smtClean="0"/>
              <a:t>Model-based estimates from a </a:t>
            </a:r>
            <a:r>
              <a:rPr lang="en-US" sz="1600" dirty="0"/>
              <a:t>m</a:t>
            </a:r>
            <a:r>
              <a:rPr lang="en-US" sz="1600" dirty="0" smtClean="0"/>
              <a:t>ixed model with cohort-specific covariance matrix adjusted for time-varying age, height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, smoking status; birth year, study, sex, race/ethnicity, education, site; interactions with age included for all covariates. Original data, N=87,310 observations. Fully imputed data, N=</a:t>
            </a:r>
            <a:r>
              <a:rPr lang="en-US" sz="1600" dirty="0"/>
              <a:t> </a:t>
            </a:r>
            <a:r>
              <a:rPr lang="en-US" sz="1600" dirty="0" smtClean="0"/>
              <a:t>10,957,500</a:t>
            </a:r>
            <a:r>
              <a:rPr lang="en-US" sz="1600" dirty="0"/>
              <a:t> </a:t>
            </a:r>
            <a:r>
              <a:rPr lang="en-US" sz="1600" dirty="0" smtClean="0"/>
              <a:t>observations. Conditional imputation, N=</a:t>
            </a:r>
            <a:r>
              <a:rPr lang="en-US" sz="1600" dirty="0"/>
              <a:t> </a:t>
            </a:r>
            <a:r>
              <a:rPr lang="en-US" sz="1600" dirty="0" smtClean="0"/>
              <a:t>10,168,600 observations.</a:t>
            </a:r>
            <a:endParaRPr lang="en-US" sz="16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434554" y="643503"/>
          <a:ext cx="3582969" cy="3936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4017523" y="770155"/>
          <a:ext cx="3725693" cy="3764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7600492" y="871217"/>
          <a:ext cx="3830491" cy="3764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501986" y="190558"/>
            <a:ext cx="1114458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Multiple imputation conditional on vital status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49383" y="5790753"/>
            <a:ext cx="11463250" cy="75787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Similar results obtained using imputed data </a:t>
            </a:r>
            <a:r>
              <a:rPr lang="en-US" sz="2400" dirty="0" smtClean="0"/>
              <a:t>conditional on vital status in less highly selected sample.</a:t>
            </a:r>
          </a:p>
        </p:txBody>
      </p:sp>
    </p:spTree>
    <p:extLst>
      <p:ext uri="{BB962C8B-B14F-4D97-AF65-F5344CB8AC3E}">
        <p14:creationId xmlns:p14="http://schemas.microsoft.com/office/powerpoint/2010/main" val="100858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135" y="-26661"/>
            <a:ext cx="10515600" cy="10566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Smoking-related diseases and behaviors in the US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81050" y="6509559"/>
            <a:ext cx="6331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CDC Factsheets. National </a:t>
            </a:r>
            <a:r>
              <a:rPr lang="en-US" dirty="0"/>
              <a:t>Health Interview Survey, US, 2005–2014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38" y="1242337"/>
            <a:ext cx="5542246" cy="429357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94705" y="809349"/>
            <a:ext cx="56526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dirty="0">
                <a:latin typeface="Calibri (body)"/>
              </a:rPr>
              <a:t>Smoking-related </a:t>
            </a:r>
            <a:r>
              <a:rPr lang="en-US" sz="2200" i="1" dirty="0" smtClean="0">
                <a:latin typeface="Calibri (body)"/>
              </a:rPr>
              <a:t>deaths, 2005-2009</a:t>
            </a:r>
            <a:endParaRPr lang="en-US" sz="2200" i="1" dirty="0">
              <a:latin typeface="Calibri (body)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00586" y="3749031"/>
            <a:ext cx="1836222" cy="17229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962796" y="1140099"/>
            <a:ext cx="3748070" cy="3189051"/>
            <a:chOff x="4818414" y="1116037"/>
            <a:chExt cx="3748070" cy="318905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18414" y="1866795"/>
              <a:ext cx="3748070" cy="2438293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8" name="TextBox 7"/>
            <p:cNvSpPr txBox="1"/>
            <p:nvPr/>
          </p:nvSpPr>
          <p:spPr>
            <a:xfrm>
              <a:off x="4818414" y="1116037"/>
              <a:ext cx="3599006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200" i="1" dirty="0" smtClean="0">
                  <a:latin typeface="Calibri (body)"/>
                  <a:ea typeface="Verdana" panose="020B0604030504040204" pitchFamily="34" charset="0"/>
                  <a:cs typeface="Verdana" panose="020B0604030504040204" pitchFamily="34" charset="0"/>
                </a:rPr>
                <a:t>Percent of adults currently </a:t>
              </a:r>
              <a:r>
                <a:rPr lang="en-US" sz="2200" i="1" dirty="0" smtClean="0">
                  <a:latin typeface="Calibri (body)"/>
                  <a:ea typeface="Verdana" panose="020B0604030504040204" pitchFamily="34" charset="0"/>
                  <a:cs typeface="Verdana" panose="020B0604030504040204" pitchFamily="34" charset="0"/>
                </a:rPr>
                <a:t>smoking, 2005-2014</a:t>
              </a:r>
              <a:endParaRPr lang="en-US" sz="2200" i="1" dirty="0">
                <a:latin typeface="Calibri (body)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5784784" y="2083414"/>
              <a:ext cx="2189747" cy="25025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7773453" y="2491119"/>
            <a:ext cx="408477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200" i="1" dirty="0">
                <a:solidFill>
                  <a:srgbClr val="000000"/>
                </a:solidFill>
                <a:latin typeface="Calibri (body)"/>
              </a:rPr>
              <a:t>C</a:t>
            </a:r>
            <a:r>
              <a:rPr lang="en-US" sz="2200" i="1" u="none" strike="noStrike" dirty="0" smtClean="0">
                <a:solidFill>
                  <a:srgbClr val="000000"/>
                </a:solidFill>
                <a:effectLst/>
                <a:latin typeface="Calibri (body)"/>
              </a:rPr>
              <a:t>igarettes smoked per day in current </a:t>
            </a:r>
            <a:r>
              <a:rPr lang="en-US" sz="2200" i="1" u="none" strike="noStrike" dirty="0" smtClean="0">
                <a:solidFill>
                  <a:srgbClr val="000000"/>
                </a:solidFill>
                <a:effectLst/>
                <a:latin typeface="Calibri (body)"/>
              </a:rPr>
              <a:t>smokers, 2005-2014</a:t>
            </a:r>
            <a:endParaRPr lang="en-US" sz="2200" i="1" dirty="0">
              <a:latin typeface="Calibri (body)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695172" y="3261133"/>
            <a:ext cx="4121680" cy="2270776"/>
            <a:chOff x="6622181" y="2381317"/>
            <a:chExt cx="4779149" cy="262249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22181" y="2381317"/>
              <a:ext cx="4779149" cy="2622494"/>
            </a:xfrm>
            <a:prstGeom prst="rect">
              <a:avLst/>
            </a:prstGeom>
          </p:spPr>
        </p:pic>
        <p:cxnSp>
          <p:nvCxnSpPr>
            <p:cNvPr id="18" name="Straight Arrow Connector 17"/>
            <p:cNvCxnSpPr>
              <a:stCxn id="19" idx="2"/>
            </p:cNvCxnSpPr>
            <p:nvPr/>
          </p:nvCxnSpPr>
          <p:spPr>
            <a:xfrm>
              <a:off x="7808482" y="3531441"/>
              <a:ext cx="500273" cy="23450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 flipH="1">
              <a:off x="7121478" y="3162108"/>
              <a:ext cx="13740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1-9 CPD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 flipH="1">
              <a:off x="9117116" y="3848708"/>
              <a:ext cx="13740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30+ CPD</a:t>
              </a:r>
              <a:endParaRPr lang="en-US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10313866" y="4063430"/>
              <a:ext cx="505953" cy="217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154004" y="5740081"/>
            <a:ext cx="11872762" cy="62197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/>
              <a:t>K</a:t>
            </a:r>
            <a:r>
              <a:rPr lang="en-US" sz="3200" dirty="0" smtClean="0"/>
              <a:t>nowledge </a:t>
            </a:r>
            <a:r>
              <a:rPr lang="en-US" sz="3200" dirty="0" smtClean="0"/>
              <a:t>gaps regarding </a:t>
            </a:r>
            <a:r>
              <a:rPr lang="en-US" sz="3200" dirty="0" smtClean="0">
                <a:solidFill>
                  <a:srgbClr val="FF0000"/>
                </a:solidFill>
              </a:rPr>
              <a:t>respiratory </a:t>
            </a:r>
            <a:r>
              <a:rPr lang="en-US" sz="3200" dirty="0" smtClean="0">
                <a:solidFill>
                  <a:srgbClr val="FF0000"/>
                </a:solidFill>
              </a:rPr>
              <a:t>risks </a:t>
            </a:r>
            <a:r>
              <a:rPr lang="en-US" sz="3200" dirty="0" smtClean="0">
                <a:solidFill>
                  <a:srgbClr val="FF0000"/>
                </a:solidFill>
              </a:rPr>
              <a:t>in </a:t>
            </a:r>
            <a:r>
              <a:rPr lang="en-US" sz="3200" dirty="0" smtClean="0">
                <a:solidFill>
                  <a:srgbClr val="FF0000"/>
                </a:solidFill>
              </a:rPr>
              <a:t>former &amp; “light</a:t>
            </a:r>
            <a:r>
              <a:rPr lang="en-US" sz="3200" dirty="0" smtClean="0">
                <a:solidFill>
                  <a:srgbClr val="FF0000"/>
                </a:solidFill>
              </a:rPr>
              <a:t>” smokers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56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194" y="81993"/>
            <a:ext cx="10515600" cy="1325563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moking and </a:t>
            </a:r>
            <a:r>
              <a:rPr lang="en-US" dirty="0"/>
              <a:t>lung function </a:t>
            </a:r>
            <a:r>
              <a:rPr lang="en-US" dirty="0" smtClean="0"/>
              <a:t>decline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149" r="4508" b="12719"/>
          <a:stretch/>
        </p:blipFill>
        <p:spPr>
          <a:xfrm>
            <a:off x="477247" y="1370859"/>
            <a:ext cx="5878613" cy="346320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18533" y="6184037"/>
            <a:ext cx="119349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Neas</a:t>
            </a:r>
            <a:r>
              <a:rPr lang="en-US" dirty="0"/>
              <a:t> &amp; Schwartz, Am J </a:t>
            </a:r>
            <a:r>
              <a:rPr lang="en-US" dirty="0" err="1"/>
              <a:t>Epidemiol</a:t>
            </a:r>
            <a:r>
              <a:rPr lang="en-US" dirty="0"/>
              <a:t> 1998. </a:t>
            </a:r>
            <a:r>
              <a:rPr lang="en-US" dirty="0" err="1"/>
              <a:t>McGeachie</a:t>
            </a:r>
            <a:r>
              <a:rPr lang="en-US" dirty="0"/>
              <a:t>, NEJM 2016. Lange P, NEJM 2015.  </a:t>
            </a:r>
            <a:r>
              <a:rPr lang="en-US" dirty="0" smtClean="0"/>
              <a:t> Fletcher &amp; </a:t>
            </a:r>
            <a:r>
              <a:rPr lang="en-US" dirty="0" err="1" smtClean="0"/>
              <a:t>Peto</a:t>
            </a:r>
            <a:r>
              <a:rPr lang="en-US" dirty="0" smtClean="0"/>
              <a:t>, Br Med J 1977. </a:t>
            </a:r>
            <a:r>
              <a:rPr lang="en-US" dirty="0" err="1" smtClean="0"/>
              <a:t>Anthoniesen</a:t>
            </a:r>
            <a:r>
              <a:rPr lang="en-US" dirty="0" smtClean="0"/>
              <a:t>, AJRCCM 2002. Lee &amp; Fry, BMC Med 2010.</a:t>
            </a: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388213" y="1335404"/>
            <a:ext cx="5691444" cy="35686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400" dirty="0" smtClean="0"/>
              <a:t>FEV1 peaks in early adulthood and then declines</a:t>
            </a:r>
          </a:p>
          <a:p>
            <a:pPr marL="342900" indent="-342900"/>
            <a:r>
              <a:rPr lang="en-US" sz="2400" dirty="0" smtClean="0"/>
              <a:t>Smoking </a:t>
            </a:r>
            <a:r>
              <a:rPr lang="en-US" sz="2400" dirty="0" smtClean="0"/>
              <a:t>accelerates FEV1 </a:t>
            </a:r>
            <a:r>
              <a:rPr lang="en-US" sz="2400" dirty="0" smtClean="0"/>
              <a:t>decline</a:t>
            </a:r>
          </a:p>
          <a:p>
            <a:pPr marL="342900" indent="-342900"/>
            <a:r>
              <a:rPr lang="en-US" sz="2400" dirty="0"/>
              <a:t>Accelerated </a:t>
            </a:r>
            <a:r>
              <a:rPr lang="en-US" sz="2400" dirty="0" smtClean="0"/>
              <a:t>FEV1 decline is </a:t>
            </a:r>
            <a:r>
              <a:rPr lang="en-US" sz="2400" dirty="0"/>
              <a:t>recognized as a cause of COPD (</a:t>
            </a:r>
            <a:r>
              <a:rPr lang="en-US" sz="2400" dirty="0" smtClean="0"/>
              <a:t>FEV1/FVC </a:t>
            </a:r>
            <a:r>
              <a:rPr lang="en-US" sz="2400" dirty="0"/>
              <a:t>&lt;0.70) </a:t>
            </a:r>
            <a:endParaRPr lang="en-US" sz="2400" dirty="0" smtClean="0"/>
          </a:p>
          <a:p>
            <a:pPr marL="342900" indent="-342900"/>
            <a:r>
              <a:rPr lang="en-US" sz="2400" dirty="0" smtClean="0"/>
              <a:t>“A susceptible smoker who stops smoking will not recover lost FEV1, but the subsequent rate of loss of FEV1 will revert to normal” – Fletcher &amp; </a:t>
            </a:r>
            <a:r>
              <a:rPr lang="en-US" sz="2400" dirty="0" err="1" smtClean="0"/>
              <a:t>Peto</a:t>
            </a:r>
            <a:r>
              <a:rPr lang="en-US" sz="2400" dirty="0" smtClean="0"/>
              <a:t> 1977</a:t>
            </a:r>
          </a:p>
          <a:p>
            <a:pPr marL="342900" indent="-342900"/>
            <a:endParaRPr lang="en-US" sz="2400" dirty="0" smtClean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847061" y="1062306"/>
            <a:ext cx="10351933" cy="11987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38580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194" y="81993"/>
            <a:ext cx="10515600" cy="1325563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moking and </a:t>
            </a:r>
            <a:r>
              <a:rPr lang="en-US" dirty="0"/>
              <a:t>lung function </a:t>
            </a:r>
            <a:r>
              <a:rPr lang="en-US" dirty="0" smtClean="0"/>
              <a:t>decline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149" r="4508" b="12719"/>
          <a:stretch/>
        </p:blipFill>
        <p:spPr>
          <a:xfrm>
            <a:off x="477247" y="1370859"/>
            <a:ext cx="5878613" cy="346320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18533" y="6184037"/>
            <a:ext cx="119349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Neas</a:t>
            </a:r>
            <a:r>
              <a:rPr lang="en-US" dirty="0"/>
              <a:t> &amp; Schwartz, Am J </a:t>
            </a:r>
            <a:r>
              <a:rPr lang="en-US" dirty="0" err="1"/>
              <a:t>Epidemiol</a:t>
            </a:r>
            <a:r>
              <a:rPr lang="en-US" dirty="0"/>
              <a:t> 1998. </a:t>
            </a:r>
            <a:r>
              <a:rPr lang="en-US" dirty="0" err="1"/>
              <a:t>McGeachie</a:t>
            </a:r>
            <a:r>
              <a:rPr lang="en-US" dirty="0"/>
              <a:t>, NEJM 2016. Lange P, NEJM 2015.  </a:t>
            </a:r>
            <a:r>
              <a:rPr lang="en-US" dirty="0" smtClean="0"/>
              <a:t> Fletcher &amp; </a:t>
            </a:r>
            <a:r>
              <a:rPr lang="en-US" dirty="0" err="1" smtClean="0"/>
              <a:t>Peto</a:t>
            </a:r>
            <a:r>
              <a:rPr lang="en-US" dirty="0" smtClean="0"/>
              <a:t>, Br Med J 1977. </a:t>
            </a:r>
            <a:r>
              <a:rPr lang="en-US" dirty="0" err="1" smtClean="0"/>
              <a:t>Anthoniesen</a:t>
            </a:r>
            <a:r>
              <a:rPr lang="en-US" dirty="0" smtClean="0"/>
              <a:t>, AJRCCM 2002. Lee &amp; Fry, BMC Med 2010.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467847" y="1622378"/>
            <a:ext cx="4505498" cy="8395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109920" y="2277297"/>
            <a:ext cx="74552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Never</a:t>
            </a: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388213" y="1335404"/>
            <a:ext cx="5691444" cy="35686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400" dirty="0" smtClean="0"/>
              <a:t>FEV1 peaks in early adulthood and then declines</a:t>
            </a:r>
          </a:p>
          <a:p>
            <a:pPr marL="342900" indent="-342900"/>
            <a:r>
              <a:rPr lang="en-US" sz="2400" dirty="0" smtClean="0"/>
              <a:t>Smoking </a:t>
            </a:r>
            <a:r>
              <a:rPr lang="en-US" sz="2400" dirty="0" smtClean="0"/>
              <a:t>accelerates FEV1 </a:t>
            </a:r>
            <a:r>
              <a:rPr lang="en-US" sz="2400" dirty="0" smtClean="0"/>
              <a:t>decline</a:t>
            </a:r>
          </a:p>
          <a:p>
            <a:pPr marL="342900" indent="-342900"/>
            <a:r>
              <a:rPr lang="en-US" sz="2400" dirty="0"/>
              <a:t>Accelerated </a:t>
            </a:r>
            <a:r>
              <a:rPr lang="en-US" sz="2400" dirty="0" smtClean="0"/>
              <a:t>FEV1 decline is </a:t>
            </a:r>
            <a:r>
              <a:rPr lang="en-US" sz="2400" dirty="0"/>
              <a:t>recognized as a cause of COPD (</a:t>
            </a:r>
            <a:r>
              <a:rPr lang="en-US" sz="2400" dirty="0" smtClean="0"/>
              <a:t>FEV1/FVC </a:t>
            </a:r>
            <a:r>
              <a:rPr lang="en-US" sz="2400" dirty="0"/>
              <a:t>&lt;0.70) </a:t>
            </a:r>
            <a:endParaRPr lang="en-US" sz="2400" dirty="0" smtClean="0"/>
          </a:p>
          <a:p>
            <a:pPr marL="342900" indent="-342900"/>
            <a:r>
              <a:rPr lang="en-US" sz="2400" dirty="0" smtClean="0"/>
              <a:t>“A susceptible smoker who stops smoking will not recover lost FEV1, but the subsequent rate of loss of FEV1 will revert to normal” – Fletcher &amp; </a:t>
            </a:r>
            <a:r>
              <a:rPr lang="en-US" sz="2400" dirty="0" err="1" smtClean="0"/>
              <a:t>Peto</a:t>
            </a:r>
            <a:r>
              <a:rPr lang="en-US" sz="2400" dirty="0" smtClean="0"/>
              <a:t> 1977</a:t>
            </a:r>
          </a:p>
          <a:p>
            <a:pPr marL="342900" indent="-342900"/>
            <a:endParaRPr lang="en-US" sz="2400" dirty="0" smtClean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847061" y="1062306"/>
            <a:ext cx="10351933" cy="11987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2312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194" y="81993"/>
            <a:ext cx="10515600" cy="1325563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moking and </a:t>
            </a:r>
            <a:r>
              <a:rPr lang="en-US" dirty="0"/>
              <a:t>lung function </a:t>
            </a:r>
            <a:r>
              <a:rPr lang="en-US" dirty="0" smtClean="0"/>
              <a:t>decline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149" r="4508" b="12719"/>
          <a:stretch/>
        </p:blipFill>
        <p:spPr>
          <a:xfrm>
            <a:off x="477247" y="1370859"/>
            <a:ext cx="5878613" cy="346320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18533" y="6184037"/>
            <a:ext cx="119349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Neas</a:t>
            </a:r>
            <a:r>
              <a:rPr lang="en-US" dirty="0"/>
              <a:t> &amp; Schwartz, Am J </a:t>
            </a:r>
            <a:r>
              <a:rPr lang="en-US" dirty="0" err="1"/>
              <a:t>Epidemiol</a:t>
            </a:r>
            <a:r>
              <a:rPr lang="en-US" dirty="0"/>
              <a:t> 1998. </a:t>
            </a:r>
            <a:r>
              <a:rPr lang="en-US" dirty="0" err="1"/>
              <a:t>McGeachie</a:t>
            </a:r>
            <a:r>
              <a:rPr lang="en-US" dirty="0"/>
              <a:t>, NEJM 2016. Lange P, NEJM 2015.  </a:t>
            </a:r>
            <a:r>
              <a:rPr lang="en-US" dirty="0" smtClean="0"/>
              <a:t> Fletcher &amp; </a:t>
            </a:r>
            <a:r>
              <a:rPr lang="en-US" dirty="0" err="1" smtClean="0"/>
              <a:t>Peto</a:t>
            </a:r>
            <a:r>
              <a:rPr lang="en-US" dirty="0" smtClean="0"/>
              <a:t>, Br Med J 1977. </a:t>
            </a:r>
            <a:r>
              <a:rPr lang="en-US" dirty="0" err="1" smtClean="0"/>
              <a:t>Anthoniesen</a:t>
            </a:r>
            <a:r>
              <a:rPr lang="en-US" dirty="0" smtClean="0"/>
              <a:t>, AJRCCM 2002. Lee &amp; Fry, BMC Med 2010.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467847" y="1622378"/>
            <a:ext cx="4505498" cy="8395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596035" y="2782302"/>
            <a:ext cx="1188655" cy="10708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109920" y="2277297"/>
            <a:ext cx="74552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Never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476024" y="3408513"/>
            <a:ext cx="89928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388213" y="1335404"/>
            <a:ext cx="5691444" cy="35686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400" dirty="0" smtClean="0"/>
              <a:t>FEV1 peaks in early adulthood and then declines</a:t>
            </a:r>
          </a:p>
          <a:p>
            <a:pPr marL="342900" indent="-342900"/>
            <a:r>
              <a:rPr lang="en-US" sz="2400" dirty="0" smtClean="0"/>
              <a:t>Smoking </a:t>
            </a:r>
            <a:r>
              <a:rPr lang="en-US" sz="2400" dirty="0" smtClean="0"/>
              <a:t>accelerates FEV1 </a:t>
            </a:r>
            <a:r>
              <a:rPr lang="en-US" sz="2400" dirty="0" smtClean="0"/>
              <a:t>decline</a:t>
            </a:r>
          </a:p>
          <a:p>
            <a:pPr marL="342900" indent="-342900"/>
            <a:r>
              <a:rPr lang="en-US" sz="2400" dirty="0"/>
              <a:t>Accelerated </a:t>
            </a:r>
            <a:r>
              <a:rPr lang="en-US" sz="2400" dirty="0" smtClean="0"/>
              <a:t>FEV1 decline is </a:t>
            </a:r>
            <a:r>
              <a:rPr lang="en-US" sz="2400" dirty="0"/>
              <a:t>recognized as a cause of COPD (</a:t>
            </a:r>
            <a:r>
              <a:rPr lang="en-US" sz="2400" dirty="0" smtClean="0"/>
              <a:t>FEV1/FVC </a:t>
            </a:r>
            <a:r>
              <a:rPr lang="en-US" sz="2400" dirty="0"/>
              <a:t>&lt;0.70) </a:t>
            </a:r>
            <a:endParaRPr lang="en-US" sz="2400" dirty="0" smtClean="0"/>
          </a:p>
          <a:p>
            <a:pPr marL="342900" indent="-342900"/>
            <a:r>
              <a:rPr lang="en-US" sz="2400" dirty="0" smtClean="0"/>
              <a:t>“A susceptible smoker who stops smoking will not recover lost FEV1, but the subsequent rate of loss of FEV1 will revert to normal” – Fletcher &amp; </a:t>
            </a:r>
            <a:r>
              <a:rPr lang="en-US" sz="2400" dirty="0" err="1" smtClean="0"/>
              <a:t>Peto</a:t>
            </a:r>
            <a:r>
              <a:rPr lang="en-US" sz="2400" dirty="0" smtClean="0"/>
              <a:t> 1977</a:t>
            </a:r>
          </a:p>
          <a:p>
            <a:pPr marL="342900" indent="-342900"/>
            <a:endParaRPr lang="en-US" sz="2400" dirty="0" smtClean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847061" y="1062306"/>
            <a:ext cx="10351933" cy="11987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49874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194" y="81993"/>
            <a:ext cx="10515600" cy="1325563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moking and </a:t>
            </a:r>
            <a:r>
              <a:rPr lang="en-US" dirty="0"/>
              <a:t>lung function </a:t>
            </a:r>
            <a:r>
              <a:rPr lang="en-US" dirty="0" smtClean="0"/>
              <a:t>decline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149" r="4508" b="12719"/>
          <a:stretch/>
        </p:blipFill>
        <p:spPr>
          <a:xfrm>
            <a:off x="477247" y="1370859"/>
            <a:ext cx="5878613" cy="346320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18533" y="6184037"/>
            <a:ext cx="119349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Neas</a:t>
            </a:r>
            <a:r>
              <a:rPr lang="en-US" dirty="0"/>
              <a:t> &amp; Schwartz, Am J </a:t>
            </a:r>
            <a:r>
              <a:rPr lang="en-US" dirty="0" err="1"/>
              <a:t>Epidemiol</a:t>
            </a:r>
            <a:r>
              <a:rPr lang="en-US" dirty="0"/>
              <a:t> 1998. </a:t>
            </a:r>
            <a:r>
              <a:rPr lang="en-US" dirty="0" err="1"/>
              <a:t>McGeachie</a:t>
            </a:r>
            <a:r>
              <a:rPr lang="en-US" dirty="0"/>
              <a:t>, NEJM 2016. Lange P, NEJM 2015.  </a:t>
            </a:r>
            <a:r>
              <a:rPr lang="en-US" dirty="0" smtClean="0"/>
              <a:t> Fletcher &amp; </a:t>
            </a:r>
            <a:r>
              <a:rPr lang="en-US" dirty="0" err="1" smtClean="0"/>
              <a:t>Peto</a:t>
            </a:r>
            <a:r>
              <a:rPr lang="en-US" dirty="0" smtClean="0"/>
              <a:t>, Br Med J 1977. </a:t>
            </a:r>
            <a:r>
              <a:rPr lang="en-US" dirty="0" err="1" smtClean="0"/>
              <a:t>Anthoniesen</a:t>
            </a:r>
            <a:r>
              <a:rPr lang="en-US" dirty="0" smtClean="0"/>
              <a:t>, AJRCCM 2002. Lee &amp; Fry, BMC Med 2010.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213520" y="2539749"/>
            <a:ext cx="2759825" cy="55121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467847" y="1622378"/>
            <a:ext cx="4505498" cy="8395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596035" y="2782302"/>
            <a:ext cx="1188655" cy="10708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109920" y="2277297"/>
            <a:ext cx="74552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Never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986233" y="3004300"/>
            <a:ext cx="8692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Former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476024" y="3408513"/>
            <a:ext cx="89928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388213" y="1335404"/>
            <a:ext cx="5691444" cy="35686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400" dirty="0" smtClean="0"/>
              <a:t>FEV1 peaks in early adulthood and then declines</a:t>
            </a:r>
          </a:p>
          <a:p>
            <a:pPr marL="342900" indent="-342900"/>
            <a:r>
              <a:rPr lang="en-US" sz="2400" dirty="0" smtClean="0"/>
              <a:t>Smoking </a:t>
            </a:r>
            <a:r>
              <a:rPr lang="en-US" sz="2400" dirty="0" smtClean="0"/>
              <a:t>accelerates FEV1 </a:t>
            </a:r>
            <a:r>
              <a:rPr lang="en-US" sz="2400" dirty="0" smtClean="0"/>
              <a:t>decline</a:t>
            </a:r>
          </a:p>
          <a:p>
            <a:pPr marL="342900" indent="-342900"/>
            <a:r>
              <a:rPr lang="en-US" sz="2400" dirty="0"/>
              <a:t>Accelerated </a:t>
            </a:r>
            <a:r>
              <a:rPr lang="en-US" sz="2400" dirty="0" smtClean="0"/>
              <a:t>FEV1 decline is </a:t>
            </a:r>
            <a:r>
              <a:rPr lang="en-US" sz="2400" dirty="0"/>
              <a:t>recognized as a cause of COPD (</a:t>
            </a:r>
            <a:r>
              <a:rPr lang="en-US" sz="2400" dirty="0" smtClean="0"/>
              <a:t>FEV1/FVC </a:t>
            </a:r>
            <a:r>
              <a:rPr lang="en-US" sz="2400" dirty="0"/>
              <a:t>&lt;0.70) </a:t>
            </a:r>
            <a:endParaRPr lang="en-US" sz="2400" dirty="0" smtClean="0"/>
          </a:p>
          <a:p>
            <a:pPr marL="342900" indent="-342900"/>
            <a:r>
              <a:rPr lang="en-US" sz="2400" dirty="0" smtClean="0"/>
              <a:t>“A susceptible smoker who stops smoking will not recover lost FEV1, but the subsequent rate of loss of FEV1 will revert to normal” – Fletcher &amp; </a:t>
            </a:r>
            <a:r>
              <a:rPr lang="en-US" sz="2400" dirty="0" err="1" smtClean="0"/>
              <a:t>Peto</a:t>
            </a:r>
            <a:r>
              <a:rPr lang="en-US" sz="2400" dirty="0" smtClean="0"/>
              <a:t> 1977</a:t>
            </a:r>
          </a:p>
          <a:p>
            <a:pPr marL="342900" indent="-342900"/>
            <a:endParaRPr lang="en-US" sz="2400" dirty="0" smtClean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847061" y="1062306"/>
            <a:ext cx="10351933" cy="11987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1009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10426</TotalTime>
  <Words>3940</Words>
  <Application>Microsoft Office PowerPoint</Application>
  <PresentationFormat>Widescreen</PresentationFormat>
  <Paragraphs>845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Calibri</vt:lpstr>
      <vt:lpstr>Calibri (body)</vt:lpstr>
      <vt:lpstr>Calibri Light</vt:lpstr>
      <vt:lpstr>Times New Roman</vt:lpstr>
      <vt:lpstr>Verdana</vt:lpstr>
      <vt:lpstr>Wingdings</vt:lpstr>
      <vt:lpstr>Office Theme</vt:lpstr>
      <vt:lpstr>Lung disease risk in former and “light” smokers</vt:lpstr>
      <vt:lpstr>Smoking-related diseases and behaviors in the US</vt:lpstr>
      <vt:lpstr>Smoking-related diseases and behaviors in the US</vt:lpstr>
      <vt:lpstr>Smoking-related diseases and behaviors in the US</vt:lpstr>
      <vt:lpstr>Smoking-related diseases and behaviors in the US</vt:lpstr>
      <vt:lpstr>Smoking and lung function decline</vt:lpstr>
      <vt:lpstr>Smoking and lung function decline</vt:lpstr>
      <vt:lpstr>Smoking and lung function decline</vt:lpstr>
      <vt:lpstr>Smoking and lung function decline</vt:lpstr>
      <vt:lpstr>Smoking and lung function decline</vt:lpstr>
      <vt:lpstr>Smoking cessation and lung function decline</vt:lpstr>
      <vt:lpstr>Smoking cessation and lung function decline</vt:lpstr>
      <vt:lpstr>Smoking cessation and lung function decline</vt:lpstr>
      <vt:lpstr>Smoking cessation and lung function decline</vt:lpstr>
      <vt:lpstr>Mechanisms of lung function decline</vt:lpstr>
      <vt:lpstr>Aims</vt:lpstr>
      <vt:lpstr>NHLBI Pooled Cohorts Study</vt:lpstr>
      <vt:lpstr>Longitudinal lung function data</vt:lpstr>
      <vt:lpstr>Selection of study sub-sample</vt:lpstr>
      <vt:lpstr>Variables</vt:lpstr>
      <vt:lpstr>Variables</vt:lpstr>
      <vt:lpstr>Statistical analyses</vt:lpstr>
      <vt:lpstr>CONSORT diagram</vt:lpstr>
      <vt:lpstr>Baseline characteristics</vt:lpstr>
      <vt:lpstr>Baseline smoking and lung function</vt:lpstr>
      <vt:lpstr>Unadjusted comparisons</vt:lpstr>
      <vt:lpstr>Decline in lung function</vt:lpstr>
      <vt:lpstr>Decline in lung function</vt:lpstr>
      <vt:lpstr>Incident airflow limitation</vt:lpstr>
      <vt:lpstr>Pack-year history</vt:lpstr>
      <vt:lpstr>Current cigarettes per day (CPD)</vt:lpstr>
      <vt:lpstr>FEV1 decline and smoking status, stratified by sex and race/ethnicity</vt:lpstr>
      <vt:lpstr>FEV1 decline and smoking status, stratified by by age, birth, and study cohort</vt:lpstr>
      <vt:lpstr>PowerPoint Presentation</vt:lpstr>
      <vt:lpstr>Limitations</vt:lpstr>
      <vt:lpstr>Conclusions</vt:lpstr>
      <vt:lpstr>NHLBI Pooled Cohorts Study</vt:lpstr>
      <vt:lpstr>Thank you!</vt:lpstr>
      <vt:lpstr>Unadjusted comparisons vs never-smokers</vt:lpstr>
      <vt:lpstr>PowerPoint Presentation</vt:lpstr>
      <vt:lpstr>Multiple imputation (MI) to address potential selection biases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Lung disease risk in former and “light” smokers</dc:title>
  <dc:creator>Oelsner, Elizabeth C.</dc:creator>
  <cp:lastModifiedBy>Oelsner, Elizabeth C.</cp:lastModifiedBy>
  <cp:revision>255</cp:revision>
  <dcterms:created xsi:type="dcterms:W3CDTF">2018-01-30T21:39:23Z</dcterms:created>
  <dcterms:modified xsi:type="dcterms:W3CDTF">2018-03-28T17:09:58Z</dcterms:modified>
</cp:coreProperties>
</file>