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6"/>
  </p:notesMasterIdLst>
  <p:sldIdLst>
    <p:sldId id="257" r:id="rId2"/>
    <p:sldId id="273" r:id="rId3"/>
    <p:sldId id="264" r:id="rId4"/>
    <p:sldId id="265" r:id="rId5"/>
    <p:sldId id="300" r:id="rId6"/>
    <p:sldId id="266" r:id="rId7"/>
    <p:sldId id="267" r:id="rId8"/>
    <p:sldId id="282" r:id="rId9"/>
    <p:sldId id="269" r:id="rId10"/>
    <p:sldId id="270" r:id="rId11"/>
    <p:sldId id="302" r:id="rId12"/>
    <p:sldId id="268" r:id="rId13"/>
    <p:sldId id="271" r:id="rId14"/>
    <p:sldId id="284" r:id="rId15"/>
    <p:sldId id="272" r:id="rId16"/>
    <p:sldId id="275" r:id="rId17"/>
    <p:sldId id="277" r:id="rId18"/>
    <p:sldId id="286" r:id="rId19"/>
    <p:sldId id="288" r:id="rId20"/>
    <p:sldId id="289" r:id="rId21"/>
    <p:sldId id="303" r:id="rId22"/>
    <p:sldId id="293" r:id="rId23"/>
    <p:sldId id="294" r:id="rId24"/>
    <p:sldId id="304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94"/>
    <p:restoredTop sz="86387"/>
  </p:normalViewPr>
  <p:slideViewPr>
    <p:cSldViewPr snapToGrid="0" snapToObjects="1">
      <p:cViewPr varScale="1">
        <p:scale>
          <a:sx n="79" d="100"/>
          <a:sy n="79" d="100"/>
        </p:scale>
        <p:origin x="624" y="2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85" d="100"/>
        <a:sy n="85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E783FE-E1E6-C649-9C38-BF96A227AE29}" type="datetimeFigureOut">
              <a:rPr lang="en-US" smtClean="0"/>
              <a:t>3/28/18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F88234-AC50-924B-B94F-E2A3589462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141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664A7492-787A-BC44-9FFA-50BC7FF82769}" type="slidenum">
              <a:rPr lang="en-US" altLang="zh-CN" sz="1200"/>
              <a:pPr/>
              <a:t>1</a:t>
            </a:fld>
            <a:endParaRPr lang="en-US" altLang="zh-CN" sz="1200" dirty="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zh-CN" altLang="en-US">
              <a:latin typeface="Times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5494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Narrowed the sample at e5 to a reference sample: those with no prior </a:t>
            </a:r>
            <a:r>
              <a:rPr lang="en-US" dirty="0" err="1"/>
              <a:t>hx</a:t>
            </a:r>
            <a:r>
              <a:rPr lang="en-US" dirty="0"/>
              <a:t> of AF, MI, or HF, with no </a:t>
            </a:r>
            <a:r>
              <a:rPr lang="en-US" dirty="0" err="1"/>
              <a:t>htn</a:t>
            </a:r>
            <a:r>
              <a:rPr lang="en-US" dirty="0"/>
              <a:t> and no diabetes and with BMI between18.5-30</a:t>
            </a:r>
          </a:p>
          <a:p>
            <a:r>
              <a:rPr lang="en-US" dirty="0"/>
              <a:t>Develop equation, separately for men and women, that expresses how LA and LV volumes and LV mass are related to body size.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619016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Defined a reference sample among those with MRI at e5: those with no </a:t>
            </a:r>
            <a:r>
              <a:rPr lang="en-US" dirty="0" err="1"/>
              <a:t>htn</a:t>
            </a:r>
            <a:r>
              <a:rPr lang="en-US" dirty="0"/>
              <a:t>, no diabetes, no IFG, and with BMI between 18.5-30 and no prior </a:t>
            </a:r>
            <a:r>
              <a:rPr lang="en-US" dirty="0" err="1"/>
              <a:t>hx</a:t>
            </a:r>
            <a:r>
              <a:rPr lang="en-US" dirty="0"/>
              <a:t> of AF, MI, or HF. Develop regression models, by regressing log of each MRI measure on log(height), log(weight) and sex. Yields the body-size adjusted MRI measure. So if the LA max volume  index is 110, that would be interpreted as an LA volume 10% greater than predicted for weight, height, and sex 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857600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Of total in Jan 2018 dataset, 128 (10.5%) with prior </a:t>
            </a:r>
            <a:r>
              <a:rPr lang="en-US" dirty="0" err="1"/>
              <a:t>hx</a:t>
            </a:r>
            <a:r>
              <a:rPr lang="en-US" dirty="0"/>
              <a:t> of AF (dx or self-report); 244 (20.1%) in high risk groups (top 3 deciles of estimated risk</a:t>
            </a:r>
            <a:r>
              <a:rPr lang="en-US"/>
              <a:t>), 839 (69.3%) </a:t>
            </a:r>
            <a:r>
              <a:rPr lang="en-US" dirty="0"/>
              <a:t>remainder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942248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404383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0513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Right histogram zooms in on the leftmost part of the distribution, where most of the ppts are. Red bars show where we set the </a:t>
            </a:r>
            <a:r>
              <a:rPr lang="en-US" dirty="0" err="1"/>
              <a:t>cutpoints</a:t>
            </a:r>
            <a:r>
              <a:rPr lang="en-US" dirty="0"/>
              <a:t> for the four categories of PACs/hour, for descriptive table (next slide)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91998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NOTE THAT ALL CHARACS EXC AGE COME FROM EXAM 5.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367285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IRR of 1.60 (for male vs female)</a:t>
            </a:r>
            <a:r>
              <a:rPr lang="en-US" baseline="0" dirty="0"/>
              <a:t> means male sex was associated on average with a 60% greater count of PACs/hr.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293107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473724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82980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398545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indexed measures, 25% is approx. one SD. For LA EFs, 10% is approx. one SD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850429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35359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564797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23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035346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664A7492-787A-BC44-9FFA-50BC7FF82769}" type="slidenum">
              <a:rPr lang="en-US" altLang="zh-CN" sz="1200"/>
              <a:pPr/>
              <a:t>24</a:t>
            </a:fld>
            <a:endParaRPr lang="en-US" altLang="zh-CN" sz="1200" dirty="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zh-CN" altLang="en-US">
              <a:latin typeface="Times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3289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Supraventricular ectopy (SVE)includes both PACs and runs of SVT; these are quantified on Zio Patch as total PAC count and total count of runs of SVT, during the monitored period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040165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CHS and Copenhagen</a:t>
            </a:r>
            <a:r>
              <a:rPr lang="en-US" baseline="0" dirty="0"/>
              <a:t> Heart Study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834819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CHS and Copenhagen</a:t>
            </a:r>
            <a:r>
              <a:rPr lang="en-US" baseline="0" dirty="0"/>
              <a:t> Heart Study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97895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76096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682995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by Multimodality Tissue Tracking; this figure shows LA volume and longitudinal strain over time during one cardiac cycle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Y axis is % wall shortening for longitudinal strain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225941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EA23-7E1C-B349-B982-DCE68D9EEEF3}" type="slidenum">
              <a:rPr lang="en-US" altLang="en-US" smtClean="0"/>
              <a:pPr/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5086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C5DC-8DB1-4D43-AE6B-F95A6C003F39}" type="datetimeFigureOut">
              <a:rPr lang="en-US" smtClean="0"/>
              <a:t>3/28/18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24E6D-FF8B-294E-B8D3-FABE08ACC3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C5DC-8DB1-4D43-AE6B-F95A6C003F39}" type="datetimeFigureOut">
              <a:rPr lang="en-US" smtClean="0"/>
              <a:t>3/28/18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24E6D-FF8B-294E-B8D3-FABE08ACC3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C5DC-8DB1-4D43-AE6B-F95A6C003F39}" type="datetimeFigureOut">
              <a:rPr lang="en-US" smtClean="0"/>
              <a:t>3/28/18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24E6D-FF8B-294E-B8D3-FABE08ACC3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C5DC-8DB1-4D43-AE6B-F95A6C003F39}" type="datetimeFigureOut">
              <a:rPr lang="en-US" smtClean="0"/>
              <a:t>3/28/18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24E6D-FF8B-294E-B8D3-FABE08ACC3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C5DC-8DB1-4D43-AE6B-F95A6C003F39}" type="datetimeFigureOut">
              <a:rPr lang="en-US" smtClean="0"/>
              <a:t>3/28/18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24E6D-FF8B-294E-B8D3-FABE08ACC3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C5DC-8DB1-4D43-AE6B-F95A6C003F39}" type="datetimeFigureOut">
              <a:rPr lang="en-US" smtClean="0"/>
              <a:t>3/28/18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24E6D-FF8B-294E-B8D3-FABE08ACC3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C5DC-8DB1-4D43-AE6B-F95A6C003F39}" type="datetimeFigureOut">
              <a:rPr lang="en-US" smtClean="0"/>
              <a:t>3/28/18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24E6D-FF8B-294E-B8D3-FABE08ACC3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C5DC-8DB1-4D43-AE6B-F95A6C003F39}" type="datetimeFigureOut">
              <a:rPr lang="en-US" smtClean="0"/>
              <a:t>3/28/18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24E6D-FF8B-294E-B8D3-FABE08ACC3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C5DC-8DB1-4D43-AE6B-F95A6C003F39}" type="datetimeFigureOut">
              <a:rPr lang="en-US" smtClean="0"/>
              <a:t>3/28/18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24E6D-FF8B-294E-B8D3-FABE08ACC3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C5DC-8DB1-4D43-AE6B-F95A6C003F39}" type="datetimeFigureOut">
              <a:rPr lang="en-US" smtClean="0"/>
              <a:t>3/28/18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24E6D-FF8B-294E-B8D3-FABE08ACC3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C5DC-8DB1-4D43-AE6B-F95A6C003F39}" type="datetimeFigureOut">
              <a:rPr lang="en-US" smtClean="0"/>
              <a:t>3/28/18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24E6D-FF8B-294E-B8D3-FABE08ACC37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FC5DC-8DB1-4D43-AE6B-F95A6C003F39}" type="datetimeFigureOut">
              <a:rPr lang="en-US" smtClean="0"/>
              <a:t>3/28/18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24E6D-FF8B-294E-B8D3-FABE08ACC3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392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6976" y="924156"/>
            <a:ext cx="8927024" cy="1807619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sz="3600" b="1" dirty="0">
                <a:latin typeface="+mn-lt"/>
              </a:rPr>
              <a:t>Associations of demographic, clinical and cardiac MRI characteristics with supraventricular ectopy</a:t>
            </a:r>
            <a:r>
              <a:rPr lang="en-US" sz="3600" dirty="0">
                <a:latin typeface="+mn-lt"/>
              </a:rPr>
              <a:t>:</a:t>
            </a:r>
            <a:br>
              <a:rPr lang="en-US" sz="3600" dirty="0">
                <a:latin typeface="+mn-lt"/>
              </a:rPr>
            </a:br>
            <a:r>
              <a:rPr lang="en-US" sz="3600" dirty="0">
                <a:latin typeface="+mn-lt"/>
              </a:rPr>
              <a:t>the Multi-Ethnic Study of Atherosclerosis</a:t>
            </a:r>
            <a:endParaRPr lang="en-US" altLang="zh-CN" sz="2400" b="1" dirty="0">
              <a:latin typeface="+mn-lt"/>
              <a:ea typeface="ＭＳ Ｐゴシック" charset="-128"/>
            </a:endParaRPr>
          </a:p>
        </p:txBody>
      </p:sp>
      <p:pic>
        <p:nvPicPr>
          <p:cNvPr id="14338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993" y="5897881"/>
            <a:ext cx="148336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800" y="3888740"/>
            <a:ext cx="6502400" cy="138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383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457200" y="341858"/>
            <a:ext cx="8229600" cy="90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sz="3600" b="1" kern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Statistical analysis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659446" y="1652460"/>
            <a:ext cx="7825109" cy="3164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9pPr>
          </a:lstStyle>
          <a:p>
            <a:pPr marL="457200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kern="0" dirty="0">
                <a:latin typeface="Calibri" charset="0"/>
                <a:ea typeface="Calibri" charset="0"/>
                <a:cs typeface="Calibri" charset="0"/>
              </a:rPr>
              <a:t>Analysis of count data: generalized linear models, Poisson distribution, robust standard errors clustered by person to account for repeated measures, offset to account for variable monitoring duration</a:t>
            </a:r>
          </a:p>
        </p:txBody>
      </p:sp>
      <p:pic>
        <p:nvPicPr>
          <p:cNvPr id="4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993" y="5897881"/>
            <a:ext cx="148336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4737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457200" y="341858"/>
            <a:ext cx="8229600" cy="90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sz="3600" b="1" kern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Statistical analysis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284094" y="1440183"/>
            <a:ext cx="8575813" cy="4914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9pPr>
          </a:lstStyle>
          <a:p>
            <a:pPr marL="457200" indent="-457200" algn="l">
              <a:buClr>
                <a:srgbClr val="FF0000"/>
              </a:buClr>
              <a:buSzPct val="90000"/>
              <a:buFont typeface="Courier New" panose="02070309020205020404" pitchFamily="49" charset="0"/>
              <a:buChar char="o"/>
            </a:pPr>
            <a:r>
              <a:rPr lang="en-US" sz="2800" kern="0" dirty="0">
                <a:latin typeface="Calibri" charset="0"/>
                <a:ea typeface="Calibri" charset="0"/>
                <a:cs typeface="Calibri" charset="0"/>
              </a:rPr>
              <a:t>Analysis of e5 cardiac MRI characteristics</a:t>
            </a:r>
          </a:p>
          <a:p>
            <a:pPr marL="914400" lvl="1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400" kern="0" dirty="0">
                <a:latin typeface="Calibri" charset="0"/>
                <a:ea typeface="Calibri" charset="0"/>
                <a:cs typeface="Calibri" charset="0"/>
              </a:rPr>
              <a:t>LA max and min volumes, LV end-</a:t>
            </a:r>
            <a:r>
              <a:rPr lang="en-US" sz="2400" kern="0" dirty="0" err="1">
                <a:latin typeface="Calibri" charset="0"/>
                <a:ea typeface="Calibri" charset="0"/>
                <a:cs typeface="Calibri" charset="0"/>
              </a:rPr>
              <a:t>diast</a:t>
            </a:r>
            <a:r>
              <a:rPr lang="en-US" sz="2400" kern="0" dirty="0">
                <a:latin typeface="Calibri" charset="0"/>
                <a:ea typeface="Calibri" charset="0"/>
                <a:cs typeface="Calibri" charset="0"/>
              </a:rPr>
              <a:t> volume, LV mass</a:t>
            </a:r>
          </a:p>
          <a:p>
            <a:pPr marL="914400" lvl="1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400" kern="0" dirty="0">
                <a:latin typeface="Calibri" charset="0"/>
                <a:ea typeface="Calibri" charset="0"/>
                <a:cs typeface="Calibri" charset="0"/>
              </a:rPr>
              <a:t>Use of conventional indices for LV mass and volume do not fully remove their correlation with weight and height</a:t>
            </a:r>
          </a:p>
          <a:p>
            <a:pPr marL="914400" lvl="1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400" kern="0" dirty="0" err="1">
                <a:latin typeface="Calibri" charset="0"/>
                <a:ea typeface="Calibri" charset="0"/>
                <a:cs typeface="Calibri" charset="0"/>
              </a:rPr>
              <a:t>Allometric</a:t>
            </a:r>
            <a:r>
              <a:rPr lang="en-US" sz="2400" kern="0" dirty="0">
                <a:latin typeface="Calibri" charset="0"/>
                <a:ea typeface="Calibri" charset="0"/>
                <a:cs typeface="Calibri" charset="0"/>
              </a:rPr>
              <a:t> approach</a:t>
            </a:r>
          </a:p>
          <a:p>
            <a:pPr marL="1371600" lvl="2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000" kern="0" dirty="0">
                <a:latin typeface="Calibri" charset="0"/>
                <a:ea typeface="Calibri" charset="0"/>
                <a:cs typeface="Calibri" charset="0"/>
              </a:rPr>
              <a:t>In a </a:t>
            </a:r>
            <a:r>
              <a:rPr lang="en-US" sz="2000" i="1" kern="0" dirty="0">
                <a:latin typeface="Calibri" charset="0"/>
                <a:ea typeface="Calibri" charset="0"/>
                <a:cs typeface="Calibri" charset="0"/>
              </a:rPr>
              <a:t>reference sample </a:t>
            </a:r>
            <a:r>
              <a:rPr lang="en-US" sz="2000" kern="0" dirty="0">
                <a:latin typeface="Calibri" charset="0"/>
                <a:ea typeface="Calibri" charset="0"/>
                <a:cs typeface="Calibri" charset="0"/>
              </a:rPr>
              <a:t>at e5: no </a:t>
            </a:r>
            <a:r>
              <a:rPr lang="en-US" sz="2000" kern="0" dirty="0" err="1">
                <a:latin typeface="Calibri" charset="0"/>
                <a:ea typeface="Calibri" charset="0"/>
                <a:cs typeface="Calibri" charset="0"/>
              </a:rPr>
              <a:t>htn</a:t>
            </a:r>
            <a:r>
              <a:rPr lang="en-US" sz="2000" kern="0" dirty="0">
                <a:latin typeface="Calibri" charset="0"/>
                <a:ea typeface="Calibri" charset="0"/>
                <a:cs typeface="Calibri" charset="0"/>
              </a:rPr>
              <a:t>, IFG, DM, obesity, AF, MI, HF</a:t>
            </a:r>
          </a:p>
          <a:p>
            <a:pPr marL="1371600" lvl="2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000" kern="0" dirty="0">
                <a:latin typeface="Calibri" charset="0"/>
                <a:ea typeface="Calibri" charset="0"/>
                <a:cs typeface="Calibri" charset="0"/>
              </a:rPr>
              <a:t>Regress log(LA max volume) on log(height), log(weight), and sex</a:t>
            </a:r>
          </a:p>
          <a:p>
            <a:pPr marL="1371600" lvl="2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000" kern="0" dirty="0">
                <a:latin typeface="Calibri" charset="0"/>
                <a:ea typeface="Calibri" charset="0"/>
                <a:cs typeface="Calibri" charset="0"/>
              </a:rPr>
              <a:t>Yields a LA max volume indexed for height, weight, and sex</a:t>
            </a:r>
          </a:p>
          <a:p>
            <a:pPr marL="1371600" lvl="2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000" kern="0" dirty="0">
                <a:latin typeface="Calibri" charset="0"/>
                <a:ea typeface="Calibri" charset="0"/>
                <a:cs typeface="Calibri" charset="0"/>
              </a:rPr>
              <a:t>Indexed LA max volume of 110 is an LA volume 10% greater than predicted for height, weight, and sex</a:t>
            </a:r>
          </a:p>
          <a:p>
            <a:pPr marL="1371600" lvl="2" indent="-457200" algn="l">
              <a:buClr>
                <a:srgbClr val="FF0000"/>
              </a:buClr>
              <a:buFont typeface="Courier New" charset="0"/>
              <a:buChar char="o"/>
            </a:pPr>
            <a:endParaRPr lang="en-US" sz="2000" kern="0" dirty="0">
              <a:latin typeface="Calibri" charset="0"/>
              <a:ea typeface="Calibri" charset="0"/>
              <a:cs typeface="Calibri" charset="0"/>
            </a:endParaRPr>
          </a:p>
          <a:p>
            <a:pPr algn="l">
              <a:buClr>
                <a:srgbClr val="FF0000"/>
              </a:buClr>
            </a:pPr>
            <a:r>
              <a:rPr lang="en-US" sz="1700" dirty="0" err="1">
                <a:latin typeface="+mn-lt"/>
                <a:cs typeface="Arial" panose="020B0604020202020204" pitchFamily="34" charset="0"/>
              </a:rPr>
              <a:t>Bluemke</a:t>
            </a:r>
            <a:r>
              <a:rPr lang="en-US" sz="1700" dirty="0">
                <a:latin typeface="+mn-lt"/>
                <a:cs typeface="Arial" panose="020B0604020202020204" pitchFamily="34" charset="0"/>
              </a:rPr>
              <a:t> JACC 2008;25:2148; </a:t>
            </a:r>
            <a:r>
              <a:rPr lang="en-US" sz="1700" dirty="0" err="1">
                <a:latin typeface="+mn-lt"/>
                <a:cs typeface="Arial" panose="020B0604020202020204" pitchFamily="34" charset="0"/>
              </a:rPr>
              <a:t>Brumback</a:t>
            </a:r>
            <a:r>
              <a:rPr lang="en-US" sz="1700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+mn-lt"/>
                <a:cs typeface="Arial" panose="020B0604020202020204" pitchFamily="34" charset="0"/>
              </a:rPr>
              <a:t>Int</a:t>
            </a:r>
            <a:r>
              <a:rPr lang="en-US" sz="1700" dirty="0">
                <a:latin typeface="+mn-lt"/>
                <a:cs typeface="Arial" panose="020B0604020202020204" pitchFamily="34" charset="0"/>
              </a:rPr>
              <a:t> J </a:t>
            </a:r>
            <a:r>
              <a:rPr lang="en-US" sz="1700" dirty="0" err="1">
                <a:latin typeface="+mn-lt"/>
                <a:cs typeface="Arial" panose="020B0604020202020204" pitchFamily="34" charset="0"/>
              </a:rPr>
              <a:t>Cardiovasc</a:t>
            </a:r>
            <a:r>
              <a:rPr lang="en-US" sz="1700" dirty="0">
                <a:latin typeface="+mn-lt"/>
                <a:cs typeface="Arial" panose="020B0604020202020204" pitchFamily="34" charset="0"/>
              </a:rPr>
              <a:t> Imaging 2010;</a:t>
            </a:r>
            <a:r>
              <a:rPr lang="en-US" sz="1700" cap="all" dirty="0">
                <a:latin typeface="+mn-lt"/>
                <a:cs typeface="Arial" panose="020B0604020202020204" pitchFamily="34" charset="0"/>
              </a:rPr>
              <a:t>26:459</a:t>
            </a:r>
            <a:r>
              <a:rPr lang="en-US" sz="1700" dirty="0">
                <a:latin typeface="+mn-lt"/>
                <a:cs typeface="Arial" panose="020B0604020202020204" pitchFamily="34" charset="0"/>
              </a:rPr>
              <a:t> </a:t>
            </a:r>
            <a:endParaRPr lang="en-US" sz="1700" kern="0" dirty="0">
              <a:latin typeface="+mn-lt"/>
              <a:ea typeface="Calibri" charset="0"/>
              <a:cs typeface="Arial" panose="020B0604020202020204" pitchFamily="34" charset="0"/>
            </a:endParaRPr>
          </a:p>
          <a:p>
            <a:pPr algn="l">
              <a:buClr>
                <a:srgbClr val="FF0000"/>
              </a:buClr>
            </a:pPr>
            <a:endParaRPr lang="en-US" sz="2800" kern="0" dirty="0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  <a:p>
            <a:pPr marL="457200" indent="-457200" algn="l">
              <a:buClr>
                <a:srgbClr val="FF0000"/>
              </a:buClr>
              <a:buFont typeface="Courier New" charset="0"/>
              <a:buChar char="o"/>
            </a:pPr>
            <a:endParaRPr lang="en-US" sz="2800" kern="0" dirty="0"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4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993" y="5897881"/>
            <a:ext cx="148336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7431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442912" y="346856"/>
            <a:ext cx="8229600" cy="90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sz="3600" b="1" kern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Results: Study population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640080" y="1512695"/>
            <a:ext cx="8276273" cy="4385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9pPr>
          </a:lstStyle>
          <a:p>
            <a:pPr marL="457200" indent="-457200" algn="l">
              <a:lnSpc>
                <a:spcPts val="3360"/>
              </a:lnSpc>
              <a:buClr>
                <a:srgbClr val="FF0000"/>
              </a:buClr>
              <a:buFont typeface="Courier New" charset="0"/>
              <a:buChar char="o"/>
            </a:pPr>
            <a:r>
              <a:rPr lang="en-US" sz="2800" kern="0" dirty="0">
                <a:latin typeface="Calibri" charset="0"/>
                <a:ea typeface="Calibri" charset="0"/>
                <a:cs typeface="Calibri" charset="0"/>
              </a:rPr>
              <a:t>MESA participants with Exam 6 rhythm monitoring</a:t>
            </a:r>
          </a:p>
          <a:p>
            <a:pPr marL="914400" lvl="1" indent="-457200" algn="l">
              <a:lnSpc>
                <a:spcPts val="3360"/>
              </a:lnSpc>
              <a:buClr>
                <a:srgbClr val="FF0000"/>
              </a:buClr>
              <a:buFont typeface="Courier New" charset="0"/>
              <a:buChar char="o"/>
            </a:pPr>
            <a:r>
              <a:rPr lang="en-US" sz="2400" kern="0" dirty="0">
                <a:latin typeface="Calibri" charset="0"/>
                <a:ea typeface="Calibri" charset="0"/>
                <a:cs typeface="Calibri" charset="0"/>
              </a:rPr>
              <a:t>N=1,324 as of January 2018</a:t>
            </a:r>
            <a:endParaRPr lang="en-US" sz="2400" kern="0" dirty="0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  <a:p>
            <a:pPr marL="914400" lvl="1" indent="-457200" algn="l">
              <a:lnSpc>
                <a:spcPts val="3360"/>
              </a:lnSpc>
              <a:buClr>
                <a:srgbClr val="FF0000"/>
              </a:buClr>
              <a:buFont typeface="Courier New" charset="0"/>
              <a:buChar char="o"/>
            </a:pPr>
            <a:r>
              <a:rPr lang="en-US" sz="2400" kern="0" dirty="0">
                <a:latin typeface="Calibri" charset="0"/>
                <a:ea typeface="Calibri" charset="0"/>
                <a:cs typeface="Calibri" charset="0"/>
              </a:rPr>
              <a:t>Excluded if &lt;2 days analyzable rhythm (n=27)</a:t>
            </a:r>
          </a:p>
          <a:p>
            <a:pPr marL="914400" lvl="1" indent="-457200" algn="l">
              <a:lnSpc>
                <a:spcPts val="3360"/>
              </a:lnSpc>
              <a:buClr>
                <a:srgbClr val="FF0000"/>
              </a:buClr>
              <a:buFont typeface="Courier New" charset="0"/>
              <a:buChar char="o"/>
            </a:pPr>
            <a:r>
              <a:rPr lang="en-US" sz="2400" kern="0" dirty="0">
                <a:latin typeface="Calibri" charset="0"/>
                <a:ea typeface="Calibri" charset="0"/>
                <a:cs typeface="Calibri" charset="0"/>
              </a:rPr>
              <a:t>Excluded if any AF/flutter on the monitor (n=86)</a:t>
            </a:r>
          </a:p>
          <a:p>
            <a:pPr marL="914400" lvl="1" indent="-457200" algn="l">
              <a:lnSpc>
                <a:spcPts val="3360"/>
              </a:lnSpc>
              <a:buClr>
                <a:srgbClr val="FF0000"/>
              </a:buClr>
              <a:buFont typeface="Courier New" charset="0"/>
              <a:buChar char="o"/>
            </a:pPr>
            <a:r>
              <a:rPr lang="en-US" sz="2400" kern="0" dirty="0">
                <a:latin typeface="Calibri" charset="0"/>
                <a:ea typeface="Calibri" charset="0"/>
                <a:cs typeface="Calibri" charset="0"/>
              </a:rPr>
              <a:t>N= 1,211 included in analysis</a:t>
            </a:r>
          </a:p>
          <a:p>
            <a:pPr marL="457200" indent="-457200" algn="l">
              <a:lnSpc>
                <a:spcPts val="3360"/>
              </a:lnSpc>
              <a:buClr>
                <a:srgbClr val="FF0000"/>
              </a:buClr>
              <a:buFont typeface="Courier New" charset="0"/>
              <a:buChar char="o"/>
            </a:pPr>
            <a:r>
              <a:rPr lang="en-US" sz="2800" kern="0" dirty="0">
                <a:latin typeface="Calibri" charset="0"/>
                <a:ea typeface="Calibri" charset="0"/>
                <a:cs typeface="Calibri" charset="0"/>
              </a:rPr>
              <a:t>For analysis of cardiac MRI characteristics</a:t>
            </a:r>
          </a:p>
          <a:p>
            <a:pPr marL="914400" lvl="1" indent="-457200" algn="l">
              <a:lnSpc>
                <a:spcPts val="3360"/>
              </a:lnSpc>
              <a:buClr>
                <a:srgbClr val="FF0000"/>
              </a:buClr>
              <a:buFont typeface="Courier New" charset="0"/>
              <a:buChar char="o"/>
            </a:pPr>
            <a:r>
              <a:rPr lang="en-US" sz="2400" kern="0" dirty="0">
                <a:latin typeface="Calibri" charset="0"/>
                <a:ea typeface="Calibri" charset="0"/>
                <a:cs typeface="Calibri" charset="0"/>
              </a:rPr>
              <a:t>Had cardiac MRI at Exam 5</a:t>
            </a:r>
          </a:p>
          <a:p>
            <a:pPr marL="914400" lvl="1" indent="-457200" algn="l">
              <a:lnSpc>
                <a:spcPts val="3360"/>
              </a:lnSpc>
              <a:buClr>
                <a:srgbClr val="FF0000"/>
              </a:buClr>
              <a:buFont typeface="Courier New" charset="0"/>
              <a:buChar char="o"/>
            </a:pPr>
            <a:r>
              <a:rPr lang="en-US" sz="2400" kern="0" dirty="0">
                <a:latin typeface="Calibri" charset="0"/>
                <a:ea typeface="Calibri" charset="0"/>
                <a:cs typeface="Calibri" charset="0"/>
              </a:rPr>
              <a:t>N=1,033</a:t>
            </a:r>
          </a:p>
        </p:txBody>
      </p:sp>
      <p:pic>
        <p:nvPicPr>
          <p:cNvPr id="4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993" y="5897881"/>
            <a:ext cx="148336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4227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457200" y="341858"/>
            <a:ext cx="8229600" cy="90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sz="3200" b="1" kern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Monitoring and participant characteristics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141890" y="1296979"/>
            <a:ext cx="8891751" cy="4220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9pPr>
          </a:lstStyle>
          <a:p>
            <a:pPr marL="457200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800" kern="0" dirty="0">
                <a:latin typeface="Calibri" charset="0"/>
                <a:ea typeface="Calibri" charset="0"/>
                <a:cs typeface="Calibri" charset="0"/>
              </a:rPr>
              <a:t>N= 1,211 participants included</a:t>
            </a:r>
          </a:p>
          <a:p>
            <a:pPr marL="914400" lvl="1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400" kern="0" dirty="0">
                <a:latin typeface="Calibri" charset="0"/>
                <a:ea typeface="Calibri" charset="0"/>
                <a:cs typeface="Calibri" charset="0"/>
              </a:rPr>
              <a:t>42% wore two patches</a:t>
            </a:r>
          </a:p>
          <a:p>
            <a:pPr marL="914400" lvl="1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400" kern="0" dirty="0">
                <a:latin typeface="Calibri" charset="0"/>
                <a:ea typeface="Calibri" charset="0"/>
                <a:cs typeface="Calibri" charset="0"/>
              </a:rPr>
              <a:t>median wear time per patch = 13.9 (IQR 12.9-14.0) days</a:t>
            </a:r>
          </a:p>
          <a:p>
            <a:pPr marL="914400" lvl="1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400" kern="0" dirty="0">
                <a:latin typeface="Calibri" charset="0"/>
                <a:ea typeface="Calibri" charset="0"/>
                <a:cs typeface="Calibri" charset="0"/>
              </a:rPr>
              <a:t>median analyzable time per patch = 13.7 (IQR 12.2 </a:t>
            </a:r>
            <a:r>
              <a:rPr lang="mr-IN" sz="2400" kern="0" dirty="0">
                <a:latin typeface="Calibri" charset="0"/>
                <a:ea typeface="Calibri" charset="0"/>
                <a:cs typeface="Calibri" charset="0"/>
              </a:rPr>
              <a:t>–</a:t>
            </a:r>
            <a:r>
              <a:rPr lang="en-US" sz="2400" kern="0" dirty="0">
                <a:latin typeface="Calibri" charset="0"/>
                <a:ea typeface="Calibri" charset="0"/>
                <a:cs typeface="Calibri" charset="0"/>
              </a:rPr>
              <a:t> 14.0) days</a:t>
            </a:r>
          </a:p>
          <a:p>
            <a:pPr marL="914400" lvl="1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400" kern="0" dirty="0">
                <a:latin typeface="Calibri" charset="0"/>
                <a:ea typeface="Calibri" charset="0"/>
                <a:cs typeface="Calibri" charset="0"/>
              </a:rPr>
              <a:t>Race/ethnicity:</a:t>
            </a:r>
          </a:p>
          <a:p>
            <a:pPr marL="1371600" lvl="2" indent="-457200" algn="l">
              <a:buClr>
                <a:srgbClr val="FF0000"/>
              </a:buClr>
              <a:buFont typeface="Courier New" charset="0"/>
              <a:buChar char="o"/>
              <a:tabLst>
                <a:tab pos="2511425" algn="l"/>
              </a:tabLst>
            </a:pPr>
            <a:r>
              <a:rPr lang="en-US" sz="2000" kern="0" dirty="0">
                <a:latin typeface="Calibri" charset="0"/>
                <a:ea typeface="Calibri" charset="0"/>
                <a:cs typeface="Calibri" charset="0"/>
              </a:rPr>
              <a:t>white	41%</a:t>
            </a:r>
          </a:p>
          <a:p>
            <a:pPr marL="1371600" lvl="2" indent="-457200" algn="l">
              <a:buClr>
                <a:srgbClr val="FF0000"/>
              </a:buClr>
              <a:buFont typeface="Courier New" charset="0"/>
              <a:buChar char="o"/>
              <a:tabLst>
                <a:tab pos="2511425" algn="l"/>
              </a:tabLst>
            </a:pPr>
            <a:r>
              <a:rPr lang="en-US" sz="2000" kern="0" dirty="0">
                <a:latin typeface="Calibri" charset="0"/>
                <a:ea typeface="Calibri" charset="0"/>
                <a:cs typeface="Calibri" charset="0"/>
              </a:rPr>
              <a:t>Chinese	14%</a:t>
            </a:r>
          </a:p>
          <a:p>
            <a:pPr marL="1371600" lvl="2" indent="-457200" algn="l">
              <a:buClr>
                <a:srgbClr val="FF0000"/>
              </a:buClr>
              <a:buFont typeface="Courier New" charset="0"/>
              <a:buChar char="o"/>
              <a:tabLst>
                <a:tab pos="2511425" algn="l"/>
              </a:tabLst>
            </a:pPr>
            <a:r>
              <a:rPr lang="en-US" sz="2000" kern="0" dirty="0">
                <a:latin typeface="Calibri" charset="0"/>
                <a:ea typeface="Calibri" charset="0"/>
                <a:cs typeface="Calibri" charset="0"/>
              </a:rPr>
              <a:t>AA	24%</a:t>
            </a:r>
          </a:p>
          <a:p>
            <a:pPr marL="1371600" lvl="2" indent="-457200" algn="l">
              <a:buClr>
                <a:srgbClr val="FF0000"/>
              </a:buClr>
              <a:buFont typeface="Courier New" charset="0"/>
              <a:buChar char="o"/>
              <a:tabLst>
                <a:tab pos="2511425" algn="l"/>
              </a:tabLst>
            </a:pPr>
            <a:r>
              <a:rPr lang="en-US" sz="2000" kern="0" dirty="0">
                <a:latin typeface="Calibri" charset="0"/>
                <a:ea typeface="Calibri" charset="0"/>
                <a:cs typeface="Calibri" charset="0"/>
              </a:rPr>
              <a:t>Hispanic	21%</a:t>
            </a:r>
          </a:p>
          <a:p>
            <a:pPr marL="914400" lvl="1" indent="-457200" algn="l">
              <a:buClr>
                <a:srgbClr val="FF0000"/>
              </a:buClr>
              <a:buFont typeface="Courier New" charset="0"/>
              <a:buChar char="o"/>
              <a:tabLst>
                <a:tab pos="2511425" algn="l"/>
              </a:tabLst>
            </a:pPr>
            <a:r>
              <a:rPr lang="en-US" sz="2400" kern="0" dirty="0">
                <a:latin typeface="Calibri" charset="0"/>
                <a:ea typeface="Calibri" charset="0"/>
                <a:cs typeface="Calibri" charset="0"/>
              </a:rPr>
              <a:t>6% with history of clinically-recognized AF but no AF on patch</a:t>
            </a:r>
          </a:p>
        </p:txBody>
      </p:sp>
      <p:pic>
        <p:nvPicPr>
          <p:cNvPr id="4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993" y="5897881"/>
            <a:ext cx="148336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34269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457200" y="304800"/>
            <a:ext cx="8229600" cy="90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endParaRPr lang="en-US" sz="3200" kern="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1278156" y="1249681"/>
            <a:ext cx="6496050" cy="910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9pPr>
          </a:lstStyle>
          <a:p>
            <a:pPr>
              <a:buClr>
                <a:srgbClr val="FF0000"/>
              </a:buClr>
            </a:pPr>
            <a:r>
              <a:rPr lang="en-US" sz="4400" b="1" kern="0" dirty="0">
                <a:latin typeface="Calibri" charset="0"/>
                <a:ea typeface="Calibri" charset="0"/>
                <a:cs typeface="Calibri" charset="0"/>
              </a:rPr>
              <a:t>Average PACs/hr</a:t>
            </a:r>
          </a:p>
        </p:txBody>
      </p:sp>
      <p:pic>
        <p:nvPicPr>
          <p:cNvPr id="4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993" y="5897881"/>
            <a:ext cx="148336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2981" y="3122212"/>
            <a:ext cx="5486400" cy="142240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4304725" y="3122212"/>
            <a:ext cx="442913" cy="1161087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1675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457200" y="304800"/>
            <a:ext cx="8229600" cy="90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sz="3200" b="1" kern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Distribution of Average PACs/hr (n=1,211)</a:t>
            </a:r>
            <a:endParaRPr lang="en-US" sz="3200" b="1" kern="0" dirty="0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1FAB4F8-63D4-374F-A4DA-03DA5ADB0B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1965" y="1735738"/>
            <a:ext cx="4498715" cy="329346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B3CFA59-EB54-8D49-B601-D2A0DD29F9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018" y="1735738"/>
            <a:ext cx="4498713" cy="3293461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2EA8556-D558-8343-B598-EA4BCE3381E8}"/>
              </a:ext>
            </a:extLst>
          </p:cNvPr>
          <p:cNvCxnSpPr/>
          <p:nvPr/>
        </p:nvCxnSpPr>
        <p:spPr>
          <a:xfrm>
            <a:off x="5262541" y="4444182"/>
            <a:ext cx="0" cy="22614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A725CC5-74F0-4746-8CF8-81525B4E6F61}"/>
              </a:ext>
            </a:extLst>
          </p:cNvPr>
          <p:cNvCxnSpPr/>
          <p:nvPr/>
        </p:nvCxnSpPr>
        <p:spPr>
          <a:xfrm>
            <a:off x="5585863" y="4444182"/>
            <a:ext cx="0" cy="22614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85D5FF8-2B8D-DF41-928F-ED300E2FEDC6}"/>
              </a:ext>
            </a:extLst>
          </p:cNvPr>
          <p:cNvCxnSpPr/>
          <p:nvPr/>
        </p:nvCxnSpPr>
        <p:spPr>
          <a:xfrm>
            <a:off x="7059563" y="4444182"/>
            <a:ext cx="0" cy="22614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0A487BD-F39F-924C-9998-E086D4208097}"/>
              </a:ext>
            </a:extLst>
          </p:cNvPr>
          <p:cNvSpPr txBox="1"/>
          <p:nvPr/>
        </p:nvSpPr>
        <p:spPr>
          <a:xfrm>
            <a:off x="881743" y="5897881"/>
            <a:ext cx="3219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Only 1 participant had zero PACs</a:t>
            </a:r>
          </a:p>
        </p:txBody>
      </p:sp>
    </p:spTree>
    <p:extLst>
      <p:ext uri="{BB962C8B-B14F-4D97-AF65-F5344CB8AC3E}">
        <p14:creationId xmlns:p14="http://schemas.microsoft.com/office/powerpoint/2010/main" val="83962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0" y="157169"/>
            <a:ext cx="8981954" cy="421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sz="2800" kern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Demographic &amp; Clinical Characteristics by Average PACs/hr</a:t>
            </a:r>
            <a:endParaRPr lang="en-US" sz="2800" kern="0" dirty="0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7510680"/>
              </p:ext>
            </p:extLst>
          </p:nvPr>
        </p:nvGraphicFramePr>
        <p:xfrm>
          <a:off x="361950" y="648003"/>
          <a:ext cx="8420100" cy="6134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5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32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55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49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&lt;1 PAC/hr</a:t>
                      </a:r>
                    </a:p>
                    <a:p>
                      <a:pPr algn="ctr"/>
                      <a:r>
                        <a:rPr lang="en-US" dirty="0"/>
                        <a:t>n = 249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r>
                        <a:rPr lang="mr-IN" baseline="0" dirty="0"/>
                        <a:t>–</a:t>
                      </a:r>
                      <a:r>
                        <a:rPr lang="en-US" baseline="0" dirty="0"/>
                        <a:t> 9.9 PAC/hr</a:t>
                      </a:r>
                    </a:p>
                    <a:p>
                      <a:pPr algn="ctr"/>
                      <a:r>
                        <a:rPr lang="en-US" baseline="0" dirty="0"/>
                        <a:t>n = 561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 </a:t>
                      </a:r>
                      <a:r>
                        <a:rPr lang="mr-IN" dirty="0"/>
                        <a:t>–</a:t>
                      </a:r>
                      <a:r>
                        <a:rPr lang="en-US" dirty="0"/>
                        <a:t> 49.9  PAC/hr</a:t>
                      </a:r>
                    </a:p>
                    <a:p>
                      <a:pPr algn="ctr"/>
                      <a:r>
                        <a:rPr lang="en-US" dirty="0"/>
                        <a:t> n = 257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≥ 50 PAC/hr</a:t>
                      </a:r>
                    </a:p>
                    <a:p>
                      <a:pPr algn="ctr"/>
                      <a:r>
                        <a:rPr lang="en-US" dirty="0"/>
                        <a:t>n = 144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8385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Age at e6, yr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69 (7)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73 (8)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77 (8)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77 (8)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251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Male,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9987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Race/Ethnicity,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0" indent="228600">
                        <a:tabLst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White</a:t>
                      </a:r>
                    </a:p>
                    <a:p>
                      <a:pPr marL="0" indent="228600">
                        <a:tabLst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Chinese</a:t>
                      </a:r>
                    </a:p>
                    <a:p>
                      <a:pPr marL="0" indent="228600">
                        <a:tabLst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AA</a:t>
                      </a:r>
                    </a:p>
                    <a:p>
                      <a:pPr marL="0" indent="228600">
                        <a:tabLst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Hispanic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8385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BMI,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kg/m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aseline="30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29 (5)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28 (5)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28 (6)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29 (5)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8385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Diabetes,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8385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Current smoking,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358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Treated HTN,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8385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Systolic BP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mmHg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118 (17)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120 (19)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124 (22)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125 (20)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385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e5 NT-proBNP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, pg/ml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65 (89)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98 (136)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136 (135)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143 (241)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1085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History clinical AF,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1085">
                <a:tc>
                  <a:txBody>
                    <a:bodyPr/>
                    <a:lstStyle/>
                    <a:p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eGFR 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(mL/min/</a:t>
                      </a:r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1.73 m²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87 (19)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82 (20)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79 (21)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81 (18)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 rot="5400000">
            <a:off x="7350177" y="2649984"/>
            <a:ext cx="1308780" cy="550065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FA83A13F-D3B8-9445-8866-B7B52DC94021}"/>
              </a:ext>
            </a:extLst>
          </p:cNvPr>
          <p:cNvSpPr/>
          <p:nvPr/>
        </p:nvSpPr>
        <p:spPr>
          <a:xfrm>
            <a:off x="2621279" y="4809744"/>
            <a:ext cx="5938735" cy="155448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80226FF7-6A87-3E43-A43E-589E2CF4BB74}"/>
              </a:ext>
            </a:extLst>
          </p:cNvPr>
          <p:cNvSpPr/>
          <p:nvPr/>
        </p:nvSpPr>
        <p:spPr>
          <a:xfrm>
            <a:off x="2871216" y="1700788"/>
            <a:ext cx="5390096" cy="365756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2ABEE331-78F2-0347-A7C5-3E340E26920B}"/>
              </a:ext>
            </a:extLst>
          </p:cNvPr>
          <p:cNvSpPr/>
          <p:nvPr/>
        </p:nvSpPr>
        <p:spPr>
          <a:xfrm>
            <a:off x="2804160" y="1304548"/>
            <a:ext cx="5507736" cy="365756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070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3" grpId="0" animBg="1"/>
      <p:bldP spid="3" grpId="1" animBg="1"/>
      <p:bldP spid="9" grpId="0" animBg="1"/>
      <p:bldP spid="9" grpId="1" animBg="1"/>
      <p:bldP spid="10" grpId="0" animBg="1"/>
      <p:bldP spid="10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457200" y="304800"/>
            <a:ext cx="8229600" cy="90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sz="3200" b="1" kern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Multivariable association of demographic characteristics with PACs/hr</a:t>
            </a:r>
          </a:p>
        </p:txBody>
      </p:sp>
      <p:pic>
        <p:nvPicPr>
          <p:cNvPr id="4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993" y="5897881"/>
            <a:ext cx="148336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1209930"/>
              </p:ext>
            </p:extLst>
          </p:nvPr>
        </p:nvGraphicFramePr>
        <p:xfrm>
          <a:off x="457200" y="1525592"/>
          <a:ext cx="8229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IRR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95% CI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Age, per 10 yr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1.33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Male vs. female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1.15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2.22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Race/ethnicity</a:t>
                      </a:r>
                    </a:p>
                    <a:p>
                      <a:pPr marL="0" indent="182563">
                        <a:tabLst/>
                      </a:pPr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White</a:t>
                      </a:r>
                    </a:p>
                    <a:p>
                      <a:pPr marL="0" indent="182563">
                        <a:tabLst/>
                      </a:pPr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Chinese</a:t>
                      </a:r>
                    </a:p>
                    <a:p>
                      <a:pPr marL="0" indent="182563">
                        <a:tabLst/>
                      </a:pPr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African American</a:t>
                      </a:r>
                    </a:p>
                    <a:p>
                      <a:pPr marL="0" indent="182563">
                        <a:tabLst/>
                      </a:pPr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Hispanic</a:t>
                      </a:r>
                    </a:p>
                    <a:p>
                      <a:pPr marL="0" indent="182563">
                        <a:tabLst/>
                      </a:pP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Reference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0.66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1.32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0.68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0.36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1.20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0.91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1.92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0.41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1.15</a:t>
                      </a:r>
                    </a:p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200" y="5463838"/>
            <a:ext cx="822960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/>
              <a:t>Greater age and male sex are associated with more PACs/hr; results were similar for AAs and whites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7E2ECFA-2A39-0745-BB5B-C0A463F1F691}"/>
              </a:ext>
            </a:extLst>
          </p:cNvPr>
          <p:cNvSpPr/>
          <p:nvPr/>
        </p:nvSpPr>
        <p:spPr>
          <a:xfrm>
            <a:off x="4052048" y="3603812"/>
            <a:ext cx="967242" cy="131180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F878EC3-AA39-974B-9525-5CC6A022181F}"/>
              </a:ext>
            </a:extLst>
          </p:cNvPr>
          <p:cNvSpPr/>
          <p:nvPr/>
        </p:nvSpPr>
        <p:spPr>
          <a:xfrm>
            <a:off x="4052048" y="1854842"/>
            <a:ext cx="967242" cy="131180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017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7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457200" y="107581"/>
            <a:ext cx="8229600" cy="448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sz="3200" b="1" kern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Multivariable associations with PAC count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934876"/>
              </p:ext>
            </p:extLst>
          </p:nvPr>
        </p:nvGraphicFramePr>
        <p:xfrm>
          <a:off x="457200" y="647055"/>
          <a:ext cx="8229600" cy="612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6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25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0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IRR*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95% CI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Age, per 10 yr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1.56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1.27 - 1.90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7547813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Male vs. female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1.62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1.16 - 2.27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743371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Race/ethnicity (white=ref)</a:t>
                      </a:r>
                    </a:p>
                    <a:p>
                      <a:pPr marL="0" indent="182563">
                        <a:tabLst/>
                      </a:pPr>
                      <a:r>
                        <a:rPr lang="en-US" sz="2200" baseline="0" dirty="0">
                          <a:solidFill>
                            <a:schemeClr val="tx1"/>
                          </a:solidFill>
                        </a:rPr>
                        <a:t>Chinese</a:t>
                      </a:r>
                    </a:p>
                    <a:p>
                      <a:pPr marL="0" indent="182563">
                        <a:tabLst/>
                      </a:pPr>
                      <a:r>
                        <a:rPr lang="en-US" sz="2200" baseline="0" dirty="0">
                          <a:solidFill>
                            <a:schemeClr val="tx1"/>
                          </a:solidFill>
                        </a:rPr>
                        <a:t>African American</a:t>
                      </a:r>
                    </a:p>
                    <a:p>
                      <a:pPr marL="0" indent="182563">
                        <a:tabLst/>
                      </a:pPr>
                      <a:r>
                        <a:rPr lang="en-US" sz="2200" baseline="0" dirty="0">
                          <a:solidFill>
                            <a:schemeClr val="tx1"/>
                          </a:solidFill>
                        </a:rPr>
                        <a:t>Hispanic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0.65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1.13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0.60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2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0.34 - 12.5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0.76 - 1.67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0.35 - 1.03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297161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BMI, per 5 kg/m</a:t>
                      </a:r>
                      <a:r>
                        <a:rPr lang="en-US" sz="2200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1.12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0.95 - 1.33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Diabetes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1.07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0.68 - 1.68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Current smoking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1.53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0.79 - 2.97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Treated hypertension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0.85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0.62 - 1.17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Systolic BP, per 10 mmHg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1.15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1.04 - 1.26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e5 NT-proBNP, per 150 pg/ml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1.02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0.91 - 1.15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History of AF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1.70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1.01 - 2.87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aseline="0" dirty="0">
                          <a:solidFill>
                            <a:schemeClr val="tx1"/>
                          </a:solidFill>
                        </a:rPr>
                        <a:t>eGFR, per 20 (mL/min/</a:t>
                      </a:r>
                      <a:r>
                        <a:rPr lang="en-US" sz="2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1.73 m²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1.11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0.98 - 1.26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2C0B4C2C-CE34-C74E-8A62-E4D610EF3FA9}"/>
              </a:ext>
            </a:extLst>
          </p:cNvPr>
          <p:cNvSpPr/>
          <p:nvPr/>
        </p:nvSpPr>
        <p:spPr>
          <a:xfrm>
            <a:off x="4805084" y="2151530"/>
            <a:ext cx="967242" cy="131180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D3E0AFA-3A1D-9440-AB23-E378E1CCBDDB}"/>
              </a:ext>
            </a:extLst>
          </p:cNvPr>
          <p:cNvSpPr/>
          <p:nvPr/>
        </p:nvSpPr>
        <p:spPr>
          <a:xfrm>
            <a:off x="4805084" y="1046624"/>
            <a:ext cx="967242" cy="939339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B30BB011-4D74-4645-BE8D-1FD756A31F8B}"/>
              </a:ext>
            </a:extLst>
          </p:cNvPr>
          <p:cNvSpPr/>
          <p:nvPr/>
        </p:nvSpPr>
        <p:spPr>
          <a:xfrm>
            <a:off x="4940299" y="5099932"/>
            <a:ext cx="3149601" cy="365756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56CBD28F-E599-9743-8DC7-1FE1337F6D22}"/>
              </a:ext>
            </a:extLst>
          </p:cNvPr>
          <p:cNvSpPr/>
          <p:nvPr/>
        </p:nvSpPr>
        <p:spPr>
          <a:xfrm>
            <a:off x="4940299" y="5938132"/>
            <a:ext cx="3149601" cy="365756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24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208547" y="415773"/>
            <a:ext cx="8775031" cy="54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sz="3200" kern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e5 Cardiac MRI Measures by e6 Average PACs/hr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160374"/>
              </p:ext>
            </p:extLst>
          </p:nvPr>
        </p:nvGraphicFramePr>
        <p:xfrm>
          <a:off x="208547" y="1317712"/>
          <a:ext cx="8573503" cy="4378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5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71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59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09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4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49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&lt;1 PAC/hr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n = 187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1</a:t>
                      </a:r>
                      <a:r>
                        <a:rPr lang="mr-IN" baseline="0" dirty="0">
                          <a:solidFill>
                            <a:schemeClr val="bg1"/>
                          </a:solidFill>
                        </a:rPr>
                        <a:t>–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9.9 PAC/hr</a:t>
                      </a:r>
                    </a:p>
                    <a:p>
                      <a:pPr algn="ctr"/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n = 449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10 </a:t>
                      </a:r>
                      <a:r>
                        <a:rPr lang="mr-IN" dirty="0">
                          <a:solidFill>
                            <a:schemeClr val="bg1"/>
                          </a:solidFill>
                        </a:rPr>
                        <a:t>–</a:t>
                      </a: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 49.9  PAC/hr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 n = 206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≥ 50 PAC/hr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n = 107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8385">
                <a:tc>
                  <a:txBody>
                    <a:bodyPr/>
                    <a:lstStyle/>
                    <a:p>
                      <a:r>
                        <a:rPr lang="en-US" dirty="0"/>
                        <a:t>LA max</a:t>
                      </a:r>
                      <a:r>
                        <a:rPr lang="en-US" baseline="0" dirty="0"/>
                        <a:t> volume (ml)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59 (17)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62 (21)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66 (20)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68 (20)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8385">
                <a:tc>
                  <a:txBody>
                    <a:bodyPr/>
                    <a:lstStyle/>
                    <a:p>
                      <a:r>
                        <a:rPr lang="en-US" dirty="0"/>
                        <a:t>LA min volume (ml)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 (10)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 (13)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 (13)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34 (14)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385">
                <a:tc>
                  <a:txBody>
                    <a:bodyPr/>
                    <a:lstStyle/>
                    <a:p>
                      <a:r>
                        <a:rPr lang="en-US" dirty="0"/>
                        <a:t>LA strain</a:t>
                      </a:r>
                      <a:r>
                        <a:rPr lang="en-US" baseline="0" dirty="0"/>
                        <a:t> (%)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 (13)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34 (14)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32 (14)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 (14)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8385">
                <a:tc>
                  <a:txBody>
                    <a:bodyPr/>
                    <a:lstStyle/>
                    <a:p>
                      <a:r>
                        <a:rPr lang="en-US" dirty="0"/>
                        <a:t>LA total EF</a:t>
                      </a:r>
                      <a:r>
                        <a:rPr lang="en-US" baseline="0" dirty="0"/>
                        <a:t> (%)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59 (9)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58 (10)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54 (11)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51 (11)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8385">
                <a:tc>
                  <a:txBody>
                    <a:bodyPr/>
                    <a:lstStyle/>
                    <a:p>
                      <a:r>
                        <a:rPr lang="en-US" dirty="0"/>
                        <a:t>LA passive EF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 (8)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 (8)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 (8)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 (7)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8385">
                <a:tc>
                  <a:txBody>
                    <a:bodyPr/>
                    <a:lstStyle/>
                    <a:p>
                      <a:r>
                        <a:rPr lang="en-US" dirty="0"/>
                        <a:t>LA active EF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44 (10)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44 (11)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41 (11)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40 (10)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838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8385">
                <a:tc>
                  <a:txBody>
                    <a:bodyPr/>
                    <a:lstStyle/>
                    <a:p>
                      <a:r>
                        <a:rPr lang="en-US" dirty="0"/>
                        <a:t>LV mass (g)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115 (26)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122 (35)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125 (34)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134 (37)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1085">
                <a:tc>
                  <a:txBody>
                    <a:bodyPr/>
                    <a:lstStyle/>
                    <a:p>
                      <a:r>
                        <a:rPr lang="en-US" dirty="0"/>
                        <a:t>LV volume (ml)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114 (26)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121 (30)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122 (33)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124 (28)</a:t>
                      </a: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9663B88F-C01D-AD4D-A842-8D71D606C63D}"/>
              </a:ext>
            </a:extLst>
          </p:cNvPr>
          <p:cNvSpPr/>
          <p:nvPr/>
        </p:nvSpPr>
        <p:spPr>
          <a:xfrm>
            <a:off x="2563468" y="2035008"/>
            <a:ext cx="5938735" cy="78702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D36D30DC-3782-4348-9ECC-608CAEF81BB3}"/>
              </a:ext>
            </a:extLst>
          </p:cNvPr>
          <p:cNvSpPr/>
          <p:nvPr/>
        </p:nvSpPr>
        <p:spPr>
          <a:xfrm>
            <a:off x="2563468" y="2896860"/>
            <a:ext cx="5938735" cy="1596312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FB0E1AAD-595B-3C4F-8B60-6AE0BC636470}"/>
              </a:ext>
            </a:extLst>
          </p:cNvPr>
          <p:cNvSpPr/>
          <p:nvPr/>
        </p:nvSpPr>
        <p:spPr>
          <a:xfrm>
            <a:off x="2563468" y="4962144"/>
            <a:ext cx="5938735" cy="78702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701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6" grpId="0" animBg="1"/>
      <p:bldP spid="6" grpId="1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457200" y="304800"/>
            <a:ext cx="8229600" cy="90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endParaRPr lang="en-US" sz="3200" kern="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4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993" y="5897881"/>
            <a:ext cx="148336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400050" y="1249681"/>
            <a:ext cx="8343900" cy="4367858"/>
            <a:chOff x="400050" y="1249681"/>
            <a:chExt cx="8343900" cy="4367858"/>
          </a:xfrm>
        </p:grpSpPr>
        <p:sp>
          <p:nvSpPr>
            <p:cNvPr id="3" name="Content Placeholder 2"/>
            <p:cNvSpPr txBox="1">
              <a:spLocks/>
            </p:cNvSpPr>
            <p:nvPr/>
          </p:nvSpPr>
          <p:spPr bwMode="auto">
            <a:xfrm>
              <a:off x="400050" y="1249681"/>
              <a:ext cx="8343900" cy="3119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FAA26D3D-D897-4be2-8F04-BA451C77F1D7}">
                <ma14:placeholderFlag xmlns="" xmlns:ma14="http://schemas.microsoft.com/office/mac/drawingml/2011/main" val="1"/>
              </a:ext>
            </a:extLst>
          </p:spPr>
          <p:txBody>
            <a:bodyPr vert="horz" wrap="square" lIns="91440" tIns="45720" rIns="91440" bIns="45720" numCol="2" anchor="t" anchorCtr="0" compatLnSpc="1">
              <a:prstTxWarp prst="textNoShape">
                <a:avLst/>
              </a:prstTxWarp>
              <a:noAutofit/>
            </a:bodyPr>
            <a:lstStyle>
              <a:lvl1pPr marL="0" indent="0" algn="ctr" rtl="0" eaLnBrk="0" fontAlgn="base" hangingPunct="0">
                <a:spcBef>
                  <a:spcPct val="20000"/>
                </a:spcBef>
                <a:spcAft>
                  <a:spcPct val="0"/>
                </a:spcAft>
                <a:buNone/>
                <a:defRPr sz="32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457200" indent="0" algn="ctr" rtl="0" eaLnBrk="0" fontAlgn="base" hangingPunct="0">
                <a:spcBef>
                  <a:spcPct val="20000"/>
                </a:spcBef>
                <a:spcAft>
                  <a:spcPct val="0"/>
                </a:spcAft>
                <a:buNone/>
                <a:defRPr sz="2800">
                  <a:solidFill>
                    <a:schemeClr val="tx1"/>
                  </a:solidFill>
                  <a:latin typeface="+mn-lt"/>
                  <a:ea typeface="ＭＳ Ｐゴシック" pitchFamily="-65" charset="-128"/>
                </a:defRPr>
              </a:lvl2pPr>
              <a:lvl3pPr marL="914400" indent="0" algn="ctr" rtl="0" eaLnBrk="0" fontAlgn="base" hangingPunct="0">
                <a:spcBef>
                  <a:spcPct val="20000"/>
                </a:spcBef>
                <a:spcAft>
                  <a:spcPct val="0"/>
                </a:spcAft>
                <a:buNone/>
                <a:defRPr sz="2400">
                  <a:solidFill>
                    <a:schemeClr val="tx1"/>
                  </a:solidFill>
                  <a:latin typeface="+mn-lt"/>
                  <a:ea typeface="ＭＳ Ｐゴシック" pitchFamily="-65" charset="-128"/>
                </a:defRPr>
              </a:lvl3pPr>
              <a:lvl4pPr marL="1371600" indent="0" algn="ctr" rtl="0" eaLnBrk="0" fontAlgn="base" hangingPunct="0">
                <a:spcBef>
                  <a:spcPct val="20000"/>
                </a:spcBef>
                <a:spcAft>
                  <a:spcPct val="0"/>
                </a:spcAft>
                <a:buNone/>
                <a:defRPr sz="2000">
                  <a:solidFill>
                    <a:schemeClr val="tx1"/>
                  </a:solidFill>
                  <a:latin typeface="+mn-lt"/>
                  <a:ea typeface="ＭＳ Ｐゴシック" pitchFamily="-65" charset="-128"/>
                </a:defRPr>
              </a:lvl4pPr>
              <a:lvl5pPr marL="1828800" indent="0" algn="ctr" rtl="0" eaLnBrk="0" fontAlgn="base" hangingPunct="0">
                <a:spcBef>
                  <a:spcPct val="20000"/>
                </a:spcBef>
                <a:spcAft>
                  <a:spcPct val="0"/>
                </a:spcAft>
                <a:buNone/>
                <a:defRPr sz="2000">
                  <a:solidFill>
                    <a:schemeClr val="tx1"/>
                  </a:solidFill>
                  <a:latin typeface="+mn-lt"/>
                  <a:ea typeface="ＭＳ Ｐゴシック" pitchFamily="-65" charset="-128"/>
                </a:defRPr>
              </a:lvl5pPr>
              <a:lvl6pPr marL="2286000" indent="0" algn="ctr" rtl="0" fontAlgn="base">
                <a:spcBef>
                  <a:spcPct val="20000"/>
                </a:spcBef>
                <a:spcAft>
                  <a:spcPct val="0"/>
                </a:spcAft>
                <a:buNone/>
                <a:defRPr sz="2000">
                  <a:solidFill>
                    <a:schemeClr val="tx1"/>
                  </a:solidFill>
                  <a:latin typeface="+mn-lt"/>
                  <a:ea typeface="ＭＳ Ｐゴシック" pitchFamily="-65" charset="-128"/>
                </a:defRPr>
              </a:lvl6pPr>
              <a:lvl7pPr marL="2743200" indent="0" algn="ctr" rtl="0" fontAlgn="base">
                <a:spcBef>
                  <a:spcPct val="20000"/>
                </a:spcBef>
                <a:spcAft>
                  <a:spcPct val="0"/>
                </a:spcAft>
                <a:buNone/>
                <a:defRPr sz="2000">
                  <a:solidFill>
                    <a:schemeClr val="tx1"/>
                  </a:solidFill>
                  <a:latin typeface="+mn-lt"/>
                  <a:ea typeface="ＭＳ Ｐゴシック" pitchFamily="-65" charset="-128"/>
                </a:defRPr>
              </a:lvl7pPr>
              <a:lvl8pPr marL="3200400" indent="0" algn="ctr" rtl="0" fontAlgn="base">
                <a:spcBef>
                  <a:spcPct val="20000"/>
                </a:spcBef>
                <a:spcAft>
                  <a:spcPct val="0"/>
                </a:spcAft>
                <a:buNone/>
                <a:defRPr sz="2000">
                  <a:solidFill>
                    <a:schemeClr val="tx1"/>
                  </a:solidFill>
                  <a:latin typeface="+mn-lt"/>
                  <a:ea typeface="ＭＳ Ｐゴシック" pitchFamily="-65" charset="-128"/>
                </a:defRPr>
              </a:lvl8pPr>
              <a:lvl9pPr marL="3657600" indent="0" algn="ctr" rtl="0" fontAlgn="base">
                <a:spcBef>
                  <a:spcPct val="20000"/>
                </a:spcBef>
                <a:spcAft>
                  <a:spcPct val="0"/>
                </a:spcAft>
                <a:buNone/>
                <a:defRPr sz="2000">
                  <a:solidFill>
                    <a:schemeClr val="tx1"/>
                  </a:solidFill>
                  <a:latin typeface="+mn-lt"/>
                  <a:ea typeface="ＭＳ Ｐゴシック" pitchFamily="-65" charset="-128"/>
                </a:defRPr>
              </a:lvl9pPr>
            </a:lstStyle>
            <a:p>
              <a:pPr algn="l">
                <a:buClr>
                  <a:srgbClr val="FF0000"/>
                </a:buClr>
              </a:pPr>
              <a:r>
                <a:rPr lang="en-US" sz="3600" b="1" kern="0" dirty="0">
                  <a:latin typeface="Calibri" charset="0"/>
                  <a:ea typeface="Calibri" charset="0"/>
                  <a:cs typeface="Calibri" charset="0"/>
                </a:rPr>
                <a:t>Writing group:</a:t>
              </a:r>
            </a:p>
            <a:p>
              <a:pPr indent="457200" algn="l">
                <a:buClr>
                  <a:srgbClr val="FF0000"/>
                </a:buClr>
              </a:pPr>
              <a:r>
                <a:rPr lang="en-US" sz="3400" kern="0" dirty="0">
                  <a:latin typeface="Calibri" charset="0"/>
                  <a:ea typeface="Calibri" charset="0"/>
                  <a:cs typeface="Calibri" charset="0"/>
                </a:rPr>
                <a:t>Susan R. Heckbert</a:t>
              </a:r>
            </a:p>
            <a:p>
              <a:pPr indent="457200" algn="l">
                <a:buClr>
                  <a:srgbClr val="FF0000"/>
                </a:buClr>
              </a:pPr>
              <a:r>
                <a:rPr lang="en-US" sz="3400" kern="0" dirty="0">
                  <a:latin typeface="Calibri" charset="0"/>
                  <a:ea typeface="Calibri" charset="0"/>
                  <a:cs typeface="Calibri" charset="0"/>
                </a:rPr>
                <a:t>Paul N. Jensen</a:t>
              </a:r>
            </a:p>
            <a:p>
              <a:pPr indent="457200" algn="l">
                <a:buClr>
                  <a:srgbClr val="FF0000"/>
                </a:buClr>
              </a:pPr>
              <a:r>
                <a:rPr lang="en-US" sz="3400" kern="0" dirty="0">
                  <a:latin typeface="Calibri" charset="0"/>
                  <a:ea typeface="Calibri" charset="0"/>
                  <a:cs typeface="Calibri" charset="0"/>
                </a:rPr>
                <a:t>Colleen </a:t>
              </a:r>
              <a:r>
                <a:rPr lang="en-US" sz="3400" kern="0" dirty="0" err="1">
                  <a:latin typeface="Calibri" charset="0"/>
                  <a:ea typeface="Calibri" charset="0"/>
                  <a:cs typeface="Calibri" charset="0"/>
                </a:rPr>
                <a:t>Sitlani</a:t>
              </a:r>
              <a:endParaRPr lang="en-US" sz="3400" kern="0" dirty="0">
                <a:latin typeface="Calibri" charset="0"/>
                <a:ea typeface="Calibri" charset="0"/>
                <a:cs typeface="Calibri" charset="0"/>
              </a:endParaRPr>
            </a:p>
            <a:p>
              <a:pPr indent="457200" algn="l">
                <a:buClr>
                  <a:srgbClr val="FF0000"/>
                </a:buClr>
              </a:pPr>
              <a:r>
                <a:rPr lang="en-US" sz="3400" kern="0" dirty="0">
                  <a:latin typeface="Calibri" charset="0"/>
                  <a:ea typeface="Calibri" charset="0"/>
                  <a:cs typeface="Calibri" charset="0"/>
                </a:rPr>
                <a:t>Thomas R. Austin</a:t>
              </a:r>
            </a:p>
            <a:p>
              <a:pPr indent="457200" algn="l">
                <a:buClr>
                  <a:srgbClr val="FF0000"/>
                </a:buClr>
              </a:pPr>
              <a:r>
                <a:rPr lang="en-US" sz="3400" kern="0" dirty="0">
                  <a:latin typeface="Calibri" charset="0"/>
                  <a:ea typeface="Calibri" charset="0"/>
                  <a:cs typeface="Calibri" charset="0"/>
                </a:rPr>
                <a:t>James S. Floyd</a:t>
              </a:r>
            </a:p>
            <a:p>
              <a:pPr indent="457200" algn="l">
                <a:buClr>
                  <a:srgbClr val="FF0000"/>
                </a:buClr>
              </a:pPr>
              <a:endParaRPr lang="en-US" sz="3400" kern="0" dirty="0">
                <a:latin typeface="Calibri" charset="0"/>
                <a:ea typeface="Calibri" charset="0"/>
                <a:cs typeface="Calibri" charset="0"/>
              </a:endParaRPr>
            </a:p>
            <a:p>
              <a:pPr indent="457200" algn="l">
                <a:buClr>
                  <a:srgbClr val="FF0000"/>
                </a:buClr>
              </a:pPr>
              <a:endParaRPr lang="en-US" sz="3400" kern="0" dirty="0">
                <a:latin typeface="Calibri" charset="0"/>
                <a:ea typeface="Calibri" charset="0"/>
                <a:cs typeface="Calibri" charset="0"/>
              </a:endParaRPr>
            </a:p>
            <a:p>
              <a:pPr indent="457200" algn="l">
                <a:buClr>
                  <a:srgbClr val="FF0000"/>
                </a:buClr>
              </a:pPr>
              <a:r>
                <a:rPr lang="en-US" sz="3400" kern="0" dirty="0" err="1">
                  <a:latin typeface="Calibri" charset="0"/>
                  <a:ea typeface="Calibri" charset="0"/>
                  <a:cs typeface="Calibri" charset="0"/>
                </a:rPr>
                <a:t>Elsayed</a:t>
              </a:r>
              <a:r>
                <a:rPr lang="en-US" sz="3400" kern="0" dirty="0">
                  <a:latin typeface="Calibri" charset="0"/>
                  <a:ea typeface="Calibri" charset="0"/>
                  <a:cs typeface="Calibri" charset="0"/>
                </a:rPr>
                <a:t> Z. Soliman</a:t>
              </a:r>
            </a:p>
            <a:p>
              <a:pPr indent="457200" algn="l">
                <a:buClr>
                  <a:srgbClr val="FF0000"/>
                </a:buClr>
              </a:pPr>
              <a:r>
                <a:rPr lang="en-US" sz="3400" kern="0" dirty="0">
                  <a:latin typeface="Calibri" charset="0"/>
                  <a:ea typeface="Calibri" charset="0"/>
                  <a:cs typeface="Calibri" charset="0"/>
                </a:rPr>
                <a:t>Nona Sotoodehnia</a:t>
              </a:r>
            </a:p>
            <a:p>
              <a:pPr indent="457200" algn="l">
                <a:buClr>
                  <a:srgbClr val="FF0000"/>
                </a:buClr>
              </a:pPr>
              <a:r>
                <a:rPr lang="en-US" sz="3400" kern="0" dirty="0">
                  <a:latin typeface="Calibri" charset="0"/>
                  <a:ea typeface="Calibri" charset="0"/>
                  <a:cs typeface="Calibri" charset="0"/>
                </a:rPr>
                <a:t>Richard A. Kronmal</a:t>
              </a:r>
            </a:p>
            <a:p>
              <a:pPr indent="457200" algn="l">
                <a:buClr>
                  <a:srgbClr val="FF0000"/>
                </a:buClr>
              </a:pPr>
              <a:r>
                <a:rPr lang="en-US" sz="3400" kern="0" dirty="0">
                  <a:latin typeface="Calibri" charset="0"/>
                  <a:ea typeface="Calibri" charset="0"/>
                  <a:cs typeface="Calibri" charset="0"/>
                </a:rPr>
                <a:t>Joao A.C. Lima</a:t>
              </a:r>
            </a:p>
            <a:p>
              <a:pPr algn="l">
                <a:buClr>
                  <a:srgbClr val="FF0000"/>
                </a:buClr>
              </a:pPr>
              <a:endParaRPr lang="en-US" sz="2800" kern="0" dirty="0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830716" y="5001986"/>
              <a:ext cx="5004896" cy="615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400" kern="0" dirty="0">
                  <a:latin typeface="Calibri" charset="0"/>
                  <a:ea typeface="Calibri" charset="0"/>
                  <a:cs typeface="Calibri" charset="0"/>
                </a:rPr>
                <a:t>Bharath Ambale Venkatesh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6012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147091" y="96836"/>
            <a:ext cx="8849819" cy="835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sz="2800" b="1" kern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Adjusted associations of MRI characteristics with PACs/hr</a:t>
            </a:r>
          </a:p>
          <a:p>
            <a:r>
              <a:rPr lang="en-US" sz="2800" b="1" kern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each line is a separate model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766055"/>
              </p:ext>
            </p:extLst>
          </p:nvPr>
        </p:nvGraphicFramePr>
        <p:xfrm>
          <a:off x="938467" y="1047582"/>
          <a:ext cx="7267066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3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7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56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076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Model 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8973417"/>
                  </a:ext>
                </a:extLst>
              </a:tr>
              <a:tr h="43076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IRR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95% CI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765">
                <a:tc>
                  <a:txBody>
                    <a:bodyPr/>
                    <a:lstStyle/>
                    <a:p>
                      <a:r>
                        <a:rPr lang="en-US" sz="2400" dirty="0"/>
                        <a:t>LA max</a:t>
                      </a:r>
                      <a:r>
                        <a:rPr lang="en-US" sz="2400" baseline="0" dirty="0"/>
                        <a:t> volume,</a:t>
                      </a:r>
                      <a:r>
                        <a:rPr lang="en-US" sz="2000" baseline="0" dirty="0"/>
                        <a:t>*per 25%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1.15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0.99 - 1.35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765">
                <a:tc>
                  <a:txBody>
                    <a:bodyPr/>
                    <a:lstStyle/>
                    <a:p>
                      <a:r>
                        <a:rPr lang="en-US" sz="2400" dirty="0"/>
                        <a:t>LA min volume,</a:t>
                      </a:r>
                      <a:r>
                        <a:rPr lang="en-US" sz="2000" dirty="0"/>
                        <a:t>*per 25%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1.10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1.01 - 1.19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765">
                <a:tc>
                  <a:txBody>
                    <a:bodyPr/>
                    <a:lstStyle/>
                    <a:p>
                      <a:r>
                        <a:rPr lang="en-US" sz="2400" dirty="0"/>
                        <a:t>LA max longitudinal strain</a:t>
                      </a:r>
                      <a:r>
                        <a:rPr lang="en-US" sz="2400" baseline="0" dirty="0"/>
                        <a:t> (%)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0.85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0.73 - 0.99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765">
                <a:tc>
                  <a:txBody>
                    <a:bodyPr/>
                    <a:lstStyle/>
                    <a:p>
                      <a:r>
                        <a:rPr lang="en-US" sz="2400" dirty="0"/>
                        <a:t>LA total EF</a:t>
                      </a:r>
                      <a:r>
                        <a:rPr lang="en-US" sz="2400" baseline="0" dirty="0"/>
                        <a:t>,</a:t>
                      </a:r>
                      <a:r>
                        <a:rPr lang="en-US" sz="2000" baseline="0" dirty="0"/>
                        <a:t> per 10%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0.80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0.66 - 0.99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0765">
                <a:tc>
                  <a:txBody>
                    <a:bodyPr/>
                    <a:lstStyle/>
                    <a:p>
                      <a:r>
                        <a:rPr lang="en-US" sz="2400" dirty="0"/>
                        <a:t>LA passive EF</a:t>
                      </a:r>
                      <a:r>
                        <a:rPr lang="en-US" sz="2000" baseline="0" dirty="0"/>
                        <a:t>, per 10%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0.83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0.62  - 1.11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0765">
                <a:tc>
                  <a:txBody>
                    <a:bodyPr/>
                    <a:lstStyle/>
                    <a:p>
                      <a:r>
                        <a:rPr lang="en-US" sz="2400" dirty="0"/>
                        <a:t>LA active EF</a:t>
                      </a:r>
                      <a:r>
                        <a:rPr lang="en-US" sz="2000" baseline="0" dirty="0"/>
                        <a:t>, per 10%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0.84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0.69 - 1.02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076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07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LV mass</a:t>
                      </a:r>
                      <a:r>
                        <a:rPr lang="en-US" sz="2000" baseline="0" dirty="0"/>
                        <a:t>,* per 25%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1.35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1.01 - 1.82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07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LV volume</a:t>
                      </a:r>
                      <a:r>
                        <a:rPr lang="en-US" sz="2000" dirty="0"/>
                        <a:t>,</a:t>
                      </a:r>
                      <a:r>
                        <a:rPr lang="en-US" sz="2000" baseline="0" dirty="0"/>
                        <a:t>* per 25%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0.97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0.74 - 1.27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7149" y="6178207"/>
            <a:ext cx="8988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* indexed on height and weight, by sex</a:t>
            </a:r>
          </a:p>
          <a:p>
            <a:r>
              <a:rPr lang="en-US" sz="1600" dirty="0"/>
              <a:t>Model 1: adj for age and race</a:t>
            </a:r>
            <a:endParaRPr lang="en-US" sz="20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15DC326-0D37-F548-989D-E1D7E869028E}"/>
              </a:ext>
            </a:extLst>
          </p:cNvPr>
          <p:cNvSpPr/>
          <p:nvPr/>
        </p:nvSpPr>
        <p:spPr>
          <a:xfrm>
            <a:off x="4886654" y="1897155"/>
            <a:ext cx="967242" cy="1004044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7164956-42F3-004D-80B3-6E6C525AE5A2}"/>
              </a:ext>
            </a:extLst>
          </p:cNvPr>
          <p:cNvSpPr/>
          <p:nvPr/>
        </p:nvSpPr>
        <p:spPr>
          <a:xfrm>
            <a:off x="4886654" y="2793627"/>
            <a:ext cx="967242" cy="195430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6D28A77-C634-2441-B54E-9A87A74F365C}"/>
              </a:ext>
            </a:extLst>
          </p:cNvPr>
          <p:cNvSpPr/>
          <p:nvPr/>
        </p:nvSpPr>
        <p:spPr>
          <a:xfrm>
            <a:off x="4886654" y="5160306"/>
            <a:ext cx="967242" cy="49305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78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457200" y="273372"/>
            <a:ext cx="8229600" cy="90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sz="4000" b="1" kern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Additional analyses</a:t>
            </a:r>
            <a:endParaRPr lang="en-US" sz="3600" b="1" kern="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825919" y="1204101"/>
            <a:ext cx="7492163" cy="5060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9pPr>
          </a:lstStyle>
          <a:p>
            <a:pPr marL="457200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800" kern="0" dirty="0">
                <a:latin typeface="Calibri" charset="0"/>
                <a:ea typeface="Calibri" charset="0"/>
                <a:cs typeface="Calibri" charset="0"/>
              </a:rPr>
              <a:t>Exclude top 5% of PACs/hour</a:t>
            </a:r>
          </a:p>
          <a:p>
            <a:pPr marL="914400" lvl="1" indent="-457200" algn="l">
              <a:spcBef>
                <a:spcPts val="200"/>
              </a:spcBef>
              <a:buClr>
                <a:srgbClr val="FF0000"/>
              </a:buClr>
              <a:buFont typeface="Courier New" charset="0"/>
              <a:buChar char="o"/>
            </a:pPr>
            <a:r>
              <a:rPr lang="en-US" sz="2400" kern="0" dirty="0">
                <a:latin typeface="Calibri" charset="0"/>
                <a:ea typeface="Calibri" charset="0"/>
                <a:cs typeface="Calibri" charset="0"/>
              </a:rPr>
              <a:t>Associations with age and sex unchanged</a:t>
            </a:r>
          </a:p>
          <a:p>
            <a:pPr marL="914400" lvl="1" indent="-457200" algn="l">
              <a:spcBef>
                <a:spcPts val="200"/>
              </a:spcBef>
              <a:buClr>
                <a:srgbClr val="FF0000"/>
              </a:buClr>
              <a:buFont typeface="Courier New" charset="0"/>
              <a:buChar char="o"/>
            </a:pPr>
            <a:r>
              <a:rPr lang="en-US" sz="2400" kern="0" dirty="0">
                <a:latin typeface="Calibri" charset="0"/>
                <a:ea typeface="Calibri" charset="0"/>
                <a:cs typeface="Calibri" charset="0"/>
              </a:rPr>
              <a:t>Associations with SBP and history of AF attenuated</a:t>
            </a:r>
          </a:p>
          <a:p>
            <a:pPr marL="914400" lvl="1" indent="-457200" algn="l">
              <a:spcBef>
                <a:spcPts val="200"/>
              </a:spcBef>
              <a:buClr>
                <a:srgbClr val="FF0000"/>
              </a:buClr>
              <a:buFont typeface="Courier New" charset="0"/>
              <a:buChar char="o"/>
            </a:pPr>
            <a:r>
              <a:rPr lang="en-US" sz="2400" kern="0" dirty="0">
                <a:latin typeface="Calibri" charset="0"/>
                <a:ea typeface="Calibri" charset="0"/>
                <a:cs typeface="Calibri" charset="0"/>
              </a:rPr>
              <a:t>Associations with MRI LA volumes and function attenuated</a:t>
            </a:r>
          </a:p>
          <a:p>
            <a:pPr marL="457200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800" kern="0" dirty="0">
                <a:latin typeface="Calibri" charset="0"/>
                <a:ea typeface="Calibri" charset="0"/>
                <a:cs typeface="Calibri" charset="0"/>
              </a:rPr>
              <a:t>Examine associations of MRI measures in people with very high PAC count compared with “typical” PAC count</a:t>
            </a:r>
          </a:p>
          <a:p>
            <a:pPr marL="457200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800" kern="0" dirty="0">
                <a:latin typeface="Calibri" charset="0"/>
                <a:ea typeface="Calibri" charset="0"/>
                <a:cs typeface="Calibri" charset="0"/>
              </a:rPr>
              <a:t>For continuous predictor variables, examine nonlinear associations with PAC count</a:t>
            </a:r>
          </a:p>
          <a:p>
            <a:pPr marL="457200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800" kern="0" dirty="0">
                <a:latin typeface="Calibri" charset="0"/>
                <a:ea typeface="Calibri" charset="0"/>
                <a:cs typeface="Calibri" charset="0"/>
              </a:rPr>
              <a:t>Examine runs of SVT</a:t>
            </a:r>
          </a:p>
        </p:txBody>
      </p:sp>
      <p:pic>
        <p:nvPicPr>
          <p:cNvPr id="4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993" y="5897881"/>
            <a:ext cx="148336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7536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457200" y="273372"/>
            <a:ext cx="8229600" cy="90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sz="4000" b="1" kern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Summary</a:t>
            </a:r>
            <a:r>
              <a:rPr lang="en-US" sz="3600" b="1" kern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 of findings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704658" y="1352927"/>
            <a:ext cx="7982141" cy="4592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9pPr>
          </a:lstStyle>
          <a:p>
            <a:pPr marL="457200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800" kern="0" dirty="0">
                <a:latin typeface="Calibri" charset="0"/>
                <a:ea typeface="Calibri" charset="0"/>
                <a:cs typeface="Calibri" charset="0"/>
              </a:rPr>
              <a:t>Unlike AF prevalence and incidence, PACs/</a:t>
            </a:r>
            <a:r>
              <a:rPr lang="en-US" sz="2800" kern="0" dirty="0" err="1">
                <a:latin typeface="Calibri" charset="0"/>
                <a:ea typeface="Calibri" charset="0"/>
                <a:cs typeface="Calibri" charset="0"/>
              </a:rPr>
              <a:t>hr</a:t>
            </a:r>
            <a:r>
              <a:rPr lang="en-US" sz="2800" kern="0" dirty="0">
                <a:latin typeface="Calibri" charset="0"/>
                <a:ea typeface="Calibri" charset="0"/>
                <a:cs typeface="Calibri" charset="0"/>
              </a:rPr>
              <a:t> similar in AA and white </a:t>
            </a:r>
            <a:r>
              <a:rPr lang="en-US" sz="2800" kern="0" dirty="0" err="1">
                <a:latin typeface="Calibri" charset="0"/>
                <a:ea typeface="Calibri" charset="0"/>
                <a:cs typeface="Calibri" charset="0"/>
              </a:rPr>
              <a:t>ppts</a:t>
            </a:r>
            <a:endParaRPr lang="en-US" sz="2800" kern="0" dirty="0">
              <a:latin typeface="Calibri" charset="0"/>
              <a:ea typeface="Calibri" charset="0"/>
              <a:cs typeface="Calibri" charset="0"/>
            </a:endParaRPr>
          </a:p>
          <a:p>
            <a:pPr marL="457200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800" kern="0" dirty="0">
                <a:latin typeface="Calibri" charset="0"/>
                <a:ea typeface="Calibri" charset="0"/>
                <a:cs typeface="Calibri" charset="0"/>
              </a:rPr>
              <a:t>Older age, male sex associated with more PACs/</a:t>
            </a:r>
            <a:r>
              <a:rPr lang="en-US" sz="2800" kern="0" dirty="0" err="1">
                <a:latin typeface="Calibri" charset="0"/>
                <a:ea typeface="Calibri" charset="0"/>
                <a:cs typeface="Calibri" charset="0"/>
              </a:rPr>
              <a:t>hr</a:t>
            </a:r>
            <a:endParaRPr lang="en-US" sz="2800" kern="0" dirty="0">
              <a:latin typeface="Calibri" charset="0"/>
              <a:ea typeface="Calibri" charset="0"/>
              <a:cs typeface="Calibri" charset="0"/>
            </a:endParaRPr>
          </a:p>
          <a:p>
            <a:pPr marL="457200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800" kern="0" dirty="0">
                <a:latin typeface="Calibri" charset="0"/>
                <a:ea typeface="Calibri" charset="0"/>
                <a:cs typeface="Calibri" charset="0"/>
              </a:rPr>
              <a:t>When examined across the entire distribution of PACs/</a:t>
            </a:r>
            <a:r>
              <a:rPr lang="en-US" sz="2800" kern="0" dirty="0" err="1">
                <a:latin typeface="Calibri" charset="0"/>
                <a:ea typeface="Calibri" charset="0"/>
                <a:cs typeface="Calibri" charset="0"/>
              </a:rPr>
              <a:t>hr</a:t>
            </a:r>
            <a:r>
              <a:rPr lang="en-US" sz="2800" kern="0" dirty="0">
                <a:latin typeface="Calibri" charset="0"/>
                <a:ea typeface="Calibri" charset="0"/>
                <a:cs typeface="Calibri" charset="0"/>
              </a:rPr>
              <a:t> --</a:t>
            </a:r>
          </a:p>
          <a:p>
            <a:pPr marL="914400" lvl="1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400" kern="0" dirty="0">
                <a:latin typeface="Calibri" charset="0"/>
                <a:ea typeface="Calibri" charset="0"/>
                <a:cs typeface="Calibri" charset="0"/>
              </a:rPr>
              <a:t>SBP and history of AF associated with more PACs/</a:t>
            </a:r>
            <a:r>
              <a:rPr lang="en-US" sz="2400" kern="0" dirty="0" err="1">
                <a:latin typeface="Calibri" charset="0"/>
                <a:ea typeface="Calibri" charset="0"/>
                <a:cs typeface="Calibri" charset="0"/>
              </a:rPr>
              <a:t>hr</a:t>
            </a:r>
            <a:endParaRPr lang="en-US" sz="2400" kern="0" dirty="0">
              <a:latin typeface="Calibri" charset="0"/>
              <a:ea typeface="Calibri" charset="0"/>
              <a:cs typeface="Calibri" charset="0"/>
            </a:endParaRPr>
          </a:p>
          <a:p>
            <a:pPr marL="914400" lvl="1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400" kern="0" dirty="0">
                <a:latin typeface="Calibri" charset="0"/>
                <a:ea typeface="Calibri" charset="0"/>
                <a:cs typeface="Calibri" charset="0"/>
              </a:rPr>
              <a:t>Large LA, impaired LA function, high LV mass tend to be associated with more PACs/</a:t>
            </a:r>
            <a:r>
              <a:rPr lang="en-US" sz="2400" kern="0" dirty="0" err="1">
                <a:latin typeface="Calibri" charset="0"/>
                <a:ea typeface="Calibri" charset="0"/>
                <a:cs typeface="Calibri" charset="0"/>
              </a:rPr>
              <a:t>hr</a:t>
            </a:r>
            <a:endParaRPr lang="en-US" sz="2400" kern="0" dirty="0">
              <a:latin typeface="Calibri" charset="0"/>
              <a:ea typeface="Calibri" charset="0"/>
              <a:cs typeface="Calibri" charset="0"/>
            </a:endParaRPr>
          </a:p>
          <a:p>
            <a:pPr marL="914400" lvl="1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400" kern="0" dirty="0">
                <a:latin typeface="Calibri" charset="0"/>
                <a:ea typeface="Calibri" charset="0"/>
                <a:cs typeface="Calibri" charset="0"/>
              </a:rPr>
              <a:t>Likely these associations are driven by findings in </a:t>
            </a:r>
            <a:r>
              <a:rPr lang="en-US" sz="2400" kern="0" dirty="0" err="1">
                <a:latin typeface="Calibri" charset="0"/>
                <a:ea typeface="Calibri" charset="0"/>
                <a:cs typeface="Calibri" charset="0"/>
              </a:rPr>
              <a:t>ppts</a:t>
            </a:r>
            <a:r>
              <a:rPr lang="en-US" sz="2400" kern="0" dirty="0">
                <a:latin typeface="Calibri" charset="0"/>
                <a:ea typeface="Calibri" charset="0"/>
                <a:cs typeface="Calibri" charset="0"/>
              </a:rPr>
              <a:t> with very high PAC counts</a:t>
            </a:r>
            <a:endParaRPr lang="en-US" sz="2800" kern="0" dirty="0"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4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993" y="5897881"/>
            <a:ext cx="148336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2853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457200" y="544834"/>
            <a:ext cx="8229600" cy="90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sz="4000" b="1" kern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Conclusions</a:t>
            </a:r>
            <a:endParaRPr lang="en-US" sz="3600" b="1" kern="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408383" y="2352461"/>
            <a:ext cx="8327235" cy="2485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9pPr>
          </a:lstStyle>
          <a:p>
            <a:pPr marL="457200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800" kern="0" dirty="0">
                <a:latin typeface="Calibri" charset="0"/>
                <a:ea typeface="Calibri" charset="0"/>
                <a:cs typeface="Calibri" charset="0"/>
              </a:rPr>
              <a:t>PAC count from long-term recording may be a useful noninvasive measure of left atrial myopathy</a:t>
            </a:r>
          </a:p>
          <a:p>
            <a:pPr marL="457200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800" kern="0" dirty="0">
                <a:latin typeface="Calibri" charset="0"/>
                <a:ea typeface="Calibri" charset="0"/>
                <a:cs typeface="Calibri" charset="0"/>
              </a:rPr>
              <a:t>Whether PAC count associated with risk of developing AF, stroke, cognitive decline requires more study</a:t>
            </a:r>
            <a:endParaRPr lang="en-US" sz="2400" kern="0" dirty="0"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4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993" y="5897881"/>
            <a:ext cx="148336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97079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8887" y="1313411"/>
            <a:ext cx="6586226" cy="1691045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b="1" dirty="0">
                <a:latin typeface="+mn-lt"/>
              </a:rPr>
              <a:t>Thanks to PIs, FC staff, MESA participants!</a:t>
            </a:r>
            <a:endParaRPr lang="en-US" altLang="zh-CN" b="1" dirty="0">
              <a:latin typeface="+mn-lt"/>
              <a:ea typeface="ＭＳ Ｐゴシック" charset="-128"/>
            </a:endParaRPr>
          </a:p>
        </p:txBody>
      </p:sp>
      <p:pic>
        <p:nvPicPr>
          <p:cNvPr id="14338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993" y="5897881"/>
            <a:ext cx="148336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800" y="3888740"/>
            <a:ext cx="6502400" cy="138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223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457200" y="241842"/>
            <a:ext cx="8229600" cy="90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sz="3600" b="1" kern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Supraventricular ectopy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1309687" y="1249681"/>
            <a:ext cx="649605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9pPr>
          </a:lstStyle>
          <a:p>
            <a:pPr>
              <a:buClr>
                <a:srgbClr val="FF0000"/>
              </a:buClr>
            </a:pPr>
            <a:r>
              <a:rPr lang="en-US" sz="2600" kern="0" dirty="0">
                <a:latin typeface="Calibri" charset="0"/>
                <a:ea typeface="Calibri" charset="0"/>
                <a:cs typeface="Calibri" charset="0"/>
              </a:rPr>
              <a:t>Premature atrial contractions (PACs)</a:t>
            </a:r>
          </a:p>
          <a:p>
            <a:pPr>
              <a:buClr>
                <a:srgbClr val="FF0000"/>
              </a:buClr>
            </a:pPr>
            <a:endParaRPr lang="en-US" sz="2800" kern="0" dirty="0">
              <a:latin typeface="Calibri" charset="0"/>
              <a:ea typeface="Calibri" charset="0"/>
              <a:cs typeface="Calibri" charset="0"/>
            </a:endParaRPr>
          </a:p>
          <a:p>
            <a:pPr>
              <a:buClr>
                <a:srgbClr val="FF0000"/>
              </a:buClr>
            </a:pPr>
            <a:endParaRPr lang="en-US" sz="2800" kern="0" dirty="0">
              <a:latin typeface="Calibri" charset="0"/>
              <a:ea typeface="Calibri" charset="0"/>
              <a:cs typeface="Calibri" charset="0"/>
            </a:endParaRPr>
          </a:p>
          <a:p>
            <a:pPr>
              <a:buClr>
                <a:srgbClr val="FF0000"/>
              </a:buClr>
            </a:pPr>
            <a:endParaRPr lang="en-US" sz="2800" kern="0" dirty="0">
              <a:latin typeface="Calibri" charset="0"/>
              <a:ea typeface="Calibri" charset="0"/>
              <a:cs typeface="Calibri" charset="0"/>
            </a:endParaRPr>
          </a:p>
          <a:p>
            <a:pPr>
              <a:buClr>
                <a:srgbClr val="FF0000"/>
              </a:buClr>
            </a:pPr>
            <a:endParaRPr lang="en-US" sz="2600" kern="0" dirty="0">
              <a:latin typeface="Calibri" charset="0"/>
              <a:ea typeface="Calibri" charset="0"/>
              <a:cs typeface="Calibri" charset="0"/>
            </a:endParaRPr>
          </a:p>
          <a:p>
            <a:pPr>
              <a:buClr>
                <a:srgbClr val="FF0000"/>
              </a:buClr>
            </a:pPr>
            <a:r>
              <a:rPr lang="en-US" sz="2600" kern="0" dirty="0">
                <a:latin typeface="Calibri" charset="0"/>
                <a:ea typeface="Calibri" charset="0"/>
                <a:cs typeface="Calibri" charset="0"/>
              </a:rPr>
              <a:t>Runs of supraventricular tachycardia (SVT)</a:t>
            </a:r>
          </a:p>
        </p:txBody>
      </p:sp>
      <p:pic>
        <p:nvPicPr>
          <p:cNvPr id="4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993" y="5897881"/>
            <a:ext cx="148336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782138"/>
            <a:ext cx="5486400" cy="1422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800" y="4407397"/>
            <a:ext cx="6502400" cy="1384300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4371970" y="1782138"/>
            <a:ext cx="442913" cy="1161087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200517" y="4429116"/>
            <a:ext cx="3900493" cy="142875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440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457200" y="341858"/>
            <a:ext cx="8229600" cy="90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sz="3600" b="1" kern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Supraventricular ectopy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1309687" y="1249681"/>
            <a:ext cx="649605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9pPr>
          </a:lstStyle>
          <a:p>
            <a:pPr marL="457200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800" kern="0" dirty="0">
                <a:latin typeface="Calibri" charset="0"/>
                <a:ea typeface="Calibri" charset="0"/>
                <a:cs typeface="Calibri" charset="0"/>
              </a:rPr>
              <a:t>Common</a:t>
            </a:r>
          </a:p>
          <a:p>
            <a:pPr marL="457200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800" kern="0" dirty="0">
                <a:latin typeface="Calibri" charset="0"/>
                <a:ea typeface="Calibri" charset="0"/>
                <a:cs typeface="Calibri" charset="0"/>
              </a:rPr>
              <a:t>Increased prevalence with age</a:t>
            </a:r>
          </a:p>
          <a:p>
            <a:pPr marL="457200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800" kern="0" dirty="0">
                <a:latin typeface="Calibri" charset="0"/>
                <a:ea typeface="Calibri" charset="0"/>
                <a:cs typeface="Calibri" charset="0"/>
              </a:rPr>
              <a:t>Generally considered benign</a:t>
            </a:r>
          </a:p>
          <a:p>
            <a:pPr algn="l">
              <a:buClr>
                <a:srgbClr val="FF0000"/>
              </a:buClr>
            </a:pPr>
            <a:r>
              <a:rPr lang="en-US" sz="2800" kern="0" dirty="0">
                <a:latin typeface="Calibri" charset="0"/>
                <a:ea typeface="Calibri" charset="0"/>
                <a:cs typeface="Calibri" charset="0"/>
              </a:rPr>
              <a:t>BUT</a:t>
            </a:r>
          </a:p>
          <a:p>
            <a:pPr marL="457200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800" kern="0" dirty="0">
                <a:latin typeface="Calibri" charset="0"/>
                <a:ea typeface="Calibri" charset="0"/>
                <a:cs typeface="Calibri" charset="0"/>
              </a:rPr>
              <a:t>Associated with AF, stroke, and death in</a:t>
            </a:r>
          </a:p>
          <a:p>
            <a:pPr marL="914400" lvl="1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400" kern="0" dirty="0">
                <a:latin typeface="Calibri" charset="0"/>
                <a:ea typeface="Calibri" charset="0"/>
                <a:cs typeface="Calibri" charset="0"/>
              </a:rPr>
              <a:t>Patients with implanted pacemakers</a:t>
            </a:r>
          </a:p>
          <a:p>
            <a:pPr marL="914400" lvl="1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400" kern="0" dirty="0">
                <a:latin typeface="Calibri" charset="0"/>
                <a:ea typeface="Calibri" charset="0"/>
                <a:cs typeface="Calibri" charset="0"/>
              </a:rPr>
              <a:t>Patients with recent cryptogenic stroke/TIA</a:t>
            </a:r>
          </a:p>
          <a:p>
            <a:pPr marL="914400" lvl="1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400" kern="0" dirty="0">
                <a:latin typeface="Calibri" charset="0"/>
                <a:ea typeface="Calibri" charset="0"/>
                <a:cs typeface="Calibri" charset="0"/>
              </a:rPr>
              <a:t>Population based cohort studies</a:t>
            </a:r>
          </a:p>
          <a:p>
            <a:pPr marL="914400" lvl="1" indent="-457200" algn="l">
              <a:buClr>
                <a:srgbClr val="FF0000"/>
              </a:buClr>
              <a:buFont typeface="Courier New" charset="0"/>
              <a:buChar char="o"/>
            </a:pPr>
            <a:endParaRPr lang="en-US" sz="2400" kern="0" dirty="0"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4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993" y="5897881"/>
            <a:ext cx="148336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8595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457200" y="341858"/>
            <a:ext cx="8229600" cy="90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sz="3600" b="1" kern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Atrial fibrillation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1309686" y="1249681"/>
            <a:ext cx="7377113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9pPr>
          </a:lstStyle>
          <a:p>
            <a:pPr marL="457200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800" kern="0" dirty="0">
                <a:latin typeface="Calibri" charset="0"/>
                <a:ea typeface="Calibri" charset="0"/>
                <a:cs typeface="Calibri" charset="0"/>
              </a:rPr>
              <a:t>Established risk factors for AF</a:t>
            </a:r>
          </a:p>
          <a:p>
            <a:pPr marL="914400" lvl="1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400" kern="0" dirty="0">
                <a:latin typeface="Calibri" charset="0"/>
                <a:ea typeface="Calibri" charset="0"/>
                <a:cs typeface="Calibri" charset="0"/>
              </a:rPr>
              <a:t>advanced age</a:t>
            </a:r>
          </a:p>
          <a:p>
            <a:pPr marL="914400" lvl="1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400" kern="0" dirty="0">
                <a:latin typeface="Calibri" charset="0"/>
                <a:ea typeface="Calibri" charset="0"/>
                <a:cs typeface="Calibri" charset="0"/>
              </a:rPr>
              <a:t>male sex / taller height</a:t>
            </a:r>
          </a:p>
          <a:p>
            <a:pPr marL="914400" lvl="1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400" kern="0" dirty="0">
                <a:latin typeface="Calibri" charset="0"/>
                <a:ea typeface="Calibri" charset="0"/>
                <a:cs typeface="Calibri" charset="0"/>
              </a:rPr>
              <a:t>hypertension</a:t>
            </a:r>
          </a:p>
          <a:p>
            <a:pPr marL="914400" lvl="1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400" kern="0" dirty="0">
                <a:latin typeface="Calibri" charset="0"/>
                <a:ea typeface="Calibri" charset="0"/>
                <a:cs typeface="Calibri" charset="0"/>
              </a:rPr>
              <a:t>diabetes / obesity</a:t>
            </a:r>
          </a:p>
          <a:p>
            <a:pPr marL="914400" lvl="1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400" kern="0" dirty="0">
                <a:latin typeface="Calibri" charset="0"/>
                <a:ea typeface="Calibri" charset="0"/>
                <a:cs typeface="Calibri" charset="0"/>
              </a:rPr>
              <a:t>white race/ethnicity, relative to</a:t>
            </a:r>
          </a:p>
          <a:p>
            <a:pPr marL="1371600" lvl="2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000" kern="0" dirty="0">
                <a:latin typeface="Calibri" charset="0"/>
                <a:ea typeface="Calibri" charset="0"/>
                <a:cs typeface="Calibri" charset="0"/>
              </a:rPr>
              <a:t>African American</a:t>
            </a:r>
          </a:p>
          <a:p>
            <a:pPr marL="1371600" lvl="2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000" kern="0" dirty="0">
                <a:latin typeface="Calibri" charset="0"/>
                <a:ea typeface="Calibri" charset="0"/>
                <a:cs typeface="Calibri" charset="0"/>
              </a:rPr>
              <a:t>Hispanic</a:t>
            </a:r>
          </a:p>
          <a:p>
            <a:pPr marL="1371600" lvl="2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000" kern="0" dirty="0">
                <a:latin typeface="Calibri" charset="0"/>
                <a:ea typeface="Calibri" charset="0"/>
                <a:cs typeface="Calibri" charset="0"/>
              </a:rPr>
              <a:t>Asian</a:t>
            </a:r>
          </a:p>
          <a:p>
            <a:pPr marL="1371600" lvl="2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000" kern="0" dirty="0">
                <a:latin typeface="Calibri" charset="0"/>
                <a:ea typeface="Calibri" charset="0"/>
                <a:cs typeface="Calibri" charset="0"/>
              </a:rPr>
              <a:t>Yet AA have greater prevalence of hypertension &amp; diabetes and higher stroke incidence</a:t>
            </a:r>
            <a:endParaRPr lang="en-US" sz="1600" kern="0" dirty="0">
              <a:latin typeface="Calibri" charset="0"/>
              <a:ea typeface="Calibri" charset="0"/>
              <a:cs typeface="Calibri" charset="0"/>
            </a:endParaRPr>
          </a:p>
          <a:p>
            <a:pPr marL="914400" lvl="1" indent="-457200" algn="l">
              <a:buClr>
                <a:srgbClr val="FF0000"/>
              </a:buClr>
              <a:buFont typeface="Courier New" charset="0"/>
              <a:buChar char="o"/>
            </a:pPr>
            <a:endParaRPr lang="en-US" sz="2400" kern="0" dirty="0"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4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993" y="5897881"/>
            <a:ext cx="148336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4536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457200" y="304800"/>
            <a:ext cx="8229600" cy="90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sz="3200" b="1" kern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Background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650876" y="1437005"/>
            <a:ext cx="7842249" cy="4292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9pPr>
          </a:lstStyle>
          <a:p>
            <a:pPr marL="457200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800" kern="0" dirty="0">
                <a:latin typeface="Calibri" charset="0"/>
                <a:ea typeface="Calibri" charset="0"/>
                <a:cs typeface="Calibri" charset="0"/>
              </a:rPr>
              <a:t>Frequent SVE and AF may both be manifestations of underlying atrial pathophysiology</a:t>
            </a:r>
          </a:p>
          <a:p>
            <a:pPr marL="457200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800" kern="0" dirty="0">
                <a:latin typeface="Calibri" charset="0"/>
                <a:ea typeface="Calibri" charset="0"/>
                <a:cs typeface="Calibri" charset="0"/>
              </a:rPr>
              <a:t>Frequent SVE, like AF, may be a clinically relevant predictor of stroke risk</a:t>
            </a:r>
          </a:p>
          <a:p>
            <a:pPr marL="457200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800" kern="0" dirty="0">
                <a:latin typeface="Calibri" charset="0"/>
                <a:ea typeface="Calibri" charset="0"/>
                <a:cs typeface="Calibri" charset="0"/>
              </a:rPr>
              <a:t>Long-term monitoring needed to quantify SVE</a:t>
            </a:r>
          </a:p>
          <a:p>
            <a:pPr marL="457200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800" kern="0" dirty="0">
                <a:latin typeface="Calibri" charset="0"/>
                <a:ea typeface="Calibri" charset="0"/>
                <a:cs typeface="Calibri" charset="0"/>
              </a:rPr>
              <a:t>Little is known about SVE in race/ethnic groups other than whites</a:t>
            </a:r>
          </a:p>
          <a:p>
            <a:pPr marL="457200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sz="2800" kern="0" dirty="0">
                <a:latin typeface="Calibri" charset="0"/>
                <a:ea typeface="Calibri" charset="0"/>
                <a:cs typeface="Calibri" charset="0"/>
              </a:rPr>
              <a:t>Little information about cardiac structure and function in relation to SVE</a:t>
            </a:r>
          </a:p>
        </p:txBody>
      </p:sp>
      <p:pic>
        <p:nvPicPr>
          <p:cNvPr id="4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993" y="5897881"/>
            <a:ext cx="148336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435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457200" y="508000"/>
            <a:ext cx="8229600" cy="90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sz="3600" b="1" kern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Research questions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660400" y="1986281"/>
            <a:ext cx="7823200" cy="3373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9pPr>
          </a:lstStyle>
          <a:p>
            <a:pPr marL="514350" indent="-514350" algn="l">
              <a:buClr>
                <a:srgbClr val="FF0000"/>
              </a:buClr>
              <a:buFont typeface="+mj-lt"/>
              <a:buAutoNum type="arabicParenR"/>
            </a:pPr>
            <a:r>
              <a:rPr lang="en-US" sz="2800" kern="0" dirty="0">
                <a:latin typeface="Calibri" charset="0"/>
                <a:ea typeface="Calibri" charset="0"/>
                <a:cs typeface="Calibri" charset="0"/>
              </a:rPr>
              <a:t>How are demographic and clinical characteristics at Exam 5 related to the extent of SVE on long-term monitoring 6 years later (Exam 6)?</a:t>
            </a:r>
          </a:p>
          <a:p>
            <a:pPr marL="514350" indent="-514350" algn="l">
              <a:buClr>
                <a:srgbClr val="FF0000"/>
              </a:buClr>
              <a:buFont typeface="+mj-lt"/>
              <a:buAutoNum type="arabicParenR"/>
            </a:pPr>
            <a:endParaRPr lang="en-US" sz="2800" kern="0" dirty="0">
              <a:latin typeface="Calibri" charset="0"/>
              <a:ea typeface="Calibri" charset="0"/>
              <a:cs typeface="Calibri" charset="0"/>
            </a:endParaRPr>
          </a:p>
          <a:p>
            <a:pPr marL="514350" indent="-514350" algn="l">
              <a:buClr>
                <a:srgbClr val="FF0000"/>
              </a:buClr>
              <a:buFont typeface="+mj-lt"/>
              <a:buAutoNum type="arabicParenR"/>
            </a:pPr>
            <a:r>
              <a:rPr lang="en-US" sz="2800" kern="0" dirty="0">
                <a:latin typeface="Calibri" charset="0"/>
                <a:ea typeface="Calibri" charset="0"/>
                <a:cs typeface="Calibri" charset="0"/>
              </a:rPr>
              <a:t>How are L atrial and ventricular structure and function, measured by Exam 5 MRI, related to extent of SVE about 6 years later (Exam 6)?</a:t>
            </a:r>
          </a:p>
        </p:txBody>
      </p:sp>
      <p:pic>
        <p:nvPicPr>
          <p:cNvPr id="4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993" y="5897881"/>
            <a:ext cx="148336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2055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0" y="244798"/>
            <a:ext cx="9050122" cy="473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sz="3200" b="1" kern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L atrial volume and longitudinal strain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062" y="780817"/>
            <a:ext cx="9270124" cy="451169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192497" y="6372225"/>
            <a:ext cx="38576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kern="0" dirty="0">
                <a:latin typeface="Calibri" charset="0"/>
                <a:ea typeface="Calibri" charset="0"/>
                <a:cs typeface="Calibri" charset="0"/>
              </a:rPr>
              <a:t>Zareian. J CV Magn Res 2015;17:52</a:t>
            </a:r>
            <a:endParaRPr lang="en-US" kern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B54737D-5477-8941-A33C-8A99C4212CB0}"/>
              </a:ext>
            </a:extLst>
          </p:cNvPr>
          <p:cNvSpPr txBox="1"/>
          <p:nvPr/>
        </p:nvSpPr>
        <p:spPr>
          <a:xfrm>
            <a:off x="310243" y="5437412"/>
            <a:ext cx="46863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LA maximum volume, LA minimum volume</a:t>
            </a:r>
          </a:p>
          <a:p>
            <a:r>
              <a:rPr lang="en-US" sz="2000" dirty="0"/>
              <a:t>LA peak longitudinal strain</a:t>
            </a:r>
          </a:p>
          <a:p>
            <a:r>
              <a:rPr lang="en-US" sz="2000" dirty="0"/>
              <a:t>LA total EF, passive EF, active EF</a:t>
            </a:r>
          </a:p>
          <a:p>
            <a:r>
              <a:rPr lang="en-US" sz="2000" dirty="0"/>
              <a:t>LV mass, LV end diastolic volume</a:t>
            </a:r>
          </a:p>
        </p:txBody>
      </p:sp>
    </p:spTree>
    <p:extLst>
      <p:ext uri="{BB962C8B-B14F-4D97-AF65-F5344CB8AC3E}">
        <p14:creationId xmlns:p14="http://schemas.microsoft.com/office/powerpoint/2010/main" val="1892818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457200" y="487680"/>
            <a:ext cx="8229600" cy="90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itchFamily="-65" charset="0"/>
              </a:defRPr>
            </a:lvl9pPr>
          </a:lstStyle>
          <a:p>
            <a:r>
              <a:rPr lang="en-US" sz="3600" b="1" kern="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Outcome: PACs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426641" y="1816609"/>
            <a:ext cx="8290718" cy="2818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9pPr>
          </a:lstStyle>
          <a:p>
            <a:pPr marL="457200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kern="0" dirty="0">
                <a:latin typeface="Calibri" charset="0"/>
                <a:ea typeface="Calibri" charset="0"/>
                <a:cs typeface="Calibri" charset="0"/>
              </a:rPr>
              <a:t>Use data from two monitors if available; from one monitor otherwise</a:t>
            </a:r>
          </a:p>
          <a:p>
            <a:pPr marL="457200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kern="0" dirty="0">
                <a:latin typeface="Calibri" charset="0"/>
                <a:ea typeface="Calibri" charset="0"/>
                <a:cs typeface="Calibri" charset="0"/>
              </a:rPr>
              <a:t>Measured as cumulative PAC count during monitoring</a:t>
            </a:r>
          </a:p>
          <a:p>
            <a:pPr marL="914400" lvl="1" indent="-457200" algn="l">
              <a:buClr>
                <a:srgbClr val="FF0000"/>
              </a:buClr>
              <a:buFont typeface="Courier New" charset="0"/>
              <a:buChar char="o"/>
            </a:pPr>
            <a:r>
              <a:rPr lang="en-US" kern="0" dirty="0">
                <a:latin typeface="Calibri" charset="0"/>
                <a:ea typeface="Calibri" charset="0"/>
                <a:cs typeface="Calibri" charset="0"/>
              </a:rPr>
              <a:t>Calculated average PACs/hour</a:t>
            </a:r>
          </a:p>
        </p:txBody>
      </p:sp>
      <p:pic>
        <p:nvPicPr>
          <p:cNvPr id="4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993" y="5897881"/>
            <a:ext cx="148336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4046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3996</TotalTime>
  <Words>1958</Words>
  <Application>Microsoft Macintosh PowerPoint</Application>
  <PresentationFormat>On-screen Show (4:3)</PresentationFormat>
  <Paragraphs>388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ＭＳ Ｐゴシック</vt:lpstr>
      <vt:lpstr>Arial</vt:lpstr>
      <vt:lpstr>Calibri</vt:lpstr>
      <vt:lpstr>Calibri Light</vt:lpstr>
      <vt:lpstr>Courier New</vt:lpstr>
      <vt:lpstr>Mangal</vt:lpstr>
      <vt:lpstr>Times</vt:lpstr>
      <vt:lpstr>Office Theme</vt:lpstr>
      <vt:lpstr>Associations of demographic, clinical and cardiac MRI characteristics with supraventricular ectopy: the Multi-Ethnic Study of Atherosclerosis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Thanks to PIs, FC staff, MESA participants!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Heckbert</dc:creator>
  <cp:lastModifiedBy>Susan Heckbert</cp:lastModifiedBy>
  <cp:revision>312</cp:revision>
  <dcterms:created xsi:type="dcterms:W3CDTF">2018-03-09T04:04:14Z</dcterms:created>
  <dcterms:modified xsi:type="dcterms:W3CDTF">2018-03-28T13:57:37Z</dcterms:modified>
</cp:coreProperties>
</file>