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90" r:id="rId4"/>
    <p:sldId id="291" r:id="rId5"/>
    <p:sldId id="311" r:id="rId6"/>
    <p:sldId id="295" r:id="rId7"/>
    <p:sldId id="275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R Jacobs Jr PhD" initials="DRJ" lastIdx="3" clrIdx="0"/>
  <p:cmAuthor id="1" name="Timothy M. Hughes" initials="TM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034B0-5590-4754-B323-4E86134A24F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371AC-582A-45CB-900D-DD991CB5F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371AC-582A-45CB-900D-DD991CB5FD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46D-E04E-4ADE-8886-53D411CB1FE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784-E2C4-4E32-B648-364F89AB3877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2452-D19C-457D-92C7-5FFF14337288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A57-4ED0-4F10-B344-9E9FCD48E2D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5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6912-21A5-4D98-A7B5-B98013579A8C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39A3-B610-462F-BAC4-095D46E98041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6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9515-47E4-4FEA-89F2-5ED546699101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5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BF92-5BB0-4251-9D33-38E838210E00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811A-2A9C-4986-9996-8A6ECD80CDE2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4761-ABB6-4426-9821-38B33D80862A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CE6C-25DE-43CE-B23D-B0EF8B6B85CD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7DEE-0E41-465C-8D8B-C1956B12C95E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C3C3-FDC6-44DB-9FC0-088E3161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5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mhughes\Pictures\WFSM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360" y="5943600"/>
            <a:ext cx="2658440" cy="83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Ancillary  Study Update:</a:t>
            </a:r>
            <a:br>
              <a:rPr lang="en-US" dirty="0" smtClean="0"/>
            </a:br>
            <a:r>
              <a:rPr lang="en-US" dirty="0" smtClean="0"/>
              <a:t>MESA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Timothy Hughes, </a:t>
            </a:r>
            <a:r>
              <a:rPr lang="en-US" sz="2400" dirty="0"/>
              <a:t>MPH, </a:t>
            </a:r>
            <a:r>
              <a:rPr lang="en-US" sz="2400" dirty="0" smtClean="0"/>
              <a:t>PhD</a:t>
            </a:r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0525"/>
            <a:ext cx="2828925" cy="17430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85800" y="5773199"/>
            <a:ext cx="2895320" cy="38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/>
              <a:t>Exam 6 </a:t>
            </a:r>
            <a:endParaRPr lang="en-US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79" y="5408066"/>
            <a:ext cx="641421" cy="7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87" y="5408067"/>
            <a:ext cx="604273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0" y="5408067"/>
            <a:ext cx="920007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857337" y="5772352"/>
            <a:ext cx="2772063" cy="38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/>
              <a:t>Exam 7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MESA Memory</a:t>
            </a:r>
            <a:br>
              <a:rPr lang="en-US" sz="4000" dirty="0" smtClean="0"/>
            </a:br>
            <a:r>
              <a:rPr lang="en-US" sz="2400" dirty="0" smtClean="0"/>
              <a:t>(n=540, WFU only)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447800"/>
            <a:ext cx="7467600" cy="3886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 - Determine how </a:t>
            </a:r>
            <a:r>
              <a:rPr lang="en-US" b="1" dirty="0"/>
              <a:t>(micro- vs. macro-) vascular </a:t>
            </a:r>
            <a:r>
              <a:rPr lang="en-US" b="1" dirty="0" smtClean="0"/>
              <a:t>risk factors relate to dementia pathology and AD risk. </a:t>
            </a:r>
          </a:p>
          <a:p>
            <a:r>
              <a:rPr lang="en-US" dirty="0" smtClean="0"/>
              <a:t>Repeated Cognition </a:t>
            </a:r>
          </a:p>
          <a:p>
            <a:pPr lvl="1"/>
            <a:r>
              <a:rPr lang="en-US" dirty="0" smtClean="0"/>
              <a:t>CASI, DSC and DS    </a:t>
            </a:r>
          </a:p>
          <a:p>
            <a:pPr lvl="1"/>
            <a:r>
              <a:rPr lang="en-US" dirty="0" smtClean="0"/>
              <a:t>UDS v3 </a:t>
            </a:r>
            <a:r>
              <a:rPr lang="en-US" sz="2300" dirty="0" smtClean="0"/>
              <a:t>(</a:t>
            </a:r>
            <a:r>
              <a:rPr lang="en-US" sz="2100" dirty="0" smtClean="0"/>
              <a:t>used by all NIH-funded AD Centers)</a:t>
            </a:r>
          </a:p>
          <a:p>
            <a:pPr lvl="1"/>
            <a:r>
              <a:rPr lang="en-US" dirty="0" smtClean="0"/>
              <a:t>Physical exam by clinician</a:t>
            </a:r>
          </a:p>
          <a:p>
            <a:pPr lvl="1"/>
            <a:r>
              <a:rPr lang="en-US" dirty="0" smtClean="0"/>
              <a:t>Cognitive adjudication </a:t>
            </a:r>
            <a:r>
              <a:rPr lang="en-US" sz="2100" dirty="0" smtClean="0"/>
              <a:t>(normal, MCI, dementia subtypes)</a:t>
            </a:r>
          </a:p>
          <a:p>
            <a:r>
              <a:rPr lang="en-US" dirty="0" smtClean="0"/>
              <a:t>Repeated Brain MRI </a:t>
            </a:r>
            <a:endParaRPr lang="en-US" dirty="0"/>
          </a:p>
          <a:p>
            <a:r>
              <a:rPr lang="el-GR" dirty="0" smtClean="0"/>
              <a:t>β-</a:t>
            </a:r>
            <a:r>
              <a:rPr lang="en-US" dirty="0" smtClean="0"/>
              <a:t>amyloid PET imaging</a:t>
            </a:r>
          </a:p>
          <a:p>
            <a:r>
              <a:rPr lang="en-US" dirty="0" smtClean="0"/>
              <a:t>Optional LP </a:t>
            </a:r>
            <a:r>
              <a:rPr lang="en-US" dirty="0" err="1" smtClean="0"/>
              <a:t>substudy</a:t>
            </a:r>
            <a:r>
              <a:rPr lang="en-US" dirty="0" smtClean="0"/>
              <a:t> (n=200, 40%)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248400"/>
            <a:ext cx="6629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781800" y="6248400"/>
            <a:ext cx="30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239000" y="6248400"/>
            <a:ext cx="30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696200" y="6248400"/>
            <a:ext cx="30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153400" y="6248400"/>
            <a:ext cx="30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63246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2016	    2017            2018            2019            2020           2021 </a:t>
            </a:r>
            <a:endParaRPr lang="en-US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lum bright="-16000" contrast="-6000"/>
          </a:blip>
          <a:srcRect/>
          <a:stretch>
            <a:fillRect/>
          </a:stretch>
        </p:blipFill>
        <p:spPr bwMode="auto">
          <a:xfrm>
            <a:off x="0" y="4686232"/>
            <a:ext cx="685800" cy="1485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27" y="5408067"/>
            <a:ext cx="604273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57206" y="5029200"/>
            <a:ext cx="31242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Funded: 	R01 AG054069 (Hughes) </a:t>
            </a:r>
            <a:r>
              <a:rPr lang="en-US" sz="1200" dirty="0" smtClean="0"/>
              <a:t>	</a:t>
            </a:r>
            <a:r>
              <a:rPr lang="en-US" sz="1600" dirty="0" smtClean="0"/>
              <a:t>P30 AG049638 (Craft)	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97056" y="5867400"/>
            <a:ext cx="935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Exams 1-6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920" y="5408067"/>
            <a:ext cx="920007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11218" y="5923689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Cog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7817" y="5940623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MRI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12962" y="5923689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Cog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9561" y="5940623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MRI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1561" y="5940623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PET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2266"/>
            <a:ext cx="8457430" cy="256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Recruitment Waves / Study 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76016"/>
            <a:ext cx="8838430" cy="3016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MESA Memory Only </a:t>
            </a:r>
            <a:r>
              <a:rPr lang="en-US" sz="2400" dirty="0" smtClean="0"/>
              <a:t>(completed by May 2018?)</a:t>
            </a: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6200" y="2373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819525"/>
            <a:ext cx="1447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Phase 1</a:t>
            </a:r>
          </a:p>
          <a:p>
            <a:pPr algn="ctr"/>
            <a:r>
              <a:rPr lang="en-US" sz="1600" dirty="0" smtClean="0"/>
              <a:t>Cognitive Adjudication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62350" y="3810000"/>
            <a:ext cx="1447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Phase 2</a:t>
            </a:r>
          </a:p>
          <a:p>
            <a:pPr algn="ctr"/>
            <a:r>
              <a:rPr lang="en-US" sz="1600" dirty="0" smtClean="0"/>
              <a:t>Cognitive Adjudication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5725" y="508635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733800"/>
            <a:ext cx="5029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Overlap </a:t>
            </a:r>
            <a:r>
              <a:rPr lang="en-US" sz="2800" dirty="0" err="1"/>
              <a:t>AFib</a:t>
            </a:r>
            <a:r>
              <a:rPr lang="en-US" sz="2800" dirty="0"/>
              <a:t> </a:t>
            </a:r>
            <a:r>
              <a:rPr lang="en-US" dirty="0"/>
              <a:t>(</a:t>
            </a:r>
            <a:r>
              <a:rPr lang="en-US" dirty="0" smtClean="0"/>
              <a:t>completed by Jan 2019)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4229"/>
            <a:ext cx="8458200" cy="236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782" y="6291327"/>
            <a:ext cx="1884997" cy="46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3819525"/>
            <a:ext cx="4781550" cy="12668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Exam 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97148"/>
              </p:ext>
            </p:extLst>
          </p:nvPr>
        </p:nvGraphicFramePr>
        <p:xfrm>
          <a:off x="762000" y="1693545"/>
          <a:ext cx="7557120" cy="2564130"/>
        </p:xfrm>
        <a:graphic>
          <a:graphicData uri="http://schemas.openxmlformats.org/drawingml/2006/table">
            <a:tbl>
              <a:tblPr/>
              <a:tblGrid>
                <a:gridCol w="183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7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2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Table.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MESA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Memory – Completion of Components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Consented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Cognitive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(UDS)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Brain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β-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Optional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LP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AFIB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(n=250)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Memory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(n=300)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/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5">
                <a:tc gridSpan="9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92548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Consented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32409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4286406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*Target sample size (n=540); optional LP (n=200) consent rate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2200" y="5105400"/>
            <a:ext cx="47244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‘Impaired’ </a:t>
            </a:r>
            <a:r>
              <a:rPr lang="en-US" b="1" dirty="0"/>
              <a:t>at </a:t>
            </a:r>
            <a:r>
              <a:rPr lang="en-US" b="1" dirty="0" smtClean="0"/>
              <a:t>initial adjudication </a:t>
            </a:r>
            <a:r>
              <a:rPr lang="en-US" dirty="0" smtClean="0"/>
              <a:t>(</a:t>
            </a:r>
            <a:r>
              <a:rPr lang="en-US" dirty="0"/>
              <a:t>36%) includes: </a:t>
            </a:r>
            <a:endParaRPr lang="en-US" dirty="0" smtClean="0"/>
          </a:p>
          <a:p>
            <a:pPr lvl="1"/>
            <a:r>
              <a:rPr lang="en-US" sz="2000" dirty="0" smtClean="0"/>
              <a:t>MCI 	18 (12%) </a:t>
            </a:r>
            <a:endParaRPr lang="en-US" sz="2000" dirty="0"/>
          </a:p>
          <a:p>
            <a:pPr lvl="1"/>
            <a:r>
              <a:rPr lang="en-US" sz="2000" dirty="0" smtClean="0"/>
              <a:t>Dementia 	    4 (3%)</a:t>
            </a:r>
            <a:endParaRPr lang="en-US" sz="2000" dirty="0"/>
          </a:p>
          <a:p>
            <a:pPr lvl="1"/>
            <a:r>
              <a:rPr lang="en-US" sz="2000" dirty="0"/>
              <a:t>Other </a:t>
            </a:r>
            <a:r>
              <a:rPr lang="en-US" sz="2000" dirty="0" smtClean="0"/>
              <a:t> 	    4 </a:t>
            </a:r>
            <a:r>
              <a:rPr lang="en-US" sz="2000" dirty="0"/>
              <a:t>(3</a:t>
            </a:r>
            <a:r>
              <a:rPr lang="en-US" sz="2000" dirty="0" smtClean="0"/>
              <a:t>%)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Anticipated Completion Dates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64426"/>
              </p:ext>
            </p:extLst>
          </p:nvPr>
        </p:nvGraphicFramePr>
        <p:xfrm>
          <a:off x="914400" y="1567817"/>
          <a:ext cx="7364391" cy="3305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7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cs typeface="Arial"/>
                        </a:rPr>
                        <a:t>MESA-Memory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Arial"/>
                          <a:cs typeface="Arial"/>
                        </a:rPr>
                        <a:t>Procedures</a:t>
                      </a:r>
                      <a:endParaRPr lang="en-US" sz="1800" b="1" i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 anchor="b">
                    <a:solidFill>
                      <a:srgbClr val="D9C7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/>
                          <a:cs typeface="Arial"/>
                        </a:rPr>
                        <a:t>Exam</a:t>
                      </a:r>
                      <a:r>
                        <a:rPr lang="en-US" sz="2400" b="1" baseline="0" dirty="0" smtClean="0">
                          <a:effectLst/>
                          <a:latin typeface="Arial"/>
                          <a:cs typeface="Arial"/>
                        </a:rPr>
                        <a:t> 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2016-2018</a:t>
                      </a:r>
                      <a:endParaRPr lang="en-US" sz="1800" b="0" i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 anchor="ctr">
                    <a:solidFill>
                      <a:srgbClr val="D9C7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/>
                          <a:cs typeface="Arial"/>
                        </a:rPr>
                        <a:t>Exam 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baseline="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2019-2021</a:t>
                      </a:r>
                      <a:endParaRPr lang="en-US" sz="1800" b="0" i="1" dirty="0" smtClean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 anchor="ctr">
                    <a:solidFill>
                      <a:srgbClr val="D9C7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Enrollment &amp; Consenting</a:t>
                      </a:r>
                      <a:endParaRPr lang="en-US" sz="18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MS Mincho"/>
                          <a:cs typeface="Arial"/>
                        </a:rPr>
                        <a:t>05/2018</a:t>
                      </a:r>
                      <a:endParaRPr lang="en-US" sz="18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12/2020</a:t>
                      </a:r>
                    </a:p>
                  </a:txBody>
                  <a:tcPr marL="75433" marR="75433" marT="37716" marB="37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Assessment (in-person)</a:t>
                      </a:r>
                      <a:endParaRPr lang="en-US" sz="1800" b="1" dirty="0">
                        <a:effectLst/>
                        <a:latin typeface="Arial"/>
                        <a:cs typeface="Arial"/>
                      </a:endParaRPr>
                    </a:p>
                    <a:p>
                      <a:pPr marL="231775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CASI,</a:t>
                      </a:r>
                      <a:r>
                        <a:rPr lang="en-US" sz="1800" b="1" baseline="0" dirty="0" smtClean="0">
                          <a:effectLst/>
                          <a:latin typeface="Arial"/>
                          <a:cs typeface="Arial"/>
                        </a:rPr>
                        <a:t> DSC, DS</a:t>
                      </a:r>
                    </a:p>
                    <a:p>
                      <a:pPr marL="231775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UDS-3 </a:t>
                      </a:r>
                      <a:endParaRPr lang="en-US" sz="1800" b="1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12/2018</a:t>
                      </a:r>
                      <a:endParaRPr lang="en-US" sz="1800" dirty="0" smtClean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12/2020</a:t>
                      </a:r>
                    </a:p>
                  </a:txBody>
                  <a:tcPr marL="75433" marR="75433" marT="37716" marB="37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cs typeface="Arial"/>
                        </a:rPr>
                        <a:t>Brain MRI (volume,</a:t>
                      </a:r>
                      <a:r>
                        <a:rPr lang="en-US" sz="1800" b="1" baseline="0" dirty="0" smtClean="0">
                          <a:effectLst/>
                          <a:latin typeface="Arial"/>
                          <a:cs typeface="Arial"/>
                        </a:rPr>
                        <a:t> blood flow)</a:t>
                      </a:r>
                      <a:endParaRPr lang="en-US" sz="18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12/2018</a:t>
                      </a:r>
                      <a:endParaRPr lang="en-US" sz="18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75433" marR="75433" marT="37716" marB="37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12/2020</a:t>
                      </a:r>
                      <a:endParaRPr lang="en-US" sz="18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75433" marR="75433" marT="37716" marB="37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-amyloid PET Imaging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5433" marR="75433" marT="37716" marB="3771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Arial"/>
                          <a:cs typeface="Arial"/>
                        </a:rPr>
                        <a:t>12/2020</a:t>
                      </a:r>
                      <a:endParaRPr lang="en-US" sz="18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75433" marR="75433" marT="37716" marB="3771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75433" marR="75433" marT="37716" marB="377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6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Slow recruitment at WFU, supplement with:</a:t>
            </a:r>
          </a:p>
          <a:p>
            <a:pPr lvl="1"/>
            <a:r>
              <a:rPr lang="en-US" dirty="0" smtClean="0"/>
              <a:t>Memory visit extension</a:t>
            </a:r>
          </a:p>
          <a:p>
            <a:pPr lvl="1"/>
            <a:r>
              <a:rPr lang="en-US" dirty="0" smtClean="0"/>
              <a:t>Direct recruitment</a:t>
            </a:r>
          </a:p>
          <a:p>
            <a:pPr lvl="1"/>
            <a:r>
              <a:rPr lang="en-US" dirty="0" smtClean="0"/>
              <a:t>Separate in-home exam </a:t>
            </a:r>
          </a:p>
          <a:p>
            <a:r>
              <a:rPr lang="en-US" dirty="0" smtClean="0"/>
              <a:t>Image processing </a:t>
            </a:r>
          </a:p>
          <a:p>
            <a:pPr lvl="1"/>
            <a:r>
              <a:rPr lang="en-US" dirty="0" smtClean="0"/>
              <a:t>Retinal architecture Exams 1 and 5 (site-PI Wong)</a:t>
            </a:r>
          </a:p>
          <a:p>
            <a:pPr lvl="1"/>
            <a:r>
              <a:rPr lang="en-US" dirty="0" smtClean="0"/>
              <a:t>Vascular Neurology Reads (by WF Neuroradiology)</a:t>
            </a:r>
          </a:p>
          <a:p>
            <a:pPr lvl="2"/>
            <a:r>
              <a:rPr lang="en-US" dirty="0" smtClean="0"/>
              <a:t>Infarcts, lacunae, </a:t>
            </a:r>
            <a:r>
              <a:rPr lang="en-US" dirty="0" err="1" smtClean="0"/>
              <a:t>microinfarcts</a:t>
            </a:r>
            <a:r>
              <a:rPr lang="en-US" dirty="0" smtClean="0"/>
              <a:t>, </a:t>
            </a:r>
            <a:r>
              <a:rPr lang="en-US" dirty="0" err="1" smtClean="0"/>
              <a:t>microbleeds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Challenges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6106236" y="762000"/>
            <a:ext cx="2286000" cy="4038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b" anchorCtr="1"/>
          <a:lstStyle/>
          <a:p>
            <a:pPr algn="r"/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6096000" y="762000"/>
            <a:ext cx="2299645" cy="3075296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06236" y="1802824"/>
            <a:ext cx="2289410" cy="2997776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057400" y="838200"/>
            <a:ext cx="4953000" cy="3962400"/>
          </a:xfrm>
          <a:prstGeom prst="rightArrow">
            <a:avLst>
              <a:gd name="adj1" fmla="val 50000"/>
              <a:gd name="adj2" fmla="val 4214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613848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Microvascular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985448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Macrovascular</a:t>
            </a:r>
            <a:endParaRPr lang="en-US" dirty="0"/>
          </a:p>
        </p:txBody>
      </p:sp>
      <p:sp>
        <p:nvSpPr>
          <p:cNvPr id="6" name="Up-Down Arrow 5"/>
          <p:cNvSpPr/>
          <p:nvPr/>
        </p:nvSpPr>
        <p:spPr>
          <a:xfrm>
            <a:off x="990600" y="2482528"/>
            <a:ext cx="533400" cy="722376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362200" y="1802824"/>
            <a:ext cx="609600" cy="4968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362200" y="3340472"/>
            <a:ext cx="609600" cy="49682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124200" y="934872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Vessel Disease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24200" y="3637128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Neuro-degeneration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124200" y="22860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</a:t>
            </a:r>
            <a:r>
              <a:rPr lang="en-US" dirty="0" smtClean="0"/>
              <a:t>-Amyloid Pathology</a:t>
            </a:r>
            <a:endParaRPr lang="en-US" dirty="0"/>
          </a:p>
        </p:txBody>
      </p:sp>
      <p:sp>
        <p:nvSpPr>
          <p:cNvPr id="14" name="Up-Down Arrow 13"/>
          <p:cNvSpPr/>
          <p:nvPr/>
        </p:nvSpPr>
        <p:spPr>
          <a:xfrm>
            <a:off x="3848100" y="1790700"/>
            <a:ext cx="533400" cy="722376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3848100" y="3124200"/>
            <a:ext cx="533400" cy="722376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3048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Antecedent</a:t>
            </a:r>
          </a:p>
          <a:p>
            <a:pPr algn="ctr"/>
            <a:r>
              <a:rPr lang="en-US" dirty="0" smtClean="0"/>
              <a:t>Cardiovascular Dysfunction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304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Neuroimaging Abnormalities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316468"/>
            <a:ext cx="228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Age-Related Dementia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3925669"/>
            <a:ext cx="229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Alzheimer’s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Disease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8382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Vascular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Cognitive Impairment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964668"/>
            <a:ext cx="2667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MESA Study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71799" y="4964668"/>
            <a:ext cx="55626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MESA Memory Study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14364" y="2514600"/>
            <a:ext cx="229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Mixed 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Dementia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919" y="228600"/>
            <a:ext cx="5423846" cy="46598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Funded AD-Related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b="1" dirty="0" err="1"/>
              <a:t>AFib</a:t>
            </a:r>
            <a:r>
              <a:rPr lang="en-US" sz="2800" b="1" dirty="0"/>
              <a:t> Study </a:t>
            </a:r>
          </a:p>
          <a:p>
            <a:pPr marL="400050" lvl="1" indent="0">
              <a:buNone/>
            </a:pPr>
            <a:r>
              <a:rPr lang="en-US" u="sng" dirty="0" smtClean="0"/>
              <a:t>Atrial Fibrillation and Cerebral and Cardiac Structure Study.</a:t>
            </a:r>
            <a:r>
              <a:rPr lang="en-US" dirty="0" smtClean="0"/>
              <a:t> (PI </a:t>
            </a:r>
            <a:r>
              <a:rPr lang="en-US" dirty="0" err="1" smtClean="0"/>
              <a:t>Heckbert</a:t>
            </a:r>
            <a:r>
              <a:rPr lang="en-US" dirty="0" smtClean="0"/>
              <a:t>, R01HL127659)  </a:t>
            </a:r>
          </a:p>
          <a:p>
            <a:r>
              <a:rPr lang="en-US" sz="2800" b="1" dirty="0"/>
              <a:t>Epigenetics of </a:t>
            </a:r>
            <a:r>
              <a:rPr lang="en-US" sz="2800" b="1" dirty="0" smtClean="0"/>
              <a:t>AD</a:t>
            </a:r>
            <a:endParaRPr lang="en-US" sz="2800" dirty="0" smtClean="0"/>
          </a:p>
          <a:p>
            <a:pPr marL="400050" lvl="1" indent="0">
              <a:buNone/>
            </a:pPr>
            <a:r>
              <a:rPr lang="en-US" u="sng" dirty="0" smtClean="0"/>
              <a:t>Cell-Specific </a:t>
            </a:r>
            <a:r>
              <a:rPr lang="en-US" u="sng" dirty="0"/>
              <a:t>Genomic Features of Alzheimer’s Disease </a:t>
            </a:r>
            <a:r>
              <a:rPr lang="en-US" u="sng" dirty="0" smtClean="0"/>
              <a:t>Progression.</a:t>
            </a:r>
            <a:r>
              <a:rPr lang="en-US" dirty="0" smtClean="0"/>
              <a:t> (PI Ding, R01AG054474) </a:t>
            </a:r>
            <a:endParaRPr lang="en-US" dirty="0"/>
          </a:p>
          <a:p>
            <a:r>
              <a:rPr lang="en-US" sz="2800" b="1" dirty="0" smtClean="0"/>
              <a:t>MESA Memory</a:t>
            </a:r>
          </a:p>
          <a:p>
            <a:pPr marL="400050" lvl="1" indent="0">
              <a:buNone/>
            </a:pPr>
            <a:r>
              <a:rPr lang="en-US" u="sng" dirty="0" err="1" smtClean="0"/>
              <a:t>Macrovascular</a:t>
            </a:r>
            <a:r>
              <a:rPr lang="en-US" u="sng" dirty="0" smtClean="0"/>
              <a:t> </a:t>
            </a:r>
            <a:r>
              <a:rPr lang="en-US" u="sng" dirty="0"/>
              <a:t>and Microvascular Contributions to Alzheimer's </a:t>
            </a:r>
            <a:r>
              <a:rPr lang="en-US" u="sng" dirty="0" smtClean="0"/>
              <a:t>Disease.</a:t>
            </a:r>
            <a:r>
              <a:rPr lang="en-US" dirty="0" smtClean="0"/>
              <a:t> (PI Hughes, R01AG054069)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436</Words>
  <Application>Microsoft Office PowerPoint</Application>
  <PresentationFormat>On-screen Show (4:3)</PresentationFormat>
  <Paragraphs>173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MS Mincho</vt:lpstr>
      <vt:lpstr>Office Theme</vt:lpstr>
      <vt:lpstr>Ancillary  Study Update: MESA Memory</vt:lpstr>
      <vt:lpstr>MESA Memory (n=540, WFU only)</vt:lpstr>
      <vt:lpstr>Recruitment Waves / Study Flow</vt:lpstr>
      <vt:lpstr>Progress in Exam 6</vt:lpstr>
      <vt:lpstr>Anticipated Completion Dates</vt:lpstr>
      <vt:lpstr>Challenges</vt:lpstr>
      <vt:lpstr>PowerPoint Presentation</vt:lpstr>
      <vt:lpstr>3 Funded AD-Related Grants</vt:lpstr>
    </vt:vector>
  </TitlesOfParts>
  <Company>WFUHS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and Dementia Initiatives</dc:title>
  <dc:creator>Timothy M. Hughes</dc:creator>
  <cp:lastModifiedBy>Tim</cp:lastModifiedBy>
  <cp:revision>55</cp:revision>
  <dcterms:created xsi:type="dcterms:W3CDTF">2017-04-14T18:39:08Z</dcterms:created>
  <dcterms:modified xsi:type="dcterms:W3CDTF">2018-03-28T14:59:26Z</dcterms:modified>
</cp:coreProperties>
</file>