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9" r:id="rId2"/>
    <p:sldId id="262" r:id="rId3"/>
    <p:sldId id="265" r:id="rId4"/>
    <p:sldId id="278" r:id="rId5"/>
    <p:sldId id="27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522" autoAdjust="0"/>
  </p:normalViewPr>
  <p:slideViewPr>
    <p:cSldViewPr>
      <p:cViewPr>
        <p:scale>
          <a:sx n="70" d="100"/>
          <a:sy n="70" d="100"/>
        </p:scale>
        <p:origin x="-1338" y="-1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AB46D4-034F-4474-BDD6-9BA32874BD24}" type="datetimeFigureOut">
              <a:rPr lang="en-US" smtClean="0"/>
              <a:t>3/28/2018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19A9D3-9E16-4D12-8B09-59FD885B8A3F}" type="slidenum">
              <a:rPr lang="en-US" smtClean="0"/>
              <a:t>‹#›</a:t>
            </a:fld>
            <a:endParaRPr lang="en-US"/>
          </a:p>
        </p:txBody>
      </p:sp>
    </p:spTree>
    <p:extLst>
      <p:ext uri="{BB962C8B-B14F-4D97-AF65-F5344CB8AC3E}">
        <p14:creationId xmlns:p14="http://schemas.microsoft.com/office/powerpoint/2010/main" val="162870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8F810E1-8DC2-4B0A-86C3-871E0F9FBAE6}" type="slidenum">
              <a:rPr lang="en-US" smtClean="0">
                <a:solidFill>
                  <a:prstClr val="black"/>
                </a:solidFill>
              </a:rPr>
              <a:pPr>
                <a:defRPr/>
              </a:pPr>
              <a:t>1</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High blood pressure, or hypertension, is a major cause of heart disease, stroke, and kidney disease and is more common in middle-aged to elderly individuals.  Salt (sodium) retention and inflammation are thought be important reasons why people develop hypertension, but the actual mechanisms are not completely understood.  New data suggest that accumulation of sodium in tissues such as skin may be an important cause, by inducing inflammation; therefore, we propose to investigate this novel hypothesis by studying participants in the Multi-Ethnic Study of Atherosclerosis</a:t>
            </a:r>
            <a:endParaRPr lang="en-US" dirty="0"/>
          </a:p>
        </p:txBody>
      </p:sp>
      <p:sp>
        <p:nvSpPr>
          <p:cNvPr id="4" name="Slide Number Placeholder 3"/>
          <p:cNvSpPr>
            <a:spLocks noGrp="1"/>
          </p:cNvSpPr>
          <p:nvPr>
            <p:ph type="sldNum" sz="quarter" idx="10"/>
          </p:nvPr>
        </p:nvSpPr>
        <p:spPr/>
        <p:txBody>
          <a:bodyPr/>
          <a:lstStyle/>
          <a:p>
            <a:fld id="{B619A9D3-9E16-4D12-8B09-59FD885B8A3F}" type="slidenum">
              <a:rPr lang="en-US" smtClean="0"/>
              <a:t>2</a:t>
            </a:fld>
            <a:endParaRPr lang="en-US"/>
          </a:p>
        </p:txBody>
      </p:sp>
    </p:spTree>
    <p:extLst>
      <p:ext uri="{BB962C8B-B14F-4D97-AF65-F5344CB8AC3E}">
        <p14:creationId xmlns:p14="http://schemas.microsoft.com/office/powerpoint/2010/main" val="1398157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Prelim</a:t>
            </a:r>
            <a:r>
              <a:rPr lang="en-US" baseline="0" dirty="0" smtClean="0"/>
              <a:t> results from first ~ 300 scans</a:t>
            </a:r>
            <a:endParaRPr lang="en-US" dirty="0"/>
          </a:p>
        </p:txBody>
      </p:sp>
      <p:sp>
        <p:nvSpPr>
          <p:cNvPr id="4" name="Slide Number Placeholder 3"/>
          <p:cNvSpPr>
            <a:spLocks noGrp="1"/>
          </p:cNvSpPr>
          <p:nvPr>
            <p:ph type="sldNum" sz="quarter" idx="10"/>
          </p:nvPr>
        </p:nvSpPr>
        <p:spPr/>
        <p:txBody>
          <a:bodyPr/>
          <a:lstStyle/>
          <a:p>
            <a:fld id="{B619A9D3-9E16-4D12-8B09-59FD885B8A3F}" type="slidenum">
              <a:rPr lang="en-US" smtClean="0"/>
              <a:t>4</a:t>
            </a:fld>
            <a:endParaRPr lang="en-US"/>
          </a:p>
        </p:txBody>
      </p:sp>
    </p:spTree>
    <p:extLst>
      <p:ext uri="{BB962C8B-B14F-4D97-AF65-F5344CB8AC3E}">
        <p14:creationId xmlns:p14="http://schemas.microsoft.com/office/powerpoint/2010/main" val="1882168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D2F7E3-694F-4354-9E33-B8C42925C872}" type="datetime1">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3926089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FA3D92-1636-4323-9659-536891B25C3A}" type="datetime1">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2343577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ED94B3-D8B7-4A0B-BBC1-CE3D18D8E2E4}" type="datetime1">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157952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E677B6-C06E-415E-8936-3BE9EF811747}" type="datetime1">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2001179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54A985-38E4-4AEC-9FCD-5C1D38E5FDA7}" type="datetime1">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4030207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097E18-DECB-461F-86F8-97BA81E25FB4}" type="datetime1">
              <a:rPr lang="en-US" smtClean="0"/>
              <a:t>3/28/2018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1730242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8C2833-78DA-40A9-9DAC-91E3C0A9DF53}" type="datetime1">
              <a:rPr lang="en-US" smtClean="0"/>
              <a:t>3/28/2018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699346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5938B8-6C83-4B06-B8C0-D730EAB1CC6C}" type="datetime1">
              <a:rPr lang="en-US" smtClean="0"/>
              <a:t>3/28/2018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2776613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ED646D-D878-48B8-8A1C-8223DF093535}" type="datetime1">
              <a:rPr lang="en-US" smtClean="0"/>
              <a:t>3/28/2018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2409211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88414C-8E92-49E2-9437-8B24E45C841A}" type="datetime1">
              <a:rPr lang="en-US" smtClean="0"/>
              <a:t>3/28/2018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2900406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0328C3-4F14-4754-AF61-A92DCF44B45E}" type="datetime1">
              <a:rPr lang="en-US" smtClean="0"/>
              <a:t>3/28/2018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696909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F561CC-82DC-4CE0-81FB-C99459BFB927}" type="datetime1">
              <a:rPr lang="en-US" smtClean="0"/>
              <a:t>3/28/2018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2F4BA1-8948-4897-AC57-176C91ECAD43}" type="slidenum">
              <a:rPr lang="en-US" smtClean="0"/>
              <a:t>‹#›</a:t>
            </a:fld>
            <a:endParaRPr lang="en-US"/>
          </a:p>
        </p:txBody>
      </p:sp>
    </p:spTree>
    <p:extLst>
      <p:ext uri="{BB962C8B-B14F-4D97-AF65-F5344CB8AC3E}">
        <p14:creationId xmlns:p14="http://schemas.microsoft.com/office/powerpoint/2010/main" val="1090007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772" name="Rectangle 308"/>
          <p:cNvSpPr>
            <a:spLocks noChangeArrowheads="1"/>
          </p:cNvSpPr>
          <p:nvPr/>
        </p:nvSpPr>
        <p:spPr bwMode="auto">
          <a:xfrm>
            <a:off x="0" y="228600"/>
            <a:ext cx="9144000" cy="507831"/>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defTabSz="457200" fontAlgn="base">
              <a:spcBef>
                <a:spcPct val="0"/>
              </a:spcBef>
              <a:spcAft>
                <a:spcPct val="0"/>
              </a:spcAft>
              <a:defRPr/>
            </a:pPr>
            <a:r>
              <a:rPr lang="en-US" sz="2700" dirty="0" smtClean="0">
                <a:solidFill>
                  <a:prstClr val="black"/>
                </a:solidFill>
                <a:latin typeface="Arial"/>
                <a:ea typeface="ＭＳ Ｐゴシック" pitchFamily="34" charset="-128"/>
                <a:cs typeface="Arial" charset="0"/>
              </a:rPr>
              <a:t>Tissue sodium, inflammation, and blood pressure in MESA</a:t>
            </a:r>
            <a:endParaRPr lang="en-US" sz="2700" dirty="0">
              <a:solidFill>
                <a:prstClr val="black"/>
              </a:solidFill>
              <a:latin typeface="Arial"/>
              <a:ea typeface="ＭＳ Ｐゴシック" pitchFamily="34" charset="-128"/>
              <a:cs typeface="Arial" charset="0"/>
            </a:endParaRPr>
          </a:p>
        </p:txBody>
      </p:sp>
      <p:cxnSp>
        <p:nvCxnSpPr>
          <p:cNvPr id="39" name="Straight Connector 38"/>
          <p:cNvCxnSpPr/>
          <p:nvPr/>
        </p:nvCxnSpPr>
        <p:spPr>
          <a:xfrm>
            <a:off x="0" y="762000"/>
            <a:ext cx="9144000" cy="0"/>
          </a:xfrm>
          <a:prstGeom prst="line">
            <a:avLst/>
          </a:prstGeom>
          <a:ln w="50800">
            <a:solidFill>
              <a:srgbClr val="C00000"/>
            </a:solidFill>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0" y="1084997"/>
            <a:ext cx="9144000" cy="369332"/>
          </a:xfrm>
          <a:prstGeom prst="rect">
            <a:avLst/>
          </a:prstGeom>
          <a:noFill/>
        </p:spPr>
        <p:txBody>
          <a:bodyPr wrap="square" rtlCol="0">
            <a:spAutoFit/>
          </a:bodyPr>
          <a:lstStyle/>
          <a:p>
            <a:pPr algn="ctr"/>
            <a:r>
              <a:rPr lang="en-US" dirty="0" smtClean="0"/>
              <a:t>R01 HL133860-01</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2232614463"/>
              </p:ext>
            </p:extLst>
          </p:nvPr>
        </p:nvGraphicFramePr>
        <p:xfrm>
          <a:off x="228600" y="1676400"/>
          <a:ext cx="8686800" cy="4236720"/>
        </p:xfrm>
        <a:graphic>
          <a:graphicData uri="http://schemas.openxmlformats.org/drawingml/2006/table">
            <a:tbl>
              <a:tblPr firstRow="1" bandRow="1">
                <a:tableStyleId>{5C22544A-7EE6-4342-B048-85BDC9FD1C3A}</a:tableStyleId>
              </a:tblPr>
              <a:tblGrid>
                <a:gridCol w="2171700"/>
                <a:gridCol w="2171700"/>
                <a:gridCol w="2171700"/>
                <a:gridCol w="2171700"/>
              </a:tblGrid>
              <a:tr h="898423">
                <a:tc gridSpan="4">
                  <a:txBody>
                    <a:bodyPr/>
                    <a:lstStyle/>
                    <a:p>
                      <a:pPr algn="ctr"/>
                      <a:r>
                        <a:rPr lang="en-US" sz="2400" dirty="0" smtClean="0">
                          <a:solidFill>
                            <a:schemeClr val="tx1"/>
                          </a:solidFill>
                        </a:rPr>
                        <a:t>Vanderbilt University</a:t>
                      </a:r>
                    </a:p>
                    <a:p>
                      <a:pPr algn="ctr"/>
                      <a:r>
                        <a:rPr lang="en-US" sz="2000" b="0" dirty="0" smtClean="0">
                          <a:solidFill>
                            <a:schemeClr val="tx1"/>
                          </a:solidFill>
                        </a:rPr>
                        <a:t>Overall PIs:</a:t>
                      </a:r>
                      <a:r>
                        <a:rPr lang="en-US" sz="2000" b="0" baseline="0" dirty="0" smtClean="0">
                          <a:solidFill>
                            <a:schemeClr val="tx1"/>
                          </a:solidFill>
                        </a:rPr>
                        <a:t> Thomas J Wang, MD &amp; Jens M. Titze MD</a:t>
                      </a:r>
                      <a:endParaRPr lang="en-US" sz="2000" b="0" dirty="0" smtClean="0">
                        <a:solidFill>
                          <a:schemeClr val="tx1"/>
                        </a:solidFill>
                      </a:endParaRPr>
                    </a:p>
                    <a:p>
                      <a:pPr algn="ctr"/>
                      <a:r>
                        <a:rPr lang="en-US" sz="2000" b="0" dirty="0" smtClean="0">
                          <a:solidFill>
                            <a:schemeClr val="tx1"/>
                          </a:solidFill>
                        </a:rPr>
                        <a:t>MESA </a:t>
                      </a:r>
                      <a:r>
                        <a:rPr lang="en-US" sz="2000" b="0" baseline="30000" dirty="0" smtClean="0">
                          <a:solidFill>
                            <a:schemeClr val="tx1"/>
                          </a:solidFill>
                        </a:rPr>
                        <a:t>23</a:t>
                      </a:r>
                      <a:r>
                        <a:rPr lang="en-US" sz="2000" b="0" dirty="0" smtClean="0">
                          <a:solidFill>
                            <a:schemeClr val="tx1"/>
                          </a:solidFill>
                        </a:rPr>
                        <a:t>Na-MRI Reading Center</a:t>
                      </a:r>
                    </a:p>
                    <a:p>
                      <a:pPr algn="ctr"/>
                      <a:r>
                        <a:rPr lang="en-US" sz="2000" b="0" dirty="0" smtClean="0">
                          <a:solidFill>
                            <a:schemeClr val="tx1"/>
                          </a:solidFill>
                        </a:rPr>
                        <a:t>Biostatistical</a:t>
                      </a:r>
                      <a:r>
                        <a:rPr lang="en-US" sz="2000" b="0" baseline="0" dirty="0" smtClean="0">
                          <a:solidFill>
                            <a:schemeClr val="tx1"/>
                          </a:solidFill>
                        </a:rPr>
                        <a:t> analysis</a:t>
                      </a:r>
                      <a:endParaRPr lang="en-US" sz="2000" b="0" dirty="0" smtClean="0">
                        <a:solidFill>
                          <a:schemeClr val="tx1"/>
                        </a:solidFill>
                      </a:endParaRPr>
                    </a:p>
                  </a:txBody>
                  <a:tcPr marL="0" marR="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250723">
                <a:tc>
                  <a:txBody>
                    <a:bodyPr/>
                    <a:lstStyle/>
                    <a:p>
                      <a:pPr algn="ctr"/>
                      <a:r>
                        <a:rPr lang="en-US" sz="2000" b="1" dirty="0" smtClean="0">
                          <a:solidFill>
                            <a:schemeClr val="tx1"/>
                          </a:solidFill>
                        </a:rPr>
                        <a:t>Erlangen</a:t>
                      </a:r>
                      <a:endParaRPr lang="en-US" sz="2000" b="1" dirty="0">
                        <a:solidFill>
                          <a:schemeClr val="tx1"/>
                        </a:solidFill>
                      </a:endParaRPr>
                    </a:p>
                  </a:txBody>
                  <a:tcPr marL="0" marR="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b="1" dirty="0" smtClean="0">
                          <a:solidFill>
                            <a:schemeClr val="tx1"/>
                          </a:solidFill>
                        </a:rPr>
                        <a:t>Northwestern</a:t>
                      </a:r>
                      <a:endParaRPr lang="en-US" sz="2000" b="1" dirty="0">
                        <a:solidFill>
                          <a:schemeClr val="tx1"/>
                        </a:solidFill>
                      </a:endParaRP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b="1" dirty="0" smtClean="0">
                          <a:solidFill>
                            <a:schemeClr val="tx1"/>
                          </a:solidFill>
                        </a:rPr>
                        <a:t>Vermont</a:t>
                      </a:r>
                      <a:endParaRPr lang="en-US" sz="2000" b="1" dirty="0">
                        <a:solidFill>
                          <a:schemeClr val="tx1"/>
                        </a:solidFill>
                      </a:endParaRP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b="1" dirty="0" smtClean="0">
                          <a:solidFill>
                            <a:schemeClr val="tx1"/>
                          </a:solidFill>
                        </a:rPr>
                        <a:t>Washington</a:t>
                      </a:r>
                      <a:endParaRPr lang="en-US" sz="2000" b="1" dirty="0">
                        <a:solidFill>
                          <a:schemeClr val="tx1"/>
                        </a:solidFill>
                      </a:endParaRPr>
                    </a:p>
                  </a:txBody>
                  <a:tcPr marL="0" marR="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r h="626806">
                <a:tc>
                  <a:txBody>
                    <a:bodyPr/>
                    <a:lstStyle/>
                    <a:p>
                      <a:pPr algn="ctr"/>
                      <a:endParaRPr lang="en-US" dirty="0">
                        <a:solidFill>
                          <a:schemeClr val="tx1"/>
                        </a:solidFill>
                      </a:endParaRPr>
                    </a:p>
                  </a:txBody>
                  <a:tcPr marL="0" marR="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MESA </a:t>
                      </a:r>
                    </a:p>
                    <a:p>
                      <a:pPr algn="ctr"/>
                      <a:r>
                        <a:rPr lang="en-US" dirty="0" smtClean="0">
                          <a:solidFill>
                            <a:schemeClr val="tx1"/>
                          </a:solidFill>
                        </a:rPr>
                        <a:t>Field Center</a:t>
                      </a:r>
                      <a:endParaRPr lang="en-US" dirty="0">
                        <a:solidFill>
                          <a:schemeClr val="tx1"/>
                        </a:solidFill>
                      </a:endParaRP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MESA </a:t>
                      </a:r>
                    </a:p>
                    <a:p>
                      <a:pPr algn="ctr"/>
                      <a:r>
                        <a:rPr lang="en-US" dirty="0" smtClean="0">
                          <a:solidFill>
                            <a:schemeClr val="tx1"/>
                          </a:solidFill>
                        </a:rPr>
                        <a:t>Central</a:t>
                      </a:r>
                      <a:r>
                        <a:rPr lang="en-US" baseline="0" dirty="0" smtClean="0">
                          <a:solidFill>
                            <a:schemeClr val="tx1"/>
                          </a:solidFill>
                        </a:rPr>
                        <a:t> Lab</a:t>
                      </a:r>
                      <a:endParaRPr lang="en-US" dirty="0">
                        <a:solidFill>
                          <a:schemeClr val="tx1"/>
                        </a:solidFill>
                      </a:endParaRP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MESA </a:t>
                      </a:r>
                    </a:p>
                    <a:p>
                      <a:pPr algn="ctr"/>
                      <a:r>
                        <a:rPr lang="en-US" dirty="0" smtClean="0">
                          <a:solidFill>
                            <a:schemeClr val="tx1"/>
                          </a:solidFill>
                        </a:rPr>
                        <a:t>Coordinating Center</a:t>
                      </a:r>
                      <a:endParaRPr lang="en-US" dirty="0">
                        <a:solidFill>
                          <a:schemeClr val="tx1"/>
                        </a:solidFill>
                      </a:endParaRPr>
                    </a:p>
                  </a:txBody>
                  <a:tcPr marL="0" marR="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r h="814848">
                <a:tc>
                  <a:txBody>
                    <a:bodyPr/>
                    <a:lstStyle/>
                    <a:p>
                      <a:pPr algn="ctr"/>
                      <a:r>
                        <a:rPr lang="en-US" baseline="30000" dirty="0" smtClean="0">
                          <a:solidFill>
                            <a:schemeClr val="tx1"/>
                          </a:solidFill>
                        </a:rPr>
                        <a:t>23</a:t>
                      </a:r>
                      <a:r>
                        <a:rPr lang="en-US" dirty="0" smtClean="0">
                          <a:solidFill>
                            <a:schemeClr val="tx1"/>
                          </a:solidFill>
                        </a:rPr>
                        <a:t>Na-MRI installation, </a:t>
                      </a:r>
                      <a:r>
                        <a:rPr lang="en-US" baseline="0" dirty="0" smtClean="0">
                          <a:solidFill>
                            <a:schemeClr val="tx1"/>
                          </a:solidFill>
                        </a:rPr>
                        <a:t> quality control, and analytics</a:t>
                      </a:r>
                      <a:endParaRPr lang="en-US" dirty="0">
                        <a:solidFill>
                          <a:schemeClr val="tx1"/>
                        </a:solidFill>
                      </a:endParaRPr>
                    </a:p>
                  </a:txBody>
                  <a:tcPr marL="0" marR="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baseline="0" dirty="0" smtClean="0">
                          <a:solidFill>
                            <a:schemeClr val="tx1"/>
                          </a:solidFill>
                        </a:rPr>
                        <a:t>Blood pressure,</a:t>
                      </a:r>
                    </a:p>
                    <a:p>
                      <a:pPr algn="ctr"/>
                      <a:r>
                        <a:rPr lang="en-US" baseline="30000" dirty="0" smtClean="0">
                          <a:solidFill>
                            <a:schemeClr val="tx1"/>
                          </a:solidFill>
                        </a:rPr>
                        <a:t>23</a:t>
                      </a:r>
                      <a:r>
                        <a:rPr lang="en-US" baseline="0" dirty="0" smtClean="0">
                          <a:solidFill>
                            <a:schemeClr val="tx1"/>
                          </a:solidFill>
                        </a:rPr>
                        <a:t>Na-MRI scans,</a:t>
                      </a:r>
                    </a:p>
                    <a:p>
                      <a:pPr algn="ctr"/>
                      <a:r>
                        <a:rPr lang="en-US" baseline="0" dirty="0" smtClean="0">
                          <a:solidFill>
                            <a:schemeClr val="tx1"/>
                          </a:solidFill>
                        </a:rPr>
                        <a:t>phlebotomy</a:t>
                      </a: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Flow</a:t>
                      </a:r>
                      <a:r>
                        <a:rPr lang="en-US" baseline="0" dirty="0" smtClean="0">
                          <a:solidFill>
                            <a:schemeClr val="tx1"/>
                          </a:solidFill>
                        </a:rPr>
                        <a:t> cytometry (Th17),</a:t>
                      </a:r>
                    </a:p>
                    <a:p>
                      <a:pPr algn="ctr"/>
                      <a:r>
                        <a:rPr lang="en-US" baseline="0" dirty="0" smtClean="0">
                          <a:solidFill>
                            <a:schemeClr val="tx1"/>
                          </a:solidFill>
                        </a:rPr>
                        <a:t>Cytokines (IL17)</a:t>
                      </a:r>
                    </a:p>
                    <a:p>
                      <a:pPr algn="ctr"/>
                      <a:r>
                        <a:rPr lang="en-US" baseline="0" dirty="0" smtClean="0">
                          <a:solidFill>
                            <a:schemeClr val="tx1"/>
                          </a:solidFill>
                        </a:rPr>
                        <a:t>Serum Na+</a:t>
                      </a: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Administration,</a:t>
                      </a:r>
                    </a:p>
                    <a:p>
                      <a:pPr algn="ctr"/>
                      <a:r>
                        <a:rPr lang="en-US" dirty="0" smtClean="0">
                          <a:solidFill>
                            <a:schemeClr val="tx1"/>
                          </a:solidFill>
                        </a:rPr>
                        <a:t>Data</a:t>
                      </a:r>
                      <a:r>
                        <a:rPr lang="en-US" baseline="0" dirty="0" smtClean="0">
                          <a:solidFill>
                            <a:schemeClr val="tx1"/>
                          </a:solidFill>
                        </a:rPr>
                        <a:t> storage,</a:t>
                      </a:r>
                    </a:p>
                    <a:p>
                      <a:pPr algn="ctr"/>
                      <a:r>
                        <a:rPr lang="en-US" baseline="0" dirty="0" smtClean="0">
                          <a:solidFill>
                            <a:schemeClr val="tx1"/>
                          </a:solidFill>
                        </a:rPr>
                        <a:t>Publication oversight</a:t>
                      </a:r>
                      <a:endParaRPr lang="en-US" dirty="0">
                        <a:solidFill>
                          <a:schemeClr val="tx1"/>
                        </a:solidFill>
                      </a:endParaRPr>
                    </a:p>
                  </a:txBody>
                  <a:tcPr marL="0" marR="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r h="814848">
                <a:tc>
                  <a:txBody>
                    <a:bodyPr/>
                    <a:lstStyle/>
                    <a:p>
                      <a:pPr algn="ctr"/>
                      <a:r>
                        <a:rPr lang="en-US" dirty="0" smtClean="0">
                          <a:solidFill>
                            <a:schemeClr val="tx1"/>
                          </a:solidFill>
                        </a:rPr>
                        <a:t>Peter</a:t>
                      </a:r>
                      <a:r>
                        <a:rPr lang="en-US" baseline="0" dirty="0" smtClean="0">
                          <a:solidFill>
                            <a:schemeClr val="tx1"/>
                          </a:solidFill>
                        </a:rPr>
                        <a:t> Linz</a:t>
                      </a:r>
                    </a:p>
                    <a:p>
                      <a:pPr algn="ctr"/>
                      <a:r>
                        <a:rPr lang="en-US" baseline="0" dirty="0" smtClean="0">
                          <a:solidFill>
                            <a:schemeClr val="tx1"/>
                          </a:solidFill>
                        </a:rPr>
                        <a:t>Michael </a:t>
                      </a:r>
                      <a:r>
                        <a:rPr lang="en-US" baseline="0" dirty="0" err="1" smtClean="0">
                          <a:solidFill>
                            <a:schemeClr val="tx1"/>
                          </a:solidFill>
                        </a:rPr>
                        <a:t>Uder</a:t>
                      </a:r>
                      <a:endParaRPr lang="en-US" baseline="0" dirty="0" smtClean="0">
                        <a:solidFill>
                          <a:schemeClr val="tx1"/>
                        </a:solidFill>
                      </a:endParaRPr>
                    </a:p>
                  </a:txBody>
                  <a:tcPr marL="0" marR="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baseline="0" dirty="0" smtClean="0">
                          <a:solidFill>
                            <a:schemeClr val="tx1"/>
                          </a:solidFill>
                        </a:rPr>
                        <a:t>Kiang Liu</a:t>
                      </a:r>
                    </a:p>
                    <a:p>
                      <a:pPr algn="ctr"/>
                      <a:r>
                        <a:rPr lang="en-US" baseline="0" dirty="0" smtClean="0">
                          <a:solidFill>
                            <a:schemeClr val="tx1"/>
                          </a:solidFill>
                        </a:rPr>
                        <a:t>Norrina Allen</a:t>
                      </a:r>
                    </a:p>
                    <a:p>
                      <a:pPr algn="ctr"/>
                      <a:r>
                        <a:rPr lang="en-US" baseline="0" dirty="0" smtClean="0">
                          <a:solidFill>
                            <a:schemeClr val="tx1"/>
                          </a:solidFill>
                        </a:rPr>
                        <a:t>James Carr</a:t>
                      </a: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baseline="0" dirty="0" smtClean="0">
                          <a:solidFill>
                            <a:schemeClr val="tx1"/>
                          </a:solidFill>
                        </a:rPr>
                        <a:t>Russ Tracy</a:t>
                      </a:r>
                    </a:p>
                    <a:p>
                      <a:pPr algn="ctr"/>
                      <a:r>
                        <a:rPr lang="en-US" baseline="0" dirty="0" smtClean="0">
                          <a:solidFill>
                            <a:schemeClr val="tx1"/>
                          </a:solidFill>
                        </a:rPr>
                        <a:t>Peggy Doyle</a:t>
                      </a: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Richard </a:t>
                      </a:r>
                      <a:r>
                        <a:rPr lang="en-US" dirty="0" err="1" smtClean="0">
                          <a:solidFill>
                            <a:schemeClr val="tx1"/>
                          </a:solidFill>
                        </a:rPr>
                        <a:t>Kronmal</a:t>
                      </a:r>
                      <a:endParaRPr lang="en-US" dirty="0">
                        <a:solidFill>
                          <a:schemeClr val="tx1"/>
                        </a:solidFill>
                      </a:endParaRPr>
                    </a:p>
                  </a:txBody>
                  <a:tcPr marL="0" marR="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r>
            </a:tbl>
          </a:graphicData>
        </a:graphic>
      </p:graphicFrame>
      <p:sp>
        <p:nvSpPr>
          <p:cNvPr id="3" name="Slide Number Placeholder 2"/>
          <p:cNvSpPr>
            <a:spLocks noGrp="1"/>
          </p:cNvSpPr>
          <p:nvPr>
            <p:ph type="sldNum" sz="quarter" idx="12"/>
          </p:nvPr>
        </p:nvSpPr>
        <p:spPr/>
        <p:txBody>
          <a:bodyPr/>
          <a:lstStyle/>
          <a:p>
            <a:fld id="{E52F4BA1-8948-4897-AC57-176C91ECAD43}" type="slidenum">
              <a:rPr lang="en-US" smtClean="0"/>
              <a:t>1</a:t>
            </a:fld>
            <a:endParaRPr lang="en-US"/>
          </a:p>
        </p:txBody>
      </p:sp>
    </p:spTree>
    <p:extLst>
      <p:ext uri="{BB962C8B-B14F-4D97-AF65-F5344CB8AC3E}">
        <p14:creationId xmlns:p14="http://schemas.microsoft.com/office/powerpoint/2010/main" val="3981202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08"/>
          <p:cNvSpPr>
            <a:spLocks noChangeArrowheads="1"/>
          </p:cNvSpPr>
          <p:nvPr/>
        </p:nvSpPr>
        <p:spPr bwMode="auto">
          <a:xfrm>
            <a:off x="0" y="152400"/>
            <a:ext cx="9144000" cy="52322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defTabSz="457200" fontAlgn="base">
              <a:spcBef>
                <a:spcPct val="0"/>
              </a:spcBef>
              <a:spcAft>
                <a:spcPct val="0"/>
              </a:spcAft>
              <a:defRPr/>
            </a:pPr>
            <a:r>
              <a:rPr lang="en-US" sz="2800" dirty="0" smtClean="0">
                <a:solidFill>
                  <a:prstClr val="black"/>
                </a:solidFill>
                <a:latin typeface="Arial"/>
                <a:ea typeface="ＭＳ Ｐゴシック" pitchFamily="34" charset="-128"/>
                <a:cs typeface="Arial" charset="0"/>
              </a:rPr>
              <a:t>Concept: tissue Na+  →  Th17 </a:t>
            </a:r>
            <a:r>
              <a:rPr lang="en-US" sz="2800" dirty="0">
                <a:solidFill>
                  <a:prstClr val="black"/>
                </a:solidFill>
                <a:latin typeface="Arial"/>
                <a:ea typeface="ＭＳ Ｐゴシック" pitchFamily="34" charset="-128"/>
                <a:cs typeface="Arial" charset="0"/>
              </a:rPr>
              <a:t>inflammation </a:t>
            </a:r>
            <a:r>
              <a:rPr lang="en-US" sz="2800" dirty="0" smtClean="0">
                <a:solidFill>
                  <a:prstClr val="black"/>
                </a:solidFill>
                <a:latin typeface="Arial"/>
                <a:ea typeface="ＭＳ Ｐゴシック" pitchFamily="34" charset="-128"/>
                <a:cs typeface="Arial" charset="0"/>
              </a:rPr>
              <a:t> →   ↑BP</a:t>
            </a:r>
            <a:endParaRPr lang="en-US" sz="2800" dirty="0">
              <a:solidFill>
                <a:prstClr val="black"/>
              </a:solidFill>
              <a:latin typeface="Arial"/>
              <a:ea typeface="ＭＳ Ｐゴシック" pitchFamily="34" charset="-128"/>
              <a:cs typeface="Arial" charset="0"/>
            </a:endParaRPr>
          </a:p>
        </p:txBody>
      </p:sp>
      <p:cxnSp>
        <p:nvCxnSpPr>
          <p:cNvPr id="6" name="Straight Connector 5"/>
          <p:cNvCxnSpPr/>
          <p:nvPr/>
        </p:nvCxnSpPr>
        <p:spPr>
          <a:xfrm>
            <a:off x="0" y="762000"/>
            <a:ext cx="9144000" cy="0"/>
          </a:xfrm>
          <a:prstGeom prst="line">
            <a:avLst/>
          </a:prstGeom>
          <a:ln w="50800">
            <a:solidFill>
              <a:srgbClr val="C00000"/>
            </a:solidFill>
          </a:ln>
        </p:spPr>
        <p:style>
          <a:lnRef idx="2">
            <a:schemeClr val="accent1"/>
          </a:lnRef>
          <a:fillRef idx="0">
            <a:schemeClr val="accent1"/>
          </a:fillRef>
          <a:effectRef idx="1">
            <a:schemeClr val="accent1"/>
          </a:effectRef>
          <a:fontRef idx="minor">
            <a:schemeClr val="tx1"/>
          </a:fontRef>
        </p:style>
      </p:cxnSp>
      <p:sp>
        <p:nvSpPr>
          <p:cNvPr id="3" name="Slide Number Placeholder 2"/>
          <p:cNvSpPr>
            <a:spLocks noGrp="1"/>
          </p:cNvSpPr>
          <p:nvPr>
            <p:ph type="sldNum" sz="quarter" idx="12"/>
          </p:nvPr>
        </p:nvSpPr>
        <p:spPr/>
        <p:txBody>
          <a:bodyPr/>
          <a:lstStyle/>
          <a:p>
            <a:fld id="{E52F4BA1-8948-4897-AC57-176C91ECAD43}" type="slidenum">
              <a:rPr lang="en-US" smtClean="0"/>
              <a:t>2</a:t>
            </a:fld>
            <a:endParaRPr lang="en-US"/>
          </a:p>
        </p:txBody>
      </p:sp>
      <p:grpSp>
        <p:nvGrpSpPr>
          <p:cNvPr id="9" name="Group 8"/>
          <p:cNvGrpSpPr/>
          <p:nvPr/>
        </p:nvGrpSpPr>
        <p:grpSpPr>
          <a:xfrm>
            <a:off x="0" y="1109392"/>
            <a:ext cx="9144000" cy="4224608"/>
            <a:chOff x="0" y="1109392"/>
            <a:chExt cx="9144000" cy="4224608"/>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109392"/>
              <a:ext cx="9144000" cy="4224608"/>
            </a:xfrm>
            <a:prstGeom prst="rect">
              <a:avLst/>
            </a:prstGeom>
          </p:spPr>
        </p:pic>
        <p:sp>
          <p:nvSpPr>
            <p:cNvPr id="4" name="Oval 3"/>
            <p:cNvSpPr/>
            <p:nvPr/>
          </p:nvSpPr>
          <p:spPr>
            <a:xfrm>
              <a:off x="7736006" y="1295400"/>
              <a:ext cx="1407994" cy="1295400"/>
            </a:xfrm>
            <a:prstGeom prst="ellipse">
              <a:avLst/>
            </a:prstGeom>
            <a:no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029200" y="3429000"/>
              <a:ext cx="3962400" cy="914400"/>
            </a:xfrm>
            <a:prstGeom prst="rect">
              <a:avLst/>
            </a:prstGeom>
            <a:no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288225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08"/>
          <p:cNvSpPr>
            <a:spLocks noChangeArrowheads="1"/>
          </p:cNvSpPr>
          <p:nvPr/>
        </p:nvSpPr>
        <p:spPr bwMode="auto">
          <a:xfrm>
            <a:off x="0" y="0"/>
            <a:ext cx="9144000" cy="769441"/>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defTabSz="457200" fontAlgn="base">
              <a:spcBef>
                <a:spcPct val="0"/>
              </a:spcBef>
              <a:spcAft>
                <a:spcPct val="0"/>
              </a:spcAft>
              <a:defRPr/>
            </a:pPr>
            <a:r>
              <a:rPr lang="en-US" sz="4400" dirty="0" smtClean="0">
                <a:solidFill>
                  <a:prstClr val="black"/>
                </a:solidFill>
                <a:latin typeface="Arial"/>
                <a:ea typeface="ＭＳ Ｐゴシック" pitchFamily="34" charset="-128"/>
                <a:cs typeface="Arial" charset="0"/>
              </a:rPr>
              <a:t>Specific Aims</a:t>
            </a:r>
            <a:endParaRPr lang="en-US" sz="4400" dirty="0">
              <a:solidFill>
                <a:prstClr val="black"/>
              </a:solidFill>
              <a:latin typeface="Arial"/>
              <a:ea typeface="ＭＳ Ｐゴシック" pitchFamily="34" charset="-128"/>
              <a:cs typeface="Arial" charset="0"/>
            </a:endParaRPr>
          </a:p>
        </p:txBody>
      </p:sp>
      <p:cxnSp>
        <p:nvCxnSpPr>
          <p:cNvPr id="14" name="Straight Connector 13"/>
          <p:cNvCxnSpPr/>
          <p:nvPr/>
        </p:nvCxnSpPr>
        <p:spPr>
          <a:xfrm>
            <a:off x="0" y="762000"/>
            <a:ext cx="9144000" cy="0"/>
          </a:xfrm>
          <a:prstGeom prst="line">
            <a:avLst/>
          </a:prstGeom>
          <a:ln w="50800">
            <a:solidFill>
              <a:srgbClr val="C00000"/>
            </a:solidFill>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457200" y="1219200"/>
            <a:ext cx="8229600" cy="4985980"/>
          </a:xfrm>
          <a:prstGeom prst="rect">
            <a:avLst/>
          </a:prstGeom>
          <a:noFill/>
        </p:spPr>
        <p:txBody>
          <a:bodyPr wrap="square" rtlCol="0">
            <a:spAutoFit/>
          </a:bodyPr>
          <a:lstStyle/>
          <a:p>
            <a:r>
              <a:rPr lang="en-US" sz="2000" b="1" dirty="0"/>
              <a:t>Aim 1. To</a:t>
            </a:r>
            <a:r>
              <a:rPr lang="en-US" sz="2000" b="1" i="1" dirty="0"/>
              <a:t> </a:t>
            </a:r>
            <a:r>
              <a:rPr lang="en-US" sz="2000" b="1" dirty="0"/>
              <a:t>define the distribution of tissue Na+ content in middle-aged to elderly individuals in </a:t>
            </a:r>
            <a:r>
              <a:rPr lang="en-US" sz="2000" b="1" dirty="0" smtClean="0"/>
              <a:t>the</a:t>
            </a:r>
            <a:r>
              <a:rPr lang="en-US" sz="2000" dirty="0"/>
              <a:t> </a:t>
            </a:r>
            <a:r>
              <a:rPr lang="en-US" sz="2000" b="1" dirty="0" smtClean="0"/>
              <a:t>community</a:t>
            </a:r>
            <a:r>
              <a:rPr lang="en-US" sz="2000" dirty="0"/>
              <a:t>.  We will non-invasively quantify skin and muscle Na+ concentration using </a:t>
            </a:r>
            <a:r>
              <a:rPr lang="en-US" sz="2000" baseline="30000" dirty="0"/>
              <a:t>23</a:t>
            </a:r>
            <a:r>
              <a:rPr lang="en-US" sz="2000" dirty="0"/>
              <a:t>Na-MRI in </a:t>
            </a:r>
            <a:r>
              <a:rPr lang="en-US" sz="2000" dirty="0" smtClean="0"/>
              <a:t>MESA </a:t>
            </a:r>
            <a:r>
              <a:rPr lang="en-US" sz="2000" dirty="0"/>
              <a:t>participants at the Chicago, IL field center during exam 6 (2016-2018).  </a:t>
            </a:r>
          </a:p>
          <a:p>
            <a:r>
              <a:rPr lang="en-US" sz="2000" dirty="0"/>
              <a:t> </a:t>
            </a:r>
          </a:p>
          <a:p>
            <a:r>
              <a:rPr lang="en-US" sz="2000" b="1" dirty="0"/>
              <a:t>Aim 2. To investigate the association of tissue Na+ levels with blood pressure.</a:t>
            </a:r>
            <a:r>
              <a:rPr lang="en-US" sz="2000" dirty="0"/>
              <a:t>  Blood pressure will </a:t>
            </a:r>
            <a:r>
              <a:rPr lang="en-US" sz="2000" dirty="0" smtClean="0"/>
              <a:t>be measured </a:t>
            </a:r>
            <a:r>
              <a:rPr lang="en-US" sz="2000" dirty="0"/>
              <a:t>in MESA participants and the association between skin Na+ concentration and systolic blood pressure will be examined in multivariable-adjusted linear regression analyses.  </a:t>
            </a:r>
          </a:p>
          <a:p>
            <a:r>
              <a:rPr lang="en-US" sz="2000" dirty="0"/>
              <a:t> </a:t>
            </a:r>
          </a:p>
          <a:p>
            <a:r>
              <a:rPr lang="en-US" sz="2000" b="1" dirty="0"/>
              <a:t>Aim 3. To examine the association of tissue Na+ with Th17 and other cellular markers of </a:t>
            </a:r>
            <a:r>
              <a:rPr lang="en-US" sz="2000" b="1" dirty="0" smtClean="0"/>
              <a:t>inflammation.</a:t>
            </a:r>
            <a:r>
              <a:rPr lang="en-US" sz="2000" dirty="0"/>
              <a:t> </a:t>
            </a:r>
            <a:r>
              <a:rPr lang="en-US" sz="2000" dirty="0" smtClean="0"/>
              <a:t> Circulating </a:t>
            </a:r>
            <a:r>
              <a:rPr lang="en-US" sz="2000" dirty="0"/>
              <a:t>immune cells, including Th17 cells, will be quantified via flow cytometry among MESA participants who undergo </a:t>
            </a:r>
            <a:r>
              <a:rPr lang="en-US" sz="2000" baseline="30000" dirty="0"/>
              <a:t>23</a:t>
            </a:r>
            <a:r>
              <a:rPr lang="en-US" sz="2000" dirty="0"/>
              <a:t>Na-MRI.  The association between skin Na+ concentration and Th17 cells will be examined in multivariable-adjusted linear regression analyses.</a:t>
            </a:r>
          </a:p>
          <a:p>
            <a:endParaRPr lang="en-US" sz="2000" dirty="0"/>
          </a:p>
        </p:txBody>
      </p:sp>
      <p:sp>
        <p:nvSpPr>
          <p:cNvPr id="3" name="Slide Number Placeholder 2"/>
          <p:cNvSpPr>
            <a:spLocks noGrp="1"/>
          </p:cNvSpPr>
          <p:nvPr>
            <p:ph type="sldNum" sz="quarter" idx="12"/>
          </p:nvPr>
        </p:nvSpPr>
        <p:spPr/>
        <p:txBody>
          <a:bodyPr/>
          <a:lstStyle/>
          <a:p>
            <a:fld id="{E52F4BA1-8948-4897-AC57-176C91ECAD43}" type="slidenum">
              <a:rPr lang="en-US" smtClean="0"/>
              <a:t>3</a:t>
            </a:fld>
            <a:endParaRPr lang="en-US"/>
          </a:p>
        </p:txBody>
      </p:sp>
    </p:spTree>
    <p:extLst>
      <p:ext uri="{BB962C8B-B14F-4D97-AF65-F5344CB8AC3E}">
        <p14:creationId xmlns:p14="http://schemas.microsoft.com/office/powerpoint/2010/main" val="1270604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08"/>
          <p:cNvSpPr>
            <a:spLocks noChangeArrowheads="1"/>
          </p:cNvSpPr>
          <p:nvPr/>
        </p:nvSpPr>
        <p:spPr bwMode="auto">
          <a:xfrm>
            <a:off x="0" y="0"/>
            <a:ext cx="9144000" cy="707886"/>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defTabSz="457200" fontAlgn="base">
              <a:spcBef>
                <a:spcPct val="0"/>
              </a:spcBef>
              <a:spcAft>
                <a:spcPct val="0"/>
              </a:spcAft>
              <a:defRPr/>
            </a:pPr>
            <a:r>
              <a:rPr lang="en-US" sz="4000" dirty="0" smtClean="0">
                <a:solidFill>
                  <a:prstClr val="black"/>
                </a:solidFill>
                <a:latin typeface="Arial"/>
                <a:ea typeface="ＭＳ Ｐゴシック" pitchFamily="34" charset="-128"/>
                <a:cs typeface="Arial" charset="0"/>
              </a:rPr>
              <a:t>Distribution &amp; correlates of skin sodium</a:t>
            </a:r>
            <a:endParaRPr lang="en-US" sz="4000" dirty="0">
              <a:solidFill>
                <a:prstClr val="black"/>
              </a:solidFill>
              <a:latin typeface="Arial"/>
              <a:ea typeface="ＭＳ Ｐゴシック" pitchFamily="34" charset="-128"/>
              <a:cs typeface="Arial" charset="0"/>
            </a:endParaRPr>
          </a:p>
        </p:txBody>
      </p:sp>
      <p:cxnSp>
        <p:nvCxnSpPr>
          <p:cNvPr id="6" name="Straight Connector 5"/>
          <p:cNvCxnSpPr/>
          <p:nvPr/>
        </p:nvCxnSpPr>
        <p:spPr>
          <a:xfrm>
            <a:off x="0" y="762000"/>
            <a:ext cx="9144000" cy="0"/>
          </a:xfrm>
          <a:prstGeom prst="line">
            <a:avLst/>
          </a:prstGeom>
          <a:ln w="50800">
            <a:solidFill>
              <a:srgbClr val="C00000"/>
            </a:solidFill>
          </a:ln>
        </p:spPr>
        <p:style>
          <a:lnRef idx="2">
            <a:schemeClr val="accent1"/>
          </a:lnRef>
          <a:fillRef idx="0">
            <a:schemeClr val="accent1"/>
          </a:fillRef>
          <a:effectRef idx="1">
            <a:schemeClr val="accent1"/>
          </a:effectRef>
          <a:fontRef idx="minor">
            <a:schemeClr val="tx1"/>
          </a:fontRef>
        </p:style>
      </p:cxnSp>
      <p:pic>
        <p:nvPicPr>
          <p:cNvPr id="7"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035" t="4275" r="3801" b="4583"/>
          <a:stretch/>
        </p:blipFill>
        <p:spPr bwMode="auto">
          <a:xfrm>
            <a:off x="457200" y="990600"/>
            <a:ext cx="3657600" cy="26259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239" t="4999" r="4066" b="3859"/>
          <a:stretch/>
        </p:blipFill>
        <p:spPr bwMode="auto">
          <a:xfrm>
            <a:off x="5105400" y="990600"/>
            <a:ext cx="3657600" cy="2611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3566" t="10424" r="5660" b="4582"/>
          <a:stretch/>
        </p:blipFill>
        <p:spPr bwMode="auto">
          <a:xfrm>
            <a:off x="445827" y="3886200"/>
            <a:ext cx="3657600" cy="2513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974" t="20551" r="5526" b="1908"/>
          <a:stretch/>
        </p:blipFill>
        <p:spPr bwMode="auto">
          <a:xfrm>
            <a:off x="5105400" y="4226867"/>
            <a:ext cx="3657600" cy="2250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454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08"/>
          <p:cNvSpPr>
            <a:spLocks noChangeArrowheads="1"/>
          </p:cNvSpPr>
          <p:nvPr/>
        </p:nvSpPr>
        <p:spPr bwMode="auto">
          <a:xfrm>
            <a:off x="0" y="0"/>
            <a:ext cx="9144000" cy="769441"/>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defTabSz="457200" fontAlgn="base">
              <a:spcBef>
                <a:spcPct val="0"/>
              </a:spcBef>
              <a:spcAft>
                <a:spcPct val="0"/>
              </a:spcAft>
              <a:defRPr/>
            </a:pPr>
            <a:r>
              <a:rPr lang="en-US" sz="4400" dirty="0" smtClean="0">
                <a:solidFill>
                  <a:prstClr val="black"/>
                </a:solidFill>
                <a:latin typeface="Arial"/>
                <a:ea typeface="ＭＳ Ｐゴシック" pitchFamily="34" charset="-128"/>
                <a:cs typeface="Arial" charset="0"/>
              </a:rPr>
              <a:t>Pulse pressure &amp; skin sodium</a:t>
            </a:r>
            <a:endParaRPr lang="en-US" sz="4400" dirty="0">
              <a:solidFill>
                <a:prstClr val="black"/>
              </a:solidFill>
              <a:latin typeface="Arial"/>
              <a:ea typeface="ＭＳ Ｐゴシック" pitchFamily="34" charset="-128"/>
              <a:cs typeface="Arial" charset="0"/>
            </a:endParaRPr>
          </a:p>
        </p:txBody>
      </p:sp>
      <p:cxnSp>
        <p:nvCxnSpPr>
          <p:cNvPr id="6" name="Straight Connector 5"/>
          <p:cNvCxnSpPr/>
          <p:nvPr/>
        </p:nvCxnSpPr>
        <p:spPr>
          <a:xfrm>
            <a:off x="0" y="762000"/>
            <a:ext cx="9144000" cy="0"/>
          </a:xfrm>
          <a:prstGeom prst="line">
            <a:avLst/>
          </a:prstGeom>
          <a:ln w="50800">
            <a:solidFill>
              <a:srgbClr val="C00000"/>
            </a:solidFill>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1676400" y="6336268"/>
            <a:ext cx="6553200" cy="369332"/>
          </a:xfrm>
          <a:prstGeom prst="rect">
            <a:avLst/>
          </a:prstGeom>
          <a:noFill/>
        </p:spPr>
        <p:txBody>
          <a:bodyPr wrap="square" rtlCol="0">
            <a:spAutoFit/>
          </a:bodyPr>
          <a:lstStyle/>
          <a:p>
            <a:r>
              <a:rPr lang="en-US" dirty="0" smtClean="0"/>
              <a:t>Adjusted for age, sex, race, HTN med, SBP, BMI, muscle sodium</a:t>
            </a:r>
            <a:endParaRPr lang="en-US" dirty="0"/>
          </a:p>
        </p:txBody>
      </p:sp>
      <p:pic>
        <p:nvPicPr>
          <p:cNvPr id="1030"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3566" t="6084" r="3537" b="4944"/>
          <a:stretch/>
        </p:blipFill>
        <p:spPr bwMode="auto">
          <a:xfrm>
            <a:off x="914400" y="1030657"/>
            <a:ext cx="7315200" cy="5141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2908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1887</TotalTime>
  <Words>296</Words>
  <Application>Microsoft Office PowerPoint</Application>
  <PresentationFormat>On-screen Show (4:3)</PresentationFormat>
  <Paragraphs>52</Paragraphs>
  <Slides>5</Slides>
  <Notes>3</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Vanderbilt University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Gupta, Deepak K</dc:creator>
  <cp:lastModifiedBy>Gupta, Deepak K</cp:lastModifiedBy>
  <cp:revision>43</cp:revision>
  <dcterms:created xsi:type="dcterms:W3CDTF">2017-02-21T14:12:08Z</dcterms:created>
  <dcterms:modified xsi:type="dcterms:W3CDTF">2018-03-28T16:24:09Z</dcterms:modified>
</cp:coreProperties>
</file>