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97" r:id="rId2"/>
    <p:sldId id="307" r:id="rId3"/>
    <p:sldId id="305" r:id="rId4"/>
    <p:sldId id="301" r:id="rId5"/>
    <p:sldId id="315" r:id="rId6"/>
    <p:sldId id="303" r:id="rId7"/>
    <p:sldId id="312" r:id="rId8"/>
    <p:sldId id="310" r:id="rId9"/>
    <p:sldId id="309" r:id="rId10"/>
    <p:sldId id="311" r:id="rId11"/>
    <p:sldId id="313" r:id="rId12"/>
    <p:sldId id="31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5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44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&lt;20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White</c:v>
                </c:pt>
                <c:pt idx="1">
                  <c:v>Chinese</c:v>
                </c:pt>
                <c:pt idx="2">
                  <c:v>Black</c:v>
                </c:pt>
                <c:pt idx="3">
                  <c:v>Hispanic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12.25</c:v>
                </c:pt>
                <c:pt idx="1">
                  <c:v>6.18</c:v>
                </c:pt>
                <c:pt idx="2">
                  <c:v>6.42</c:v>
                </c:pt>
                <c:pt idx="3">
                  <c:v>6.33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20-29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White</c:v>
                </c:pt>
                <c:pt idx="1">
                  <c:v>Chinese</c:v>
                </c:pt>
                <c:pt idx="2">
                  <c:v>Black</c:v>
                </c:pt>
                <c:pt idx="3">
                  <c:v>Hispanic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9.49</c:v>
                </c:pt>
                <c:pt idx="1">
                  <c:v>4.72</c:v>
                </c:pt>
                <c:pt idx="2">
                  <c:v>8.67</c:v>
                </c:pt>
                <c:pt idx="3">
                  <c:v>6.72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30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White</c:v>
                </c:pt>
                <c:pt idx="1">
                  <c:v>Chinese</c:v>
                </c:pt>
                <c:pt idx="2">
                  <c:v>Black</c:v>
                </c:pt>
                <c:pt idx="3">
                  <c:v>Hispanic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6.79</c:v>
                </c:pt>
                <c:pt idx="1">
                  <c:v>2.89</c:v>
                </c:pt>
                <c:pt idx="2">
                  <c:v>7.97</c:v>
                </c:pt>
                <c:pt idx="3">
                  <c:v>8.26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599656"/>
        <c:axId val="351594952"/>
      </c:barChart>
      <c:catAx>
        <c:axId val="351599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51594952"/>
        <c:crosses val="autoZero"/>
        <c:auto val="1"/>
        <c:lblAlgn val="ctr"/>
        <c:lblOffset val="100"/>
        <c:noMultiLvlLbl val="0"/>
      </c:catAx>
      <c:valAx>
        <c:axId val="3515949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Incidence rate (per 1000 p-</a:t>
                </a:r>
                <a:r>
                  <a:rPr lang="en-US" dirty="0" err="1" smtClean="0"/>
                  <a:t>yrs</a:t>
                </a:r>
                <a:r>
                  <a:rPr lang="en-US" dirty="0" smtClean="0"/>
                  <a:t>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515996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500C349-9B64-4320-BC78-7C0C9BA234C4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A1B0B8-9D65-47E3-AE42-1E1594A89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863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B515BCF-CA46-4923-B249-6AF65B499E0B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DD6661E-74DB-4E7F-B8C9-B53B1FE6F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32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EB02-6A76-4ED1-BADF-CDBDB0E6EE56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4DBC-C079-4639-8CA2-B03E082C7E3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EB02-6A76-4ED1-BADF-CDBDB0E6EE56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4DBC-C079-4639-8CA2-B03E082C7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EB02-6A76-4ED1-BADF-CDBDB0E6EE56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4DBC-C079-4639-8CA2-B03E082C7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4B7F13C-F1DA-4FB6-B7E8-5A273109CD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EB02-6A76-4ED1-BADF-CDBDB0E6EE56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4DBC-C079-4639-8CA2-B03E082C7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EB02-6A76-4ED1-BADF-CDBDB0E6EE56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4DBC-C079-4639-8CA2-B03E082C7E3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EB02-6A76-4ED1-BADF-CDBDB0E6EE56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4DBC-C079-4639-8CA2-B03E082C7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EB02-6A76-4ED1-BADF-CDBDB0E6EE56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4DBC-C079-4639-8CA2-B03E082C7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EB02-6A76-4ED1-BADF-CDBDB0E6EE56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4DBC-C079-4639-8CA2-B03E082C7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EB02-6A76-4ED1-BADF-CDBDB0E6EE56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4DBC-C079-4639-8CA2-B03E082C7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EB02-6A76-4ED1-BADF-CDBDB0E6EE56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4DBC-C079-4639-8CA2-B03E082C7E3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A6AEB02-6A76-4ED1-BADF-CDBDB0E6EE56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6274DBC-C079-4639-8CA2-B03E082C7E3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A6AEB02-6A76-4ED1-BADF-CDBDB0E6EE56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6274DBC-C079-4639-8CA2-B03E082C7E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5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shveena\AppData\Local\Microsoft\Windows\Temporary Internet Files\Content.IE5\QEZ1MT5R\1364063978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886" y="-61167"/>
            <a:ext cx="3208046" cy="3208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Y:\new-mes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180" y="1061185"/>
            <a:ext cx="1563457" cy="963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57200" y="2314538"/>
            <a:ext cx="7315200" cy="14700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MESA Individual Response to Vitamin </a:t>
            </a:r>
            <a:r>
              <a:rPr lang="en-US" dirty="0">
                <a:solidFill>
                  <a:schemeClr val="tx1"/>
                </a:solidFill>
              </a:rPr>
              <a:t>D (</a:t>
            </a:r>
            <a:r>
              <a:rPr lang="en-US" dirty="0" err="1" smtClean="0">
                <a:solidFill>
                  <a:schemeClr val="tx1"/>
                </a:solidFill>
              </a:rPr>
              <a:t>INVITe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>
                <a:solidFill>
                  <a:schemeClr val="tx1"/>
                </a:solidFill>
              </a:rPr>
              <a:t>Trial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4294967295"/>
          </p:nvPr>
        </p:nvSpPr>
        <p:spPr>
          <a:xfrm>
            <a:off x="457200" y="3822669"/>
            <a:ext cx="5943600" cy="1219200"/>
          </a:xfrm>
        </p:spPr>
        <p:txBody>
          <a:bodyPr>
            <a:normAutofit/>
          </a:bodyPr>
          <a:lstStyle/>
          <a:p>
            <a:pPr marL="118872" indent="0" algn="l">
              <a:buNone/>
            </a:pPr>
            <a:r>
              <a:rPr lang="en-US" sz="2000" dirty="0" smtClean="0"/>
              <a:t>Ian H. de Boer, MD, MS</a:t>
            </a:r>
          </a:p>
          <a:p>
            <a:pPr marL="118872" indent="0" algn="l">
              <a:buNone/>
            </a:pPr>
            <a:r>
              <a:rPr lang="en-US" sz="2000" dirty="0" smtClean="0"/>
              <a:t>Bryan Kestenbaum, MD, MS</a:t>
            </a:r>
          </a:p>
          <a:p>
            <a:pPr marL="118872" indent="0" algn="l">
              <a:buNone/>
            </a:pPr>
            <a:r>
              <a:rPr lang="en-US" sz="2000" dirty="0" smtClean="0"/>
              <a:t>Principal Investigators</a:t>
            </a:r>
            <a:endParaRPr lang="en-US" sz="2000" dirty="0"/>
          </a:p>
        </p:txBody>
      </p:sp>
      <p:pic>
        <p:nvPicPr>
          <p:cNvPr id="5" name="Picture 4" descr="http://pcs.hmc.washington.edu/Epilepsy/Physicians/seattl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181600"/>
            <a:ext cx="4880972" cy="1366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357" y="3822669"/>
            <a:ext cx="1553215" cy="1082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Y:\Nephrology Division\KRI\KRI-Logo_colo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253" y="3856768"/>
            <a:ext cx="2173854" cy="1086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579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Reporting to participants:</a:t>
            </a:r>
          </a:p>
          <a:p>
            <a:pPr lvl="1"/>
            <a:r>
              <a:rPr lang="en-US" dirty="0"/>
              <a:t>Serum 25(OH)D and calcium (baseline &amp; end)</a:t>
            </a:r>
          </a:p>
          <a:p>
            <a:pPr lvl="1"/>
            <a:r>
              <a:rPr lang="en-US" dirty="0"/>
              <a:t>Treatment assignment (analysts masked)</a:t>
            </a:r>
          </a:p>
          <a:p>
            <a:r>
              <a:rPr lang="en-US" dirty="0" smtClean="0"/>
              <a:t>DSMB report March 2018:</a:t>
            </a:r>
          </a:p>
          <a:p>
            <a:pPr lvl="1"/>
            <a:r>
              <a:rPr lang="en-US" dirty="0" smtClean="0"/>
              <a:t>Total AE, N=38</a:t>
            </a:r>
          </a:p>
          <a:p>
            <a:pPr lvl="2"/>
            <a:r>
              <a:rPr lang="en-US" dirty="0" smtClean="0"/>
              <a:t>Organ: 17 gastrointestinal</a:t>
            </a:r>
          </a:p>
          <a:p>
            <a:pPr lvl="2"/>
            <a:r>
              <a:rPr lang="en-US" dirty="0" smtClean="0"/>
              <a:t>Relation: 17 unrelated, 21 possibly</a:t>
            </a:r>
          </a:p>
          <a:p>
            <a:pPr lvl="2"/>
            <a:r>
              <a:rPr lang="en-US" dirty="0" smtClean="0"/>
              <a:t>Study drug discontinuation: 13</a:t>
            </a:r>
          </a:p>
          <a:p>
            <a:pPr lvl="1"/>
            <a:r>
              <a:rPr lang="en-US" dirty="0" smtClean="0"/>
              <a:t>Severe AE: 3 (breast CA, GIB, kidney stone)</a:t>
            </a:r>
          </a:p>
        </p:txBody>
      </p:sp>
    </p:spTree>
    <p:extLst>
      <p:ext uri="{BB962C8B-B14F-4D97-AF65-F5344CB8AC3E}">
        <p14:creationId xmlns:p14="http://schemas.microsoft.com/office/powerpoint/2010/main" val="1140397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Strategies to address sample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Enroll as well as possible</a:t>
            </a:r>
          </a:p>
          <a:p>
            <a:r>
              <a:rPr lang="en-US" dirty="0" smtClean="0"/>
              <a:t>Tiered analytic strategy</a:t>
            </a:r>
          </a:p>
          <a:p>
            <a:pPr lvl="1"/>
            <a:r>
              <a:rPr lang="en-US" dirty="0" smtClean="0"/>
              <a:t>Focus on candidate gene approach</a:t>
            </a:r>
          </a:p>
          <a:p>
            <a:pPr lvl="1"/>
            <a:r>
              <a:rPr lang="en-US" dirty="0" smtClean="0"/>
              <a:t>Inform/focus candidates using emerging data</a:t>
            </a:r>
          </a:p>
          <a:p>
            <a:pPr lvl="1"/>
            <a:r>
              <a:rPr lang="en-US" dirty="0" smtClean="0"/>
              <a:t>Consider GWAS more exploratory</a:t>
            </a:r>
          </a:p>
          <a:p>
            <a:r>
              <a:rPr lang="en-US" dirty="0" smtClean="0"/>
              <a:t>Replication and combined analyses</a:t>
            </a:r>
          </a:p>
          <a:p>
            <a:pPr lvl="1"/>
            <a:r>
              <a:rPr lang="en-US" dirty="0" smtClean="0"/>
              <a:t>Much activity and many likely partners in the 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026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Vitamin D receptor SNP modifies </a:t>
            </a:r>
            <a:r>
              <a:rPr lang="en-US" dirty="0" smtClean="0"/>
              <a:t>effect of vitamin D3 supplements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744867"/>
          <a:ext cx="8229600" cy="3970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46359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Genotype rs7968585</a:t>
                      </a:r>
                      <a:endParaRPr lang="en-US" sz="2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Effect of vitamin D3 supplements with</a:t>
                      </a:r>
                      <a:r>
                        <a:rPr lang="en-US" sz="2000" baseline="0" dirty="0" smtClean="0"/>
                        <a:t> incident polyps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Association</a:t>
                      </a:r>
                      <a:r>
                        <a:rPr lang="en-US" sz="2000" baseline="0" dirty="0" smtClean="0"/>
                        <a:t> of low 25(OH)D with polyps</a:t>
                      </a:r>
                      <a:endParaRPr lang="en-US" sz="2000" dirty="0"/>
                    </a:p>
                  </a:txBody>
                  <a:tcPr/>
                </a:tc>
              </a:tr>
              <a:tr h="782853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 vitamin D</a:t>
                      </a:r>
                    </a:p>
                    <a:p>
                      <a:pPr algn="ctr"/>
                      <a:r>
                        <a:rPr lang="en-US" sz="2000" dirty="0" smtClean="0"/>
                        <a:t>N (%) events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Vitamin D</a:t>
                      </a:r>
                    </a:p>
                    <a:p>
                      <a:pPr algn="ctr"/>
                      <a:r>
                        <a:rPr lang="en-US" sz="2000" dirty="0" smtClean="0"/>
                        <a:t>N (%) 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HR (95% CI)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HR (95%</a:t>
                      </a:r>
                      <a:r>
                        <a:rPr lang="en-US" sz="2000" baseline="0" dirty="0" smtClean="0"/>
                        <a:t> CI)</a:t>
                      </a:r>
                      <a:endParaRPr lang="en-US" sz="2000" dirty="0"/>
                    </a:p>
                  </a:txBody>
                  <a:tcPr/>
                </a:tc>
              </a:tr>
              <a:tr h="44248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32 (14%)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 (5%)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0.4 (0.2-0.7)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0.3 (0.1-1.2)</a:t>
                      </a:r>
                      <a:endParaRPr lang="en-US" sz="2000" dirty="0"/>
                    </a:p>
                  </a:txBody>
                  <a:tcPr/>
                </a:tc>
              </a:tr>
              <a:tr h="44248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31 (7%)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43 (10%)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1.4 (0.9-2.2)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1.9 (0.9-4.4)</a:t>
                      </a:r>
                      <a:endParaRPr lang="en-US" sz="2000" dirty="0"/>
                    </a:p>
                  </a:txBody>
                  <a:tcPr/>
                </a:tc>
              </a:tr>
              <a:tr h="44248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 (9%)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27 (13%)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1.4 (0.9-2.4)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1.8 (1.0-3.3)</a:t>
                      </a:r>
                      <a:endParaRPr lang="en-US" sz="2000" dirty="0"/>
                    </a:p>
                  </a:txBody>
                  <a:tcPr/>
                </a:tc>
              </a:tr>
              <a:tr h="36628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P-interaction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0.001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0.01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486400" y="6400800"/>
            <a:ext cx="3581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 b="0" dirty="0" smtClean="0"/>
              <a:t>Barry EL </a:t>
            </a:r>
            <a:r>
              <a:rPr lang="en-US" b="0" i="1" dirty="0"/>
              <a:t>et al</a:t>
            </a:r>
            <a:r>
              <a:rPr lang="en-US" b="0" dirty="0"/>
              <a:t>, </a:t>
            </a:r>
            <a:r>
              <a:rPr lang="en-US" b="0" i="1" dirty="0" smtClean="0"/>
              <a:t>JAMA Oncology </a:t>
            </a:r>
            <a:r>
              <a:rPr lang="en-US" b="0" dirty="0" smtClean="0"/>
              <a:t>2017</a:t>
            </a:r>
            <a:endParaRPr lang="en-US" b="0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04800" y="5943600"/>
            <a:ext cx="8382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b="0" dirty="0" smtClean="0"/>
              <a:t>Post-hoc analysis of the Vitamin D/calcium Polyp Prevention Study (Caucasian, N=1702)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057015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association of serum 25(OH)D with CHD events varies by race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694061"/>
              </p:ext>
            </p:extLst>
          </p:nvPr>
        </p:nvGraphicFramePr>
        <p:xfrm>
          <a:off x="457200" y="1523693"/>
          <a:ext cx="8229600" cy="432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197953"/>
              </p:ext>
            </p:extLst>
          </p:nvPr>
        </p:nvGraphicFramePr>
        <p:xfrm>
          <a:off x="0" y="5921068"/>
          <a:ext cx="7543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760"/>
                <a:gridCol w="1508760"/>
                <a:gridCol w="1508760"/>
                <a:gridCol w="1508760"/>
                <a:gridCol w="150876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No. events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772400" y="2667000"/>
            <a:ext cx="1143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25(OH)D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ng</a:t>
            </a:r>
            <a:r>
              <a:rPr lang="en-US" dirty="0" smtClean="0">
                <a:solidFill>
                  <a:schemeClr val="tx1"/>
                </a:solidFill>
              </a:rPr>
              <a:t>/mL)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486400" y="6400800"/>
            <a:ext cx="3581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 dirty="0" smtClean="0"/>
              <a:t>Robinson-Cohen</a:t>
            </a:r>
            <a:r>
              <a:rPr lang="en-US" b="0" dirty="0" smtClean="0"/>
              <a:t> </a:t>
            </a:r>
            <a:r>
              <a:rPr lang="en-US" b="0" i="1" dirty="0"/>
              <a:t>et al</a:t>
            </a:r>
            <a:r>
              <a:rPr lang="en-US" b="0" dirty="0"/>
              <a:t>, </a:t>
            </a:r>
            <a:r>
              <a:rPr lang="en-US" b="0" i="1" dirty="0"/>
              <a:t>JAMA </a:t>
            </a:r>
            <a:r>
              <a:rPr lang="en-US" b="0" dirty="0" smtClean="0"/>
              <a:t>2013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02516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Vitamin D receptor SNP modifies association of 25(OH)D with events</a:t>
            </a:r>
            <a:endParaRPr lang="en-US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2209800"/>
            <a:ext cx="811530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5486400" y="6400800"/>
            <a:ext cx="3581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 b="0" dirty="0"/>
              <a:t>Levin G </a:t>
            </a:r>
            <a:r>
              <a:rPr lang="en-US" b="0" i="1" dirty="0"/>
              <a:t>et al</a:t>
            </a:r>
            <a:r>
              <a:rPr lang="en-US" b="0" dirty="0"/>
              <a:t>, </a:t>
            </a:r>
            <a:r>
              <a:rPr lang="en-US" b="0" i="1" dirty="0"/>
              <a:t>JAMA </a:t>
            </a:r>
            <a:r>
              <a:rPr lang="en-US" b="0" dirty="0"/>
              <a:t>2012</a:t>
            </a:r>
          </a:p>
        </p:txBody>
      </p:sp>
    </p:spTree>
    <p:extLst>
      <p:ext uri="{BB962C8B-B14F-4D97-AF65-F5344CB8AC3E}">
        <p14:creationId xmlns:p14="http://schemas.microsoft.com/office/powerpoint/2010/main" val="426502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INVITe</a:t>
            </a:r>
            <a:r>
              <a:rPr lang="en-US" dirty="0" smtClean="0"/>
              <a:t> study design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1200" y="1905000"/>
            <a:ext cx="990600" cy="260918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Exam 6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228600" y="3237393"/>
            <a:ext cx="1722783" cy="6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715000" y="1905000"/>
            <a:ext cx="990600" cy="260918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Exam 6a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973125" y="1905000"/>
            <a:ext cx="2743200" cy="609600"/>
          </a:xfrm>
          <a:prstGeom prst="rightArrow">
            <a:avLst/>
          </a:prstGeom>
          <a:solidFill>
            <a:schemeClr val="tx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Placebo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2973125" y="2571528"/>
            <a:ext cx="2743200" cy="609600"/>
          </a:xfrm>
          <a:prstGeom prst="rightArrow">
            <a:avLst/>
          </a:prstGeom>
          <a:solidFill>
            <a:schemeClr val="accent4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Vitamin D 2000 IU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2973125" y="3238056"/>
            <a:ext cx="2743200" cy="609600"/>
          </a:xfrm>
          <a:prstGeom prst="rightArrow">
            <a:avLst/>
          </a:prstGeom>
          <a:solidFill>
            <a:schemeClr val="accent4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Vitamin D 2000 IU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2973125" y="3904584"/>
            <a:ext cx="2743200" cy="609600"/>
          </a:xfrm>
          <a:prstGeom prst="rightArrow">
            <a:avLst/>
          </a:prstGeom>
          <a:solidFill>
            <a:schemeClr val="accent4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Vitamin D 2000 IU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28600" y="3048000"/>
            <a:ext cx="0" cy="381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0" y="1828800"/>
            <a:ext cx="2098481" cy="13716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Information: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Newsletter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Pre-Screen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162800" y="1905000"/>
            <a:ext cx="1828800" cy="260918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Results reported: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Treatment assignment, calcium, 25(OH)D</a:t>
            </a:r>
          </a:p>
        </p:txBody>
      </p:sp>
      <p:cxnSp>
        <p:nvCxnSpPr>
          <p:cNvPr id="26" name="Straight Connector 25"/>
          <p:cNvCxnSpPr>
            <a:stCxn id="9" idx="3"/>
            <a:endCxn id="24" idx="1"/>
          </p:cNvCxnSpPr>
          <p:nvPr/>
        </p:nvCxnSpPr>
        <p:spPr>
          <a:xfrm>
            <a:off x="6705600" y="3209592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453763" y="4648200"/>
            <a:ext cx="2045473" cy="196910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Assess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Eligibility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Consent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Randomize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Dispense med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187563" y="4650131"/>
            <a:ext cx="2045473" cy="196910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BP/vitals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Blood draw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Urine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Collect study medication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191455" y="1569361"/>
            <a:ext cx="2045473" cy="39938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16 weeks</a:t>
            </a:r>
          </a:p>
        </p:txBody>
      </p:sp>
    </p:spTree>
    <p:extLst>
      <p:ext uri="{BB962C8B-B14F-4D97-AF65-F5344CB8AC3E}">
        <p14:creationId xmlns:p14="http://schemas.microsoft.com/office/powerpoint/2010/main" val="391041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Developments in the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462560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New GWAS:</a:t>
            </a:r>
          </a:p>
          <a:p>
            <a:pPr lvl="1"/>
            <a:r>
              <a:rPr lang="en-US" dirty="0" smtClean="0"/>
              <a:t>Parathyroid hormone</a:t>
            </a:r>
          </a:p>
          <a:p>
            <a:pPr lvl="1"/>
            <a:r>
              <a:rPr lang="en-US" dirty="0" smtClean="0"/>
              <a:t>25(OH)D – expanded, multiethnic</a:t>
            </a:r>
          </a:p>
          <a:p>
            <a:r>
              <a:rPr lang="en-US" dirty="0" smtClean="0"/>
              <a:t>Extension of results:</a:t>
            </a:r>
          </a:p>
          <a:p>
            <a:pPr lvl="1"/>
            <a:r>
              <a:rPr lang="en-US" dirty="0" smtClean="0"/>
              <a:t>Gene-treatment interaction in Polyp Prevention Study</a:t>
            </a:r>
          </a:p>
          <a:p>
            <a:pPr lvl="1"/>
            <a:r>
              <a:rPr lang="en-US" dirty="0" smtClean="0"/>
              <a:t>Mendelian randomization studies</a:t>
            </a:r>
          </a:p>
          <a:p>
            <a:r>
              <a:rPr lang="en-US" dirty="0" smtClean="0"/>
              <a:t>Large clinical trials wrapping up:</a:t>
            </a:r>
          </a:p>
          <a:p>
            <a:pPr lvl="1"/>
            <a:r>
              <a:rPr lang="en-US" dirty="0" smtClean="0"/>
              <a:t>VITAL – results this fall</a:t>
            </a:r>
          </a:p>
          <a:p>
            <a:pPr lvl="1"/>
            <a:r>
              <a:rPr lang="en-US" dirty="0" smtClean="0"/>
              <a:t>D-Health Trial – fully enrolled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853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Enrollment to date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00400" y="1600200"/>
            <a:ext cx="2743200" cy="5334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Total eligible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N=2891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99614" y="2590800"/>
            <a:ext cx="2743200" cy="5334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Exam 6 after INVITE start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N=1145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2590800"/>
            <a:ext cx="2743200" cy="5334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Exam 6 before INVITE start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N=610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46828" y="2590800"/>
            <a:ext cx="2743200" cy="5334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Exam 6 pending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N=1136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62400" y="3581400"/>
            <a:ext cx="1219200" cy="5334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Screened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N=1398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94115" y="4565761"/>
            <a:ext cx="2743200" cy="5334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Refused screen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N=441 (32%)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4572000"/>
            <a:ext cx="2743200" cy="5334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Ineligible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N=540 (39%)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46828" y="4572000"/>
            <a:ext cx="2743200" cy="5334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Eligible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N=417 (30%)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46828" y="6172200"/>
            <a:ext cx="2743200" cy="5334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Drug dispensed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N=397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46828" y="5372100"/>
            <a:ext cx="2743200" cy="5334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Consented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N=407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924801" y="5098420"/>
            <a:ext cx="1219200" cy="26670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Pending (4)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2400" y="5365121"/>
            <a:ext cx="2743200" cy="134047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Vit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D &gt;1000 IU/d (N=373)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Elevated serum Ca (N=16)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Kidney stone (N=21)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Hyperparathyroid</a:t>
            </a:r>
            <a:r>
              <a:rPr lang="en-US" dirty="0" smtClean="0">
                <a:solidFill>
                  <a:schemeClr val="tx1"/>
                </a:solidFill>
              </a:rPr>
              <a:t> (N=6)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4" idx="2"/>
            <a:endCxn id="5" idx="0"/>
          </p:cNvCxnSpPr>
          <p:nvPr/>
        </p:nvCxnSpPr>
        <p:spPr>
          <a:xfrm flipH="1">
            <a:off x="4571214" y="2133600"/>
            <a:ext cx="786" cy="45720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2"/>
            <a:endCxn id="8" idx="0"/>
          </p:cNvCxnSpPr>
          <p:nvPr/>
        </p:nvCxnSpPr>
        <p:spPr>
          <a:xfrm>
            <a:off x="4571214" y="3124200"/>
            <a:ext cx="786" cy="45720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2"/>
            <a:endCxn id="9" idx="0"/>
          </p:cNvCxnSpPr>
          <p:nvPr/>
        </p:nvCxnSpPr>
        <p:spPr>
          <a:xfrm flipH="1">
            <a:off x="4565715" y="4114800"/>
            <a:ext cx="6285" cy="45096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0" idx="0"/>
          </p:cNvCxnSpPr>
          <p:nvPr/>
        </p:nvCxnSpPr>
        <p:spPr>
          <a:xfrm>
            <a:off x="1524000" y="4311538"/>
            <a:ext cx="0" cy="26046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1" idx="0"/>
          </p:cNvCxnSpPr>
          <p:nvPr/>
        </p:nvCxnSpPr>
        <p:spPr>
          <a:xfrm>
            <a:off x="7618428" y="4311538"/>
            <a:ext cx="0" cy="26046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524000" y="4311538"/>
            <a:ext cx="6094428" cy="0"/>
          </a:xfrm>
          <a:prstGeom prst="straightConnector1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524000" y="2286000"/>
            <a:ext cx="0" cy="26046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7618428" y="2286000"/>
            <a:ext cx="0" cy="26046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524000" y="2286000"/>
            <a:ext cx="6094428" cy="0"/>
          </a:xfrm>
          <a:prstGeom prst="straightConnector1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1" idx="2"/>
            <a:endCxn id="14" idx="0"/>
          </p:cNvCxnSpPr>
          <p:nvPr/>
        </p:nvCxnSpPr>
        <p:spPr>
          <a:xfrm>
            <a:off x="7618428" y="5105400"/>
            <a:ext cx="0" cy="26670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4" idx="2"/>
            <a:endCxn id="13" idx="0"/>
          </p:cNvCxnSpPr>
          <p:nvPr/>
        </p:nvCxnSpPr>
        <p:spPr>
          <a:xfrm>
            <a:off x="7618428" y="5905500"/>
            <a:ext cx="0" cy="26670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15" idx="1"/>
          </p:cNvCxnSpPr>
          <p:nvPr/>
        </p:nvCxnSpPr>
        <p:spPr>
          <a:xfrm flipV="1">
            <a:off x="7618428" y="5231771"/>
            <a:ext cx="306373" cy="6984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0" idx="2"/>
            <a:endCxn id="16" idx="0"/>
          </p:cNvCxnSpPr>
          <p:nvPr/>
        </p:nvCxnSpPr>
        <p:spPr>
          <a:xfrm>
            <a:off x="1524000" y="5105400"/>
            <a:ext cx="0" cy="25972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6" idx="2"/>
          </p:cNvCxnSpPr>
          <p:nvPr/>
        </p:nvCxnSpPr>
        <p:spPr>
          <a:xfrm>
            <a:off x="1524000" y="3124200"/>
            <a:ext cx="0" cy="717616"/>
          </a:xfrm>
          <a:prstGeom prst="straightConnector1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1524000" y="3848100"/>
            <a:ext cx="2438401" cy="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endCxn id="8" idx="3"/>
          </p:cNvCxnSpPr>
          <p:nvPr/>
        </p:nvCxnSpPr>
        <p:spPr>
          <a:xfrm flipH="1">
            <a:off x="5181600" y="3848100"/>
            <a:ext cx="2436043" cy="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7" idx="2"/>
          </p:cNvCxnSpPr>
          <p:nvPr/>
        </p:nvCxnSpPr>
        <p:spPr>
          <a:xfrm flipH="1">
            <a:off x="7617643" y="3124200"/>
            <a:ext cx="785" cy="717616"/>
          </a:xfrm>
          <a:prstGeom prst="straightConnector1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4565715" y="3216330"/>
            <a:ext cx="1149285" cy="26895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N=1053</a:t>
            </a:r>
          </a:p>
        </p:txBody>
      </p:sp>
      <p:sp>
        <p:nvSpPr>
          <p:cNvPr id="80" name="Rectangle 79"/>
          <p:cNvSpPr/>
          <p:nvPr/>
        </p:nvSpPr>
        <p:spPr>
          <a:xfrm>
            <a:off x="7605858" y="3219450"/>
            <a:ext cx="768285" cy="2667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N=5</a:t>
            </a:r>
          </a:p>
        </p:txBody>
      </p:sp>
      <p:sp>
        <p:nvSpPr>
          <p:cNvPr id="81" name="Rectangle 80"/>
          <p:cNvSpPr/>
          <p:nvPr/>
        </p:nvSpPr>
        <p:spPr>
          <a:xfrm>
            <a:off x="1508288" y="3218582"/>
            <a:ext cx="768285" cy="2667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N=340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924800" y="5891777"/>
            <a:ext cx="1295400" cy="280423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Pending (10)</a:t>
            </a:r>
          </a:p>
        </p:txBody>
      </p:sp>
      <p:cxnSp>
        <p:nvCxnSpPr>
          <p:cNvPr id="45" name="Straight Arrow Connector 44"/>
          <p:cNvCxnSpPr>
            <a:endCxn id="42" idx="1"/>
          </p:cNvCxnSpPr>
          <p:nvPr/>
        </p:nvCxnSpPr>
        <p:spPr>
          <a:xfrm flipV="1">
            <a:off x="7618427" y="6031989"/>
            <a:ext cx="306373" cy="124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45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recruiting barriers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5596761"/>
              </p:ext>
            </p:extLst>
          </p:nvPr>
        </p:nvGraphicFramePr>
        <p:xfrm>
          <a:off x="457200" y="1774825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Recruiting barrier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Reason</a:t>
                      </a:r>
                      <a:r>
                        <a:rPr lang="en-US" sz="2800" baseline="0" dirty="0" smtClean="0"/>
                        <a:t> for barrier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Plans</a:t>
                      </a:r>
                      <a:r>
                        <a:rPr lang="en-US" sz="2800" baseline="0" dirty="0" smtClean="0"/>
                        <a:t> to address barrier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Pool</a:t>
                      </a:r>
                      <a:r>
                        <a:rPr lang="en-US" sz="2800" baseline="0" dirty="0" smtClean="0"/>
                        <a:t> of potential participants smaller than expected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Exam</a:t>
                      </a:r>
                      <a:r>
                        <a:rPr lang="en-US" sz="2800" baseline="0" dirty="0" smtClean="0"/>
                        <a:t> 6 non-attendance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Expand</a:t>
                      </a:r>
                      <a:r>
                        <a:rPr lang="en-US" sz="2800" baseline="0" dirty="0" smtClean="0"/>
                        <a:t> to: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aseline="0" dirty="0" smtClean="0"/>
                        <a:t>MESA Air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aseline="0" dirty="0" smtClean="0"/>
                        <a:t>UCLA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Enrollment proportion lower than expected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High prevalence of vitamin D supplementation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Temporary</a:t>
                      </a:r>
                      <a:r>
                        <a:rPr lang="en-US" sz="2800" baseline="0" dirty="0" smtClean="0"/>
                        <a:t> dose reduction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5142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Temporary dose reduction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98828" y="1608102"/>
            <a:ext cx="2743200" cy="762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Eligible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N=357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98828" y="2655251"/>
            <a:ext cx="2743200" cy="762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Approached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N=305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66800" y="3873401"/>
            <a:ext cx="2743200" cy="762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Not willing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N=244 (80%)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0" y="3873401"/>
            <a:ext cx="2743200" cy="762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Willing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N=61 (20%)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0" y="5911738"/>
            <a:ext cx="2743200" cy="762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Drug dispensed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N=18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33999" y="4886335"/>
            <a:ext cx="2743200" cy="762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Started dose reduction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N=48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11972" y="4612897"/>
            <a:ext cx="2132028" cy="28590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Pending permission</a:t>
            </a:r>
          </a:p>
        </p:txBody>
      </p:sp>
      <p:cxnSp>
        <p:nvCxnSpPr>
          <p:cNvPr id="18" name="Straight Arrow Connector 17"/>
          <p:cNvCxnSpPr>
            <a:stCxn id="4" idx="2"/>
            <a:endCxn id="5" idx="0"/>
          </p:cNvCxnSpPr>
          <p:nvPr/>
        </p:nvCxnSpPr>
        <p:spPr>
          <a:xfrm>
            <a:off x="4570428" y="2370102"/>
            <a:ext cx="0" cy="285149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2"/>
          </p:cNvCxnSpPr>
          <p:nvPr/>
        </p:nvCxnSpPr>
        <p:spPr>
          <a:xfrm>
            <a:off x="4570428" y="3417251"/>
            <a:ext cx="0" cy="240349"/>
          </a:xfrm>
          <a:prstGeom prst="straightConnector1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0" idx="0"/>
          </p:cNvCxnSpPr>
          <p:nvPr/>
        </p:nvCxnSpPr>
        <p:spPr>
          <a:xfrm>
            <a:off x="2438400" y="3657601"/>
            <a:ext cx="0" cy="21580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438400" y="3657600"/>
            <a:ext cx="4267199" cy="0"/>
          </a:xfrm>
          <a:prstGeom prst="straightConnector1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1" idx="2"/>
            <a:endCxn id="14" idx="0"/>
          </p:cNvCxnSpPr>
          <p:nvPr/>
        </p:nvCxnSpPr>
        <p:spPr>
          <a:xfrm flipH="1">
            <a:off x="6705599" y="4635401"/>
            <a:ext cx="1" cy="250934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4" idx="2"/>
            <a:endCxn id="13" idx="0"/>
          </p:cNvCxnSpPr>
          <p:nvPr/>
        </p:nvCxnSpPr>
        <p:spPr>
          <a:xfrm>
            <a:off x="6705599" y="5648335"/>
            <a:ext cx="1" cy="263403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15" idx="1"/>
          </p:cNvCxnSpPr>
          <p:nvPr/>
        </p:nvCxnSpPr>
        <p:spPr>
          <a:xfrm>
            <a:off x="6705599" y="4753232"/>
            <a:ext cx="306373" cy="2619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6705599" y="3657600"/>
            <a:ext cx="0" cy="21580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605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MESA Air expansion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6436210"/>
              </p:ext>
            </p:extLst>
          </p:nvPr>
        </p:nvGraphicFramePr>
        <p:xfrm>
          <a:off x="457200" y="1774821"/>
          <a:ext cx="8229600" cy="4388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0296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Site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Within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 miles </a:t>
                      </a:r>
                      <a:b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of FC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80% response rate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Expected Eligible (30%)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485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Wake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485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Columbia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485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Hopkins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485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NWU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485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UCLA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154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485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625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585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095500" y="6248400"/>
            <a:ext cx="4953000" cy="4572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Cell contents are numbers of </a:t>
            </a:r>
            <a:r>
              <a:rPr lang="en-US" sz="2000" dirty="0" smtClean="0">
                <a:solidFill>
                  <a:schemeClr val="tx1"/>
                </a:solidFill>
              </a:rPr>
              <a:t>participants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45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2809</TotalTime>
  <Words>595</Words>
  <Application>Microsoft Office PowerPoint</Application>
  <PresentationFormat>On-screen Show (4:3)</PresentationFormat>
  <Paragraphs>189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Corbel</vt:lpstr>
      <vt:lpstr>Times New Roman</vt:lpstr>
      <vt:lpstr>Wingdings</vt:lpstr>
      <vt:lpstr>Wingdings 2</vt:lpstr>
      <vt:lpstr>Wingdings 3</vt:lpstr>
      <vt:lpstr>Module</vt:lpstr>
      <vt:lpstr>MESA Individual Response to Vitamin D (INVITe) Trial</vt:lpstr>
      <vt:lpstr>The association of serum 25(OH)D with CHD events varies by race</vt:lpstr>
      <vt:lpstr>Vitamin D receptor SNP modifies association of 25(OH)D with events</vt:lpstr>
      <vt:lpstr>INVITe study design</vt:lpstr>
      <vt:lpstr>Developments in the field</vt:lpstr>
      <vt:lpstr>Enrollment to date</vt:lpstr>
      <vt:lpstr>Evaluating recruiting barriers</vt:lpstr>
      <vt:lpstr>Temporary dose reduction</vt:lpstr>
      <vt:lpstr>MESA Air expansion</vt:lpstr>
      <vt:lpstr>Results?</vt:lpstr>
      <vt:lpstr>Strategies to address sample size</vt:lpstr>
      <vt:lpstr>Vitamin D receptor SNP modifies effect of vitamin D3 supplements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 Boer, Ian</dc:creator>
  <cp:lastModifiedBy>CJASN</cp:lastModifiedBy>
  <cp:revision>171</cp:revision>
  <cp:lastPrinted>2012-08-16T22:42:48Z</cp:lastPrinted>
  <dcterms:created xsi:type="dcterms:W3CDTF">2012-08-15T21:04:07Z</dcterms:created>
  <dcterms:modified xsi:type="dcterms:W3CDTF">2018-03-28T17:58:41Z</dcterms:modified>
</cp:coreProperties>
</file>