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0" r:id="rId2"/>
    <p:sldId id="296" r:id="rId3"/>
    <p:sldId id="291" r:id="rId4"/>
    <p:sldId id="280" r:id="rId5"/>
    <p:sldId id="281" r:id="rId6"/>
    <p:sldId id="268" r:id="rId7"/>
    <p:sldId id="279" r:id="rId8"/>
    <p:sldId id="266" r:id="rId9"/>
    <p:sldId id="282" r:id="rId10"/>
    <p:sldId id="300" r:id="rId11"/>
    <p:sldId id="303" r:id="rId12"/>
    <p:sldId id="267" r:id="rId13"/>
    <p:sldId id="301" r:id="rId14"/>
    <p:sldId id="269" r:id="rId15"/>
    <p:sldId id="304" r:id="rId16"/>
    <p:sldId id="298" r:id="rId17"/>
    <p:sldId id="283" r:id="rId18"/>
    <p:sldId id="284" r:id="rId19"/>
    <p:sldId id="285" r:id="rId20"/>
    <p:sldId id="299" r:id="rId21"/>
    <p:sldId id="288" r:id="rId22"/>
    <p:sldId id="292" r:id="rId23"/>
    <p:sldId id="293" r:id="rId24"/>
    <p:sldId id="295" r:id="rId25"/>
    <p:sldId id="294" r:id="rId26"/>
    <p:sldId id="302" r:id="rId27"/>
    <p:sldId id="297" r:id="rId28"/>
  </p:sldIdLst>
  <p:sldSz cx="12192000" cy="6858000"/>
  <p:notesSz cx="6894513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E00"/>
    <a:srgbClr val="CC79A7"/>
    <a:srgbClr val="0072B2"/>
    <a:srgbClr val="F9B6FE"/>
    <a:srgbClr val="009E73"/>
    <a:srgbClr val="1E07C9"/>
    <a:srgbClr val="948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 autoAdjust="0"/>
    <p:restoredTop sz="76460" autoAdjust="0"/>
  </p:normalViewPr>
  <p:slideViewPr>
    <p:cSldViewPr snapToGrid="0">
      <p:cViewPr>
        <p:scale>
          <a:sx n="86" d="100"/>
          <a:sy n="86" d="100"/>
        </p:scale>
        <p:origin x="20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68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CMTN_statin_figure5_data_correc!$C$23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9E7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CMTN_statin_figure5_data_correc!$D$22:$E$22</c:f>
              <c:strCache>
                <c:ptCount val="2"/>
                <c:pt idx="0">
                  <c:v>ABCA1</c:v>
                </c:pt>
                <c:pt idx="1">
                  <c:v>LDLR</c:v>
                </c:pt>
              </c:strCache>
            </c:strRef>
          </c:cat>
          <c:val>
            <c:numRef>
              <c:f>CMTN_statin_figure5_data_correc!$D$23:$E$23</c:f>
              <c:numCache>
                <c:formatCode>General</c:formatCode>
                <c:ptCount val="2"/>
                <c:pt idx="0">
                  <c:v>1.0</c:v>
                </c:pt>
                <c:pt idx="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2F-4654-9D19-7E864BEE03FA}"/>
            </c:ext>
          </c:extLst>
        </c:ser>
        <c:ser>
          <c:idx val="1"/>
          <c:order val="1"/>
          <c:tx>
            <c:strRef>
              <c:f>CMTN_statin_figure5_data_correc!$C$24</c:f>
              <c:strCache>
                <c:ptCount val="1"/>
                <c:pt idx="0">
                  <c:v>Statin</c:v>
                </c:pt>
              </c:strCache>
            </c:strRef>
          </c:tx>
          <c:spPr>
            <a:solidFill>
              <a:srgbClr val="CC79A7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CMTN_statin_figure5_data_correc!$D$28:$E$28</c:f>
                <c:numCache>
                  <c:formatCode>General</c:formatCode>
                  <c:ptCount val="2"/>
                  <c:pt idx="0">
                    <c:v>0.080737891</c:v>
                  </c:pt>
                  <c:pt idx="1">
                    <c:v>0.213779012</c:v>
                  </c:pt>
                </c:numCache>
              </c:numRef>
            </c:plus>
            <c:minus>
              <c:numRef>
                <c:f>CMTN_statin_figure5_data_correc!$D$28:$E$28</c:f>
                <c:numCache>
                  <c:formatCode>General</c:formatCode>
                  <c:ptCount val="2"/>
                  <c:pt idx="0">
                    <c:v>0.080737891</c:v>
                  </c:pt>
                  <c:pt idx="1">
                    <c:v>0.213779012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CMTN_statin_figure5_data_correc!$D$22:$E$22</c:f>
              <c:strCache>
                <c:ptCount val="2"/>
                <c:pt idx="0">
                  <c:v>ABCA1</c:v>
                </c:pt>
                <c:pt idx="1">
                  <c:v>LDLR</c:v>
                </c:pt>
              </c:strCache>
            </c:strRef>
          </c:cat>
          <c:val>
            <c:numRef>
              <c:f>CMTN_statin_figure5_data_correc!$D$24:$E$24</c:f>
              <c:numCache>
                <c:formatCode>General</c:formatCode>
                <c:ptCount val="2"/>
                <c:pt idx="0">
                  <c:v>0.59366315</c:v>
                </c:pt>
                <c:pt idx="1">
                  <c:v>1.51784381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2F-4654-9D19-7E864BEE0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0036272"/>
        <c:axId val="2141514160"/>
      </c:barChart>
      <c:catAx>
        <c:axId val="-214003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1514160"/>
        <c:crosses val="autoZero"/>
        <c:auto val="1"/>
        <c:lblAlgn val="ctr"/>
        <c:lblOffset val="100"/>
        <c:noMultiLvlLbl val="0"/>
      </c:catAx>
      <c:valAx>
        <c:axId val="2141514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 mRNA expression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4003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8528107457295"/>
          <c:y val="0.0336919327038759"/>
          <c:w val="0.164273403324584"/>
          <c:h val="0.204482690417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'[Second experiment 11 6 2018.xlsx]Sheet1'!$C$20</c:f>
              <c:strCache>
                <c:ptCount val="1"/>
                <c:pt idx="0">
                  <c:v>Control </c:v>
                </c:pt>
              </c:strCache>
            </c:strRef>
          </c:tx>
          <c:spPr>
            <a:solidFill>
              <a:srgbClr val="009E73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'[Second experiment 11 6 2018.xlsx]Sheet1'!$G$21:$G$23</c:f>
                <c:numCache>
                  <c:formatCode>General</c:formatCode>
                  <c:ptCount val="3"/>
                  <c:pt idx="0">
                    <c:v>33.0186082235244</c:v>
                  </c:pt>
                  <c:pt idx="1">
                    <c:v>18.97543199063061</c:v>
                  </c:pt>
                  <c:pt idx="2">
                    <c:v>14.07586111220777</c:v>
                  </c:pt>
                </c:numCache>
              </c:numRef>
            </c:plus>
            <c:minus>
              <c:numRef>
                <c:f>'[Second experiment 11 6 2018.xlsx]Sheet1'!$G$21:$G$23</c:f>
                <c:numCache>
                  <c:formatCode>General</c:formatCode>
                  <c:ptCount val="3"/>
                  <c:pt idx="0">
                    <c:v>33.0186082235244</c:v>
                  </c:pt>
                  <c:pt idx="1">
                    <c:v>18.97543199063061</c:v>
                  </c:pt>
                  <c:pt idx="2">
                    <c:v>14.07586111220777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'[Second experiment 11 6 2018.xlsx]Sheet1'!$B$21:$B$23</c:f>
              <c:strCache>
                <c:ptCount val="3"/>
                <c:pt idx="0">
                  <c:v>Free Cholesterol</c:v>
                </c:pt>
                <c:pt idx="1">
                  <c:v>Total Cholesterol</c:v>
                </c:pt>
                <c:pt idx="2">
                  <c:v>Esterified Cholesterol</c:v>
                </c:pt>
              </c:strCache>
            </c:strRef>
          </c:cat>
          <c:val>
            <c:numRef>
              <c:f>'[Second experiment 11 6 2018.xlsx]Sheet1'!$C$21:$C$23</c:f>
              <c:numCache>
                <c:formatCode>General</c:formatCode>
                <c:ptCount val="3"/>
                <c:pt idx="0">
                  <c:v>128.6205673758865</c:v>
                </c:pt>
                <c:pt idx="1">
                  <c:v>165.9338061465721</c:v>
                </c:pt>
                <c:pt idx="2">
                  <c:v>37.31323877068559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88-4ACD-9878-731F64143814}"/>
            </c:ext>
          </c:extLst>
        </c:ser>
        <c:ser>
          <c:idx val="1"/>
          <c:order val="1"/>
          <c:tx>
            <c:strRef>
              <c:f>'[Second experiment 11 6 2018.xlsx]Sheet1'!$D$20</c:f>
              <c:strCache>
                <c:ptCount val="1"/>
                <c:pt idx="0">
                  <c:v>Statin </c:v>
                </c:pt>
              </c:strCache>
            </c:strRef>
          </c:tx>
          <c:spPr>
            <a:solidFill>
              <a:srgbClr val="CC79A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79A7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88-4ACD-9878-731F64143814}"/>
              </c:ext>
            </c:extLst>
          </c:dPt>
          <c:dPt>
            <c:idx val="1"/>
            <c:invertIfNegative val="0"/>
            <c:bubble3D val="0"/>
            <c:spPr>
              <a:solidFill>
                <a:srgbClr val="CC79A7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88-4ACD-9878-731F64143814}"/>
              </c:ext>
            </c:extLst>
          </c:dPt>
          <c:dPt>
            <c:idx val="2"/>
            <c:invertIfNegative val="0"/>
            <c:bubble3D val="0"/>
            <c:spPr>
              <a:solidFill>
                <a:srgbClr val="CC79A7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88-4ACD-9878-731F64143814}"/>
              </c:ext>
            </c:extLst>
          </c:dPt>
          <c:errBars>
            <c:errBarType val="both"/>
            <c:errValType val="cust"/>
            <c:noEndCap val="0"/>
            <c:plus>
              <c:numRef>
                <c:f>'[Second experiment 11 6 2018.xlsx]Sheet1'!$H$21:$H$23</c:f>
                <c:numCache>
                  <c:formatCode>General</c:formatCode>
                  <c:ptCount val="3"/>
                  <c:pt idx="0">
                    <c:v>32.1079244849046</c:v>
                  </c:pt>
                  <c:pt idx="1">
                    <c:v>43.7530337468298</c:v>
                  </c:pt>
                  <c:pt idx="2">
                    <c:v>54.53407304699523</c:v>
                  </c:pt>
                </c:numCache>
              </c:numRef>
            </c:plus>
            <c:minus>
              <c:numRef>
                <c:f>'[Second experiment 11 6 2018.xlsx]Sheet1'!$H$21:$H$23</c:f>
                <c:numCache>
                  <c:formatCode>General</c:formatCode>
                  <c:ptCount val="3"/>
                  <c:pt idx="0">
                    <c:v>32.1079244849046</c:v>
                  </c:pt>
                  <c:pt idx="1">
                    <c:v>43.7530337468298</c:v>
                  </c:pt>
                  <c:pt idx="2">
                    <c:v>54.53407304699523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'[Second experiment 11 6 2018.xlsx]Sheet1'!$B$21:$B$23</c:f>
              <c:strCache>
                <c:ptCount val="3"/>
                <c:pt idx="0">
                  <c:v>Free Cholesterol</c:v>
                </c:pt>
                <c:pt idx="1">
                  <c:v>Total Cholesterol</c:v>
                </c:pt>
                <c:pt idx="2">
                  <c:v>Esterified Cholesterol</c:v>
                </c:pt>
              </c:strCache>
            </c:strRef>
          </c:cat>
          <c:val>
            <c:numRef>
              <c:f>'[Second experiment 11 6 2018.xlsx]Sheet1'!$D$21:$D$23</c:f>
              <c:numCache>
                <c:formatCode>General</c:formatCode>
                <c:ptCount val="3"/>
                <c:pt idx="0">
                  <c:v>246.3965744400527</c:v>
                </c:pt>
                <c:pt idx="1">
                  <c:v>403.2370528022701</c:v>
                </c:pt>
                <c:pt idx="2">
                  <c:v>156.8404783622175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88-4ACD-9878-731F64143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9325472"/>
        <c:axId val="-2109322064"/>
      </c:barChart>
      <c:catAx>
        <c:axId val="-210932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9322064"/>
        <c:crosses val="autoZero"/>
        <c:auto val="1"/>
        <c:lblAlgn val="ctr"/>
        <c:lblOffset val="100"/>
        <c:noMultiLvlLbl val="0"/>
      </c:catAx>
      <c:valAx>
        <c:axId val="-2109322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Cellular cholesterol  </a:t>
                </a:r>
                <a:endParaRPr lang="en-US" sz="16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b="1" i="0" baseline="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ug</a:t>
                </a:r>
                <a:r>
                  <a:rPr lang="en-US" sz="16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i="0" baseline="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/mg protein) </a:t>
                </a:r>
                <a:endParaRPr lang="en-US" sz="16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932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17738407699"/>
          <c:y val="0.000578156897054534"/>
          <c:w val="0.168200787401575"/>
          <c:h val="0.203125546806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Control </c:v>
                </c:pt>
              </c:strCache>
            </c:strRef>
          </c:tx>
          <c:spPr>
            <a:solidFill>
              <a:srgbClr val="009E73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Sheet1!$J$11:$L$11</c:f>
                <c:numCache>
                  <c:formatCode>General</c:formatCode>
                  <c:ptCount val="3"/>
                  <c:pt idx="0">
                    <c:v>2.196000507257791</c:v>
                  </c:pt>
                  <c:pt idx="1">
                    <c:v>2.674790548157722</c:v>
                  </c:pt>
                  <c:pt idx="2">
                    <c:v>0.697816303282345</c:v>
                  </c:pt>
                </c:numCache>
              </c:numRef>
            </c:plus>
            <c:minus>
              <c:numRef>
                <c:f>Sheet1!$J$11:$L$11</c:f>
                <c:numCache>
                  <c:formatCode>General</c:formatCode>
                  <c:ptCount val="3"/>
                  <c:pt idx="0">
                    <c:v>2.196000507257791</c:v>
                  </c:pt>
                  <c:pt idx="1">
                    <c:v>2.674790548157722</c:v>
                  </c:pt>
                  <c:pt idx="2">
                    <c:v>0.697816303282345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Sheet1!$C$2:$E$2</c:f>
              <c:strCache>
                <c:ptCount val="3"/>
                <c:pt idx="0">
                  <c:v>Free Cholesterol</c:v>
                </c:pt>
                <c:pt idx="1">
                  <c:v>Total Cholesterol</c:v>
                </c:pt>
                <c:pt idx="2">
                  <c:v>Esterified Cholesterol</c:v>
                </c:pt>
              </c:strCache>
            </c:strRef>
          </c:cat>
          <c:val>
            <c:numRef>
              <c:f>Sheet1!$C$3:$E$3</c:f>
              <c:numCache>
                <c:formatCode>General</c:formatCode>
                <c:ptCount val="3"/>
                <c:pt idx="0">
                  <c:v>8.604222795518988</c:v>
                </c:pt>
                <c:pt idx="1">
                  <c:v>10.09278203876726</c:v>
                </c:pt>
                <c:pt idx="2">
                  <c:v>1.488559243248269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01-4D1B-8803-8484E0B26559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Statin-PBMCs</c:v>
                </c:pt>
              </c:strCache>
            </c:strRef>
          </c:tx>
          <c:spPr>
            <a:solidFill>
              <a:srgbClr val="D55E00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Sheet1!$Q$11:$S$11</c:f>
                <c:numCache>
                  <c:formatCode>General</c:formatCode>
                  <c:ptCount val="3"/>
                  <c:pt idx="0">
                    <c:v>3.456398340435454</c:v>
                  </c:pt>
                  <c:pt idx="1">
                    <c:v>4.580874170489745</c:v>
                  </c:pt>
                  <c:pt idx="2">
                    <c:v>1.343315251989324</c:v>
                  </c:pt>
                </c:numCache>
              </c:numRef>
            </c:plus>
            <c:minus>
              <c:numRef>
                <c:f>Sheet1!$Q$11:$S$11</c:f>
                <c:numCache>
                  <c:formatCode>General</c:formatCode>
                  <c:ptCount val="3"/>
                  <c:pt idx="0">
                    <c:v>3.456398340435454</c:v>
                  </c:pt>
                  <c:pt idx="1">
                    <c:v>4.580874170489745</c:v>
                  </c:pt>
                  <c:pt idx="2">
                    <c:v>1.343315251989324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Sheet1!$C$2:$E$2</c:f>
              <c:strCache>
                <c:ptCount val="3"/>
                <c:pt idx="0">
                  <c:v>Free Cholesterol</c:v>
                </c:pt>
                <c:pt idx="1">
                  <c:v>Total Cholesterol</c:v>
                </c:pt>
                <c:pt idx="2">
                  <c:v>Esterified Cholesterol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16.13394716243785</c:v>
                </c:pt>
                <c:pt idx="1">
                  <c:v>18.03069141902736</c:v>
                </c:pt>
                <c:pt idx="2">
                  <c:v>1.896744256589511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01-4D1B-8803-8484E0B26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0638192"/>
        <c:axId val="2143846928"/>
      </c:barChart>
      <c:catAx>
        <c:axId val="-211063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3846928"/>
        <c:crossesAt val="0.0"/>
        <c:auto val="1"/>
        <c:lblAlgn val="ctr"/>
        <c:lblOffset val="100"/>
        <c:noMultiLvlLbl val="0"/>
      </c:catAx>
      <c:valAx>
        <c:axId val="2143846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/>
                  <a:t>Cellular cholesterol </a:t>
                </a:r>
              </a:p>
              <a:p>
                <a:pPr>
                  <a:defRPr sz="1600" b="1"/>
                </a:pPr>
                <a:r>
                  <a:rPr lang="en-US" sz="1600" b="1" dirty="0"/>
                  <a:t>(</a:t>
                </a:r>
                <a:r>
                  <a:rPr lang="en-US" sz="1600" b="1" dirty="0" err="1" smtClean="0"/>
                  <a:t>ug</a:t>
                </a:r>
                <a:r>
                  <a:rPr lang="en-US" sz="1600" b="1" dirty="0" smtClean="0"/>
                  <a:t>/mg </a:t>
                </a:r>
                <a:r>
                  <a:rPr lang="en-US" sz="1600" b="1" dirty="0"/>
                  <a:t>protein)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;\-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06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6972449018773"/>
          <c:y val="0.000744812692933681"/>
          <c:w val="0.192667322834646"/>
          <c:h val="0.216458487677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'Islet&amp;PBMC'!$B$11</c:f>
              <c:strCache>
                <c:ptCount val="1"/>
                <c:pt idx="0">
                  <c:v>Control  </c:v>
                </c:pt>
              </c:strCache>
            </c:strRef>
          </c:tx>
          <c:spPr>
            <a:solidFill>
              <a:srgbClr val="009E7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'Islet&amp;PBMC'!$C$10:$E$10</c:f>
              <c:strCache>
                <c:ptCount val="3"/>
                <c:pt idx="0">
                  <c:v>ABCA1</c:v>
                </c:pt>
                <c:pt idx="1">
                  <c:v>ABCG1</c:v>
                </c:pt>
                <c:pt idx="2">
                  <c:v>LDLR</c:v>
                </c:pt>
              </c:strCache>
            </c:strRef>
          </c:cat>
          <c:val>
            <c:numRef>
              <c:f>'Islet&amp;PBMC'!$C$11:$E$11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09-4C0A-BD0A-2A92B8A777A1}"/>
            </c:ext>
          </c:extLst>
        </c:ser>
        <c:ser>
          <c:idx val="1"/>
          <c:order val="1"/>
          <c:tx>
            <c:strRef>
              <c:f>'Islet&amp;PBMC'!$B$12</c:f>
              <c:strCache>
                <c:ptCount val="1"/>
                <c:pt idx="0">
                  <c:v>Statin-PBMCs</c:v>
                </c:pt>
              </c:strCache>
            </c:strRef>
          </c:tx>
          <c:spPr>
            <a:solidFill>
              <a:srgbClr val="D55E00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'Islet&amp;PBMC'!$C$21:$E$21</c:f>
                <c:numCache>
                  <c:formatCode>General</c:formatCode>
                  <c:ptCount val="3"/>
                  <c:pt idx="0">
                    <c:v>0.151663103187549</c:v>
                  </c:pt>
                  <c:pt idx="1">
                    <c:v>0.209623862121472</c:v>
                  </c:pt>
                  <c:pt idx="2">
                    <c:v>0.205238256607172</c:v>
                  </c:pt>
                </c:numCache>
              </c:numRef>
            </c:plus>
            <c:minus>
              <c:numRef>
                <c:f>'Islet&amp;PBMC'!$C$21:$E$21</c:f>
                <c:numCache>
                  <c:formatCode>General</c:formatCode>
                  <c:ptCount val="3"/>
                  <c:pt idx="0">
                    <c:v>0.151663103187549</c:v>
                  </c:pt>
                  <c:pt idx="1">
                    <c:v>0.209623862121472</c:v>
                  </c:pt>
                  <c:pt idx="2">
                    <c:v>0.205238256607172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'Islet&amp;PBMC'!$C$10:$E$10</c:f>
              <c:strCache>
                <c:ptCount val="3"/>
                <c:pt idx="0">
                  <c:v>ABCA1</c:v>
                </c:pt>
                <c:pt idx="1">
                  <c:v>ABCG1</c:v>
                </c:pt>
                <c:pt idx="2">
                  <c:v>LDLR</c:v>
                </c:pt>
              </c:strCache>
            </c:strRef>
          </c:cat>
          <c:val>
            <c:numRef>
              <c:f>'Islet&amp;PBMC'!$C$12:$E$12</c:f>
              <c:numCache>
                <c:formatCode>General</c:formatCode>
                <c:ptCount val="3"/>
                <c:pt idx="0">
                  <c:v>0.489239780605472</c:v>
                </c:pt>
                <c:pt idx="1">
                  <c:v>0.502351260668071</c:v>
                </c:pt>
                <c:pt idx="2">
                  <c:v>0.685068421631592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09-4C0A-BD0A-2A92B8A777A1}"/>
            </c:ext>
          </c:extLst>
        </c:ser>
        <c:ser>
          <c:idx val="2"/>
          <c:order val="2"/>
          <c:tx>
            <c:strRef>
              <c:f>'Islet&amp;PBMC'!$B$13</c:f>
              <c:strCache>
                <c:ptCount val="1"/>
                <c:pt idx="0">
                  <c:v>Statin-islets</c:v>
                </c:pt>
              </c:strCache>
            </c:strRef>
          </c:tx>
          <c:spPr>
            <a:solidFill>
              <a:srgbClr val="0072B2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'Islet&amp;PBMC'!$C$18:$E$18</c:f>
                <c:numCache>
                  <c:formatCode>General</c:formatCode>
                  <c:ptCount val="3"/>
                  <c:pt idx="0">
                    <c:v>0.0469572162361145</c:v>
                  </c:pt>
                  <c:pt idx="1">
                    <c:v>0.0792468926362823</c:v>
                  </c:pt>
                  <c:pt idx="2">
                    <c:v>0.034397040658756</c:v>
                  </c:pt>
                </c:numCache>
              </c:numRef>
            </c:plus>
            <c:minus>
              <c:numRef>
                <c:f>'Islet&amp;PBMC'!$C$18:$E$18</c:f>
                <c:numCache>
                  <c:formatCode>General</c:formatCode>
                  <c:ptCount val="3"/>
                  <c:pt idx="0">
                    <c:v>0.0469572162361145</c:v>
                  </c:pt>
                  <c:pt idx="1">
                    <c:v>0.0792468926362823</c:v>
                  </c:pt>
                  <c:pt idx="2">
                    <c:v>0.034397040658756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'Islet&amp;PBMC'!$C$10:$E$10</c:f>
              <c:strCache>
                <c:ptCount val="3"/>
                <c:pt idx="0">
                  <c:v>ABCA1</c:v>
                </c:pt>
                <c:pt idx="1">
                  <c:v>ABCG1</c:v>
                </c:pt>
                <c:pt idx="2">
                  <c:v>LDLR</c:v>
                </c:pt>
              </c:strCache>
            </c:strRef>
          </c:cat>
          <c:val>
            <c:numRef>
              <c:f>'Islet&amp;PBMC'!$C$13:$E$13</c:f>
              <c:numCache>
                <c:formatCode>General</c:formatCode>
                <c:ptCount val="3"/>
                <c:pt idx="0">
                  <c:v>0.509887949181778</c:v>
                </c:pt>
                <c:pt idx="1">
                  <c:v>0.676747128602119</c:v>
                </c:pt>
                <c:pt idx="2">
                  <c:v>0.89584178124489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09-4C0A-BD0A-2A92B8A77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3830864"/>
        <c:axId val="2139372048"/>
      </c:barChart>
      <c:catAx>
        <c:axId val="-214383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39372048"/>
        <c:crosses val="autoZero"/>
        <c:auto val="1"/>
        <c:lblAlgn val="ctr"/>
        <c:lblOffset val="100"/>
        <c:noMultiLvlLbl val="0"/>
      </c:catAx>
      <c:valAx>
        <c:axId val="21393720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Relative mRNA expression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383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084872547081"/>
          <c:y val="0.000578212344816506"/>
          <c:w val="0.447950526617927"/>
          <c:h val="0.179977398658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606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95" y="0"/>
            <a:ext cx="2987622" cy="4606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AE583-78E1-4E98-9670-D9A32A5093D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895"/>
            <a:ext cx="2987622" cy="4606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5C1B2-8D57-4E35-9454-5B6BB34F5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3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2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7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D767C-7947-4D26-B5BB-3DEDE97A57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1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6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6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2487-D3FC-4C7A-ACC9-7949675E9C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8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D767C-7947-4D26-B5BB-3DEDE97A57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3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D767C-7947-4D26-B5BB-3DEDE97A57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9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D767C-7947-4D26-B5BB-3DEDE97A57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2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R01 HL135009</a:t>
            </a:r>
          </a:p>
          <a:p>
            <a:r>
              <a:rPr lang="en-US" dirty="0" smtClean="0"/>
              <a:t>R01 AG054474 </a:t>
            </a:r>
          </a:p>
          <a:p>
            <a:r>
              <a:rPr lang="en-US" dirty="0" smtClean="0"/>
              <a:t>R01 DK103531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78A6E-3D19-40A8-AB18-9981A46B7B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1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181 individuals develop a new plaque but 1 also lost a plaque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did logistic regression for new plaque or not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score increase or not).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6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D4DA-BE49-4283-B0AE-7EEE6CACB9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2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8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D4DA-BE49-4283-B0AE-7EEE6CACB9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7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 can’t be done without</a:t>
            </a:r>
            <a:r>
              <a:rPr lang="en-US" baseline="0" dirty="0" smtClean="0"/>
              <a:t> teams of support from different institutions, and MESA participants and funding agents.</a:t>
            </a:r>
          </a:p>
          <a:p>
            <a:r>
              <a:rPr lang="en-US" baseline="0" dirty="0" smtClean="0"/>
              <a:t>Thank you for your attention; I’ll take your </a:t>
            </a:r>
            <a:r>
              <a:rPr lang="en-US" baseline="0" dirty="0" err="1" smtClean="0"/>
              <a:t>quesitons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B7021-353E-4798-90A1-E6BB1525AE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5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B7021-353E-4798-90A1-E6BB1525AE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8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583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B7021-353E-4798-90A1-E6BB1525AE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3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5C1B2-8D57-4E35-9454-5B6BB34F5A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4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8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4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9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2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1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1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5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1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5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95E8-450E-4EEB-BA48-24500DB157F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152D-DCEF-4D5B-93C9-3AA9392A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36017" y="839143"/>
            <a:ext cx="8991600" cy="1197764"/>
          </a:xfrm>
          <a:prstGeom prst="rect">
            <a:avLst/>
          </a:prstGeom>
        </p:spPr>
        <p:txBody>
          <a:bodyPr lIns="90488" tIns="44450" rIns="90488" bIns="4445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en-US" sz="4000" b="1" dirty="0" err="1" smtClean="0"/>
              <a:t>Epigenomics</a:t>
            </a:r>
            <a:r>
              <a:rPr lang="en-US" sz="4000" b="1" dirty="0" smtClean="0"/>
              <a:t> Studies </a:t>
            </a:r>
            <a:br>
              <a:rPr lang="en-US" sz="4000" b="1" dirty="0" smtClean="0"/>
            </a:br>
            <a:r>
              <a:rPr lang="en-US" sz="4000" b="1" dirty="0" smtClean="0"/>
              <a:t>in MESA Exam 6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97513" y="3167425"/>
            <a:ext cx="8423275" cy="15694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332" tIns="48667" rIns="97332" bIns="48667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50900">
              <a:spcBef>
                <a:spcPts val="1200"/>
              </a:spcBef>
              <a:buNone/>
              <a:defRPr/>
            </a:pPr>
            <a:r>
              <a:rPr lang="en-US" dirty="0" err="1" smtClean="0"/>
              <a:t>Yongmgei</a:t>
            </a:r>
            <a:r>
              <a:rPr lang="en-US" dirty="0" smtClean="0"/>
              <a:t> Liu, MD, PhD, FAHA</a:t>
            </a:r>
          </a:p>
          <a:p>
            <a:pPr marL="0" indent="0" algn="ctr" defTabSz="850900">
              <a:spcBef>
                <a:spcPts val="1200"/>
              </a:spcBef>
              <a:buNone/>
              <a:defRPr/>
            </a:pPr>
            <a:r>
              <a:rPr lang="en-US" dirty="0" smtClean="0"/>
              <a:t>Duke University School of Medicine</a:t>
            </a:r>
          </a:p>
          <a:p>
            <a:pPr marL="0" indent="0" algn="ctr" defTabSz="850900">
              <a:spcBef>
                <a:spcPts val="1200"/>
              </a:spcBef>
              <a:buNone/>
              <a:defRPr/>
            </a:pPr>
            <a:endParaRPr lang="en-US" dirty="0"/>
          </a:p>
        </p:txBody>
      </p:sp>
      <p:pic>
        <p:nvPicPr>
          <p:cNvPr id="4" name="Picture 2" descr="mesa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917" y="5867400"/>
            <a:ext cx="1295400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4A9427F3-76EB-E247-BBD6-60863596F3AC}"/>
              </a:ext>
            </a:extLst>
          </p:cNvPr>
          <p:cNvSpPr/>
          <p:nvPr/>
        </p:nvSpPr>
        <p:spPr>
          <a:xfrm>
            <a:off x="6585436" y="1254542"/>
            <a:ext cx="1795303" cy="772187"/>
          </a:xfrm>
          <a:prstGeom prst="roundRect">
            <a:avLst/>
          </a:prstGeom>
          <a:gradFill flip="none" rotWithShape="1">
            <a:gsLst>
              <a:gs pos="0">
                <a:srgbClr val="0072B2">
                  <a:tint val="66000"/>
                  <a:satMod val="160000"/>
                </a:srgbClr>
              </a:gs>
              <a:gs pos="50000">
                <a:srgbClr val="0072B2">
                  <a:tint val="44500"/>
                  <a:satMod val="160000"/>
                </a:srgbClr>
              </a:gs>
              <a:gs pos="100000">
                <a:srgbClr val="0072B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9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71166" y="217015"/>
            <a:ext cx="7437342" cy="6440822"/>
            <a:chOff x="-241573" y="2747152"/>
            <a:chExt cx="7437342" cy="64408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04456D1-9E16-8E4C-A293-46F148830D0D}"/>
                </a:ext>
              </a:extLst>
            </p:cNvPr>
            <p:cNvSpPr txBox="1"/>
            <p:nvPr/>
          </p:nvSpPr>
          <p:spPr>
            <a:xfrm>
              <a:off x="-241573" y="2747152"/>
              <a:ext cx="6590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Figure 1. Study design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4A9427F3-76EB-E247-BBD6-60863596F3AC}"/>
                </a:ext>
              </a:extLst>
            </p:cNvPr>
            <p:cNvSpPr/>
            <p:nvPr/>
          </p:nvSpPr>
          <p:spPr>
            <a:xfrm>
              <a:off x="2833148" y="3796839"/>
              <a:ext cx="1661718" cy="747938"/>
            </a:xfrm>
            <a:prstGeom prst="roundRect">
              <a:avLst/>
            </a:prstGeom>
            <a:gradFill flip="none" rotWithShape="1">
              <a:gsLst>
                <a:gs pos="0">
                  <a:srgbClr val="0072B2">
                    <a:tint val="66000"/>
                    <a:satMod val="160000"/>
                  </a:srgbClr>
                </a:gs>
                <a:gs pos="50000">
                  <a:srgbClr val="0072B2">
                    <a:tint val="44500"/>
                    <a:satMod val="160000"/>
                  </a:srgbClr>
                </a:gs>
                <a:gs pos="100000">
                  <a:srgbClr val="0072B2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9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8323654-6955-DC4F-ACE7-0850B09B4386}"/>
                </a:ext>
              </a:extLst>
            </p:cNvPr>
            <p:cNvSpPr txBox="1"/>
            <p:nvPr/>
          </p:nvSpPr>
          <p:spPr>
            <a:xfrm>
              <a:off x="2818850" y="3738241"/>
              <a:ext cx="161294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Exam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(N=1269)</a:t>
              </a: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344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tatin users</a:t>
              </a: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857 non-users </a:t>
              </a: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68 missing data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5258729-4B83-9B47-A1BD-4EA3B0968746}"/>
                </a:ext>
              </a:extLst>
            </p:cNvPr>
            <p:cNvSpPr txBox="1"/>
            <p:nvPr/>
          </p:nvSpPr>
          <p:spPr>
            <a:xfrm>
              <a:off x="3338877" y="8510866"/>
              <a:ext cx="3856892" cy="67710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2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2B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Retrospective Study</a:t>
              </a:r>
            </a:p>
            <a:p>
              <a:pPr algn="ctr"/>
              <a:r>
                <a:rPr lang="en-US" b="1" dirty="0" smtClean="0">
                  <a:solidFill>
                    <a:srgbClr val="0072B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(Mediation analysis)</a:t>
              </a:r>
              <a:endParaRPr lang="en-US" b="1" dirty="0">
                <a:solidFill>
                  <a:srgbClr val="0072B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6E8C3C9D-6E4A-5449-AAFC-312AE5CAD6BA}"/>
                </a:ext>
              </a:extLst>
            </p:cNvPr>
            <p:cNvCxnSpPr>
              <a:cxnSpLocks/>
            </p:cNvCxnSpPr>
            <p:nvPr/>
          </p:nvCxnSpPr>
          <p:spPr>
            <a:xfrm>
              <a:off x="2605129" y="7244951"/>
              <a:ext cx="0" cy="16076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8830B66D-2C42-154F-89C3-3D28A80C3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129" y="7482210"/>
              <a:ext cx="0" cy="145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2AB6B46C-C5EF-6145-AC00-3311C589B16D}"/>
                </a:ext>
              </a:extLst>
            </p:cNvPr>
            <p:cNvCxnSpPr>
              <a:cxnSpLocks/>
            </p:cNvCxnSpPr>
            <p:nvPr/>
          </p:nvCxnSpPr>
          <p:spPr>
            <a:xfrm>
              <a:off x="6882429" y="4583631"/>
              <a:ext cx="0" cy="636484"/>
            </a:xfrm>
            <a:prstGeom prst="straightConnector1">
              <a:avLst/>
            </a:prstGeom>
            <a:ln w="38100">
              <a:solidFill>
                <a:srgbClr val="0072B2"/>
              </a:solidFill>
              <a:prstDash val="soli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E3CE6260-F24A-B545-841E-A373A2F6C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185" y="4535136"/>
              <a:ext cx="603846" cy="614201"/>
            </a:xfrm>
            <a:prstGeom prst="straightConnector1">
              <a:avLst/>
            </a:prstGeom>
            <a:ln w="38100">
              <a:solidFill>
                <a:srgbClr val="0072B2"/>
              </a:solidFill>
              <a:prstDash val="soli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DD036345-4816-3E47-BFAD-0D414CA6D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125" y="7710812"/>
              <a:ext cx="0" cy="145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D41EDBF5-9AB3-B44C-9D6D-B80048CF261A}"/>
                </a:ext>
              </a:extLst>
            </p:cNvPr>
            <p:cNvCxnSpPr>
              <a:cxnSpLocks/>
            </p:cNvCxnSpPr>
            <p:nvPr/>
          </p:nvCxnSpPr>
          <p:spPr>
            <a:xfrm>
              <a:off x="171908" y="3903437"/>
              <a:ext cx="13339" cy="34218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AFC5AEB-A986-AD46-8B86-D062D3857B64}"/>
                </a:ext>
              </a:extLst>
            </p:cNvPr>
            <p:cNvSpPr txBox="1"/>
            <p:nvPr/>
          </p:nvSpPr>
          <p:spPr>
            <a:xfrm rot="5400000">
              <a:off x="-416280" y="5563410"/>
              <a:ext cx="930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Timeline</a:t>
              </a:r>
              <a:endParaRPr lang="en-US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C0C7C5E-0157-C84B-95AA-1A16F3B19825}"/>
                </a:ext>
              </a:extLst>
            </p:cNvPr>
            <p:cNvSpPr txBox="1"/>
            <p:nvPr/>
          </p:nvSpPr>
          <p:spPr>
            <a:xfrm>
              <a:off x="13335" y="7406127"/>
              <a:ext cx="494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ear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AAD2748-8257-E648-8FDA-5CA9C728494B}"/>
                </a:ext>
              </a:extLst>
            </p:cNvPr>
            <p:cNvSpPr txBox="1"/>
            <p:nvPr/>
          </p:nvSpPr>
          <p:spPr>
            <a:xfrm>
              <a:off x="241529" y="3818129"/>
              <a:ext cx="208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30760AF8-8C5A-4E44-922B-A7A60AD4965A}"/>
              </a:ext>
            </a:extLst>
          </p:cNvPr>
          <p:cNvSpPr/>
          <p:nvPr/>
        </p:nvSpPr>
        <p:spPr>
          <a:xfrm>
            <a:off x="895441" y="2681567"/>
            <a:ext cx="1935744" cy="9202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99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D179716-1039-CD4A-8396-BC0568033A93}"/>
              </a:ext>
            </a:extLst>
          </p:cNvPr>
          <p:cNvSpPr txBox="1"/>
          <p:nvPr/>
        </p:nvSpPr>
        <p:spPr>
          <a:xfrm>
            <a:off x="852127" y="2962337"/>
            <a:ext cx="202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Statin-associated expression differences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trancriptomic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03971BF2-13D3-A745-B6AC-C023B646DC7A}"/>
              </a:ext>
            </a:extLst>
          </p:cNvPr>
          <p:cNvCxnSpPr>
            <a:cxnSpLocks/>
          </p:cNvCxnSpPr>
          <p:nvPr/>
        </p:nvCxnSpPr>
        <p:spPr>
          <a:xfrm>
            <a:off x="1475626" y="3581954"/>
            <a:ext cx="0" cy="353123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72096" y="2669635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 (N=1269)</a:t>
            </a:r>
            <a:endParaRPr lang="en-US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4A9427F3-76EB-E247-BBD6-60863596F3AC}"/>
              </a:ext>
            </a:extLst>
          </p:cNvPr>
          <p:cNvSpPr/>
          <p:nvPr/>
        </p:nvSpPr>
        <p:spPr>
          <a:xfrm>
            <a:off x="6607761" y="2660867"/>
            <a:ext cx="1795303" cy="772187"/>
          </a:xfrm>
          <a:prstGeom prst="roundRect">
            <a:avLst/>
          </a:prstGeom>
          <a:gradFill flip="none" rotWithShape="1">
            <a:gsLst>
              <a:gs pos="0">
                <a:srgbClr val="0072B2">
                  <a:tint val="66000"/>
                  <a:satMod val="160000"/>
                </a:srgbClr>
              </a:gs>
              <a:gs pos="50000">
                <a:srgbClr val="0072B2">
                  <a:tint val="44500"/>
                  <a:satMod val="160000"/>
                </a:srgbClr>
              </a:gs>
              <a:gs pos="100000">
                <a:srgbClr val="0072B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9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8323654-6955-DC4F-ACE7-0850B09B4386}"/>
              </a:ext>
            </a:extLst>
          </p:cNvPr>
          <p:cNvSpPr txBox="1"/>
          <p:nvPr/>
        </p:nvSpPr>
        <p:spPr>
          <a:xfrm>
            <a:off x="6506307" y="2698531"/>
            <a:ext cx="1991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 5 (N=952)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101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T2DM cases 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851 controls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E3CE6260-F24A-B545-841E-A373A2F6C811}"/>
              </a:ext>
            </a:extLst>
          </p:cNvPr>
          <p:cNvCxnSpPr>
            <a:cxnSpLocks/>
          </p:cNvCxnSpPr>
          <p:nvPr/>
        </p:nvCxnSpPr>
        <p:spPr>
          <a:xfrm>
            <a:off x="5015095" y="1889357"/>
            <a:ext cx="1529935" cy="4329"/>
          </a:xfrm>
          <a:prstGeom prst="straightConnector1">
            <a:avLst/>
          </a:prstGeom>
          <a:ln w="38100">
            <a:solidFill>
              <a:srgbClr val="0072B2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8323654-6955-DC4F-ACE7-0850B09B4386}"/>
              </a:ext>
            </a:extLst>
          </p:cNvPr>
          <p:cNvSpPr txBox="1"/>
          <p:nvPr/>
        </p:nvSpPr>
        <p:spPr>
          <a:xfrm>
            <a:off x="4958829" y="1293522"/>
            <a:ext cx="17970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Exclude 317 prevalent T2DM cases </a:t>
            </a:r>
          </a:p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missing data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7DBAB7-BABD-FC42-B2FB-66C490CE7A31}"/>
              </a:ext>
            </a:extLst>
          </p:cNvPr>
          <p:cNvSpPr txBox="1"/>
          <p:nvPr/>
        </p:nvSpPr>
        <p:spPr>
          <a:xfrm>
            <a:off x="747264" y="2644865"/>
            <a:ext cx="155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56549" y="2783364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60541" y="4729236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49721" y="1472724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37DE3A1-E07C-024E-8D9D-277D4C89E75C}"/>
              </a:ext>
            </a:extLst>
          </p:cNvPr>
          <p:cNvSpPr txBox="1"/>
          <p:nvPr/>
        </p:nvSpPr>
        <p:spPr>
          <a:xfrm>
            <a:off x="674176" y="4594833"/>
            <a:ext cx="36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5B2101F6-F244-E648-918C-B2C08E06E117}"/>
              </a:ext>
            </a:extLst>
          </p:cNvPr>
          <p:cNvSpPr/>
          <p:nvPr/>
        </p:nvSpPr>
        <p:spPr>
          <a:xfrm>
            <a:off x="923950" y="3948626"/>
            <a:ext cx="1103353" cy="437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N=1269)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5B2101F6-F244-E648-918C-B2C08E06E117}"/>
              </a:ext>
            </a:extLst>
          </p:cNvPr>
          <p:cNvSpPr/>
          <p:nvPr/>
        </p:nvSpPr>
        <p:spPr>
          <a:xfrm>
            <a:off x="2269373" y="3948626"/>
            <a:ext cx="830924" cy="437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6526695-4AF5-BE4F-BD18-D476C8A19ED2}"/>
              </a:ext>
            </a:extLst>
          </p:cNvPr>
          <p:cNvSpPr txBox="1"/>
          <p:nvPr/>
        </p:nvSpPr>
        <p:spPr>
          <a:xfrm>
            <a:off x="2147349" y="3977548"/>
            <a:ext cx="104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 T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(N=604)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03971BF2-13D3-A745-B6AC-C023B646DC7A}"/>
              </a:ext>
            </a:extLst>
          </p:cNvPr>
          <p:cNvCxnSpPr>
            <a:cxnSpLocks/>
          </p:cNvCxnSpPr>
          <p:nvPr/>
        </p:nvCxnSpPr>
        <p:spPr>
          <a:xfrm flipH="1">
            <a:off x="2012884" y="4167161"/>
            <a:ext cx="233043" cy="0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7"/>
          <p:cNvSpPr txBox="1"/>
          <p:nvPr/>
        </p:nvSpPr>
        <p:spPr>
          <a:xfrm>
            <a:off x="271166" y="1191917"/>
            <a:ext cx="358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8323654-6955-DC4F-ACE7-0850B09B4386}"/>
              </a:ext>
            </a:extLst>
          </p:cNvPr>
          <p:cNvSpPr txBox="1"/>
          <p:nvPr/>
        </p:nvSpPr>
        <p:spPr>
          <a:xfrm>
            <a:off x="6545030" y="1314830"/>
            <a:ext cx="1913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(N=952)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 Statin users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751 non-users</a:t>
            </a:r>
          </a:p>
        </p:txBody>
      </p:sp>
    </p:spTree>
    <p:extLst>
      <p:ext uri="{BB962C8B-B14F-4D97-AF65-F5344CB8AC3E}">
        <p14:creationId xmlns:p14="http://schemas.microsoft.com/office/powerpoint/2010/main" val="28208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52007" y="317259"/>
            <a:ext cx="5512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2.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952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 participants 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of T2DM at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 3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61364"/>
              </p:ext>
            </p:extLst>
          </p:nvPr>
        </p:nvGraphicFramePr>
        <p:xfrm>
          <a:off x="1252007" y="1167505"/>
          <a:ext cx="4856870" cy="4741710"/>
        </p:xfrm>
        <a:graphic>
          <a:graphicData uri="http://schemas.openxmlformats.org/drawingml/2006/table">
            <a:tbl>
              <a:tblPr/>
              <a:tblGrid>
                <a:gridCol w="1541863">
                  <a:extLst>
                    <a:ext uri="{9D8B030D-6E8A-4147-A177-3AD203B41FA5}">
                      <a16:colId xmlns:a16="http://schemas.microsoft.com/office/drawing/2014/main" xmlns="" val="358520021"/>
                    </a:ext>
                  </a:extLst>
                </a:gridCol>
                <a:gridCol w="1156398">
                  <a:extLst>
                    <a:ext uri="{9D8B030D-6E8A-4147-A177-3AD203B41FA5}">
                      <a16:colId xmlns:a16="http://schemas.microsoft.com/office/drawing/2014/main" xmlns="" val="2584207904"/>
                    </a:ext>
                  </a:extLst>
                </a:gridCol>
                <a:gridCol w="1156398">
                  <a:extLst>
                    <a:ext uri="{9D8B030D-6E8A-4147-A177-3AD203B41FA5}">
                      <a16:colId xmlns:a16="http://schemas.microsoft.com/office/drawing/2014/main" xmlns="" val="3327128241"/>
                    </a:ext>
                  </a:extLst>
                </a:gridCol>
                <a:gridCol w="1002211">
                  <a:extLst>
                    <a:ext uri="{9D8B030D-6E8A-4147-A177-3AD203B41FA5}">
                      <a16:colId xmlns:a16="http://schemas.microsoft.com/office/drawing/2014/main" xmlns="" val="507403642"/>
                    </a:ext>
                  </a:extLst>
                </a:gridCol>
              </a:tblGrid>
              <a:tr h="532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Statin user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(n=201)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Non-users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(n=751)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1151747"/>
                  </a:ext>
                </a:extLst>
              </a:tr>
              <a:tr h="277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Age, mean (SD)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 (8)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61.94 (9)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1.13E-08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2366481"/>
                  </a:ext>
                </a:extLst>
              </a:tr>
              <a:tr h="277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 (49%)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392 (52%)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4.31E-01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8745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African American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(13 %)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156 (20%)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4.52E-05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6549683"/>
                  </a:ext>
                </a:extLst>
              </a:tr>
              <a:tr h="277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Hispanic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 (23%)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 (33%)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9542653"/>
                  </a:ext>
                </a:extLst>
              </a:tr>
              <a:tr h="277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Caucasian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128 (64%)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345 (46%)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5907187"/>
                  </a:ext>
                </a:extLst>
              </a:tr>
              <a:tr h="386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Former Smoker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 (49 %)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337 (45%)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3.15E-01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0509097"/>
                  </a:ext>
                </a:extLst>
              </a:tr>
              <a:tr h="277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 smokers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(10 %)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 (13%)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7614789"/>
                  </a:ext>
                </a:extLst>
              </a:tr>
              <a:tr h="354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BMI, kg/m</a:t>
                      </a:r>
                      <a:r>
                        <a:rPr lang="en-US" sz="1600" kern="12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(5)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(5)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.74E-02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680803"/>
                  </a:ext>
                </a:extLst>
              </a:tr>
              <a:tr h="277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LDL, mg/dL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 (28)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118 (29)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1.88E-22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2961281"/>
                  </a:ext>
                </a:extLst>
              </a:tr>
              <a:tr h="277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HDL, mg/dL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(13)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 (15)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3.97E-01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6950507"/>
                  </a:ext>
                </a:extLst>
              </a:tr>
              <a:tr h="277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 (57%)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265 (36%)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9.60E-08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1356165"/>
                  </a:ext>
                </a:extLst>
              </a:tr>
              <a:tr h="354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Prediabetes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(20%)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132 (18%)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5.23E-01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9827083"/>
                  </a:ext>
                </a:extLst>
              </a:tr>
              <a:tr h="266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CVD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(17%)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 (11%)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4.24E-0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8135444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638764" y="3860652"/>
            <a:ext cx="5406664" cy="646331"/>
          </a:xfrm>
          <a:prstGeom prst="rect">
            <a:avLst/>
          </a:prstGeom>
          <a:noFill/>
          <a:ln w="38100">
            <a:solidFill>
              <a:srgbClr val="29679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b="1" dirty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statin </a:t>
            </a:r>
            <a:r>
              <a:rPr lang="en-US" b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on </a:t>
            </a:r>
            <a:r>
              <a:rPr lang="en-US" b="1" dirty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T2DM </a:t>
            </a:r>
            <a:r>
              <a:rPr lang="en-US" b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: </a:t>
            </a:r>
            <a:endParaRPr lang="en-US" b="1" dirty="0" smtClean="0">
              <a:solidFill>
                <a:srgbClr val="2967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</a:t>
            </a:r>
            <a:r>
              <a:rPr lang="en-US" b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b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1.73 </a:t>
            </a:r>
            <a:r>
              <a:rPr lang="en-US" b="1" dirty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CI: 1.01-2.96; p=0.045</a:t>
            </a:r>
            <a:r>
              <a:rPr lang="en-US" b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b="1" dirty="0">
              <a:solidFill>
                <a:srgbClr val="2967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9" y="2567210"/>
            <a:ext cx="1827392" cy="1579922"/>
          </a:xfrm>
          <a:prstGeom prst="rect">
            <a:avLst/>
          </a:prstGeom>
        </p:spPr>
      </p:pic>
      <p:sp>
        <p:nvSpPr>
          <p:cNvPr id="5" name="TextBox 147"/>
          <p:cNvSpPr txBox="1"/>
          <p:nvPr/>
        </p:nvSpPr>
        <p:spPr>
          <a:xfrm>
            <a:off x="128273" y="4191430"/>
            <a:ext cx="172860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Statin use at Exam 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63186" y="3162694"/>
            <a:ext cx="8658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0070" y="1997578"/>
            <a:ext cx="0" cy="3208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88210" y="3148590"/>
            <a:ext cx="2367312" cy="14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4253" y="4941838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ABCA1</a:t>
            </a: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9424" y="4343987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LDLR</a:t>
            </a: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91062" y="1052694"/>
            <a:ext cx="1475182" cy="406395"/>
          </a:xfrm>
          <a:prstGeom prst="roundRect">
            <a:avLst/>
          </a:prstGeom>
          <a:solidFill>
            <a:srgbClr val="A1C6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270240" y="2574189"/>
            <a:ext cx="2369308" cy="3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84404" y="4836875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0.78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(0.41-1.15)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8615644" y="1971473"/>
            <a:ext cx="1709" cy="3234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10409732" y="3247943"/>
            <a:ext cx="1803992" cy="1200329"/>
            <a:chOff x="8392404" y="2827791"/>
            <a:chExt cx="1803992" cy="1200329"/>
          </a:xfrm>
        </p:grpSpPr>
        <p:sp>
          <p:nvSpPr>
            <p:cNvPr id="48" name="TextBox 143"/>
            <p:cNvSpPr txBox="1"/>
            <p:nvPr/>
          </p:nvSpPr>
          <p:spPr>
            <a:xfrm>
              <a:off x="8392404" y="2827791"/>
              <a:ext cx="1803992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Incidence of T2DM </a:t>
              </a:r>
            </a:p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 Exam 5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8431224" y="3016764"/>
              <a:ext cx="0" cy="437476"/>
            </a:xfrm>
            <a:prstGeom prst="straightConnector1">
              <a:avLst/>
            </a:prstGeom>
            <a:ln w="76200">
              <a:solidFill>
                <a:srgbClr val="CC79A7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rapezoid 49"/>
          <p:cNvSpPr/>
          <p:nvPr/>
        </p:nvSpPr>
        <p:spPr>
          <a:xfrm rot="5400000">
            <a:off x="7811773" y="2787341"/>
            <a:ext cx="3234366" cy="1602629"/>
          </a:xfrm>
          <a:prstGeom prst="trapezoid">
            <a:avLst>
              <a:gd name="adj" fmla="val 5534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6533079" y="5361144"/>
            <a:ext cx="7563" cy="467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40642" y="5819811"/>
            <a:ext cx="4057137" cy="8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0597779" y="4380755"/>
            <a:ext cx="0" cy="1439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069073" y="5047622"/>
            <a:ext cx="13" cy="1377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069073" y="6409869"/>
            <a:ext cx="10032889" cy="5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1095399" y="4380755"/>
            <a:ext cx="6563" cy="2035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563109" y="5841534"/>
            <a:ext cx="4483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ffect via PC1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CMTN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OR: 1.09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(1.0-1.20)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28852" y="6410376"/>
            <a:ext cx="6783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ffect after accounting for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CMTN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OR: 1.55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(95% CI, 0.91-2.66)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6265659" y="3133270"/>
            <a:ext cx="2349985" cy="15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689499" y="5205839"/>
            <a:ext cx="1926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39337" y="103416"/>
            <a:ext cx="119742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Mediation analysis of CMTN key members mediating statin effects on T2DM risk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912" y="3247943"/>
            <a:ext cx="3159048" cy="2430592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2430070" y="5205839"/>
            <a:ext cx="20449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417706" y="2595131"/>
            <a:ext cx="2333207" cy="101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484404" y="1650394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0.80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(0.76-0.85)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166244" y="1557353"/>
            <a:ext cx="1400" cy="155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166245" y="1543222"/>
            <a:ext cx="4424676" cy="6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0590921" y="1543222"/>
            <a:ext cx="0" cy="1802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069073" y="918246"/>
            <a:ext cx="1627" cy="160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069073" y="918246"/>
            <a:ext cx="10055829" cy="11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1105775" y="907893"/>
            <a:ext cx="11205" cy="2437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258202" y="1973371"/>
            <a:ext cx="2349555" cy="20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47"/>
          <p:cNvSpPr txBox="1"/>
          <p:nvPr/>
        </p:nvSpPr>
        <p:spPr>
          <a:xfrm>
            <a:off x="4692076" y="1024108"/>
            <a:ext cx="147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Mediator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65761" y="1103672"/>
            <a:ext cx="437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ffect via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ABCA1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OR: 1.29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(1.1-1.5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42817" y="561226"/>
            <a:ext cx="6621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ffect after accounting for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ABCA1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OR: 1.34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(95% CI, 0.78-2.32)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147"/>
          <p:cNvSpPr txBox="1"/>
          <p:nvPr/>
        </p:nvSpPr>
        <p:spPr>
          <a:xfrm>
            <a:off x="4750913" y="1713662"/>
            <a:ext cx="151773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ABCA1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147"/>
          <p:cNvSpPr txBox="1"/>
          <p:nvPr/>
        </p:nvSpPr>
        <p:spPr>
          <a:xfrm>
            <a:off x="4750913" y="2267121"/>
            <a:ext cx="150891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LDLR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147"/>
          <p:cNvSpPr txBox="1"/>
          <p:nvPr/>
        </p:nvSpPr>
        <p:spPr>
          <a:xfrm>
            <a:off x="4750913" y="2825509"/>
            <a:ext cx="151474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SQLE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147"/>
          <p:cNvSpPr txBox="1"/>
          <p:nvPr/>
        </p:nvSpPr>
        <p:spPr>
          <a:xfrm>
            <a:off x="4898796" y="5692282"/>
            <a:ext cx="151773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CMTN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07103" y="4836875"/>
            <a:ext cx="1455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1.35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1.08-1.70)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435093" y="2794716"/>
            <a:ext cx="1455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(0.95-1.51)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435093" y="2215372"/>
            <a:ext cx="1455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1.07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(0.85-1.35)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435093" y="1650394"/>
            <a:ext cx="1455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0.63 (0.50-0.79)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84404" y="2794716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1.05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(1.0-1.10)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84404" y="2215372"/>
            <a:ext cx="1442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1.06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(1.01-1.11)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2429083" y="1999177"/>
            <a:ext cx="2302785" cy="78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843976" y="1194320"/>
            <a:ext cx="316505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29679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 explained via </a:t>
            </a:r>
            <a:r>
              <a:rPr lang="en-US" b="1" i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ABCA1</a:t>
            </a:r>
            <a:endParaRPr lang="en-US" b="1" i="1" dirty="0">
              <a:solidFill>
                <a:srgbClr val="2967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97454" y="5763784"/>
            <a:ext cx="316505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29679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 explained via </a:t>
            </a:r>
            <a:r>
              <a:rPr lang="en-US" b="1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  <a:r>
              <a:rPr lang="en-US" b="1" baseline="-25000" dirty="0" smtClean="0">
                <a:solidFill>
                  <a:srgbClr val="2967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CMTN</a:t>
            </a:r>
            <a:endParaRPr lang="en-US" b="1" baseline="-25000" dirty="0">
              <a:solidFill>
                <a:srgbClr val="2967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0760AF8-8C5A-4E44-922B-A7A60AD4965A}"/>
              </a:ext>
            </a:extLst>
          </p:cNvPr>
          <p:cNvSpPr/>
          <p:nvPr/>
        </p:nvSpPr>
        <p:spPr>
          <a:xfrm>
            <a:off x="4900204" y="2661689"/>
            <a:ext cx="3023694" cy="9202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99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5933" y="322823"/>
            <a:ext cx="6590015" cy="5568313"/>
            <a:chOff x="-241573" y="2747152"/>
            <a:chExt cx="6590015" cy="55683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04456D1-9E16-8E4C-A293-46F148830D0D}"/>
                </a:ext>
              </a:extLst>
            </p:cNvPr>
            <p:cNvSpPr txBox="1"/>
            <p:nvPr/>
          </p:nvSpPr>
          <p:spPr>
            <a:xfrm>
              <a:off x="-241573" y="2747152"/>
              <a:ext cx="6590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Figure 1. Study design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D8DA59F7-B5FB-2C40-8D93-DFA21C819919}"/>
                </a:ext>
              </a:extLst>
            </p:cNvPr>
            <p:cNvSpPr/>
            <p:nvPr/>
          </p:nvSpPr>
          <p:spPr>
            <a:xfrm>
              <a:off x="4472099" y="7088457"/>
              <a:ext cx="1466327" cy="958008"/>
            </a:xfrm>
            <a:prstGeom prst="roundRect">
              <a:avLst/>
            </a:prstGeom>
            <a:gradFill flip="none" rotWithShape="1">
              <a:gsLst>
                <a:gs pos="0">
                  <a:srgbClr val="009E73">
                    <a:tint val="66000"/>
                    <a:satMod val="160000"/>
                  </a:srgbClr>
                </a:gs>
                <a:gs pos="50000">
                  <a:srgbClr val="009E73">
                    <a:tint val="44500"/>
                    <a:satMod val="160000"/>
                  </a:srgbClr>
                </a:gs>
                <a:gs pos="100000">
                  <a:srgbClr val="009E7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9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7612056-0E4D-B749-8415-F20C2597A6F5}"/>
                </a:ext>
              </a:extLst>
            </p:cNvPr>
            <p:cNvSpPr txBox="1"/>
            <p:nvPr/>
          </p:nvSpPr>
          <p:spPr>
            <a:xfrm>
              <a:off x="4423485" y="7145914"/>
              <a:ext cx="15149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Exam 6 </a:t>
              </a:r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220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Euglycemia</a:t>
              </a:r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68 prediabetes</a:t>
              </a: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T2DM</a:t>
              </a: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6F20294F-56B5-F648-A0DF-0108F1282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8438" y="5732343"/>
              <a:ext cx="1958436" cy="7876"/>
            </a:xfrm>
            <a:prstGeom prst="straightConnector1">
              <a:avLst/>
            </a:prstGeom>
            <a:ln w="38100">
              <a:solidFill>
                <a:srgbClr val="009E73"/>
              </a:solidFill>
              <a:prstDash val="sysDot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6E8C3C9D-6E4A-5449-AAFC-312AE5CAD6BA}"/>
                </a:ext>
              </a:extLst>
            </p:cNvPr>
            <p:cNvCxnSpPr>
              <a:cxnSpLocks/>
            </p:cNvCxnSpPr>
            <p:nvPr/>
          </p:nvCxnSpPr>
          <p:spPr>
            <a:xfrm>
              <a:off x="2605129" y="7244951"/>
              <a:ext cx="0" cy="16076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8830B66D-2C42-154F-89C3-3D28A80C3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129" y="7482210"/>
              <a:ext cx="0" cy="145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DD036345-4816-3E47-BFAD-0D414CA6D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125" y="7710812"/>
              <a:ext cx="0" cy="145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D41EDBF5-9AB3-B44C-9D6D-B80048CF261A}"/>
                </a:ext>
              </a:extLst>
            </p:cNvPr>
            <p:cNvCxnSpPr>
              <a:cxnSpLocks/>
            </p:cNvCxnSpPr>
            <p:nvPr/>
          </p:nvCxnSpPr>
          <p:spPr>
            <a:xfrm>
              <a:off x="171908" y="3903437"/>
              <a:ext cx="13339" cy="34218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AFC5AEB-A986-AD46-8B86-D062D3857B64}"/>
                </a:ext>
              </a:extLst>
            </p:cNvPr>
            <p:cNvSpPr txBox="1"/>
            <p:nvPr/>
          </p:nvSpPr>
          <p:spPr>
            <a:xfrm rot="5400000">
              <a:off x="-416280" y="5563410"/>
              <a:ext cx="930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Timeline</a:t>
              </a:r>
              <a:endParaRPr lang="en-US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C0C7C5E-0157-C84B-95AA-1A16F3B19825}"/>
                </a:ext>
              </a:extLst>
            </p:cNvPr>
            <p:cNvSpPr txBox="1"/>
            <p:nvPr/>
          </p:nvSpPr>
          <p:spPr>
            <a:xfrm>
              <a:off x="13335" y="7406127"/>
              <a:ext cx="494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ear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AAD2748-8257-E648-8FDA-5CA9C728494B}"/>
                </a:ext>
              </a:extLst>
            </p:cNvPr>
            <p:cNvSpPr txBox="1"/>
            <p:nvPr/>
          </p:nvSpPr>
          <p:spPr>
            <a:xfrm>
              <a:off x="241529" y="3818129"/>
              <a:ext cx="208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EC4D2431-A665-514B-BA13-295F997364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0201" y="5804007"/>
              <a:ext cx="3493" cy="1281865"/>
            </a:xfrm>
            <a:prstGeom prst="straightConnector1">
              <a:avLst/>
            </a:prstGeom>
            <a:ln w="38100">
              <a:solidFill>
                <a:srgbClr val="009E73"/>
              </a:solidFill>
              <a:prstDash val="soli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258729-4B83-9B47-A1BD-4EA3B0968746}"/>
              </a:ext>
            </a:extLst>
          </p:cNvPr>
          <p:cNvSpPr txBox="1"/>
          <p:nvPr/>
        </p:nvSpPr>
        <p:spPr>
          <a:xfrm>
            <a:off x="5387965" y="5833972"/>
            <a:ext cx="2535933" cy="9541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9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</a:p>
          <a:p>
            <a:pPr algn="ctr"/>
            <a:r>
              <a:rPr lang="en-US" sz="2000" b="1" dirty="0" smtClean="0">
                <a:solidFill>
                  <a:srgbClr val="009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algn="ctr"/>
            <a:endParaRPr lang="en-US" sz="1600" b="1" dirty="0">
              <a:solidFill>
                <a:srgbClr val="009E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30760AF8-8C5A-4E44-922B-A7A60AD4965A}"/>
              </a:ext>
            </a:extLst>
          </p:cNvPr>
          <p:cNvSpPr/>
          <p:nvPr/>
        </p:nvSpPr>
        <p:spPr>
          <a:xfrm>
            <a:off x="895441" y="2681567"/>
            <a:ext cx="1935744" cy="9202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99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D179716-1039-CD4A-8396-BC0568033A93}"/>
              </a:ext>
            </a:extLst>
          </p:cNvPr>
          <p:cNvSpPr txBox="1"/>
          <p:nvPr/>
        </p:nvSpPr>
        <p:spPr>
          <a:xfrm>
            <a:off x="852127" y="2962337"/>
            <a:ext cx="202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Statin-associated expression differences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trancriptomic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03971BF2-13D3-A745-B6AC-C023B646DC7A}"/>
              </a:ext>
            </a:extLst>
          </p:cNvPr>
          <p:cNvCxnSpPr>
            <a:cxnSpLocks/>
          </p:cNvCxnSpPr>
          <p:nvPr/>
        </p:nvCxnSpPr>
        <p:spPr>
          <a:xfrm>
            <a:off x="1475626" y="3581954"/>
            <a:ext cx="0" cy="353123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72096" y="2669635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 (N=1269)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8323654-6955-DC4F-ACE7-0850B09B4386}"/>
              </a:ext>
            </a:extLst>
          </p:cNvPr>
          <p:cNvSpPr txBox="1"/>
          <p:nvPr/>
        </p:nvSpPr>
        <p:spPr>
          <a:xfrm>
            <a:off x="3039874" y="2715636"/>
            <a:ext cx="15781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Exclude 290 prevalent T2DM,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288 loss to follow-up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7DBAB7-BABD-FC42-B2FB-66C490CE7A31}"/>
              </a:ext>
            </a:extLst>
          </p:cNvPr>
          <p:cNvSpPr txBox="1"/>
          <p:nvPr/>
        </p:nvSpPr>
        <p:spPr>
          <a:xfrm>
            <a:off x="747264" y="2644865"/>
            <a:ext cx="155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56549" y="2783364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60541" y="4729236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49721" y="1472724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37DE3A1-E07C-024E-8D9D-277D4C89E75C}"/>
              </a:ext>
            </a:extLst>
          </p:cNvPr>
          <p:cNvSpPr txBox="1"/>
          <p:nvPr/>
        </p:nvSpPr>
        <p:spPr>
          <a:xfrm>
            <a:off x="674176" y="4594833"/>
            <a:ext cx="36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5B2101F6-F244-E648-918C-B2C08E06E117}"/>
              </a:ext>
            </a:extLst>
          </p:cNvPr>
          <p:cNvSpPr/>
          <p:nvPr/>
        </p:nvSpPr>
        <p:spPr>
          <a:xfrm>
            <a:off x="923950" y="3948626"/>
            <a:ext cx="1103353" cy="437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N=1269)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5B2101F6-F244-E648-918C-B2C08E06E117}"/>
              </a:ext>
            </a:extLst>
          </p:cNvPr>
          <p:cNvSpPr/>
          <p:nvPr/>
        </p:nvSpPr>
        <p:spPr>
          <a:xfrm>
            <a:off x="2269373" y="3948626"/>
            <a:ext cx="830924" cy="437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6526695-4AF5-BE4F-BD18-D476C8A19ED2}"/>
              </a:ext>
            </a:extLst>
          </p:cNvPr>
          <p:cNvSpPr txBox="1"/>
          <p:nvPr/>
        </p:nvSpPr>
        <p:spPr>
          <a:xfrm>
            <a:off x="2147349" y="3977548"/>
            <a:ext cx="104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 T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(N=604)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03971BF2-13D3-A745-B6AC-C023B646DC7A}"/>
              </a:ext>
            </a:extLst>
          </p:cNvPr>
          <p:cNvCxnSpPr>
            <a:cxnSpLocks/>
          </p:cNvCxnSpPr>
          <p:nvPr/>
        </p:nvCxnSpPr>
        <p:spPr>
          <a:xfrm flipH="1">
            <a:off x="2012884" y="4167161"/>
            <a:ext cx="233043" cy="0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7"/>
          <p:cNvSpPr txBox="1"/>
          <p:nvPr/>
        </p:nvSpPr>
        <p:spPr>
          <a:xfrm>
            <a:off x="271166" y="1191917"/>
            <a:ext cx="358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387965" y="2660670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 (N=691)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D179716-1039-CD4A-8396-BC0568033A93}"/>
              </a:ext>
            </a:extLst>
          </p:cNvPr>
          <p:cNvSpPr txBox="1"/>
          <p:nvPr/>
        </p:nvSpPr>
        <p:spPr>
          <a:xfrm>
            <a:off x="4655361" y="3071901"/>
            <a:ext cx="2023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295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Euglycemia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D8DA59F7-B5FB-2C40-8D93-DFA21C819919}"/>
              </a:ext>
            </a:extLst>
          </p:cNvPr>
          <p:cNvSpPr/>
          <p:nvPr/>
        </p:nvSpPr>
        <p:spPr>
          <a:xfrm>
            <a:off x="6622165" y="4664128"/>
            <a:ext cx="1573158" cy="958008"/>
          </a:xfrm>
          <a:prstGeom prst="roundRect">
            <a:avLst/>
          </a:prstGeom>
          <a:gradFill flip="none" rotWithShape="1">
            <a:gsLst>
              <a:gs pos="0">
                <a:srgbClr val="009E73">
                  <a:tint val="66000"/>
                  <a:satMod val="160000"/>
                </a:srgbClr>
              </a:gs>
              <a:gs pos="50000">
                <a:srgbClr val="009E73">
                  <a:tint val="44500"/>
                  <a:satMod val="160000"/>
                </a:srgbClr>
              </a:gs>
              <a:gs pos="100000">
                <a:srgbClr val="009E7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9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D179716-1039-CD4A-8396-BC0568033A93}"/>
              </a:ext>
            </a:extLst>
          </p:cNvPr>
          <p:cNvSpPr txBox="1"/>
          <p:nvPr/>
        </p:nvSpPr>
        <p:spPr>
          <a:xfrm>
            <a:off x="6117452" y="3071901"/>
            <a:ext cx="2023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388 Prediabetes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7612056-0E4D-B749-8415-F20C2597A6F5}"/>
              </a:ext>
            </a:extLst>
          </p:cNvPr>
          <p:cNvSpPr txBox="1"/>
          <p:nvPr/>
        </p:nvSpPr>
        <p:spPr>
          <a:xfrm>
            <a:off x="6681174" y="4733309"/>
            <a:ext cx="15631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Exam 6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Euglycemia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231 prediabetes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 T2DM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EC4D2431-A665-514B-BA13-295F997364A9}"/>
              </a:ext>
            </a:extLst>
          </p:cNvPr>
          <p:cNvCxnSpPr>
            <a:cxnSpLocks/>
          </p:cNvCxnSpPr>
          <p:nvPr/>
        </p:nvCxnSpPr>
        <p:spPr>
          <a:xfrm>
            <a:off x="7284638" y="3379678"/>
            <a:ext cx="0" cy="1281865"/>
          </a:xfrm>
          <a:prstGeom prst="straightConnector1">
            <a:avLst/>
          </a:prstGeom>
          <a:ln w="38100">
            <a:solidFill>
              <a:srgbClr val="009E73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p1"/>
          <p:cNvGrpSpPr/>
          <p:nvPr/>
        </p:nvGrpSpPr>
        <p:grpSpPr>
          <a:xfrm>
            <a:off x="1124041" y="1692165"/>
            <a:ext cx="9956800" cy="5291952"/>
            <a:chOff x="-375007" y="1600200"/>
            <a:chExt cx="9061807" cy="4525962"/>
          </a:xfrm>
        </p:grpSpPr>
        <p:sp>
          <p:nvSpPr>
            <p:cNvPr id="4" name="rc4"/>
            <p:cNvSpPr/>
            <p:nvPr/>
          </p:nvSpPr>
          <p:spPr>
            <a:xfrm>
              <a:off x="457200" y="1600200"/>
              <a:ext cx="8229600" cy="4525962"/>
            </a:xfrm>
            <a:prstGeom prst="rect">
              <a:avLst/>
            </a:prstGeom>
          </p:spPr>
          <p:txBody>
            <a:bodyPr/>
            <a:lstStyle/>
            <a:p>
              <a:endParaRPr/>
            </a:p>
          </p:txBody>
        </p:sp>
        <p:sp>
          <p:nvSpPr>
            <p:cNvPr id="5" name="tx5"/>
            <p:cNvSpPr/>
            <p:nvPr/>
          </p:nvSpPr>
          <p:spPr>
            <a:xfrm>
              <a:off x="4209956" y="5805884"/>
              <a:ext cx="2083741" cy="16787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 dirty="0" smtClean="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Odds ratio </a:t>
              </a:r>
              <a:r>
                <a:rPr lang="en-US" sz="1800" dirty="0" smtClean="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(</a:t>
              </a:r>
              <a:r>
                <a:rPr sz="1800" dirty="0" smtClean="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95% CI</a:t>
              </a:r>
              <a:r>
                <a:rPr lang="en-US" sz="1800" dirty="0" smtClean="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) per 1 SD increase</a:t>
              </a:r>
              <a:endParaRPr sz="1800" dirty="0">
                <a:solidFill>
                  <a:srgbClr val="000000">
                    <a:alpha val="100000"/>
                  </a:srgbClr>
                </a:solidFill>
                <a:latin typeface="Liberation Sans"/>
                <a:cs typeface="Liberation Sans"/>
              </a:endParaRPr>
            </a:p>
          </p:txBody>
        </p:sp>
        <p:sp>
          <p:nvSpPr>
            <p:cNvPr id="6" name="pl6"/>
            <p:cNvSpPr/>
            <p:nvPr/>
          </p:nvSpPr>
          <p:spPr>
            <a:xfrm>
              <a:off x="3387279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5251828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342519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7116376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7716627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2113256" y="5203627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2113256" y="4931314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2113256" y="4659001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2113256" y="4386689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15" name="pl15"/>
            <p:cNvSpPr/>
            <p:nvPr/>
          </p:nvSpPr>
          <p:spPr>
            <a:xfrm>
              <a:off x="2113256" y="4114376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16" name="pl16"/>
            <p:cNvSpPr/>
            <p:nvPr/>
          </p:nvSpPr>
          <p:spPr>
            <a:xfrm>
              <a:off x="2113256" y="3842063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2113256" y="3569751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2113256" y="3297438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2113256" y="3025125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2113256" y="2752812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2113256" y="2480500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2113256" y="2208187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387279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5251828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6342519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7116376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7716627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40" name="tx40"/>
            <p:cNvSpPr/>
            <p:nvPr/>
          </p:nvSpPr>
          <p:spPr>
            <a:xfrm>
              <a:off x="3228386" y="5506438"/>
              <a:ext cx="317785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0.5</a:t>
              </a:r>
            </a:p>
          </p:txBody>
        </p:sp>
        <p:sp>
          <p:nvSpPr>
            <p:cNvPr id="41" name="tx41"/>
            <p:cNvSpPr/>
            <p:nvPr/>
          </p:nvSpPr>
          <p:spPr>
            <a:xfrm>
              <a:off x="5188260" y="5511014"/>
              <a:ext cx="127136" cy="15727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1</a:t>
              </a:r>
            </a:p>
          </p:txBody>
        </p:sp>
        <p:sp>
          <p:nvSpPr>
            <p:cNvPr id="42" name="tx42"/>
            <p:cNvSpPr/>
            <p:nvPr/>
          </p:nvSpPr>
          <p:spPr>
            <a:xfrm>
              <a:off x="6183626" y="5508782"/>
              <a:ext cx="317785" cy="15950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1.5</a:t>
              </a:r>
            </a:p>
          </p:txBody>
        </p:sp>
        <p:sp>
          <p:nvSpPr>
            <p:cNvPr id="43" name="tx43"/>
            <p:cNvSpPr/>
            <p:nvPr/>
          </p:nvSpPr>
          <p:spPr>
            <a:xfrm>
              <a:off x="7052808" y="5508670"/>
              <a:ext cx="127136" cy="15961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2</a:t>
              </a:r>
            </a:p>
          </p:txBody>
        </p:sp>
        <p:sp>
          <p:nvSpPr>
            <p:cNvPr id="44" name="tx44"/>
            <p:cNvSpPr/>
            <p:nvPr/>
          </p:nvSpPr>
          <p:spPr>
            <a:xfrm>
              <a:off x="7557734" y="5506438"/>
              <a:ext cx="317785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endParaRPr sz="1800" dirty="0">
                <a:solidFill>
                  <a:srgbClr val="000000">
                    <a:alpha val="100000"/>
                  </a:srgbClr>
                </a:solidFill>
                <a:latin typeface="Liberation Sans"/>
                <a:cs typeface="Liberation Sans"/>
              </a:endParaRPr>
            </a:p>
          </p:txBody>
        </p:sp>
        <p:sp>
          <p:nvSpPr>
            <p:cNvPr id="45" name="pl45"/>
            <p:cNvSpPr/>
            <p:nvPr/>
          </p:nvSpPr>
          <p:spPr>
            <a:xfrm>
              <a:off x="8318400" y="5203627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8318400" y="4931314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8318400" y="4659001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8318400" y="4386689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8318400" y="4114376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8318400" y="3842063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8318400" y="3569751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8318400" y="3297438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8318400" y="3025125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8318400" y="2752812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8318400" y="2480500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8318400" y="2208187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5251828" y="2044799"/>
              <a:ext cx="0" cy="3322214"/>
            </a:xfrm>
            <a:custGeom>
              <a:avLst/>
              <a:gdLst/>
              <a:ahLst/>
              <a:cxnLst/>
              <a:rect l="0" t="0" r="0" b="0"/>
              <a:pathLst>
                <a:path h="3322214">
                  <a:moveTo>
                    <a:pt x="0" y="3322214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802486" y="2208187"/>
              <a:ext cx="1548685" cy="0"/>
            </a:xfrm>
            <a:custGeom>
              <a:avLst/>
              <a:gdLst/>
              <a:ahLst/>
              <a:cxnLst/>
              <a:rect l="0" t="0" r="0" b="0"/>
              <a:pathLst>
                <a:path w="1548685">
                  <a:moveTo>
                    <a:pt x="0" y="0"/>
                  </a:moveTo>
                  <a:lnTo>
                    <a:pt x="1548685" y="0"/>
                  </a:lnTo>
                </a:path>
              </a:pathLst>
            </a:custGeom>
            <a:ln w="23812" cap="rnd">
              <a:solidFill>
                <a:srgbClr val="0072B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4950684" y="2480500"/>
              <a:ext cx="1531353" cy="0"/>
            </a:xfrm>
            <a:custGeom>
              <a:avLst/>
              <a:gdLst/>
              <a:ahLst/>
              <a:cxnLst/>
              <a:rect l="0" t="0" r="0" b="0"/>
              <a:pathLst>
                <a:path w="1531353">
                  <a:moveTo>
                    <a:pt x="0" y="0"/>
                  </a:moveTo>
                  <a:lnTo>
                    <a:pt x="1531353" y="0"/>
                  </a:lnTo>
                </a:path>
              </a:pathLst>
            </a:custGeom>
            <a:ln w="23812" cap="rnd">
              <a:solidFill>
                <a:srgbClr val="0072B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5465977" y="2752812"/>
              <a:ext cx="1650509" cy="0"/>
            </a:xfrm>
            <a:custGeom>
              <a:avLst/>
              <a:gdLst/>
              <a:ahLst/>
              <a:cxnLst/>
              <a:rect l="0" t="0" r="0" b="0"/>
              <a:pathLst>
                <a:path w="1650509">
                  <a:moveTo>
                    <a:pt x="0" y="0"/>
                  </a:moveTo>
                  <a:lnTo>
                    <a:pt x="1650509" y="0"/>
                  </a:lnTo>
                </a:path>
              </a:pathLst>
            </a:custGeom>
            <a:ln w="23812" cap="rnd">
              <a:solidFill>
                <a:srgbClr val="0072B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5312768" y="3255838"/>
              <a:ext cx="1567889" cy="0"/>
            </a:xfrm>
            <a:custGeom>
              <a:avLst/>
              <a:gdLst/>
              <a:ahLst/>
              <a:cxnLst/>
              <a:rect l="0" t="0" r="0" b="0"/>
              <a:pathLst>
                <a:path w="1567889">
                  <a:moveTo>
                    <a:pt x="0" y="0"/>
                  </a:moveTo>
                  <a:lnTo>
                    <a:pt x="1567889" y="0"/>
                  </a:lnTo>
                </a:path>
              </a:pathLst>
            </a:custGeom>
            <a:ln w="23812" cap="rnd">
              <a:solidFill>
                <a:srgbClr val="0072B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5020401" y="4241880"/>
              <a:ext cx="1344334" cy="0"/>
            </a:xfrm>
            <a:custGeom>
              <a:avLst/>
              <a:gdLst/>
              <a:ahLst/>
              <a:cxnLst/>
              <a:rect l="0" t="0" r="0" b="0"/>
              <a:pathLst>
                <a:path w="1344334">
                  <a:moveTo>
                    <a:pt x="0" y="0"/>
                  </a:moveTo>
                  <a:lnTo>
                    <a:pt x="1344334" y="0"/>
                  </a:lnTo>
                </a:path>
              </a:pathLst>
            </a:custGeom>
            <a:ln w="23812" cap="rnd">
              <a:solidFill>
                <a:srgbClr val="0072B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829065" y="4514193"/>
              <a:ext cx="1480430" cy="0"/>
            </a:xfrm>
            <a:custGeom>
              <a:avLst/>
              <a:gdLst/>
              <a:ahLst/>
              <a:cxnLst/>
              <a:rect l="0" t="0" r="0" b="0"/>
              <a:pathLst>
                <a:path w="1480430">
                  <a:moveTo>
                    <a:pt x="0" y="0"/>
                  </a:moveTo>
                  <a:lnTo>
                    <a:pt x="1480430" y="0"/>
                  </a:lnTo>
                </a:path>
              </a:pathLst>
            </a:custGeom>
            <a:ln w="23812" cap="rnd">
              <a:solidFill>
                <a:srgbClr val="0072B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4662445" y="4786504"/>
              <a:ext cx="1418047" cy="0"/>
            </a:xfrm>
            <a:custGeom>
              <a:avLst/>
              <a:gdLst/>
              <a:ahLst/>
              <a:cxnLst/>
              <a:rect l="0" t="0" r="0" b="0"/>
              <a:pathLst>
                <a:path w="1418047">
                  <a:moveTo>
                    <a:pt x="0" y="0"/>
                  </a:moveTo>
                  <a:lnTo>
                    <a:pt x="1418047" y="0"/>
                  </a:lnTo>
                </a:path>
              </a:pathLst>
            </a:custGeom>
            <a:ln w="23812" cap="rnd">
              <a:solidFill>
                <a:srgbClr val="0072B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668603" y="5246127"/>
              <a:ext cx="1443653" cy="0"/>
            </a:xfrm>
            <a:custGeom>
              <a:avLst/>
              <a:gdLst/>
              <a:ahLst/>
              <a:cxnLst/>
              <a:rect l="0" t="0" r="0" b="0"/>
              <a:pathLst>
                <a:path w="1443653">
                  <a:moveTo>
                    <a:pt x="0" y="0"/>
                  </a:moveTo>
                  <a:lnTo>
                    <a:pt x="1443653" y="0"/>
                  </a:lnTo>
                </a:path>
              </a:pathLst>
            </a:custGeom>
            <a:ln w="23812" cap="rnd">
              <a:solidFill>
                <a:srgbClr val="0072B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g66"/>
            <p:cNvSpPr/>
            <p:nvPr/>
          </p:nvSpPr>
          <p:spPr>
            <a:xfrm>
              <a:off x="4519678" y="2151037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0" y="114300"/>
                  </a:moveTo>
                  <a:lnTo>
                    <a:pt x="114300" y="114300"/>
                  </a:lnTo>
                  <a:lnTo>
                    <a:pt x="114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B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7" name="pg67"/>
            <p:cNvSpPr/>
            <p:nvPr/>
          </p:nvSpPr>
          <p:spPr>
            <a:xfrm>
              <a:off x="5659211" y="242335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0" y="114300"/>
                  </a:moveTo>
                  <a:lnTo>
                    <a:pt x="114300" y="114300"/>
                  </a:lnTo>
                  <a:lnTo>
                    <a:pt x="114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B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8" name="pg68"/>
            <p:cNvSpPr/>
            <p:nvPr/>
          </p:nvSpPr>
          <p:spPr>
            <a:xfrm>
              <a:off x="6234081" y="2695662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0" y="114300"/>
                  </a:moveTo>
                  <a:lnTo>
                    <a:pt x="114300" y="114300"/>
                  </a:lnTo>
                  <a:lnTo>
                    <a:pt x="114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B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9" name="pg69"/>
            <p:cNvSpPr/>
            <p:nvPr/>
          </p:nvSpPr>
          <p:spPr>
            <a:xfrm>
              <a:off x="6039563" y="3207008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0" y="114300"/>
                  </a:moveTo>
                  <a:lnTo>
                    <a:pt x="114300" y="114300"/>
                  </a:lnTo>
                  <a:lnTo>
                    <a:pt x="114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B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0" name="pg70"/>
            <p:cNvSpPr/>
            <p:nvPr/>
          </p:nvSpPr>
          <p:spPr>
            <a:xfrm>
              <a:off x="5635418" y="4184731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0" y="114300"/>
                  </a:moveTo>
                  <a:lnTo>
                    <a:pt x="114300" y="114300"/>
                  </a:lnTo>
                  <a:lnTo>
                    <a:pt x="114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B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1" name="pg71"/>
            <p:cNvSpPr/>
            <p:nvPr/>
          </p:nvSpPr>
          <p:spPr>
            <a:xfrm>
              <a:off x="4512130" y="4457043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0" y="114300"/>
                  </a:moveTo>
                  <a:lnTo>
                    <a:pt x="114300" y="114300"/>
                  </a:lnTo>
                  <a:lnTo>
                    <a:pt x="114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B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2" name="pg72"/>
            <p:cNvSpPr/>
            <p:nvPr/>
          </p:nvSpPr>
          <p:spPr>
            <a:xfrm>
              <a:off x="5314319" y="4729356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0" y="114300"/>
                  </a:moveTo>
                  <a:lnTo>
                    <a:pt x="114300" y="114300"/>
                  </a:lnTo>
                  <a:lnTo>
                    <a:pt x="114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B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3" name="pg73"/>
            <p:cNvSpPr/>
            <p:nvPr/>
          </p:nvSpPr>
          <p:spPr>
            <a:xfrm>
              <a:off x="4333280" y="5188978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0" y="114300"/>
                  </a:moveTo>
                  <a:lnTo>
                    <a:pt x="114300" y="114300"/>
                  </a:lnTo>
                  <a:lnTo>
                    <a:pt x="114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B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 flipV="1">
              <a:off x="-375007" y="5367012"/>
              <a:ext cx="8507002" cy="39101"/>
            </a:xfrm>
            <a:custGeom>
              <a:avLst/>
              <a:gdLst/>
              <a:ahLst/>
              <a:cxnLst/>
              <a:rect l="0" t="0" r="0" b="0"/>
              <a:pathLst>
                <a:path w="6133143">
                  <a:moveTo>
                    <a:pt x="6133143" y="0"/>
                  </a:moveTo>
                  <a:lnTo>
                    <a:pt x="0" y="0"/>
                  </a:lnTo>
                </a:path>
              </a:pathLst>
            </a:custGeom>
            <a:ln w="476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rc75"/>
            <p:cNvSpPr/>
            <p:nvPr/>
          </p:nvSpPr>
          <p:spPr>
            <a:xfrm>
              <a:off x="2185256" y="2044799"/>
              <a:ext cx="6133143" cy="3322214"/>
            </a:xfrm>
            <a:prstGeom prst="rect">
              <a:avLst/>
            </a:prstGeom>
          </p:spPr>
          <p:txBody>
            <a:bodyPr/>
            <a:lstStyle/>
            <a:p>
              <a:endParaRPr/>
            </a:p>
          </p:txBody>
        </p:sp>
      </p:grp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74815"/>
              </p:ext>
            </p:extLst>
          </p:nvPr>
        </p:nvGraphicFramePr>
        <p:xfrm>
          <a:off x="1039101" y="893253"/>
          <a:ext cx="4514749" cy="53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8511">
                  <a:extLst>
                    <a:ext uri="{9D8B030D-6E8A-4147-A177-3AD203B41FA5}">
                      <a16:colId xmlns:a16="http://schemas.microsoft.com/office/drawing/2014/main" xmlns="" val="3730537689"/>
                    </a:ext>
                  </a:extLst>
                </a:gridCol>
                <a:gridCol w="301558">
                  <a:extLst>
                    <a:ext uri="{9D8B030D-6E8A-4147-A177-3AD203B41FA5}">
                      <a16:colId xmlns:a16="http://schemas.microsoft.com/office/drawing/2014/main" xmlns="" val="923567249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xmlns="" val="1499836527"/>
                    </a:ext>
                  </a:extLst>
                </a:gridCol>
                <a:gridCol w="175098">
                  <a:extLst>
                    <a:ext uri="{9D8B030D-6E8A-4147-A177-3AD203B41FA5}">
                      <a16:colId xmlns:a16="http://schemas.microsoft.com/office/drawing/2014/main" xmlns="" val="4177550135"/>
                    </a:ext>
                  </a:extLst>
                </a:gridCol>
                <a:gridCol w="661481">
                  <a:extLst>
                    <a:ext uri="{9D8B030D-6E8A-4147-A177-3AD203B41FA5}">
                      <a16:colId xmlns:a16="http://schemas.microsoft.com/office/drawing/2014/main" xmlns="" val="13416321"/>
                    </a:ext>
                  </a:extLst>
                </a:gridCol>
                <a:gridCol w="1520978">
                  <a:extLst>
                    <a:ext uri="{9D8B030D-6E8A-4147-A177-3AD203B41FA5}">
                      <a16:colId xmlns:a16="http://schemas.microsoft.com/office/drawing/2014/main" xmlns="" val="2235657024"/>
                    </a:ext>
                  </a:extLst>
                </a:gridCol>
              </a:tblGrid>
              <a:tr h="431251"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 (%)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 (95%)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15130507"/>
                  </a:ext>
                </a:extLst>
              </a:tr>
              <a:tr h="47146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Progression to </a:t>
                      </a: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Prediabetes/T2DM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08382963"/>
                  </a:ext>
                </a:extLst>
              </a:tr>
              <a:tr h="42368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 </a:t>
                      </a:r>
                    </a:p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Euglycemia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93099466"/>
                  </a:ext>
                </a:extLst>
              </a:tr>
              <a:tr h="258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ABCA1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 (0.58-1.04)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8931885"/>
                  </a:ext>
                </a:extLst>
              </a:tr>
              <a:tr h="294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LDLR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 (0.89-1.58)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8899695"/>
                  </a:ext>
                </a:extLst>
              </a:tr>
              <a:tr h="302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 (1.08-2.00)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89691408"/>
                  </a:ext>
                </a:extLst>
              </a:tr>
              <a:tr h="602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PC1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CMTN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 (1.02-1.83)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98228965"/>
                  </a:ext>
                </a:extLst>
              </a:tr>
              <a:tr h="121053"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 sz="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84449810"/>
                  </a:ext>
                </a:extLst>
              </a:tr>
              <a:tr h="42368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Reversion to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Euglycemia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88621231"/>
                  </a:ext>
                </a:extLst>
              </a:tr>
              <a:tr h="423685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Prediabetes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30285241"/>
                  </a:ext>
                </a:extLst>
              </a:tr>
              <a:tr h="302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ABCA1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 (0.92-1.51)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36599270"/>
                  </a:ext>
                </a:extLst>
              </a:tr>
              <a:tr h="302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LDLR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 (0.59-1.02)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337541"/>
                  </a:ext>
                </a:extLst>
              </a:tr>
              <a:tr h="302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SQLE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 (0.80-1.36)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9952547"/>
                  </a:ext>
                </a:extLst>
              </a:tr>
              <a:tr h="25103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61354859"/>
                  </a:ext>
                </a:extLst>
              </a:tr>
              <a:tr h="346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PC1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CMTN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 (0.56-0.95)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2399805"/>
                  </a:ext>
                </a:extLst>
              </a:tr>
            </a:tbl>
          </a:graphicData>
        </a:graphic>
      </p:graphicFrame>
      <p:sp>
        <p:nvSpPr>
          <p:cNvPr id="78" name="Rectangle 77"/>
          <p:cNvSpPr/>
          <p:nvPr/>
        </p:nvSpPr>
        <p:spPr>
          <a:xfrm>
            <a:off x="89941" y="26043"/>
            <a:ext cx="12011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Association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 of CMTN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members with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progression to prediabetes/T2DM and reversion to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euglycemia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74260"/>
              </p:ext>
            </p:extLst>
          </p:nvPr>
        </p:nvGraphicFramePr>
        <p:xfrm>
          <a:off x="9470779" y="906506"/>
          <a:ext cx="1000461" cy="5257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461">
                  <a:extLst>
                    <a:ext uri="{9D8B030D-6E8A-4147-A177-3AD203B41FA5}">
                      <a16:colId xmlns:a16="http://schemas.microsoft.com/office/drawing/2014/main" xmlns="" val="2235657024"/>
                    </a:ext>
                  </a:extLst>
                </a:gridCol>
              </a:tblGrid>
              <a:tr h="431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15130507"/>
                  </a:ext>
                </a:extLst>
              </a:tr>
              <a:tr h="47146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08382963"/>
                  </a:ext>
                </a:extLst>
              </a:tr>
              <a:tr h="42368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93099466"/>
                  </a:ext>
                </a:extLst>
              </a:tr>
              <a:tr h="258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8931885"/>
                  </a:ext>
                </a:extLst>
              </a:tr>
              <a:tr h="294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8899695"/>
                  </a:ext>
                </a:extLst>
              </a:tr>
              <a:tr h="302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89691408"/>
                  </a:ext>
                </a:extLst>
              </a:tr>
              <a:tr h="602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98228965"/>
                  </a:ext>
                </a:extLst>
              </a:tr>
              <a:tr h="121053"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84449810"/>
                  </a:ext>
                </a:extLst>
              </a:tr>
              <a:tr h="42368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88621231"/>
                  </a:ext>
                </a:extLst>
              </a:tr>
              <a:tr h="423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30285241"/>
                  </a:ext>
                </a:extLst>
              </a:tr>
              <a:tr h="302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36599270"/>
                  </a:ext>
                </a:extLst>
              </a:tr>
              <a:tr h="302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337541"/>
                  </a:ext>
                </a:extLst>
              </a:tr>
              <a:tr h="302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9952547"/>
                  </a:ext>
                </a:extLst>
              </a:tr>
              <a:tr h="25103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61354859"/>
                  </a:ext>
                </a:extLst>
              </a:tr>
              <a:tr h="346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239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5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0760AF8-8C5A-4E44-922B-A7A60AD4965A}"/>
              </a:ext>
            </a:extLst>
          </p:cNvPr>
          <p:cNvSpPr/>
          <p:nvPr/>
        </p:nvSpPr>
        <p:spPr>
          <a:xfrm>
            <a:off x="4900204" y="2661689"/>
            <a:ext cx="3023694" cy="9202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99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5933" y="322823"/>
            <a:ext cx="6590015" cy="5568313"/>
            <a:chOff x="-241573" y="2747152"/>
            <a:chExt cx="6590015" cy="55683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04456D1-9E16-8E4C-A293-46F148830D0D}"/>
                </a:ext>
              </a:extLst>
            </p:cNvPr>
            <p:cNvSpPr txBox="1"/>
            <p:nvPr/>
          </p:nvSpPr>
          <p:spPr>
            <a:xfrm>
              <a:off x="-241573" y="2747152"/>
              <a:ext cx="6590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Figure 1. Study design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D8DA59F7-B5FB-2C40-8D93-DFA21C819919}"/>
                </a:ext>
              </a:extLst>
            </p:cNvPr>
            <p:cNvSpPr/>
            <p:nvPr/>
          </p:nvSpPr>
          <p:spPr>
            <a:xfrm>
              <a:off x="4472099" y="7088457"/>
              <a:ext cx="1466327" cy="958008"/>
            </a:xfrm>
            <a:prstGeom prst="roundRect">
              <a:avLst/>
            </a:prstGeom>
            <a:gradFill flip="none" rotWithShape="1">
              <a:gsLst>
                <a:gs pos="0">
                  <a:srgbClr val="009E73">
                    <a:tint val="66000"/>
                    <a:satMod val="160000"/>
                  </a:srgbClr>
                </a:gs>
                <a:gs pos="50000">
                  <a:srgbClr val="009E73">
                    <a:tint val="44500"/>
                    <a:satMod val="160000"/>
                  </a:srgbClr>
                </a:gs>
                <a:gs pos="100000">
                  <a:srgbClr val="009E7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9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7612056-0E4D-B749-8415-F20C2597A6F5}"/>
                </a:ext>
              </a:extLst>
            </p:cNvPr>
            <p:cNvSpPr txBox="1"/>
            <p:nvPr/>
          </p:nvSpPr>
          <p:spPr>
            <a:xfrm>
              <a:off x="4423485" y="7145914"/>
              <a:ext cx="15149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Exam 6 </a:t>
              </a:r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220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Euglycemia</a:t>
              </a:r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68 prediabetes</a:t>
              </a: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T2DM</a:t>
              </a: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6F20294F-56B5-F648-A0DF-0108F1282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8438" y="5732343"/>
              <a:ext cx="1958436" cy="7876"/>
            </a:xfrm>
            <a:prstGeom prst="straightConnector1">
              <a:avLst/>
            </a:prstGeom>
            <a:ln w="38100">
              <a:solidFill>
                <a:srgbClr val="009E73"/>
              </a:solidFill>
              <a:prstDash val="sysDot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6E8C3C9D-6E4A-5449-AAFC-312AE5CAD6BA}"/>
                </a:ext>
              </a:extLst>
            </p:cNvPr>
            <p:cNvCxnSpPr>
              <a:cxnSpLocks/>
            </p:cNvCxnSpPr>
            <p:nvPr/>
          </p:nvCxnSpPr>
          <p:spPr>
            <a:xfrm>
              <a:off x="2605129" y="7244951"/>
              <a:ext cx="0" cy="16076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8830B66D-2C42-154F-89C3-3D28A80C3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129" y="7482210"/>
              <a:ext cx="0" cy="145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DD036345-4816-3E47-BFAD-0D414CA6D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125" y="7710812"/>
              <a:ext cx="0" cy="145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D41EDBF5-9AB3-B44C-9D6D-B80048CF261A}"/>
                </a:ext>
              </a:extLst>
            </p:cNvPr>
            <p:cNvCxnSpPr>
              <a:cxnSpLocks/>
            </p:cNvCxnSpPr>
            <p:nvPr/>
          </p:nvCxnSpPr>
          <p:spPr>
            <a:xfrm>
              <a:off x="171908" y="3903437"/>
              <a:ext cx="13339" cy="34218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AFC5AEB-A986-AD46-8B86-D062D3857B64}"/>
                </a:ext>
              </a:extLst>
            </p:cNvPr>
            <p:cNvSpPr txBox="1"/>
            <p:nvPr/>
          </p:nvSpPr>
          <p:spPr>
            <a:xfrm rot="5400000">
              <a:off x="-416280" y="5563410"/>
              <a:ext cx="930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Timeline</a:t>
              </a:r>
              <a:endParaRPr lang="en-US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C0C7C5E-0157-C84B-95AA-1A16F3B19825}"/>
                </a:ext>
              </a:extLst>
            </p:cNvPr>
            <p:cNvSpPr txBox="1"/>
            <p:nvPr/>
          </p:nvSpPr>
          <p:spPr>
            <a:xfrm>
              <a:off x="13335" y="7406127"/>
              <a:ext cx="494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ear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AAD2748-8257-E648-8FDA-5CA9C728494B}"/>
                </a:ext>
              </a:extLst>
            </p:cNvPr>
            <p:cNvSpPr txBox="1"/>
            <p:nvPr/>
          </p:nvSpPr>
          <p:spPr>
            <a:xfrm>
              <a:off x="241529" y="3818129"/>
              <a:ext cx="208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EC4D2431-A665-514B-BA13-295F997364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0201" y="5804007"/>
              <a:ext cx="3493" cy="1281865"/>
            </a:xfrm>
            <a:prstGeom prst="straightConnector1">
              <a:avLst/>
            </a:prstGeom>
            <a:ln w="38100">
              <a:solidFill>
                <a:srgbClr val="009E73"/>
              </a:solidFill>
              <a:prstDash val="soli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258729-4B83-9B47-A1BD-4EA3B0968746}"/>
              </a:ext>
            </a:extLst>
          </p:cNvPr>
          <p:cNvSpPr txBox="1"/>
          <p:nvPr/>
        </p:nvSpPr>
        <p:spPr>
          <a:xfrm>
            <a:off x="5387965" y="5833972"/>
            <a:ext cx="2535933" cy="9541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9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</a:p>
          <a:p>
            <a:pPr algn="ctr"/>
            <a:r>
              <a:rPr lang="en-US" sz="2000" b="1" dirty="0" smtClean="0">
                <a:solidFill>
                  <a:srgbClr val="009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algn="ctr"/>
            <a:endParaRPr lang="en-US" sz="1600" b="1" dirty="0">
              <a:solidFill>
                <a:srgbClr val="009E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30760AF8-8C5A-4E44-922B-A7A60AD4965A}"/>
              </a:ext>
            </a:extLst>
          </p:cNvPr>
          <p:cNvSpPr/>
          <p:nvPr/>
        </p:nvSpPr>
        <p:spPr>
          <a:xfrm>
            <a:off x="895441" y="2681567"/>
            <a:ext cx="1935744" cy="9202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99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D179716-1039-CD4A-8396-BC0568033A93}"/>
              </a:ext>
            </a:extLst>
          </p:cNvPr>
          <p:cNvSpPr txBox="1"/>
          <p:nvPr/>
        </p:nvSpPr>
        <p:spPr>
          <a:xfrm>
            <a:off x="852127" y="2962337"/>
            <a:ext cx="202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Statin-associated expression differences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trancriptomic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03971BF2-13D3-A745-B6AC-C023B646DC7A}"/>
              </a:ext>
            </a:extLst>
          </p:cNvPr>
          <p:cNvCxnSpPr>
            <a:cxnSpLocks/>
          </p:cNvCxnSpPr>
          <p:nvPr/>
        </p:nvCxnSpPr>
        <p:spPr>
          <a:xfrm>
            <a:off x="1475626" y="3581954"/>
            <a:ext cx="0" cy="353123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72096" y="2669635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 (N=1269)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8323654-6955-DC4F-ACE7-0850B09B4386}"/>
              </a:ext>
            </a:extLst>
          </p:cNvPr>
          <p:cNvSpPr txBox="1"/>
          <p:nvPr/>
        </p:nvSpPr>
        <p:spPr>
          <a:xfrm>
            <a:off x="3039874" y="2715636"/>
            <a:ext cx="15781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Exclude 290 prevalent T2DM,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288 loss to follow-up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7DBAB7-BABD-FC42-B2FB-66C490CE7A31}"/>
              </a:ext>
            </a:extLst>
          </p:cNvPr>
          <p:cNvSpPr txBox="1"/>
          <p:nvPr/>
        </p:nvSpPr>
        <p:spPr>
          <a:xfrm>
            <a:off x="747264" y="2644865"/>
            <a:ext cx="155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56549" y="2783364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60541" y="4729236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49721" y="1472724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37DE3A1-E07C-024E-8D9D-277D4C89E75C}"/>
              </a:ext>
            </a:extLst>
          </p:cNvPr>
          <p:cNvSpPr txBox="1"/>
          <p:nvPr/>
        </p:nvSpPr>
        <p:spPr>
          <a:xfrm>
            <a:off x="674176" y="4594833"/>
            <a:ext cx="36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5B2101F6-F244-E648-918C-B2C08E06E117}"/>
              </a:ext>
            </a:extLst>
          </p:cNvPr>
          <p:cNvSpPr/>
          <p:nvPr/>
        </p:nvSpPr>
        <p:spPr>
          <a:xfrm>
            <a:off x="923950" y="3948626"/>
            <a:ext cx="1103353" cy="437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N=1269)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5B2101F6-F244-E648-918C-B2C08E06E117}"/>
              </a:ext>
            </a:extLst>
          </p:cNvPr>
          <p:cNvSpPr/>
          <p:nvPr/>
        </p:nvSpPr>
        <p:spPr>
          <a:xfrm>
            <a:off x="2269373" y="3948626"/>
            <a:ext cx="830924" cy="437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6526695-4AF5-BE4F-BD18-D476C8A19ED2}"/>
              </a:ext>
            </a:extLst>
          </p:cNvPr>
          <p:cNvSpPr txBox="1"/>
          <p:nvPr/>
        </p:nvSpPr>
        <p:spPr>
          <a:xfrm>
            <a:off x="2147349" y="3977548"/>
            <a:ext cx="104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 T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(N=604)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03971BF2-13D3-A745-B6AC-C023B646DC7A}"/>
              </a:ext>
            </a:extLst>
          </p:cNvPr>
          <p:cNvCxnSpPr>
            <a:cxnSpLocks/>
          </p:cNvCxnSpPr>
          <p:nvPr/>
        </p:nvCxnSpPr>
        <p:spPr>
          <a:xfrm flipH="1">
            <a:off x="2012884" y="4167161"/>
            <a:ext cx="233043" cy="0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7"/>
          <p:cNvSpPr txBox="1"/>
          <p:nvPr/>
        </p:nvSpPr>
        <p:spPr>
          <a:xfrm>
            <a:off x="271166" y="1191917"/>
            <a:ext cx="358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387965" y="2660670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 (N=691)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D179716-1039-CD4A-8396-BC0568033A93}"/>
              </a:ext>
            </a:extLst>
          </p:cNvPr>
          <p:cNvSpPr txBox="1"/>
          <p:nvPr/>
        </p:nvSpPr>
        <p:spPr>
          <a:xfrm>
            <a:off x="4655361" y="3071901"/>
            <a:ext cx="2023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295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Euglycemia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D8DA59F7-B5FB-2C40-8D93-DFA21C819919}"/>
              </a:ext>
            </a:extLst>
          </p:cNvPr>
          <p:cNvSpPr/>
          <p:nvPr/>
        </p:nvSpPr>
        <p:spPr>
          <a:xfrm>
            <a:off x="6622165" y="4664128"/>
            <a:ext cx="1573158" cy="958008"/>
          </a:xfrm>
          <a:prstGeom prst="roundRect">
            <a:avLst/>
          </a:prstGeom>
          <a:gradFill flip="none" rotWithShape="1">
            <a:gsLst>
              <a:gs pos="0">
                <a:srgbClr val="009E73">
                  <a:tint val="66000"/>
                  <a:satMod val="160000"/>
                </a:srgbClr>
              </a:gs>
              <a:gs pos="50000">
                <a:srgbClr val="009E73">
                  <a:tint val="44500"/>
                  <a:satMod val="160000"/>
                </a:srgbClr>
              </a:gs>
              <a:gs pos="100000">
                <a:srgbClr val="009E7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9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D179716-1039-CD4A-8396-BC0568033A93}"/>
              </a:ext>
            </a:extLst>
          </p:cNvPr>
          <p:cNvSpPr txBox="1"/>
          <p:nvPr/>
        </p:nvSpPr>
        <p:spPr>
          <a:xfrm>
            <a:off x="6117452" y="3071901"/>
            <a:ext cx="2023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388 Prediabetes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7612056-0E4D-B749-8415-F20C2597A6F5}"/>
              </a:ext>
            </a:extLst>
          </p:cNvPr>
          <p:cNvSpPr txBox="1"/>
          <p:nvPr/>
        </p:nvSpPr>
        <p:spPr>
          <a:xfrm>
            <a:off x="6681174" y="4733309"/>
            <a:ext cx="15631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Exam 6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Euglycemia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231 prediabetes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 T2DM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EC4D2431-A665-514B-BA13-295F997364A9}"/>
              </a:ext>
            </a:extLst>
          </p:cNvPr>
          <p:cNvCxnSpPr>
            <a:cxnSpLocks/>
          </p:cNvCxnSpPr>
          <p:nvPr/>
        </p:nvCxnSpPr>
        <p:spPr>
          <a:xfrm>
            <a:off x="7284638" y="3379678"/>
            <a:ext cx="0" cy="1281865"/>
          </a:xfrm>
          <a:prstGeom prst="straightConnector1">
            <a:avLst/>
          </a:prstGeom>
          <a:ln w="38100">
            <a:solidFill>
              <a:srgbClr val="009E73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6F20294F-56B5-F648-A0DF-0108F1282C35}"/>
              </a:ext>
            </a:extLst>
          </p:cNvPr>
          <p:cNvCxnSpPr>
            <a:cxnSpLocks/>
          </p:cNvCxnSpPr>
          <p:nvPr/>
        </p:nvCxnSpPr>
        <p:spPr>
          <a:xfrm>
            <a:off x="8227859" y="5601879"/>
            <a:ext cx="629267" cy="7326"/>
          </a:xfrm>
          <a:prstGeom prst="straightConnector1">
            <a:avLst/>
          </a:prstGeom>
          <a:ln w="38100">
            <a:solidFill>
              <a:srgbClr val="009E73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6F20294F-56B5-F648-A0DF-0108F1282C35}"/>
              </a:ext>
            </a:extLst>
          </p:cNvPr>
          <p:cNvCxnSpPr>
            <a:cxnSpLocks/>
          </p:cNvCxnSpPr>
          <p:nvPr/>
        </p:nvCxnSpPr>
        <p:spPr>
          <a:xfrm flipV="1">
            <a:off x="8209937" y="5203469"/>
            <a:ext cx="647189" cy="57753"/>
          </a:xfrm>
          <a:prstGeom prst="straightConnector1">
            <a:avLst/>
          </a:prstGeom>
          <a:ln w="38100">
            <a:solidFill>
              <a:srgbClr val="009E73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D8DA59F7-B5FB-2C40-8D93-DFA21C819919}"/>
              </a:ext>
            </a:extLst>
          </p:cNvPr>
          <p:cNvSpPr/>
          <p:nvPr/>
        </p:nvSpPr>
        <p:spPr>
          <a:xfrm>
            <a:off x="8890228" y="4457942"/>
            <a:ext cx="1573158" cy="958008"/>
          </a:xfrm>
          <a:prstGeom prst="roundRect">
            <a:avLst/>
          </a:prstGeom>
          <a:gradFill flip="none" rotWithShape="1">
            <a:gsLst>
              <a:gs pos="0">
                <a:srgbClr val="009E73">
                  <a:tint val="66000"/>
                  <a:satMod val="160000"/>
                </a:srgbClr>
              </a:gs>
              <a:gs pos="50000">
                <a:srgbClr val="009E73">
                  <a:tint val="44500"/>
                  <a:satMod val="160000"/>
                </a:srgbClr>
              </a:gs>
              <a:gs pos="100000">
                <a:srgbClr val="009E7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9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7612056-0E4D-B749-8415-F20C2597A6F5}"/>
              </a:ext>
            </a:extLst>
          </p:cNvPr>
          <p:cNvSpPr txBox="1"/>
          <p:nvPr/>
        </p:nvSpPr>
        <p:spPr>
          <a:xfrm>
            <a:off x="8949237" y="4527123"/>
            <a:ext cx="15631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Exam 6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Euglycemia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231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prediabetes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xmlns="" id="{D8DA59F7-B5FB-2C40-8D93-DFA21C819919}"/>
              </a:ext>
            </a:extLst>
          </p:cNvPr>
          <p:cNvSpPr/>
          <p:nvPr/>
        </p:nvSpPr>
        <p:spPr>
          <a:xfrm>
            <a:off x="8854375" y="5515772"/>
            <a:ext cx="1573158" cy="435618"/>
          </a:xfrm>
          <a:prstGeom prst="roundRect">
            <a:avLst/>
          </a:prstGeom>
          <a:gradFill flip="none" rotWithShape="1">
            <a:gsLst>
              <a:gs pos="0">
                <a:srgbClr val="009E73">
                  <a:tint val="66000"/>
                  <a:satMod val="160000"/>
                </a:srgbClr>
              </a:gs>
              <a:gs pos="50000">
                <a:srgbClr val="009E73">
                  <a:tint val="44500"/>
                  <a:satMod val="160000"/>
                </a:srgbClr>
              </a:gs>
              <a:gs pos="100000">
                <a:srgbClr val="009E7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9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7612056-0E4D-B749-8415-F20C2597A6F5}"/>
              </a:ext>
            </a:extLst>
          </p:cNvPr>
          <p:cNvSpPr txBox="1"/>
          <p:nvPr/>
        </p:nvSpPr>
        <p:spPr>
          <a:xfrm>
            <a:off x="8913384" y="5584953"/>
            <a:ext cx="156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T2DM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8323654-6955-DC4F-ACE7-0850B09B4386}"/>
              </a:ext>
            </a:extLst>
          </p:cNvPr>
          <p:cNvSpPr txBox="1"/>
          <p:nvPr/>
        </p:nvSpPr>
        <p:spPr>
          <a:xfrm>
            <a:off x="9826152" y="5342293"/>
            <a:ext cx="15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568093" y="1042076"/>
          <a:ext cx="4843003" cy="268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5"/>
          <p:cNvSpPr txBox="1"/>
          <p:nvPr/>
        </p:nvSpPr>
        <p:spPr>
          <a:xfrm>
            <a:off x="2292472" y="2156106"/>
            <a:ext cx="88794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=&lt;0.001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4154307" y="1105850"/>
            <a:ext cx="8574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=0.001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207161" y="1042076"/>
          <a:ext cx="4851700" cy="282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15"/>
          <p:cNvSpPr txBox="1"/>
          <p:nvPr/>
        </p:nvSpPr>
        <p:spPr>
          <a:xfrm>
            <a:off x="8765140" y="1052298"/>
            <a:ext cx="8920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=&lt;0.001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7589850" y="1705964"/>
            <a:ext cx="76379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=0.007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10106703" y="1977177"/>
            <a:ext cx="6990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=0.01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207161" y="3949269"/>
          <a:ext cx="4713843" cy="277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14"/>
          <p:cNvSpPr txBox="1"/>
          <p:nvPr/>
        </p:nvSpPr>
        <p:spPr>
          <a:xfrm>
            <a:off x="7312439" y="4136681"/>
            <a:ext cx="8102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=0.002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8606518" y="4019828"/>
            <a:ext cx="8286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=0.007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9866308" y="5430766"/>
            <a:ext cx="92539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=0.49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4607" y="364787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PBMCs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mice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8093" y="4033724"/>
            <a:ext cx="5149274" cy="2931449"/>
            <a:chOff x="3589462" y="2096655"/>
            <a:chExt cx="5149274" cy="2931449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/>
            </p:nvPr>
          </p:nvGraphicFramePr>
          <p:xfrm>
            <a:off x="3589462" y="2096655"/>
            <a:ext cx="5149274" cy="29314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6" name="TextBox 14"/>
            <p:cNvSpPr txBox="1"/>
            <p:nvPr/>
          </p:nvSpPr>
          <p:spPr>
            <a:xfrm>
              <a:off x="5184534" y="3108421"/>
              <a:ext cx="8957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=0.009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4926466" y="2902563"/>
              <a:ext cx="7627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=0.002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6298612" y="2585941"/>
              <a:ext cx="8465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=0.005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6545956" y="2781247"/>
              <a:ext cx="6960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=0.01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5"/>
          <p:cNvSpPr txBox="1"/>
          <p:nvPr/>
        </p:nvSpPr>
        <p:spPr>
          <a:xfrm>
            <a:off x="470990" y="3647878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4c) PBMCs and pancreatic islets in mice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981608" y="4282940"/>
            <a:ext cx="8763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=0.45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4626068" y="4468731"/>
            <a:ext cx="85796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=0.38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990" y="639007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4a) Human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monocytic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THP-1 cells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4607" y="639007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4b) Human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monocytic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THP-1 cells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8908" y="150706"/>
            <a:ext cx="1028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 Statin effects on the expression of CMTN genes and intracellular cholesterol levels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2242494" y="19045"/>
            <a:ext cx="6531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Conceptual Model</a:t>
            </a:r>
            <a:endParaRPr lang="en-US" sz="32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2725" y="1272549"/>
            <a:ext cx="7145226" cy="535523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D55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74529" y="3383363"/>
            <a:ext cx="5288909" cy="2833381"/>
          </a:xfrm>
          <a:prstGeom prst="ellipse">
            <a:avLst/>
          </a:prstGeom>
          <a:gradFill flip="none" rotWithShape="1">
            <a:gsLst>
              <a:gs pos="0">
                <a:srgbClr val="D55E00">
                  <a:tint val="66000"/>
                  <a:satMod val="160000"/>
                </a:srgbClr>
              </a:gs>
              <a:gs pos="50000">
                <a:srgbClr val="D55E00">
                  <a:tint val="44500"/>
                  <a:satMod val="160000"/>
                </a:srgbClr>
              </a:gs>
              <a:gs pos="100000">
                <a:srgbClr val="D55E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D55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16582" y="917278"/>
            <a:ext cx="450567" cy="1337835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17"/>
          <p:cNvSpPr/>
          <p:nvPr/>
        </p:nvSpPr>
        <p:spPr>
          <a:xfrm rot="6500874">
            <a:off x="6784981" y="1277046"/>
            <a:ext cx="993701" cy="440961"/>
          </a:xfrm>
          <a:prstGeom prst="flowChartProcess">
            <a:avLst/>
          </a:prstGeom>
          <a:gradFill flip="none" rotWithShape="1">
            <a:gsLst>
              <a:gs pos="0">
                <a:srgbClr val="CC79A7">
                  <a:tint val="66000"/>
                  <a:satMod val="160000"/>
                </a:srgbClr>
              </a:gs>
              <a:gs pos="50000">
                <a:srgbClr val="CC79A7">
                  <a:tint val="44500"/>
                  <a:satMod val="160000"/>
                </a:srgbClr>
              </a:gs>
              <a:gs pos="100000">
                <a:srgbClr val="CC79A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823511" y="1172143"/>
            <a:ext cx="502896" cy="124446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693819" y="963223"/>
            <a:ext cx="121439" cy="135586"/>
          </a:xfrm>
          <a:prstGeom prst="ellipse">
            <a:avLst/>
          </a:prstGeom>
          <a:solidFill>
            <a:srgbClr val="D5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394162" y="2301714"/>
            <a:ext cx="529296" cy="421014"/>
            <a:chOff x="4828029" y="2097409"/>
            <a:chExt cx="305655" cy="258851"/>
          </a:xfrm>
          <a:solidFill>
            <a:srgbClr val="D55E00"/>
          </a:solidFill>
        </p:grpSpPr>
        <p:sp>
          <p:nvSpPr>
            <p:cNvPr id="32" name="Oval 31"/>
            <p:cNvSpPr/>
            <p:nvPr/>
          </p:nvSpPr>
          <p:spPr>
            <a:xfrm>
              <a:off x="5063556" y="223688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80679" y="21204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958262" y="22728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28029" y="226921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033079" y="2097409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 rot="6574278">
            <a:off x="6807407" y="1312917"/>
            <a:ext cx="941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LDLR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3770903" y="4838450"/>
            <a:ext cx="4944983" cy="5013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842044" y="4636317"/>
            <a:ext cx="244715" cy="4326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01645" y="4622124"/>
            <a:ext cx="244715" cy="4326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82559" y="4623960"/>
            <a:ext cx="244715" cy="4326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380157" y="3931033"/>
            <a:ext cx="1012592" cy="1127623"/>
            <a:chOff x="5371905" y="2513255"/>
            <a:chExt cx="714403" cy="763909"/>
          </a:xfrm>
        </p:grpSpPr>
        <p:sp>
          <p:nvSpPr>
            <p:cNvPr id="51" name="Oval 50"/>
            <p:cNvSpPr/>
            <p:nvPr/>
          </p:nvSpPr>
          <p:spPr>
            <a:xfrm>
              <a:off x="5371905" y="2526217"/>
              <a:ext cx="425532" cy="686573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463159" y="2513255"/>
              <a:ext cx="623149" cy="763909"/>
              <a:chOff x="5463159" y="2513255"/>
              <a:chExt cx="623149" cy="76390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774648" y="2614871"/>
                <a:ext cx="311660" cy="5979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5400000">
                <a:off x="5211490" y="2764924"/>
                <a:ext cx="763909" cy="26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SREBP2</a:t>
                </a:r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5400000">
                <a:off x="5643599" y="2829871"/>
                <a:ext cx="597985" cy="26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LXR</a:t>
                </a:r>
                <a:r>
                  <a:rPr lang="el-GR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4154688" y="4634482"/>
            <a:ext cx="250303" cy="4326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07059" y="3689018"/>
            <a:ext cx="1714074" cy="2195778"/>
          </a:xfrm>
          <a:prstGeom prst="rect">
            <a:avLst/>
          </a:prstGeom>
          <a:solidFill>
            <a:srgbClr val="0072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60937" y="5247519"/>
            <a:ext cx="1635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Synthesis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(SQLE etc.)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112334" y="4697553"/>
            <a:ext cx="0" cy="3605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160937" y="4681529"/>
            <a:ext cx="15165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Uptake</a:t>
            </a:r>
          </a:p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LDLR etc.)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60937" y="407058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Efflux</a:t>
            </a:r>
          </a:p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ABCA1/G1)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112334" y="4155181"/>
            <a:ext cx="4116" cy="3358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234848" y="3628388"/>
            <a:ext cx="13523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CMTN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6112334" y="5305992"/>
            <a:ext cx="4116" cy="3355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4321959" y="810880"/>
            <a:ext cx="121439" cy="135586"/>
          </a:xfrm>
          <a:prstGeom prst="ellipse">
            <a:avLst/>
          </a:prstGeom>
          <a:solidFill>
            <a:srgbClr val="D5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Arrow Connector 128"/>
          <p:cNvCxnSpPr/>
          <p:nvPr/>
        </p:nvCxnSpPr>
        <p:spPr>
          <a:xfrm flipH="1" flipV="1">
            <a:off x="4424205" y="1002669"/>
            <a:ext cx="323489" cy="117543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lowchart: Process 133"/>
          <p:cNvSpPr/>
          <p:nvPr/>
        </p:nvSpPr>
        <p:spPr>
          <a:xfrm rot="4450684">
            <a:off x="4116060" y="1452327"/>
            <a:ext cx="1009563" cy="363897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Process 134"/>
          <p:cNvSpPr/>
          <p:nvPr/>
        </p:nvSpPr>
        <p:spPr>
          <a:xfrm rot="4031756">
            <a:off x="3623070" y="1628301"/>
            <a:ext cx="970847" cy="360104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 rot="4096756">
            <a:off x="3565336" y="1685312"/>
            <a:ext cx="113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ABCG1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 rot="4454896">
            <a:off x="4091505" y="1496252"/>
            <a:ext cx="108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ABCA1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978389" y="1148078"/>
            <a:ext cx="281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Cholesterol Efflux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737502" y="114807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Cholesterol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Striped Right Arrow 87"/>
          <p:cNvSpPr/>
          <p:nvPr/>
        </p:nvSpPr>
        <p:spPr>
          <a:xfrm>
            <a:off x="8912935" y="3986725"/>
            <a:ext cx="1312545" cy="760181"/>
          </a:xfrm>
          <a:prstGeom prst="striped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9" name="TextBox 143"/>
          <p:cNvSpPr txBox="1"/>
          <p:nvPr/>
        </p:nvSpPr>
        <p:spPr>
          <a:xfrm>
            <a:off x="10443026" y="4063460"/>
            <a:ext cx="137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T2DM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6955" y="3405848"/>
            <a:ext cx="1906724" cy="2017093"/>
            <a:chOff x="832701" y="2547824"/>
            <a:chExt cx="1799784" cy="1895455"/>
          </a:xfrm>
        </p:grpSpPr>
        <p:sp>
          <p:nvSpPr>
            <p:cNvPr id="93" name="Rectangle 92"/>
            <p:cNvSpPr/>
            <p:nvPr/>
          </p:nvSpPr>
          <p:spPr>
            <a:xfrm>
              <a:off x="832701" y="2547824"/>
              <a:ext cx="1799784" cy="1806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80" y="2557271"/>
              <a:ext cx="1724901" cy="1484647"/>
            </a:xfrm>
            <a:prstGeom prst="rect">
              <a:avLst/>
            </a:prstGeom>
          </p:spPr>
        </p:pic>
        <p:sp>
          <p:nvSpPr>
            <p:cNvPr id="95" name="TextBox 147"/>
            <p:cNvSpPr txBox="1"/>
            <p:nvPr/>
          </p:nvSpPr>
          <p:spPr>
            <a:xfrm>
              <a:off x="1065170" y="3893768"/>
              <a:ext cx="1331065" cy="54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Statin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Striped Right Arrow 90"/>
          <p:cNvSpPr/>
          <p:nvPr/>
        </p:nvSpPr>
        <p:spPr>
          <a:xfrm>
            <a:off x="2235931" y="4004815"/>
            <a:ext cx="1256944" cy="760181"/>
          </a:xfrm>
          <a:prstGeom prst="striped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10385324" y="4098177"/>
            <a:ext cx="0" cy="43747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6531646" y="2311239"/>
            <a:ext cx="529296" cy="421014"/>
            <a:chOff x="4828029" y="2097409"/>
            <a:chExt cx="305655" cy="258851"/>
          </a:xfrm>
          <a:solidFill>
            <a:srgbClr val="D55E00"/>
          </a:solidFill>
        </p:grpSpPr>
        <p:sp>
          <p:nvSpPr>
            <p:cNvPr id="83" name="Oval 82"/>
            <p:cNvSpPr/>
            <p:nvPr/>
          </p:nvSpPr>
          <p:spPr>
            <a:xfrm>
              <a:off x="5063556" y="223688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880679" y="21204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958262" y="22728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828029" y="226921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033079" y="2097409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12061" y="405237"/>
            <a:ext cx="529296" cy="421014"/>
            <a:chOff x="4828029" y="2097409"/>
            <a:chExt cx="305655" cy="258851"/>
          </a:xfrm>
          <a:solidFill>
            <a:srgbClr val="D55E00"/>
          </a:solidFill>
        </p:grpSpPr>
        <p:sp>
          <p:nvSpPr>
            <p:cNvPr id="97" name="Oval 96"/>
            <p:cNvSpPr/>
            <p:nvPr/>
          </p:nvSpPr>
          <p:spPr>
            <a:xfrm>
              <a:off x="5063556" y="223688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880679" y="21204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958262" y="22728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828029" y="226921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033079" y="2097409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30676" y="2453639"/>
            <a:ext cx="529296" cy="421014"/>
            <a:chOff x="4828029" y="2097409"/>
            <a:chExt cx="305655" cy="258851"/>
          </a:xfrm>
          <a:solidFill>
            <a:srgbClr val="D55E00"/>
          </a:solidFill>
        </p:grpSpPr>
        <p:sp>
          <p:nvSpPr>
            <p:cNvPr id="65" name="Oval 64"/>
            <p:cNvSpPr/>
            <p:nvPr/>
          </p:nvSpPr>
          <p:spPr>
            <a:xfrm>
              <a:off x="5063556" y="223688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880679" y="21204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958262" y="22728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828029" y="226921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033079" y="2097409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26282" y="2207928"/>
            <a:ext cx="529296" cy="421014"/>
            <a:chOff x="4828029" y="2097409"/>
            <a:chExt cx="305655" cy="258851"/>
          </a:xfrm>
          <a:solidFill>
            <a:srgbClr val="D55E00"/>
          </a:solidFill>
        </p:grpSpPr>
        <p:sp>
          <p:nvSpPr>
            <p:cNvPr id="71" name="Oval 70"/>
            <p:cNvSpPr/>
            <p:nvPr/>
          </p:nvSpPr>
          <p:spPr>
            <a:xfrm>
              <a:off x="5063556" y="223688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880679" y="21204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958262" y="22728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828029" y="226921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33079" y="2097409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688959" y="2474854"/>
            <a:ext cx="529296" cy="421014"/>
            <a:chOff x="4828029" y="2097409"/>
            <a:chExt cx="305655" cy="258851"/>
          </a:xfrm>
          <a:solidFill>
            <a:srgbClr val="D55E00"/>
          </a:solidFill>
        </p:grpSpPr>
        <p:sp>
          <p:nvSpPr>
            <p:cNvPr id="78" name="Oval 77"/>
            <p:cNvSpPr/>
            <p:nvPr/>
          </p:nvSpPr>
          <p:spPr>
            <a:xfrm>
              <a:off x="5063556" y="223688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880679" y="21204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58262" y="22728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828029" y="226921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033079" y="2097409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146237" y="2593873"/>
            <a:ext cx="529296" cy="421014"/>
            <a:chOff x="4828029" y="2097409"/>
            <a:chExt cx="305655" cy="258851"/>
          </a:xfrm>
          <a:solidFill>
            <a:srgbClr val="D55E00"/>
          </a:solidFill>
        </p:grpSpPr>
        <p:sp>
          <p:nvSpPr>
            <p:cNvPr id="105" name="Oval 104"/>
            <p:cNvSpPr/>
            <p:nvPr/>
          </p:nvSpPr>
          <p:spPr>
            <a:xfrm>
              <a:off x="5063556" y="223688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80679" y="21204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958262" y="2272898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828029" y="2269210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033079" y="2097409"/>
              <a:ext cx="70128" cy="833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V="1">
            <a:off x="7747739" y="861607"/>
            <a:ext cx="0" cy="43747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958805" y="1082842"/>
            <a:ext cx="3721" cy="38426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780530" y="2867419"/>
            <a:ext cx="309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Cellular Cholesterol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4722664" y="2767013"/>
            <a:ext cx="0" cy="43747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307" y="3821481"/>
            <a:ext cx="3939269" cy="282967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38671" y="1252792"/>
            <a:ext cx="3034258" cy="2545432"/>
            <a:chOff x="261257" y="3645819"/>
            <a:chExt cx="3034258" cy="25454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59152"/>
            <a:stretch/>
          </p:blipFill>
          <p:spPr>
            <a:xfrm>
              <a:off x="261259" y="3645819"/>
              <a:ext cx="3034256" cy="254543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1257" y="3645819"/>
              <a:ext cx="22451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4181" y="1252792"/>
            <a:ext cx="2157010" cy="2545432"/>
            <a:chOff x="3580599" y="3645819"/>
            <a:chExt cx="2157010" cy="25454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0599" y="3645819"/>
              <a:ext cx="2157010" cy="254543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95007" y="3702969"/>
              <a:ext cx="22451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32778" y="3798224"/>
            <a:ext cx="3623565" cy="2618204"/>
            <a:chOff x="7128781" y="341413"/>
            <a:chExt cx="3939269" cy="30937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8781" y="341413"/>
              <a:ext cx="3939269" cy="309372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185932" y="578769"/>
              <a:ext cx="22451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776" y="212776"/>
            <a:ext cx="6592724" cy="10971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23440" y="6481883"/>
            <a:ext cx="3496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Brunham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LR et al.,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 Med.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2007)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3434" y="1859209"/>
            <a:ext cx="3449655" cy="5232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774" y="1910477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Beta cell-specific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Abca1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KO mice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triped Right Arrow 18"/>
          <p:cNvSpPr/>
          <p:nvPr/>
        </p:nvSpPr>
        <p:spPr>
          <a:xfrm rot="5400000">
            <a:off x="1532290" y="2465746"/>
            <a:ext cx="361798" cy="331325"/>
          </a:xfrm>
          <a:prstGeom prst="stripedRightArrow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5579" y="2938717"/>
            <a:ext cx="2775223" cy="464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1719" y="3001193"/>
            <a:ext cx="220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Islet Cholesterol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98341" y="2850337"/>
            <a:ext cx="4116" cy="3355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triped Right Arrow 22"/>
          <p:cNvSpPr/>
          <p:nvPr/>
        </p:nvSpPr>
        <p:spPr>
          <a:xfrm rot="5400000">
            <a:off x="1532290" y="3545255"/>
            <a:ext cx="361798" cy="331325"/>
          </a:xfrm>
          <a:prstGeom prst="stripedRightArrow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25579" y="4046952"/>
            <a:ext cx="2775223" cy="464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6364" y="407443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Insulin secretion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94225" y="3913450"/>
            <a:ext cx="4116" cy="3362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25579" y="5189952"/>
            <a:ext cx="2775223" cy="464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7754" y="523632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Glucose tolerance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94225" y="5056450"/>
            <a:ext cx="4116" cy="3362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iped Right Arrow 30"/>
          <p:cNvSpPr/>
          <p:nvPr/>
        </p:nvSpPr>
        <p:spPr>
          <a:xfrm rot="5400000">
            <a:off x="1532290" y="4669205"/>
            <a:ext cx="361798" cy="331325"/>
          </a:xfrm>
          <a:prstGeom prst="stripedRightArrow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943" y="139187"/>
            <a:ext cx="5242484" cy="1134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849" y="3089835"/>
            <a:ext cx="3223790" cy="1818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355" y="4770402"/>
            <a:ext cx="1996338" cy="195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355" y="3089835"/>
            <a:ext cx="3709581" cy="1680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355" y="1262909"/>
            <a:ext cx="7419163" cy="1587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3440" y="6481883"/>
            <a:ext cx="3095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Kruit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JK et al.,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Diabetes.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2012)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504" y="1211509"/>
            <a:ext cx="2775223" cy="464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3997" y="126277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Abca1/g1 double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KO mice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 rot="5400000">
            <a:off x="1694215" y="1818046"/>
            <a:ext cx="361798" cy="331325"/>
          </a:xfrm>
          <a:prstGeom prst="stripedRightArrow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7504" y="2291017"/>
            <a:ext cx="2775223" cy="464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3644" y="2353493"/>
            <a:ext cx="220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Islet Cholesterol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0266" y="2202637"/>
            <a:ext cx="4116" cy="3355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triped Right Arrow 15"/>
          <p:cNvSpPr/>
          <p:nvPr/>
        </p:nvSpPr>
        <p:spPr>
          <a:xfrm rot="5400000">
            <a:off x="1694215" y="2897555"/>
            <a:ext cx="361798" cy="331325"/>
          </a:xfrm>
          <a:prstGeom prst="stripedRightArrow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7504" y="3399252"/>
            <a:ext cx="2775223" cy="464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8289" y="342673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Insulin secretion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56150" y="3265750"/>
            <a:ext cx="4116" cy="3362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87504" y="4542252"/>
            <a:ext cx="2775223" cy="464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59679" y="458862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Glucose tolerance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56150" y="4408750"/>
            <a:ext cx="4116" cy="3362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triped Right Arrow 22"/>
          <p:cNvSpPr/>
          <p:nvPr/>
        </p:nvSpPr>
        <p:spPr>
          <a:xfrm rot="5400000">
            <a:off x="1694215" y="4021505"/>
            <a:ext cx="361798" cy="331325"/>
          </a:xfrm>
          <a:prstGeom prst="stripedRightArrow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67130" y="2202637"/>
            <a:ext cx="4116" cy="3355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3817" y="3269324"/>
            <a:ext cx="4116" cy="3362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3817" y="4411422"/>
            <a:ext cx="4116" cy="3362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triped Right Arrow 26"/>
          <p:cNvSpPr/>
          <p:nvPr/>
        </p:nvSpPr>
        <p:spPr>
          <a:xfrm rot="5400000">
            <a:off x="1694215" y="5176190"/>
            <a:ext cx="361798" cy="331325"/>
          </a:xfrm>
          <a:prstGeom prst="stripedRightArrow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87504" y="5658367"/>
            <a:ext cx="2775223" cy="464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51587" y="5720843"/>
            <a:ext cx="185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Fasting glucose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60266" y="5569987"/>
            <a:ext cx="4116" cy="3355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>
            <a:extLst/>
          </p:cNvPr>
          <p:cNvSpPr txBox="1">
            <a:spLocks noChangeArrowheads="1"/>
          </p:cNvSpPr>
          <p:nvPr/>
        </p:nvSpPr>
        <p:spPr bwMode="auto">
          <a:xfrm>
            <a:off x="1676400" y="286699"/>
            <a:ext cx="8839200" cy="58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110000"/>
              </a:spcBef>
              <a:spcAft>
                <a:spcPct val="40000"/>
              </a:spcAft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Prospective/longitudinal Epigenetic Studies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460171" y="1632857"/>
            <a:ext cx="8382000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Built upon MESA </a:t>
            </a:r>
            <a:r>
              <a:rPr lang="en-US" dirty="0" err="1" smtClean="0"/>
              <a:t>epigenomics</a:t>
            </a:r>
            <a:r>
              <a:rPr lang="en-US" dirty="0" smtClean="0"/>
              <a:t> study, a cross-sectional study, funded at Exam 5</a:t>
            </a:r>
          </a:p>
          <a:p>
            <a:pPr lvl="1">
              <a:defRPr/>
            </a:pPr>
            <a:r>
              <a:rPr lang="en-US" dirty="0" smtClean="0"/>
              <a:t>~2800 participants</a:t>
            </a:r>
          </a:p>
          <a:p>
            <a:pPr lvl="1">
              <a:defRPr/>
            </a:pPr>
            <a:r>
              <a:rPr lang="en-US" dirty="0" smtClean="0"/>
              <a:t>WFU, JHU, Columbia, UMN</a:t>
            </a:r>
          </a:p>
          <a:p>
            <a:pPr>
              <a:defRPr/>
            </a:pPr>
            <a:r>
              <a:rPr lang="en-US" dirty="0" smtClean="0"/>
              <a:t>Goals: to identify genomic features (DNA methylation and mRNA expression) in monocytes that predict: </a:t>
            </a:r>
            <a:endParaRPr lang="en-US" sz="2400" dirty="0" smtClean="0"/>
          </a:p>
          <a:p>
            <a:pPr lvl="1">
              <a:defRPr/>
            </a:pPr>
            <a:r>
              <a:rPr lang="en-US" b="1" dirty="0" smtClean="0"/>
              <a:t>Initiation and progression of atherosclerosis </a:t>
            </a:r>
            <a:r>
              <a:rPr lang="en-US" dirty="0" smtClean="0"/>
              <a:t>(R01 HL135009)</a:t>
            </a:r>
          </a:p>
          <a:p>
            <a:pPr lvl="1">
              <a:defRPr/>
            </a:pPr>
            <a:r>
              <a:rPr lang="en-US" b="1" dirty="0" smtClean="0"/>
              <a:t>Incident T2DM </a:t>
            </a:r>
            <a:r>
              <a:rPr lang="en-US" dirty="0" smtClean="0"/>
              <a:t>(R01 DK103531)</a:t>
            </a:r>
          </a:p>
          <a:p>
            <a:pPr lvl="1">
              <a:defRPr/>
            </a:pPr>
            <a:r>
              <a:rPr lang="en-US" b="1" dirty="0" smtClean="0"/>
              <a:t>Cognitive decline &amp; incident AD </a:t>
            </a:r>
            <a:r>
              <a:rPr lang="en-US" dirty="0" smtClean="0"/>
              <a:t>(R01 AG054474 )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35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Functional ABCA1 variant decreases cholesterol efflux 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and increasesT2DM risk</a:t>
            </a:r>
            <a:endParaRPr lang="en-US" sz="28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54879" y="942466"/>
            <a:ext cx="5721555" cy="2339048"/>
            <a:chOff x="6412080" y="942466"/>
            <a:chExt cx="5721555" cy="2339048"/>
          </a:xfrm>
        </p:grpSpPr>
        <p:grpSp>
          <p:nvGrpSpPr>
            <p:cNvPr id="8" name="Group 7"/>
            <p:cNvGrpSpPr/>
            <p:nvPr/>
          </p:nvGrpSpPr>
          <p:grpSpPr>
            <a:xfrm>
              <a:off x="6412080" y="942466"/>
              <a:ext cx="4405078" cy="2048604"/>
              <a:chOff x="6421604" y="1087660"/>
              <a:chExt cx="4772833" cy="229728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1604" y="1087660"/>
                <a:ext cx="4772833" cy="2297282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7869611" y="1612149"/>
                <a:ext cx="709617" cy="1699770"/>
              </a:xfrm>
              <a:prstGeom prst="rect">
                <a:avLst/>
              </a:prstGeom>
              <a:noFill/>
              <a:ln w="38100">
                <a:solidFill>
                  <a:srgbClr val="CC7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430103" y="2942960"/>
              <a:ext cx="47035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Acuna-Alonzo V et al.,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Human </a:t>
              </a:r>
              <a:r>
                <a:rPr lang="en-US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Mol</a:t>
              </a:r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Genet.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2010)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44668" y="3281514"/>
            <a:ext cx="10018874" cy="3576486"/>
            <a:chOff x="1544668" y="3281514"/>
            <a:chExt cx="10018874" cy="3576486"/>
          </a:xfrm>
        </p:grpSpPr>
        <p:sp>
          <p:nvSpPr>
            <p:cNvPr id="18" name="TextBox 17"/>
            <p:cNvSpPr txBox="1"/>
            <p:nvPr/>
          </p:nvSpPr>
          <p:spPr>
            <a:xfrm>
              <a:off x="7430103" y="6519446"/>
              <a:ext cx="4133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(Villarreal-Molina MT et al.,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Diabetes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2008)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4668" y="3281514"/>
              <a:ext cx="9031029" cy="328630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79169" y="1005157"/>
            <a:ext cx="5120824" cy="2324467"/>
            <a:chOff x="213176" y="1005157"/>
            <a:chExt cx="5120824" cy="2324467"/>
          </a:xfrm>
        </p:grpSpPr>
        <p:grpSp>
          <p:nvGrpSpPr>
            <p:cNvPr id="5" name="Group 4"/>
            <p:cNvGrpSpPr/>
            <p:nvPr/>
          </p:nvGrpSpPr>
          <p:grpSpPr>
            <a:xfrm>
              <a:off x="561167" y="1005157"/>
              <a:ext cx="4772833" cy="2121546"/>
              <a:chOff x="368339" y="1166029"/>
              <a:chExt cx="4772833" cy="212154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339" y="1269007"/>
                <a:ext cx="4772833" cy="201856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753812" y="1166029"/>
                <a:ext cx="902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R230C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Straight Arrow Connector 20"/>
              <p:cNvCxnSpPr>
                <a:stCxn id="14" idx="1"/>
              </p:cNvCxnSpPr>
              <p:nvPr/>
            </p:nvCxnSpPr>
            <p:spPr>
              <a:xfrm flipH="1">
                <a:off x="1443470" y="1350695"/>
                <a:ext cx="310342" cy="1441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ctangle 1"/>
              <p:cNvSpPr/>
              <p:nvPr/>
            </p:nvSpPr>
            <p:spPr>
              <a:xfrm>
                <a:off x="368339" y="1269007"/>
                <a:ext cx="136486" cy="188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3176" y="2991070"/>
              <a:ext cx="2501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(Qian H et al.,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Cell,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6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990600"/>
            <a:ext cx="10853056" cy="547551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altered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 of 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holesterol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metabolism transcriptional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(CMTN) genes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with statin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in monocytes and T cells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collected 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MESA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 establish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new role for statins in altering CMTN and increasing intracellular cholesterol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Discover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altered expression of CMTN genes is associated with increased risk of incident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prediabetes/T2DM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suggests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causal role of intracellular cholesterol accumulation in the pathogenesis of T2DM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Reveal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intracellular cholesterol accumulation as a novel mechanism linking statin treatment and T2DM risk.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19943" y="489857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/>
              <a:t>Carotid Ultrasounds </a:t>
            </a:r>
            <a:br>
              <a:rPr lang="en-US" b="1" dirty="0" smtClean="0"/>
            </a:br>
            <a:r>
              <a:rPr lang="en-US" b="1" dirty="0" smtClean="0"/>
              <a:t>at Exam 6 by Field Centers</a:t>
            </a:r>
            <a:endParaRPr lang="en-US" b="1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234543" y="2492828"/>
          <a:ext cx="3023131" cy="27734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8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31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Participants</a:t>
                      </a:r>
                    </a:p>
                    <a:p>
                      <a:pPr algn="ctr"/>
                      <a:r>
                        <a:rPr lang="en-US" sz="1800" dirty="0" smtClean="0"/>
                        <a:t>Scanned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06" marB="4570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3-WF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6" marB="457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4-COL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6" marB="457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5-JHU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6" marB="4570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6-MN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6" marB="457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6" marB="457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19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ALL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6" marB="457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1228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06" marB="457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07776" y="756821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/>
              <a:t>Plaque Progression </a:t>
            </a:r>
            <a:endParaRPr lang="en-US" b="1" dirty="0"/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306291" y="2558145"/>
          <a:ext cx="9775370" cy="2895597"/>
        </p:xfrm>
        <a:graphic>
          <a:graphicData uri="http://schemas.openxmlformats.org/drawingml/2006/table">
            <a:tbl>
              <a:tblPr/>
              <a:tblGrid>
                <a:gridCol w="1485303">
                  <a:extLst>
                    <a:ext uri="{9D8B030D-6E8A-4147-A177-3AD203B41FA5}">
                      <a16:colId xmlns:a16="http://schemas.microsoft.com/office/drawing/2014/main" xmlns="" val="1150964086"/>
                    </a:ext>
                  </a:extLst>
                </a:gridCol>
                <a:gridCol w="829007">
                  <a:extLst>
                    <a:ext uri="{9D8B030D-6E8A-4147-A177-3AD203B41FA5}">
                      <a16:colId xmlns:a16="http://schemas.microsoft.com/office/drawing/2014/main" xmlns="" val="2233825350"/>
                    </a:ext>
                  </a:extLst>
                </a:gridCol>
                <a:gridCol w="829007">
                  <a:extLst>
                    <a:ext uri="{9D8B030D-6E8A-4147-A177-3AD203B41FA5}">
                      <a16:colId xmlns:a16="http://schemas.microsoft.com/office/drawing/2014/main" xmlns="" val="1841653611"/>
                    </a:ext>
                  </a:extLst>
                </a:gridCol>
                <a:gridCol w="829007">
                  <a:extLst>
                    <a:ext uri="{9D8B030D-6E8A-4147-A177-3AD203B41FA5}">
                      <a16:colId xmlns:a16="http://schemas.microsoft.com/office/drawing/2014/main" xmlns="" val="945681268"/>
                    </a:ext>
                  </a:extLst>
                </a:gridCol>
                <a:gridCol w="663205">
                  <a:extLst>
                    <a:ext uri="{9D8B030D-6E8A-4147-A177-3AD203B41FA5}">
                      <a16:colId xmlns:a16="http://schemas.microsoft.com/office/drawing/2014/main" xmlns="" val="3158352121"/>
                    </a:ext>
                  </a:extLst>
                </a:gridCol>
                <a:gridCol w="663205">
                  <a:extLst>
                    <a:ext uri="{9D8B030D-6E8A-4147-A177-3AD203B41FA5}">
                      <a16:colId xmlns:a16="http://schemas.microsoft.com/office/drawing/2014/main" xmlns="" val="2743657351"/>
                    </a:ext>
                  </a:extLst>
                </a:gridCol>
                <a:gridCol w="663205">
                  <a:extLst>
                    <a:ext uri="{9D8B030D-6E8A-4147-A177-3AD203B41FA5}">
                      <a16:colId xmlns:a16="http://schemas.microsoft.com/office/drawing/2014/main" xmlns="" val="3245556175"/>
                    </a:ext>
                  </a:extLst>
                </a:gridCol>
                <a:gridCol w="663205">
                  <a:extLst>
                    <a:ext uri="{9D8B030D-6E8A-4147-A177-3AD203B41FA5}">
                      <a16:colId xmlns:a16="http://schemas.microsoft.com/office/drawing/2014/main" xmlns="" val="728197291"/>
                    </a:ext>
                  </a:extLst>
                </a:gridCol>
                <a:gridCol w="663205">
                  <a:extLst>
                    <a:ext uri="{9D8B030D-6E8A-4147-A177-3AD203B41FA5}">
                      <a16:colId xmlns:a16="http://schemas.microsoft.com/office/drawing/2014/main" xmlns="" val="2901176468"/>
                    </a:ext>
                  </a:extLst>
                </a:gridCol>
                <a:gridCol w="829007">
                  <a:extLst>
                    <a:ext uri="{9D8B030D-6E8A-4147-A177-3AD203B41FA5}">
                      <a16:colId xmlns:a16="http://schemas.microsoft.com/office/drawing/2014/main" xmlns="" val="3169418579"/>
                    </a:ext>
                  </a:extLst>
                </a:gridCol>
                <a:gridCol w="829007">
                  <a:extLst>
                    <a:ext uri="{9D8B030D-6E8A-4147-A177-3AD203B41FA5}">
                      <a16:colId xmlns:a16="http://schemas.microsoft.com/office/drawing/2014/main" xmlns="" val="1891047591"/>
                    </a:ext>
                  </a:extLst>
                </a:gridCol>
                <a:gridCol w="829007">
                  <a:extLst>
                    <a:ext uri="{9D8B030D-6E8A-4147-A177-3AD203B41FA5}">
                      <a16:colId xmlns:a16="http://schemas.microsoft.com/office/drawing/2014/main" xmlns="" val="1770073305"/>
                    </a:ext>
                  </a:extLst>
                </a:gridCol>
              </a:tblGrid>
              <a:tr h="488867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score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Exam 5 to 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2697940"/>
                  </a:ext>
                </a:extLst>
              </a:tr>
              <a:tr h="488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Adjscore5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047219"/>
                  </a:ext>
                </a:extLst>
              </a:tr>
              <a:tr h="488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2891464"/>
                  </a:ext>
                </a:extLst>
              </a:tr>
              <a:tr h="488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1+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8280189"/>
                  </a:ext>
                </a:extLst>
              </a:tr>
              <a:tr h="488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8566174"/>
                  </a:ext>
                </a:extLst>
              </a:tr>
              <a:tr h="451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654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9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68560"/>
              </p:ext>
            </p:extLst>
          </p:nvPr>
        </p:nvGraphicFramePr>
        <p:xfrm>
          <a:off x="1847528" y="1037659"/>
          <a:ext cx="8398288" cy="5550284"/>
        </p:xfrm>
        <a:graphic>
          <a:graphicData uri="http://schemas.openxmlformats.org/drawingml/2006/table">
            <a:tbl>
              <a:tblPr/>
              <a:tblGrid>
                <a:gridCol w="1324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7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0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07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06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22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06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22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6077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6061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122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70695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Logistic regression</a:t>
                      </a: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Multinomial logistic regression</a:t>
                      </a: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Logistic regression</a:t>
                      </a: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675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1+</a:t>
                      </a:r>
                      <a:r>
                        <a:rPr lang="en-US" sz="1200" baseline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vs. 0</a:t>
                      </a: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vs. 0</a:t>
                      </a: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2+ vs. 0</a:t>
                      </a: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2+</a:t>
                      </a:r>
                      <a:r>
                        <a:rPr lang="en-US" sz="1200" baseline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vs. 0/1 </a:t>
                      </a: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967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Model Term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beta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dirty="0" err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pvalue</a:t>
                      </a:r>
                      <a:endParaRPr sz="1200" dirty="0">
                        <a:solidFill>
                          <a:srgbClr val="111111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beta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dirty="0" err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pvalue</a:t>
                      </a:r>
                      <a:endParaRPr sz="1200" dirty="0">
                        <a:solidFill>
                          <a:srgbClr val="111111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beta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dirty="0" err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pvalue</a:t>
                      </a:r>
                      <a:endParaRPr sz="1200" dirty="0">
                        <a:solidFill>
                          <a:srgbClr val="111111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beta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dirty="0" err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pvalue</a:t>
                      </a:r>
                      <a:endParaRPr sz="1200" dirty="0">
                        <a:solidFill>
                          <a:srgbClr val="111111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Age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7.32e-03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5.90e-03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9.89e-02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5.94e-01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Female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-0.36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1.09e-02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3.11e-01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-0.63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3.54e-04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5.07e-04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African American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9.64e-02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7.39e-01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6.91e-03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4.50e-03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967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Hispanic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-0.29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8.74e-02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3.71e-01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-0.45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4.01e-02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-0.38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6.26e-02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WFU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6.78e-01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9.87e-01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4.26e-01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0.20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3.57e-01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758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COL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-0.33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7.65e-02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3.11e-01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-0.46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4.31e-02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-0.37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7.60e-02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UMN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2.00e-01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8.04e-01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4.32e-02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-0.45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3.34e-02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758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Former smoker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9.49e-01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8.52e-01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7.03e-01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6.12e-01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Current smoker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0.59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2.42e-02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0.33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2.81e-01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0.87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3.76e-03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5.67e-03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BMI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2.76e-01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9.91e-01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3.68e-02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2.28e-02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758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LDL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3.28e-02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7.03e-01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4.59e-04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2.15e-04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Pre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iabetes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7.53e-01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8.79e-01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4.15e-01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3.35e-01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Diabetes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7.82e-02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9.79e-01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0.78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1.03e-03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0.78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2.59e-04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SBP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2.30e-03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1.18e-01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1.33e-04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4.11e-04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DBP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3.00e-02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1.40e-01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2.22e-02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6.63e-02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2758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Statin user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-0.12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3.97e-01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5.12e-01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-0.13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4.67e-01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6.18e-01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BP med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8.13e-01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8.24e-01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4.89e-01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3.82e-01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34613" y="81906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smtClean="0"/>
              <a:t>Association of CVD Risk factors at Exam 5 with Plaque Progression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81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12" y="701107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/>
              <a:t>Plaque Progression </a:t>
            </a:r>
          </a:p>
        </p:txBody>
      </p:sp>
      <p:grpSp>
        <p:nvGrpSpPr>
          <p:cNvPr id="4" name="grp1"/>
          <p:cNvGrpSpPr/>
          <p:nvPr/>
        </p:nvGrpSpPr>
        <p:grpSpPr>
          <a:xfrm>
            <a:off x="827313" y="2086000"/>
            <a:ext cx="5209523" cy="4380114"/>
            <a:chOff x="457200" y="1600200"/>
            <a:chExt cx="8229600" cy="4525962"/>
          </a:xfrm>
        </p:grpSpPr>
        <p:sp>
          <p:nvSpPr>
            <p:cNvPr id="5" name="rc3"/>
            <p:cNvSpPr/>
            <p:nvPr/>
          </p:nvSpPr>
          <p:spPr>
            <a:xfrm>
              <a:off x="457200" y="1600200"/>
              <a:ext cx="8229600" cy="452596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rc4"/>
            <p:cNvSpPr/>
            <p:nvPr/>
          </p:nvSpPr>
          <p:spPr>
            <a:xfrm>
              <a:off x="457200" y="1600200"/>
              <a:ext cx="8229600" cy="4525962"/>
            </a:xfrm>
            <a:prstGeom prst="rect">
              <a:avLst/>
            </a:prstGeom>
          </p:spPr>
          <p:txBody>
            <a:bodyPr/>
            <a:lstStyle/>
            <a:p>
              <a:endParaRPr/>
            </a:p>
          </p:txBody>
        </p:sp>
        <p:sp>
          <p:nvSpPr>
            <p:cNvPr id="7" name="tx5"/>
            <p:cNvSpPr/>
            <p:nvPr/>
          </p:nvSpPr>
          <p:spPr>
            <a:xfrm>
              <a:off x="3964390" y="5760678"/>
              <a:ext cx="1753902" cy="2130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 dirty="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chngpqscore5to6</a:t>
              </a:r>
            </a:p>
          </p:txBody>
        </p:sp>
        <p:sp>
          <p:nvSpPr>
            <p:cNvPr id="8" name="tx6"/>
            <p:cNvSpPr/>
            <p:nvPr/>
          </p:nvSpPr>
          <p:spPr>
            <a:xfrm rot="-5400000">
              <a:off x="304744" y="3624982"/>
              <a:ext cx="610009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Count</a:t>
              </a:r>
            </a:p>
          </p:txBody>
        </p:sp>
        <p:sp>
          <p:nvSpPr>
            <p:cNvPr id="9" name="pl7"/>
            <p:cNvSpPr/>
            <p:nvPr/>
          </p:nvSpPr>
          <p:spPr>
            <a:xfrm>
              <a:off x="2017220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8"/>
            <p:cNvSpPr/>
            <p:nvPr/>
          </p:nvSpPr>
          <p:spPr>
            <a:xfrm>
              <a:off x="2644802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9"/>
            <p:cNvSpPr/>
            <p:nvPr/>
          </p:nvSpPr>
          <p:spPr>
            <a:xfrm>
              <a:off x="3272385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0"/>
            <p:cNvSpPr/>
            <p:nvPr/>
          </p:nvSpPr>
          <p:spPr>
            <a:xfrm>
              <a:off x="3899967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1"/>
            <p:cNvSpPr/>
            <p:nvPr/>
          </p:nvSpPr>
          <p:spPr>
            <a:xfrm>
              <a:off x="4527550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2"/>
            <p:cNvSpPr/>
            <p:nvPr/>
          </p:nvSpPr>
          <p:spPr>
            <a:xfrm>
              <a:off x="5155132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pl13"/>
            <p:cNvSpPr/>
            <p:nvPr/>
          </p:nvSpPr>
          <p:spPr>
            <a:xfrm>
              <a:off x="5782715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pl14"/>
            <p:cNvSpPr/>
            <p:nvPr/>
          </p:nvSpPr>
          <p:spPr>
            <a:xfrm>
              <a:off x="6410298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l15"/>
            <p:cNvSpPr/>
            <p:nvPr/>
          </p:nvSpPr>
          <p:spPr>
            <a:xfrm>
              <a:off x="7037880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6"/>
            <p:cNvSpPr/>
            <p:nvPr/>
          </p:nvSpPr>
          <p:spPr>
            <a:xfrm>
              <a:off x="7665463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7"/>
            <p:cNvSpPr/>
            <p:nvPr/>
          </p:nvSpPr>
          <p:spPr>
            <a:xfrm>
              <a:off x="1292283" y="5163019"/>
              <a:ext cx="72000" cy="0"/>
            </a:xfrm>
            <a:custGeom>
              <a:avLst/>
              <a:gdLst/>
              <a:ahLst/>
              <a:cxnLst/>
              <a:rect l="0" t="0" r="0" b="0"/>
              <a:pathLst>
                <a:path w="72000">
                  <a:moveTo>
                    <a:pt x="7200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18"/>
            <p:cNvSpPr/>
            <p:nvPr/>
          </p:nvSpPr>
          <p:spPr>
            <a:xfrm>
              <a:off x="1292283" y="4569490"/>
              <a:ext cx="72000" cy="0"/>
            </a:xfrm>
            <a:custGeom>
              <a:avLst/>
              <a:gdLst/>
              <a:ahLst/>
              <a:cxnLst/>
              <a:rect l="0" t="0" r="0" b="0"/>
              <a:pathLst>
                <a:path w="72000">
                  <a:moveTo>
                    <a:pt x="7200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19"/>
            <p:cNvSpPr/>
            <p:nvPr/>
          </p:nvSpPr>
          <p:spPr>
            <a:xfrm>
              <a:off x="1292283" y="3975962"/>
              <a:ext cx="72000" cy="0"/>
            </a:xfrm>
            <a:custGeom>
              <a:avLst/>
              <a:gdLst/>
              <a:ahLst/>
              <a:cxnLst/>
              <a:rect l="0" t="0" r="0" b="0"/>
              <a:pathLst>
                <a:path w="72000">
                  <a:moveTo>
                    <a:pt x="7200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0"/>
            <p:cNvSpPr/>
            <p:nvPr/>
          </p:nvSpPr>
          <p:spPr>
            <a:xfrm>
              <a:off x="1292283" y="3382434"/>
              <a:ext cx="72000" cy="0"/>
            </a:xfrm>
            <a:custGeom>
              <a:avLst/>
              <a:gdLst/>
              <a:ahLst/>
              <a:cxnLst/>
              <a:rect l="0" t="0" r="0" b="0"/>
              <a:pathLst>
                <a:path w="72000">
                  <a:moveTo>
                    <a:pt x="7200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1"/>
            <p:cNvSpPr/>
            <p:nvPr/>
          </p:nvSpPr>
          <p:spPr>
            <a:xfrm>
              <a:off x="1292283" y="2788906"/>
              <a:ext cx="72000" cy="0"/>
            </a:xfrm>
            <a:custGeom>
              <a:avLst/>
              <a:gdLst/>
              <a:ahLst/>
              <a:cxnLst/>
              <a:rect l="0" t="0" r="0" b="0"/>
              <a:pathLst>
                <a:path w="72000">
                  <a:moveTo>
                    <a:pt x="7200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2"/>
            <p:cNvSpPr/>
            <p:nvPr/>
          </p:nvSpPr>
          <p:spPr>
            <a:xfrm>
              <a:off x="1292283" y="2195378"/>
              <a:ext cx="72000" cy="0"/>
            </a:xfrm>
            <a:custGeom>
              <a:avLst/>
              <a:gdLst/>
              <a:ahLst/>
              <a:cxnLst/>
              <a:rect l="0" t="0" r="0" b="0"/>
              <a:pathLst>
                <a:path w="72000">
                  <a:moveTo>
                    <a:pt x="7200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tx23"/>
            <p:cNvSpPr/>
            <p:nvPr/>
          </p:nvSpPr>
          <p:spPr>
            <a:xfrm>
              <a:off x="1093146" y="5079805"/>
              <a:ext cx="127136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0</a:t>
              </a:r>
            </a:p>
          </p:txBody>
        </p:sp>
        <p:sp>
          <p:nvSpPr>
            <p:cNvPr id="26" name="tx24"/>
            <p:cNvSpPr/>
            <p:nvPr/>
          </p:nvSpPr>
          <p:spPr>
            <a:xfrm>
              <a:off x="838874" y="4486277"/>
              <a:ext cx="381409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100</a:t>
              </a:r>
            </a:p>
          </p:txBody>
        </p:sp>
        <p:sp>
          <p:nvSpPr>
            <p:cNvPr id="27" name="tx25"/>
            <p:cNvSpPr/>
            <p:nvPr/>
          </p:nvSpPr>
          <p:spPr>
            <a:xfrm>
              <a:off x="838874" y="3892749"/>
              <a:ext cx="381409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200</a:t>
              </a:r>
            </a:p>
          </p:txBody>
        </p:sp>
        <p:sp>
          <p:nvSpPr>
            <p:cNvPr id="28" name="tx26"/>
            <p:cNvSpPr/>
            <p:nvPr/>
          </p:nvSpPr>
          <p:spPr>
            <a:xfrm>
              <a:off x="838874" y="3299220"/>
              <a:ext cx="381409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300</a:t>
              </a:r>
            </a:p>
          </p:txBody>
        </p:sp>
        <p:sp>
          <p:nvSpPr>
            <p:cNvPr id="29" name="tx27"/>
            <p:cNvSpPr/>
            <p:nvPr/>
          </p:nvSpPr>
          <p:spPr>
            <a:xfrm>
              <a:off x="838874" y="2705692"/>
              <a:ext cx="381409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400</a:t>
              </a:r>
            </a:p>
          </p:txBody>
        </p:sp>
        <p:sp>
          <p:nvSpPr>
            <p:cNvPr id="30" name="tx28"/>
            <p:cNvSpPr/>
            <p:nvPr/>
          </p:nvSpPr>
          <p:spPr>
            <a:xfrm>
              <a:off x="838874" y="2112164"/>
              <a:ext cx="381409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500</a:t>
              </a:r>
            </a:p>
          </p:txBody>
        </p:sp>
        <p:sp>
          <p:nvSpPr>
            <p:cNvPr id="31" name="pl29"/>
            <p:cNvSpPr/>
            <p:nvPr/>
          </p:nvSpPr>
          <p:spPr>
            <a:xfrm>
              <a:off x="2017220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0"/>
            <p:cNvSpPr/>
            <p:nvPr/>
          </p:nvSpPr>
          <p:spPr>
            <a:xfrm>
              <a:off x="2644802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1"/>
            <p:cNvSpPr/>
            <p:nvPr/>
          </p:nvSpPr>
          <p:spPr>
            <a:xfrm>
              <a:off x="3272385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2"/>
            <p:cNvSpPr/>
            <p:nvPr/>
          </p:nvSpPr>
          <p:spPr>
            <a:xfrm>
              <a:off x="3899967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3"/>
            <p:cNvSpPr/>
            <p:nvPr/>
          </p:nvSpPr>
          <p:spPr>
            <a:xfrm>
              <a:off x="4527550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4"/>
            <p:cNvSpPr/>
            <p:nvPr/>
          </p:nvSpPr>
          <p:spPr>
            <a:xfrm>
              <a:off x="5155132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5"/>
            <p:cNvSpPr/>
            <p:nvPr/>
          </p:nvSpPr>
          <p:spPr>
            <a:xfrm>
              <a:off x="5782715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6"/>
            <p:cNvSpPr/>
            <p:nvPr/>
          </p:nvSpPr>
          <p:spPr>
            <a:xfrm>
              <a:off x="6410298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7"/>
            <p:cNvSpPr/>
            <p:nvPr/>
          </p:nvSpPr>
          <p:spPr>
            <a:xfrm>
              <a:off x="7037880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38"/>
            <p:cNvSpPr/>
            <p:nvPr/>
          </p:nvSpPr>
          <p:spPr>
            <a:xfrm>
              <a:off x="7665463" y="5367014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tx39"/>
            <p:cNvSpPr/>
            <p:nvPr/>
          </p:nvSpPr>
          <p:spPr>
            <a:xfrm>
              <a:off x="1915589" y="5511014"/>
              <a:ext cx="203262" cy="15727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-1</a:t>
              </a:r>
            </a:p>
          </p:txBody>
        </p:sp>
        <p:sp>
          <p:nvSpPr>
            <p:cNvPr id="42" name="tx40"/>
            <p:cNvSpPr/>
            <p:nvPr/>
          </p:nvSpPr>
          <p:spPr>
            <a:xfrm>
              <a:off x="2581234" y="5506438"/>
              <a:ext cx="127136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0</a:t>
              </a:r>
            </a:p>
          </p:txBody>
        </p:sp>
        <p:sp>
          <p:nvSpPr>
            <p:cNvPr id="43" name="tx41"/>
            <p:cNvSpPr/>
            <p:nvPr/>
          </p:nvSpPr>
          <p:spPr>
            <a:xfrm>
              <a:off x="3208817" y="5511014"/>
              <a:ext cx="127136" cy="15727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1</a:t>
              </a:r>
            </a:p>
          </p:txBody>
        </p:sp>
        <p:sp>
          <p:nvSpPr>
            <p:cNvPr id="44" name="tx42"/>
            <p:cNvSpPr/>
            <p:nvPr/>
          </p:nvSpPr>
          <p:spPr>
            <a:xfrm>
              <a:off x="3836399" y="5508670"/>
              <a:ext cx="127136" cy="15961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2</a:t>
              </a:r>
            </a:p>
          </p:txBody>
        </p:sp>
        <p:sp>
          <p:nvSpPr>
            <p:cNvPr id="45" name="tx43"/>
            <p:cNvSpPr/>
            <p:nvPr/>
          </p:nvSpPr>
          <p:spPr>
            <a:xfrm>
              <a:off x="4463982" y="5506438"/>
              <a:ext cx="127136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3</a:t>
              </a:r>
            </a:p>
          </p:txBody>
        </p:sp>
        <p:sp>
          <p:nvSpPr>
            <p:cNvPr id="46" name="tx44"/>
            <p:cNvSpPr/>
            <p:nvPr/>
          </p:nvSpPr>
          <p:spPr>
            <a:xfrm>
              <a:off x="5091564" y="5511014"/>
              <a:ext cx="127136" cy="15727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4</a:t>
              </a:r>
            </a:p>
          </p:txBody>
        </p:sp>
        <p:sp>
          <p:nvSpPr>
            <p:cNvPr id="47" name="tx45"/>
            <p:cNvSpPr/>
            <p:nvPr/>
          </p:nvSpPr>
          <p:spPr>
            <a:xfrm>
              <a:off x="5719147" y="5508782"/>
              <a:ext cx="127136" cy="15950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5</a:t>
              </a:r>
            </a:p>
          </p:txBody>
        </p:sp>
        <p:sp>
          <p:nvSpPr>
            <p:cNvPr id="48" name="tx46"/>
            <p:cNvSpPr/>
            <p:nvPr/>
          </p:nvSpPr>
          <p:spPr>
            <a:xfrm>
              <a:off x="6346729" y="5506438"/>
              <a:ext cx="127136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6</a:t>
              </a:r>
            </a:p>
          </p:txBody>
        </p:sp>
        <p:sp>
          <p:nvSpPr>
            <p:cNvPr id="49" name="tx47"/>
            <p:cNvSpPr/>
            <p:nvPr/>
          </p:nvSpPr>
          <p:spPr>
            <a:xfrm>
              <a:off x="6974312" y="5511014"/>
              <a:ext cx="127136" cy="15727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7</a:t>
              </a:r>
            </a:p>
          </p:txBody>
        </p:sp>
        <p:sp>
          <p:nvSpPr>
            <p:cNvPr id="50" name="tx48"/>
            <p:cNvSpPr/>
            <p:nvPr/>
          </p:nvSpPr>
          <p:spPr>
            <a:xfrm>
              <a:off x="7601894" y="5506438"/>
              <a:ext cx="127136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8</a:t>
              </a:r>
            </a:p>
          </p:txBody>
        </p:sp>
        <p:sp>
          <p:nvSpPr>
            <p:cNvPr id="51" name="pl49"/>
            <p:cNvSpPr/>
            <p:nvPr/>
          </p:nvSpPr>
          <p:spPr>
            <a:xfrm>
              <a:off x="8318400" y="5163019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0"/>
            <p:cNvSpPr/>
            <p:nvPr/>
          </p:nvSpPr>
          <p:spPr>
            <a:xfrm>
              <a:off x="8318400" y="4569490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1"/>
            <p:cNvSpPr/>
            <p:nvPr/>
          </p:nvSpPr>
          <p:spPr>
            <a:xfrm>
              <a:off x="8318400" y="3975962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2"/>
            <p:cNvSpPr/>
            <p:nvPr/>
          </p:nvSpPr>
          <p:spPr>
            <a:xfrm>
              <a:off x="8318400" y="3382434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3"/>
            <p:cNvSpPr/>
            <p:nvPr/>
          </p:nvSpPr>
          <p:spPr>
            <a:xfrm>
              <a:off x="8318400" y="2788906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4"/>
            <p:cNvSpPr/>
            <p:nvPr/>
          </p:nvSpPr>
          <p:spPr>
            <a:xfrm>
              <a:off x="8318400" y="2195378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5"/>
            <p:cNvSpPr/>
            <p:nvPr/>
          </p:nvSpPr>
          <p:spPr>
            <a:xfrm>
              <a:off x="1711989" y="5163019"/>
              <a:ext cx="6258704" cy="0"/>
            </a:xfrm>
            <a:custGeom>
              <a:avLst/>
              <a:gdLst/>
              <a:ahLst/>
              <a:cxnLst/>
              <a:rect l="0" t="0" r="0" b="0"/>
              <a:pathLst>
                <a:path w="6258704">
                  <a:moveTo>
                    <a:pt x="0" y="0"/>
                  </a:moveTo>
                  <a:lnTo>
                    <a:pt x="6258704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rc56"/>
            <p:cNvSpPr/>
            <p:nvPr/>
          </p:nvSpPr>
          <p:spPr>
            <a:xfrm>
              <a:off x="1791290" y="5157083"/>
              <a:ext cx="610010" cy="5935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rc57"/>
            <p:cNvSpPr/>
            <p:nvPr/>
          </p:nvSpPr>
          <p:spPr>
            <a:xfrm>
              <a:off x="2401300" y="2248795"/>
              <a:ext cx="610010" cy="2914223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rc58"/>
            <p:cNvSpPr/>
            <p:nvPr/>
          </p:nvSpPr>
          <p:spPr>
            <a:xfrm>
              <a:off x="3011311" y="2877935"/>
              <a:ext cx="610010" cy="2285083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rc59"/>
            <p:cNvSpPr/>
            <p:nvPr/>
          </p:nvSpPr>
          <p:spPr>
            <a:xfrm>
              <a:off x="3621321" y="3970027"/>
              <a:ext cx="610010" cy="1192991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rc60"/>
            <p:cNvSpPr/>
            <p:nvPr/>
          </p:nvSpPr>
          <p:spPr>
            <a:xfrm>
              <a:off x="4231331" y="4729743"/>
              <a:ext cx="610010" cy="433275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rc61"/>
            <p:cNvSpPr/>
            <p:nvPr/>
          </p:nvSpPr>
          <p:spPr>
            <a:xfrm>
              <a:off x="4841341" y="5008701"/>
              <a:ext cx="610010" cy="154317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rc62"/>
            <p:cNvSpPr/>
            <p:nvPr/>
          </p:nvSpPr>
          <p:spPr>
            <a:xfrm>
              <a:off x="5451351" y="5103666"/>
              <a:ext cx="610010" cy="59352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rc63"/>
            <p:cNvSpPr/>
            <p:nvPr/>
          </p:nvSpPr>
          <p:spPr>
            <a:xfrm>
              <a:off x="6061362" y="5151148"/>
              <a:ext cx="610010" cy="11870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rc64"/>
            <p:cNvSpPr/>
            <p:nvPr/>
          </p:nvSpPr>
          <p:spPr>
            <a:xfrm>
              <a:off x="6671372" y="5157083"/>
              <a:ext cx="610010" cy="5935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rc65"/>
            <p:cNvSpPr/>
            <p:nvPr/>
          </p:nvSpPr>
          <p:spPr>
            <a:xfrm>
              <a:off x="7281382" y="5157083"/>
              <a:ext cx="610010" cy="5935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rc66"/>
            <p:cNvSpPr/>
            <p:nvPr/>
          </p:nvSpPr>
          <p:spPr>
            <a:xfrm>
              <a:off x="1364283" y="2044799"/>
              <a:ext cx="6954116" cy="3322214"/>
            </a:xfrm>
            <a:prstGeom prst="rect">
              <a:avLst/>
            </a:pr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69" name="grp1"/>
          <p:cNvGrpSpPr/>
          <p:nvPr/>
        </p:nvGrpSpPr>
        <p:grpSpPr>
          <a:xfrm>
            <a:off x="6433458" y="2085999"/>
            <a:ext cx="5112366" cy="4521629"/>
            <a:chOff x="457200" y="1600200"/>
            <a:chExt cx="8229600" cy="4525962"/>
          </a:xfrm>
        </p:grpSpPr>
        <p:sp>
          <p:nvSpPr>
            <p:cNvPr id="70" name="rc3"/>
            <p:cNvSpPr/>
            <p:nvPr/>
          </p:nvSpPr>
          <p:spPr>
            <a:xfrm>
              <a:off x="457200" y="1600200"/>
              <a:ext cx="8229600" cy="452596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" name="rc4"/>
            <p:cNvSpPr/>
            <p:nvPr/>
          </p:nvSpPr>
          <p:spPr>
            <a:xfrm>
              <a:off x="457200" y="1600200"/>
              <a:ext cx="8229600" cy="4525962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" name="tx5"/>
            <p:cNvSpPr/>
            <p:nvPr/>
          </p:nvSpPr>
          <p:spPr>
            <a:xfrm>
              <a:off x="3452909" y="5760678"/>
              <a:ext cx="2598873" cy="2130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log(chngpqscore5to6 + 1)</a:t>
              </a:r>
            </a:p>
          </p:txBody>
        </p:sp>
        <p:sp>
          <p:nvSpPr>
            <p:cNvPr id="73" name="tx6"/>
            <p:cNvSpPr/>
            <p:nvPr/>
          </p:nvSpPr>
          <p:spPr>
            <a:xfrm rot="-5400000">
              <a:off x="304744" y="3661679"/>
              <a:ext cx="610009" cy="1618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Count</a:t>
              </a:r>
            </a:p>
          </p:txBody>
        </p:sp>
        <p:sp>
          <p:nvSpPr>
            <p:cNvPr id="74" name="pl7"/>
            <p:cNvSpPr/>
            <p:nvPr/>
          </p:nvSpPr>
          <p:spPr>
            <a:xfrm>
              <a:off x="1855941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" name="pl8"/>
            <p:cNvSpPr/>
            <p:nvPr/>
          </p:nvSpPr>
          <p:spPr>
            <a:xfrm>
              <a:off x="3174151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6" name="pl9"/>
            <p:cNvSpPr/>
            <p:nvPr/>
          </p:nvSpPr>
          <p:spPr>
            <a:xfrm>
              <a:off x="4492362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7" name="pl10"/>
            <p:cNvSpPr/>
            <p:nvPr/>
          </p:nvSpPr>
          <p:spPr>
            <a:xfrm>
              <a:off x="5810573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8" name="pl11"/>
            <p:cNvSpPr/>
            <p:nvPr/>
          </p:nvSpPr>
          <p:spPr>
            <a:xfrm>
              <a:off x="7128784" y="1972800"/>
              <a:ext cx="0" cy="71999"/>
            </a:xfrm>
            <a:custGeom>
              <a:avLst/>
              <a:gdLst/>
              <a:ahLst/>
              <a:cxnLst/>
              <a:rect l="0" t="0" r="0" b="0"/>
              <a:pathLst>
                <a:path h="7199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9" name="pl12"/>
            <p:cNvSpPr/>
            <p:nvPr/>
          </p:nvSpPr>
          <p:spPr>
            <a:xfrm>
              <a:off x="1114292" y="5231907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0" name="pl13"/>
            <p:cNvSpPr/>
            <p:nvPr/>
          </p:nvSpPr>
          <p:spPr>
            <a:xfrm>
              <a:off x="1114292" y="4626499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1" name="pl14"/>
            <p:cNvSpPr/>
            <p:nvPr/>
          </p:nvSpPr>
          <p:spPr>
            <a:xfrm>
              <a:off x="1114292" y="4021092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2" name="pl15"/>
            <p:cNvSpPr/>
            <p:nvPr/>
          </p:nvSpPr>
          <p:spPr>
            <a:xfrm>
              <a:off x="1114292" y="3415684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3" name="pl16"/>
            <p:cNvSpPr/>
            <p:nvPr/>
          </p:nvSpPr>
          <p:spPr>
            <a:xfrm>
              <a:off x="1114292" y="2810277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4" name="pl17"/>
            <p:cNvSpPr/>
            <p:nvPr/>
          </p:nvSpPr>
          <p:spPr>
            <a:xfrm>
              <a:off x="1114292" y="2204869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7199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5" name="tx18"/>
            <p:cNvSpPr/>
            <p:nvPr/>
          </p:nvSpPr>
          <p:spPr>
            <a:xfrm>
              <a:off x="974486" y="5187526"/>
              <a:ext cx="67806" cy="8632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0</a:t>
              </a:r>
            </a:p>
          </p:txBody>
        </p:sp>
        <p:sp>
          <p:nvSpPr>
            <p:cNvPr id="86" name="tx19"/>
            <p:cNvSpPr/>
            <p:nvPr/>
          </p:nvSpPr>
          <p:spPr>
            <a:xfrm>
              <a:off x="838874" y="4582119"/>
              <a:ext cx="203418" cy="8632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100</a:t>
              </a:r>
            </a:p>
          </p:txBody>
        </p:sp>
        <p:sp>
          <p:nvSpPr>
            <p:cNvPr id="87" name="tx20"/>
            <p:cNvSpPr/>
            <p:nvPr/>
          </p:nvSpPr>
          <p:spPr>
            <a:xfrm>
              <a:off x="838874" y="3976711"/>
              <a:ext cx="203418" cy="8632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200</a:t>
              </a:r>
            </a:p>
          </p:txBody>
        </p:sp>
        <p:sp>
          <p:nvSpPr>
            <p:cNvPr id="88" name="tx21"/>
            <p:cNvSpPr/>
            <p:nvPr/>
          </p:nvSpPr>
          <p:spPr>
            <a:xfrm>
              <a:off x="838874" y="3371304"/>
              <a:ext cx="203418" cy="8632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300</a:t>
              </a:r>
            </a:p>
          </p:txBody>
        </p:sp>
        <p:sp>
          <p:nvSpPr>
            <p:cNvPr id="89" name="tx22"/>
            <p:cNvSpPr/>
            <p:nvPr/>
          </p:nvSpPr>
          <p:spPr>
            <a:xfrm>
              <a:off x="838874" y="2765896"/>
              <a:ext cx="203418" cy="8632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400</a:t>
              </a:r>
            </a:p>
          </p:txBody>
        </p:sp>
        <p:sp>
          <p:nvSpPr>
            <p:cNvPr id="90" name="tx23"/>
            <p:cNvSpPr/>
            <p:nvPr/>
          </p:nvSpPr>
          <p:spPr>
            <a:xfrm>
              <a:off x="838874" y="2160489"/>
              <a:ext cx="203418" cy="8632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500</a:t>
              </a:r>
            </a:p>
          </p:txBody>
        </p:sp>
        <p:sp>
          <p:nvSpPr>
            <p:cNvPr id="91" name="pl24"/>
            <p:cNvSpPr/>
            <p:nvPr/>
          </p:nvSpPr>
          <p:spPr>
            <a:xfrm>
              <a:off x="1855941" y="5440409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2" name="pl25"/>
            <p:cNvSpPr/>
            <p:nvPr/>
          </p:nvSpPr>
          <p:spPr>
            <a:xfrm>
              <a:off x="3174151" y="5440409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3" name="pl26"/>
            <p:cNvSpPr/>
            <p:nvPr/>
          </p:nvSpPr>
          <p:spPr>
            <a:xfrm>
              <a:off x="4492362" y="5440409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4" name="pl27"/>
            <p:cNvSpPr/>
            <p:nvPr/>
          </p:nvSpPr>
          <p:spPr>
            <a:xfrm>
              <a:off x="5810573" y="5440409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5" name="pl28"/>
            <p:cNvSpPr/>
            <p:nvPr/>
          </p:nvSpPr>
          <p:spPr>
            <a:xfrm>
              <a:off x="7128784" y="5440409"/>
              <a:ext cx="0" cy="72000"/>
            </a:xfrm>
            <a:custGeom>
              <a:avLst/>
              <a:gdLst/>
              <a:ahLst/>
              <a:cxnLst/>
              <a:rect l="0" t="0" r="0" b="0"/>
              <a:pathLst>
                <a:path h="72000">
                  <a:moveTo>
                    <a:pt x="0" y="0"/>
                  </a:moveTo>
                  <a:lnTo>
                    <a:pt x="0" y="7200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6" name="tx29"/>
            <p:cNvSpPr/>
            <p:nvPr/>
          </p:nvSpPr>
          <p:spPr>
            <a:xfrm>
              <a:off x="1771198" y="5581968"/>
              <a:ext cx="169485" cy="8632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0.0</a:t>
              </a:r>
            </a:p>
          </p:txBody>
        </p:sp>
        <p:sp>
          <p:nvSpPr>
            <p:cNvPr id="97" name="tx30"/>
            <p:cNvSpPr/>
            <p:nvPr/>
          </p:nvSpPr>
          <p:spPr>
            <a:xfrm>
              <a:off x="3089409" y="5581968"/>
              <a:ext cx="169485" cy="8632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0.5</a:t>
              </a:r>
            </a:p>
          </p:txBody>
        </p:sp>
        <p:sp>
          <p:nvSpPr>
            <p:cNvPr id="98" name="tx31"/>
            <p:cNvSpPr/>
            <p:nvPr/>
          </p:nvSpPr>
          <p:spPr>
            <a:xfrm>
              <a:off x="4407619" y="5581968"/>
              <a:ext cx="169485" cy="8632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1.0</a:t>
              </a:r>
            </a:p>
          </p:txBody>
        </p:sp>
        <p:sp>
          <p:nvSpPr>
            <p:cNvPr id="99" name="tx32"/>
            <p:cNvSpPr/>
            <p:nvPr/>
          </p:nvSpPr>
          <p:spPr>
            <a:xfrm>
              <a:off x="5725830" y="5583218"/>
              <a:ext cx="169485" cy="850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1.5</a:t>
              </a:r>
            </a:p>
          </p:txBody>
        </p:sp>
        <p:sp>
          <p:nvSpPr>
            <p:cNvPr id="100" name="tx33"/>
            <p:cNvSpPr/>
            <p:nvPr/>
          </p:nvSpPr>
          <p:spPr>
            <a:xfrm>
              <a:off x="7044041" y="5581968"/>
              <a:ext cx="169485" cy="8632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Liberation Sans"/>
                  <a:cs typeface="Liberation Sans"/>
                </a:rPr>
                <a:t>2.0</a:t>
              </a:r>
            </a:p>
          </p:txBody>
        </p:sp>
        <p:sp>
          <p:nvSpPr>
            <p:cNvPr id="101" name="pl34"/>
            <p:cNvSpPr/>
            <p:nvPr/>
          </p:nvSpPr>
          <p:spPr>
            <a:xfrm>
              <a:off x="8318400" y="5231907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2" name="pl35"/>
            <p:cNvSpPr/>
            <p:nvPr/>
          </p:nvSpPr>
          <p:spPr>
            <a:xfrm>
              <a:off x="8318400" y="4626499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3" name="pl36"/>
            <p:cNvSpPr/>
            <p:nvPr/>
          </p:nvSpPr>
          <p:spPr>
            <a:xfrm>
              <a:off x="8318400" y="4021092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4" name="pl37"/>
            <p:cNvSpPr/>
            <p:nvPr/>
          </p:nvSpPr>
          <p:spPr>
            <a:xfrm>
              <a:off x="8318400" y="3415684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5" name="pl38"/>
            <p:cNvSpPr/>
            <p:nvPr/>
          </p:nvSpPr>
          <p:spPr>
            <a:xfrm>
              <a:off x="8318400" y="2810277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6" name="pl39"/>
            <p:cNvSpPr/>
            <p:nvPr/>
          </p:nvSpPr>
          <p:spPr>
            <a:xfrm>
              <a:off x="8318400" y="2204869"/>
              <a:ext cx="71999" cy="0"/>
            </a:xfrm>
            <a:custGeom>
              <a:avLst/>
              <a:gdLst/>
              <a:ahLst/>
              <a:cxnLst/>
              <a:rect l="0" t="0" r="0" b="0"/>
              <a:pathLst>
                <a:path w="71999">
                  <a:moveTo>
                    <a:pt x="0" y="0"/>
                  </a:moveTo>
                  <a:lnTo>
                    <a:pt x="719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7" name="pl40"/>
            <p:cNvSpPr/>
            <p:nvPr/>
          </p:nvSpPr>
          <p:spPr>
            <a:xfrm>
              <a:off x="1542897" y="5231907"/>
              <a:ext cx="6418896" cy="0"/>
            </a:xfrm>
            <a:custGeom>
              <a:avLst/>
              <a:gdLst/>
              <a:ahLst/>
              <a:cxnLst/>
              <a:rect l="0" t="0" r="0" b="0"/>
              <a:pathLst>
                <a:path w="6418896">
                  <a:moveTo>
                    <a:pt x="0" y="0"/>
                  </a:moveTo>
                  <a:lnTo>
                    <a:pt x="6418896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8" name="rc41"/>
            <p:cNvSpPr/>
            <p:nvPr/>
          </p:nvSpPr>
          <p:spPr>
            <a:xfrm>
              <a:off x="1624228" y="2253302"/>
              <a:ext cx="446873" cy="2978604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9" name="rc42"/>
            <p:cNvSpPr/>
            <p:nvPr/>
          </p:nvSpPr>
          <p:spPr>
            <a:xfrm>
              <a:off x="2071102" y="5231907"/>
              <a:ext cx="446873" cy="0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0" name="rc43"/>
            <p:cNvSpPr/>
            <p:nvPr/>
          </p:nvSpPr>
          <p:spPr>
            <a:xfrm>
              <a:off x="2517976" y="5231907"/>
              <a:ext cx="446873" cy="0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1" name="rc44"/>
            <p:cNvSpPr/>
            <p:nvPr/>
          </p:nvSpPr>
          <p:spPr>
            <a:xfrm>
              <a:off x="2964850" y="5231907"/>
              <a:ext cx="446873" cy="0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2" name="rc45"/>
            <p:cNvSpPr/>
            <p:nvPr/>
          </p:nvSpPr>
          <p:spPr>
            <a:xfrm>
              <a:off x="3411724" y="2901088"/>
              <a:ext cx="446873" cy="2330818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3" name="rc46"/>
            <p:cNvSpPr/>
            <p:nvPr/>
          </p:nvSpPr>
          <p:spPr>
            <a:xfrm>
              <a:off x="3858598" y="5231907"/>
              <a:ext cx="446873" cy="0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4" name="rc47"/>
            <p:cNvSpPr/>
            <p:nvPr/>
          </p:nvSpPr>
          <p:spPr>
            <a:xfrm>
              <a:off x="4305472" y="4015038"/>
              <a:ext cx="446873" cy="1216868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5" name="rc48"/>
            <p:cNvSpPr/>
            <p:nvPr/>
          </p:nvSpPr>
          <p:spPr>
            <a:xfrm>
              <a:off x="4752346" y="5231907"/>
              <a:ext cx="446873" cy="0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6" name="rc49"/>
            <p:cNvSpPr/>
            <p:nvPr/>
          </p:nvSpPr>
          <p:spPr>
            <a:xfrm>
              <a:off x="5199220" y="4789959"/>
              <a:ext cx="446873" cy="441947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" name="rc50"/>
            <p:cNvSpPr/>
            <p:nvPr/>
          </p:nvSpPr>
          <p:spPr>
            <a:xfrm>
              <a:off x="5646094" y="5231907"/>
              <a:ext cx="446873" cy="0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" name="rc51"/>
            <p:cNvSpPr/>
            <p:nvPr/>
          </p:nvSpPr>
          <p:spPr>
            <a:xfrm>
              <a:off x="6092967" y="5074501"/>
              <a:ext cx="446873" cy="157405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9" name="rc52"/>
            <p:cNvSpPr/>
            <p:nvPr/>
          </p:nvSpPr>
          <p:spPr>
            <a:xfrm>
              <a:off x="6539841" y="5159258"/>
              <a:ext cx="446873" cy="72648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0" name="rc53"/>
            <p:cNvSpPr/>
            <p:nvPr/>
          </p:nvSpPr>
          <p:spPr>
            <a:xfrm>
              <a:off x="6986715" y="5225852"/>
              <a:ext cx="446873" cy="6054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1" name="rc54"/>
            <p:cNvSpPr/>
            <p:nvPr/>
          </p:nvSpPr>
          <p:spPr>
            <a:xfrm>
              <a:off x="7433589" y="5225852"/>
              <a:ext cx="446873" cy="6054"/>
            </a:xfrm>
            <a:prstGeom prst="rect">
              <a:avLst/>
            </a:prstGeom>
            <a:solidFill>
              <a:srgbClr val="0072B2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2" name="rc55"/>
            <p:cNvSpPr/>
            <p:nvPr/>
          </p:nvSpPr>
          <p:spPr>
            <a:xfrm>
              <a:off x="1186292" y="2044799"/>
              <a:ext cx="7132107" cy="3395609"/>
            </a:xfrm>
            <a:prstGeom prst="rect">
              <a:avLst/>
            </a:pr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9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56384" y="81906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smtClean="0"/>
              <a:t>Association of CVD Risk factors at Exam 5 with Plaque Progression  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81857"/>
              </p:ext>
            </p:extLst>
          </p:nvPr>
        </p:nvGraphicFramePr>
        <p:xfrm>
          <a:off x="3477815" y="1224906"/>
          <a:ext cx="3800848" cy="5405557"/>
        </p:xfrm>
        <a:graphic>
          <a:graphicData uri="http://schemas.openxmlformats.org/drawingml/2006/table">
            <a:tbl>
              <a:tblPr/>
              <a:tblGrid>
                <a:gridCol w="1355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7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78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78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2908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Linear regression</a:t>
                      </a:r>
                      <a:r>
                        <a:rPr lang="en-US" sz="1200" baseline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Log (change +1)</a:t>
                      </a: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20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675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Model Term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beta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200" dirty="0" err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pvalue</a:t>
                      </a:r>
                      <a:endParaRPr sz="1200" dirty="0">
                        <a:solidFill>
                          <a:srgbClr val="111111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Age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5.78e-02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Female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-0.13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2.41e-04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African American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7.81e-03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967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Hispanic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3.09e-02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WFU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2.75e-01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758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COL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4.36e-02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UMN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4.87e-02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Former smoker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9.45e-01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758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Current smoker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2.33e-03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BMI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3.49e-02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LDL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3.97e-03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Pre Diabetes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9.21e-01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Diabetes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4.35e-03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2758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SBP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5.07e-05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DBP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1.08e-02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2758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Statin user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-0.05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1.27e-01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BP med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3.22e-01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0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46" y="6305797"/>
            <a:ext cx="2416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215115" y="318977"/>
            <a:ext cx="7772400" cy="5539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617BA"/>
                </a:solidFill>
              </a:rPr>
              <a:t>Acknowledgements</a:t>
            </a:r>
            <a:endParaRPr lang="en-US" b="1" dirty="0">
              <a:solidFill>
                <a:srgbClr val="0617BA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737360" y="1384283"/>
            <a:ext cx="8747760" cy="64083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2" rtlCol="0">
            <a:sp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542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u="sng" dirty="0">
                <a:latin typeface="Candara" panose="020E0502030303020204" pitchFamily="34" charset="0"/>
              </a:rPr>
              <a:t>Wake Forest School of Medicine</a:t>
            </a:r>
            <a:r>
              <a:rPr lang="en-US" sz="1800" dirty="0">
                <a:latin typeface="Candara" panose="020E0502030303020204" pitchFamily="34" charset="0"/>
              </a:rPr>
              <a:t>: Jingzhong Ding, </a:t>
            </a:r>
            <a:r>
              <a:rPr lang="en-US" sz="1800" dirty="0" smtClean="0">
                <a:latin typeface="Candara" panose="020E0502030303020204" pitchFamily="34" charset="0"/>
              </a:rPr>
              <a:t>Gregory </a:t>
            </a:r>
            <a:r>
              <a:rPr lang="en-US" sz="1800" dirty="0">
                <a:latin typeface="Candara" panose="020E0502030303020204" pitchFamily="34" charset="0"/>
              </a:rPr>
              <a:t>Burke</a:t>
            </a:r>
          </a:p>
          <a:p>
            <a:pPr>
              <a:lnSpc>
                <a:spcPct val="120000"/>
              </a:lnSpc>
            </a:pPr>
            <a:r>
              <a:rPr lang="en-US" sz="1800" u="sng" dirty="0">
                <a:latin typeface="Candara" panose="020E0502030303020204" pitchFamily="34" charset="0"/>
              </a:rPr>
              <a:t>Johns Hopkins University</a:t>
            </a:r>
            <a:r>
              <a:rPr lang="en-US" sz="1800" dirty="0">
                <a:latin typeface="Candara" panose="020E0502030303020204" pitchFamily="34" charset="0"/>
              </a:rPr>
              <a:t>:  Wendy Post</a:t>
            </a:r>
            <a:r>
              <a:rPr lang="en-US" sz="1800" baseline="30000" dirty="0">
                <a:latin typeface="Candara" panose="020E0502030303020204" pitchFamily="34" charset="0"/>
              </a:rPr>
              <a:t> </a:t>
            </a:r>
          </a:p>
          <a:p>
            <a:r>
              <a:rPr lang="en-US" sz="1800" b="1" u="sng" dirty="0">
                <a:latin typeface="Candara" panose="020E0502030303020204" pitchFamily="34" charset="0"/>
              </a:rPr>
              <a:t>U</a:t>
            </a:r>
            <a:r>
              <a:rPr lang="en-US" sz="1800" u="sng" dirty="0">
                <a:latin typeface="Candara" panose="020E0502030303020204" pitchFamily="34" charset="0"/>
              </a:rPr>
              <a:t>niversity of Minnesota</a:t>
            </a:r>
            <a:r>
              <a:rPr lang="en-US" sz="1800" dirty="0">
                <a:latin typeface="Candara" panose="020E0502030303020204" pitchFamily="34" charset="0"/>
              </a:rPr>
              <a:t>:  David  Jacobs</a:t>
            </a:r>
          </a:p>
          <a:p>
            <a:pPr>
              <a:lnSpc>
                <a:spcPct val="120000"/>
              </a:lnSpc>
            </a:pPr>
            <a:r>
              <a:rPr lang="en-US" sz="1800" u="sng" dirty="0">
                <a:latin typeface="Candara" panose="020E0502030303020204" pitchFamily="34" charset="0"/>
              </a:rPr>
              <a:t>Columbia University</a:t>
            </a:r>
            <a:r>
              <a:rPr lang="en-US" sz="1800" dirty="0">
                <a:latin typeface="Candara" panose="020E0502030303020204" pitchFamily="34" charset="0"/>
              </a:rPr>
              <a:t>: Steven Shea</a:t>
            </a:r>
          </a:p>
          <a:p>
            <a:pPr>
              <a:lnSpc>
                <a:spcPct val="120000"/>
              </a:lnSpc>
            </a:pPr>
            <a:r>
              <a:rPr lang="en-US" sz="1800" u="sng" dirty="0">
                <a:latin typeface="Candara" panose="020E0502030303020204" pitchFamily="34" charset="0"/>
              </a:rPr>
              <a:t>University of Vermont</a:t>
            </a:r>
            <a:r>
              <a:rPr lang="en-US" sz="1800" dirty="0">
                <a:latin typeface="Candara" panose="020E0502030303020204" pitchFamily="34" charset="0"/>
              </a:rPr>
              <a:t>:  Russ Tracy</a:t>
            </a:r>
          </a:p>
          <a:p>
            <a:pPr>
              <a:lnSpc>
                <a:spcPct val="120000"/>
              </a:lnSpc>
            </a:pPr>
            <a:r>
              <a:rPr lang="en-US" sz="1800" u="sng" dirty="0">
                <a:latin typeface="Candara" panose="020E0502030303020204" pitchFamily="34" charset="0"/>
              </a:rPr>
              <a:t>University of Washington</a:t>
            </a:r>
            <a:r>
              <a:rPr lang="en-US" sz="1800" dirty="0">
                <a:latin typeface="Candara" panose="020E0502030303020204" pitchFamily="34" charset="0"/>
              </a:rPr>
              <a:t>:  Bruce M. </a:t>
            </a:r>
            <a:r>
              <a:rPr lang="en-US" sz="1800" dirty="0" err="1">
                <a:latin typeface="Candara" panose="020E0502030303020204" pitchFamily="34" charset="0"/>
              </a:rPr>
              <a:t>Psaty</a:t>
            </a:r>
            <a:r>
              <a:rPr lang="en-US" sz="1800" dirty="0">
                <a:latin typeface="Candara" panose="020E0502030303020204" pitchFamily="34" charset="0"/>
              </a:rPr>
              <a:t>, Joel Kaufman</a:t>
            </a:r>
          </a:p>
          <a:p>
            <a:r>
              <a:rPr lang="en-US" sz="1800" u="sng" dirty="0">
                <a:latin typeface="Candara" panose="020E0502030303020204" pitchFamily="34" charset="0"/>
              </a:rPr>
              <a:t>New York Academy of Medicine</a:t>
            </a:r>
            <a:r>
              <a:rPr lang="en-US" sz="1800" dirty="0">
                <a:latin typeface="Candara" panose="020E0502030303020204" pitchFamily="34" charset="0"/>
              </a:rPr>
              <a:t>: David Siscovick</a:t>
            </a:r>
          </a:p>
          <a:p>
            <a:r>
              <a:rPr lang="en-US" sz="1800" u="sng" dirty="0">
                <a:latin typeface="Candara" panose="020E0502030303020204" pitchFamily="34" charset="0"/>
              </a:rPr>
              <a:t>University of Virginia</a:t>
            </a:r>
            <a:r>
              <a:rPr lang="en-US" sz="1800" dirty="0">
                <a:latin typeface="Candara" panose="020E0502030303020204" pitchFamily="34" charset="0"/>
              </a:rPr>
              <a:t>:  Stephen S. Rich</a:t>
            </a:r>
            <a:endParaRPr lang="en-US" sz="1800" u="sng" dirty="0">
              <a:latin typeface="Candara" panose="020E0502030303020204" pitchFamily="34" charset="0"/>
            </a:endParaRPr>
          </a:p>
          <a:p>
            <a:endParaRPr lang="en-US" sz="1800" u="sng" dirty="0">
              <a:latin typeface="Candara" panose="020E0502030303020204" pitchFamily="34" charset="0"/>
            </a:endParaRPr>
          </a:p>
          <a:p>
            <a:endParaRPr lang="en-US" sz="1800" u="sng" dirty="0">
              <a:latin typeface="Candara" panose="020E0502030303020204" pitchFamily="34" charset="0"/>
            </a:endParaRPr>
          </a:p>
          <a:p>
            <a:endParaRPr lang="en-US" sz="1800" u="sng" dirty="0">
              <a:latin typeface="Candara" panose="020E0502030303020204" pitchFamily="34" charset="0"/>
            </a:endParaRPr>
          </a:p>
          <a:p>
            <a:r>
              <a:rPr lang="en-US" sz="1800" u="sng" dirty="0">
                <a:latin typeface="Candara" panose="020E0502030303020204" pitchFamily="34" charset="0"/>
              </a:rPr>
              <a:t>University of Wisconsin </a:t>
            </a:r>
            <a:r>
              <a:rPr lang="en-US" sz="1800" dirty="0">
                <a:latin typeface="Candara" panose="020E0502030303020204" pitchFamily="34" charset="0"/>
              </a:rPr>
              <a:t>:  James H. Stein</a:t>
            </a:r>
            <a:endParaRPr lang="en-US" sz="1800" u="sng" dirty="0">
              <a:latin typeface="Candara" panose="020E0502030303020204" pitchFamily="34" charset="0"/>
            </a:endParaRPr>
          </a:p>
          <a:p>
            <a:r>
              <a:rPr lang="en-US" sz="1800" u="sng" dirty="0">
                <a:latin typeface="Candara" panose="020E0502030303020204" pitchFamily="34" charset="0"/>
              </a:rPr>
              <a:t>Virginia Tech</a:t>
            </a:r>
            <a:r>
              <a:rPr lang="en-US" sz="1800" dirty="0">
                <a:latin typeface="Candara" panose="020E0502030303020204" pitchFamily="34" charset="0"/>
              </a:rPr>
              <a:t>: Ina </a:t>
            </a:r>
            <a:r>
              <a:rPr lang="en-US" sz="1800" dirty="0" err="1">
                <a:latin typeface="Candara" panose="020E0502030303020204" pitchFamily="34" charset="0"/>
              </a:rPr>
              <a:t>Hoeschele</a:t>
            </a:r>
            <a:endParaRPr lang="en-US" sz="1800" u="sng" dirty="0">
              <a:latin typeface="Candara" panose="020E0502030303020204" pitchFamily="34" charset="0"/>
            </a:endParaRPr>
          </a:p>
          <a:p>
            <a:endParaRPr lang="en-US" sz="1800" u="sng" dirty="0">
              <a:latin typeface="Candara" panose="020E0502030303020204" pitchFamily="34" charset="0"/>
            </a:endParaRPr>
          </a:p>
          <a:p>
            <a:endParaRPr lang="en-US" sz="1800" u="sng" dirty="0">
              <a:latin typeface="Candara" panose="020E0502030303020204" pitchFamily="34" charset="0"/>
            </a:endParaRPr>
          </a:p>
          <a:p>
            <a:r>
              <a:rPr lang="en-US" sz="1800" u="sng" dirty="0">
                <a:latin typeface="Candara" panose="020E0502030303020204" pitchFamily="34" charset="0"/>
              </a:rPr>
              <a:t>MESA</a:t>
            </a:r>
            <a:r>
              <a:rPr lang="en-US" sz="1800" dirty="0">
                <a:latin typeface="Candara" panose="020E0502030303020204" pitchFamily="34" charset="0"/>
              </a:rPr>
              <a:t>:  all participants, investigators, and staff</a:t>
            </a:r>
            <a:endParaRPr lang="en-US" sz="1800" u="sng" dirty="0">
              <a:latin typeface="Candara" panose="020E0502030303020204" pitchFamily="34" charset="0"/>
            </a:endParaRPr>
          </a:p>
          <a:p>
            <a:endParaRPr lang="en-US" sz="1800" u="sng" dirty="0">
              <a:latin typeface="Candara" panose="020E0502030303020204" pitchFamily="34" charset="0"/>
            </a:endParaRPr>
          </a:p>
          <a:p>
            <a:endParaRPr lang="en-US" sz="1800" u="sng" dirty="0">
              <a:latin typeface="Candara" panose="020E0502030303020204" pitchFamily="34" charset="0"/>
            </a:endParaRPr>
          </a:p>
          <a:p>
            <a:endParaRPr lang="en-US" sz="1800" u="sng" dirty="0">
              <a:latin typeface="Candara" panose="020E0502030303020204" pitchFamily="34" charset="0"/>
            </a:endParaRPr>
          </a:p>
          <a:p>
            <a:r>
              <a:rPr lang="en-US" sz="1800" u="sng" dirty="0">
                <a:latin typeface="Candara" panose="020E0502030303020204" pitchFamily="34" charset="0"/>
              </a:rPr>
              <a:t>Funding</a:t>
            </a:r>
            <a:r>
              <a:rPr lang="en-US" sz="1800" dirty="0">
                <a:latin typeface="Candara" panose="020E0502030303020204" pitchFamily="34" charset="0"/>
              </a:rPr>
              <a:t>: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lvl="1"/>
            <a:r>
              <a:rPr lang="pt-BR" sz="1800" dirty="0" smtClean="0">
                <a:latin typeface="Candara" panose="020E0502030303020204" pitchFamily="34" charset="0"/>
              </a:rPr>
              <a:t>R01 </a:t>
            </a:r>
            <a:r>
              <a:rPr lang="pt-BR" sz="1800" dirty="0">
                <a:latin typeface="Candara" panose="020E0502030303020204" pitchFamily="34" charset="0"/>
              </a:rPr>
              <a:t>HL135009</a:t>
            </a:r>
          </a:p>
          <a:p>
            <a:pPr lvl="1"/>
            <a:r>
              <a:rPr lang="pt-BR" sz="1800" dirty="0">
                <a:latin typeface="Candara" panose="020E0502030303020204" pitchFamily="34" charset="0"/>
              </a:rPr>
              <a:t>R01 AG054474 </a:t>
            </a:r>
          </a:p>
          <a:p>
            <a:pPr lvl="1"/>
            <a:r>
              <a:rPr lang="pt-BR" sz="1800" dirty="0">
                <a:latin typeface="Candara" panose="020E0502030303020204" pitchFamily="34" charset="0"/>
              </a:rPr>
              <a:t>R01 DK103531</a:t>
            </a:r>
          </a:p>
          <a:p>
            <a:endParaRPr lang="en-US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69021" y="2036175"/>
            <a:ext cx="8991600" cy="1751762"/>
          </a:xfrm>
          <a:prstGeom prst="rect">
            <a:avLst/>
          </a:prstGeom>
        </p:spPr>
        <p:txBody>
          <a:bodyPr lIns="90488" tIns="44450" rIns="90488" bIns="4445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Alterations of a cellular cholesterol metabolism network mediate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stains on increased diabetes risk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esa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917" y="5867400"/>
            <a:ext cx="1295400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7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92934" y="1064456"/>
          <a:ext cx="11417148" cy="5259705"/>
        </p:xfrm>
        <a:graphic>
          <a:graphicData uri="http://schemas.openxmlformats.org/drawingml/2006/table">
            <a:tbl>
              <a:tblPr/>
              <a:tblGrid>
                <a:gridCol w="1700271">
                  <a:extLst>
                    <a:ext uri="{9D8B030D-6E8A-4147-A177-3AD203B41FA5}">
                      <a16:colId xmlns:a16="http://schemas.microsoft.com/office/drawing/2014/main" xmlns="" val="2070530702"/>
                    </a:ext>
                  </a:extLst>
                </a:gridCol>
                <a:gridCol w="1586429">
                  <a:extLst>
                    <a:ext uri="{9D8B030D-6E8A-4147-A177-3AD203B41FA5}">
                      <a16:colId xmlns:a16="http://schemas.microsoft.com/office/drawing/2014/main" xmlns="" val="4181714766"/>
                    </a:ext>
                  </a:extLst>
                </a:gridCol>
                <a:gridCol w="1101686">
                  <a:extLst>
                    <a:ext uri="{9D8B030D-6E8A-4147-A177-3AD203B41FA5}">
                      <a16:colId xmlns:a16="http://schemas.microsoft.com/office/drawing/2014/main" xmlns="" val="268427179"/>
                    </a:ext>
                  </a:extLst>
                </a:gridCol>
                <a:gridCol w="1837424">
                  <a:extLst>
                    <a:ext uri="{9D8B030D-6E8A-4147-A177-3AD203B41FA5}">
                      <a16:colId xmlns:a16="http://schemas.microsoft.com/office/drawing/2014/main" xmlns="" val="2328433687"/>
                    </a:ext>
                  </a:extLst>
                </a:gridCol>
                <a:gridCol w="2734576">
                  <a:extLst>
                    <a:ext uri="{9D8B030D-6E8A-4147-A177-3AD203B41FA5}">
                      <a16:colId xmlns:a16="http://schemas.microsoft.com/office/drawing/2014/main" xmlns="" val="3508149397"/>
                    </a:ext>
                  </a:extLst>
                </a:gridCol>
                <a:gridCol w="2456762">
                  <a:extLst>
                    <a:ext uri="{9D8B030D-6E8A-4147-A177-3AD203B41FA5}">
                      <a16:colId xmlns:a16="http://schemas.microsoft.com/office/drawing/2014/main" xmlns="" val="989973419"/>
                    </a:ext>
                  </a:extLst>
                </a:gridCol>
              </a:tblGrid>
              <a:tr h="268844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1. Meta-analyses of </a:t>
                      </a:r>
                      <a:r>
                        <a:rPr lang="en-US" sz="1800" b="1" i="1" u="none" strike="noStrike" dirty="0">
                          <a:solidFill>
                            <a:srgbClr val="D55E00"/>
                          </a:solidFill>
                          <a:effectLst/>
                          <a:latin typeface="Arial" panose="020B0604020202020204" pitchFamily="34" charset="0"/>
                        </a:rPr>
                        <a:t>randomized controlled trials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296772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Literature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Participants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 (years)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Duration of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follow-up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(years)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Adjusted odds ratio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 CI)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428344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Sattar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al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  <a:p>
                      <a:pPr algn="l" fontAlgn="t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trials, statin vs. placebo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91,140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Means: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55.0–76.0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Mean: 4.0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 (1.02–1.17)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risk in older patients; unrelated to % low-density lipoprotein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cholesterol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544795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Preiss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al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trials, more- vs. less intensive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statin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32,752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Means: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58.0–64.0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Mean: 4.9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 (1.04–1.22)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Odds ratio for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incident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cardiovascular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disease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0.84 (95% confidence interval 0.75–0.94)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8571582"/>
                  </a:ext>
                </a:extLst>
              </a:tr>
              <a:tr h="117541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Navarese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al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trials, various statins and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doses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113,394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Means: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55.0–65.0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2.0–6.0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Pravastatin 40 mg vs.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placebo: 1.07 (0.89–1.30)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Atorvastatin 80 mg vs.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placebo: 1.15 (0.90–1.50)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Rosuvastatin 20 mg vs.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placebo: 1.25 (0.82–1.90)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Odds ratio unrelated to % low-density lipoprotein cholesterol reduction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78673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10590" y="6324161"/>
            <a:ext cx="4699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(Adapted from Ganda OP,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F1000Research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2016)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46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Statin Use Increases T2DM Risk</a:t>
            </a:r>
          </a:p>
        </p:txBody>
      </p:sp>
    </p:spTree>
    <p:extLst>
      <p:ext uri="{BB962C8B-B14F-4D97-AF65-F5344CB8AC3E}">
        <p14:creationId xmlns:p14="http://schemas.microsoft.com/office/powerpoint/2010/main" val="42035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44863"/>
              </p:ext>
            </p:extLst>
          </p:nvPr>
        </p:nvGraphicFramePr>
        <p:xfrm>
          <a:off x="301797" y="1352329"/>
          <a:ext cx="11588406" cy="4789528"/>
        </p:xfrm>
        <a:graphic>
          <a:graphicData uri="http://schemas.openxmlformats.org/drawingml/2006/table">
            <a:tbl>
              <a:tblPr/>
              <a:tblGrid>
                <a:gridCol w="1579724">
                  <a:extLst>
                    <a:ext uri="{9D8B030D-6E8A-4147-A177-3AD203B41FA5}">
                      <a16:colId xmlns:a16="http://schemas.microsoft.com/office/drawing/2014/main" xmlns="" val="4231556531"/>
                    </a:ext>
                  </a:extLst>
                </a:gridCol>
                <a:gridCol w="874985">
                  <a:extLst>
                    <a:ext uri="{9D8B030D-6E8A-4147-A177-3AD203B41FA5}">
                      <a16:colId xmlns:a16="http://schemas.microsoft.com/office/drawing/2014/main" xmlns="" val="3809501412"/>
                    </a:ext>
                  </a:extLst>
                </a:gridCol>
                <a:gridCol w="1849437">
                  <a:extLst>
                    <a:ext uri="{9D8B030D-6E8A-4147-A177-3AD203B41FA5}">
                      <a16:colId xmlns:a16="http://schemas.microsoft.com/office/drawing/2014/main" xmlns="" val="4151864366"/>
                    </a:ext>
                  </a:extLst>
                </a:gridCol>
                <a:gridCol w="2307593">
                  <a:extLst>
                    <a:ext uri="{9D8B030D-6E8A-4147-A177-3AD203B41FA5}">
                      <a16:colId xmlns:a16="http://schemas.microsoft.com/office/drawing/2014/main" xmlns="" val="2799800288"/>
                    </a:ext>
                  </a:extLst>
                </a:gridCol>
                <a:gridCol w="2303390">
                  <a:extLst>
                    <a:ext uri="{9D8B030D-6E8A-4147-A177-3AD203B41FA5}">
                      <a16:colId xmlns:a16="http://schemas.microsoft.com/office/drawing/2014/main" xmlns="" val="18246671"/>
                    </a:ext>
                  </a:extLst>
                </a:gridCol>
                <a:gridCol w="2673277">
                  <a:extLst>
                    <a:ext uri="{9D8B030D-6E8A-4147-A177-3AD203B41FA5}">
                      <a16:colId xmlns:a16="http://schemas.microsoft.com/office/drawing/2014/main" xmlns="" val="3112246557"/>
                    </a:ext>
                  </a:extLst>
                </a:gridCol>
              </a:tblGrid>
              <a:tr h="18799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2. Population-based </a:t>
                      </a:r>
                      <a:r>
                        <a:rPr lang="en-US" sz="1800" b="1" i="1" u="none" strike="noStrike" dirty="0">
                          <a:solidFill>
                            <a:srgbClr val="D55E00"/>
                          </a:solidFill>
                          <a:effectLst/>
                          <a:latin typeface="Arial" panose="020B0604020202020204" pitchFamily="34" charset="0"/>
                        </a:rPr>
                        <a:t>observational studies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5907371"/>
                  </a:ext>
                </a:extLst>
              </a:tr>
              <a:tr h="36944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Literature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 (years)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Duration of floow-up (years)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Adjusted odds ratio (95% CI)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Comments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1305414"/>
                  </a:ext>
                </a:extLst>
              </a:tr>
              <a:tr h="87139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Culver et al.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Women’s Health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Initiative (WHI)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153,840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Mean: 63.2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Range: 50–79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1.48 (1.38–1.59)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Only 7.4% were 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atorvastatin,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rosuvastatin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Hazard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identical with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without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cardiovascular disease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baseline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3657508"/>
                  </a:ext>
                </a:extLst>
              </a:tr>
              <a:tr h="48424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Cederberg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et al.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METSIM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(Finnish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8749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Range: 43–73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 (1.11–1.74)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Risk dose dependent for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atorvastatin and simvastatin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1955049"/>
                  </a:ext>
                </a:extLst>
              </a:tr>
              <a:tr h="7323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Castro et al.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Olmsted county, MNMETSIM (Finnish men)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18,071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Range: 43–73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Normoglycemic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1.19 (1.05–1.35)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Impaired fasting glucose: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(1.11–1.38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Mortality reduced in both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groups on statin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885780"/>
                  </a:ext>
                </a:extLst>
              </a:tr>
              <a:tr h="369443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Corrao et al.</a:t>
                      </a:r>
                      <a:b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Lombardy, Italy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115,709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Mean: 62.0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 to 1.32 per statin adherence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1708267"/>
                  </a:ext>
                </a:extLst>
              </a:tr>
              <a:tr h="7323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 et al.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Ontario, Canada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17,080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Mean: 78.0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Range: 65–78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Incidence rates for intensive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vs.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statin: 13.6 vs. 13.0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non-significant)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Mortality and acute coronary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syndrome rates lower with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intensive statin: 44.8 vs. 46.5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p=0.044)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4416126"/>
                  </a:ext>
                </a:extLst>
              </a:tr>
              <a:tr h="550890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Macedo et al.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 practice databaseMacedo et al.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2,016,094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Range: 30–85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 (1.55–1.60)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Hazard ratio increased to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3.63 (95% confidence interval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2.44–5.38) by 15–20 years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0260010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Carter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al.</a:t>
                      </a:r>
                    </a:p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Ontario,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471,250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Median: 73.0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0.5-1.0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Dose dependent compared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pravastatin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Atorvastatin,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rosuvastatin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simvastatin &gt; pravastatin</a:t>
                      </a:r>
                    </a:p>
                  </a:txBody>
                  <a:tcPr marL="6601" marR="6601" marT="660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6524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2127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Statin Use Increases T2DM Risk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0711" y="6161060"/>
            <a:ext cx="4699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(Adapted from Ganda OP,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F1000Research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2016)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45933" y="311100"/>
            <a:ext cx="6590015" cy="6169741"/>
            <a:chOff x="-241573" y="2747152"/>
            <a:chExt cx="6590015" cy="61697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04456D1-9E16-8E4C-A293-46F148830D0D}"/>
                </a:ext>
              </a:extLst>
            </p:cNvPr>
            <p:cNvSpPr txBox="1"/>
            <p:nvPr/>
          </p:nvSpPr>
          <p:spPr>
            <a:xfrm>
              <a:off x="-241573" y="2747152"/>
              <a:ext cx="6590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Figure 1. Study 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4A9427F3-76EB-E247-BBD6-60863596F3AC}"/>
                </a:ext>
              </a:extLst>
            </p:cNvPr>
            <p:cNvSpPr/>
            <p:nvPr/>
          </p:nvSpPr>
          <p:spPr>
            <a:xfrm>
              <a:off x="2833148" y="3796839"/>
              <a:ext cx="1661718" cy="747938"/>
            </a:xfrm>
            <a:prstGeom prst="roundRect">
              <a:avLst/>
            </a:prstGeom>
            <a:gradFill flip="none" rotWithShape="1">
              <a:gsLst>
                <a:gs pos="0">
                  <a:srgbClr val="0072B2">
                    <a:tint val="66000"/>
                    <a:satMod val="160000"/>
                  </a:srgbClr>
                </a:gs>
                <a:gs pos="50000">
                  <a:srgbClr val="0072B2">
                    <a:tint val="44500"/>
                    <a:satMod val="160000"/>
                  </a:srgbClr>
                </a:gs>
                <a:gs pos="100000">
                  <a:srgbClr val="0072B2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90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D8DA59F7-B5FB-2C40-8D93-DFA21C819919}"/>
                </a:ext>
              </a:extLst>
            </p:cNvPr>
            <p:cNvSpPr/>
            <p:nvPr/>
          </p:nvSpPr>
          <p:spPr>
            <a:xfrm>
              <a:off x="4647944" y="7088457"/>
              <a:ext cx="1466327" cy="958008"/>
            </a:xfrm>
            <a:prstGeom prst="roundRect">
              <a:avLst/>
            </a:prstGeom>
            <a:gradFill flip="none" rotWithShape="1">
              <a:gsLst>
                <a:gs pos="0">
                  <a:srgbClr val="009E73">
                    <a:tint val="66000"/>
                    <a:satMod val="160000"/>
                  </a:srgbClr>
                </a:gs>
                <a:gs pos="50000">
                  <a:srgbClr val="009E73">
                    <a:tint val="44500"/>
                    <a:satMod val="160000"/>
                  </a:srgbClr>
                </a:gs>
                <a:gs pos="100000">
                  <a:srgbClr val="009E7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9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8323654-6955-DC4F-ACE7-0850B09B4386}"/>
                </a:ext>
              </a:extLst>
            </p:cNvPr>
            <p:cNvSpPr txBox="1"/>
            <p:nvPr/>
          </p:nvSpPr>
          <p:spPr>
            <a:xfrm>
              <a:off x="2818850" y="3738241"/>
              <a:ext cx="161294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Exam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(N=1269)</a:t>
              </a: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344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tatin users</a:t>
              </a: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857 non-users </a:t>
              </a: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68 missing data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7612056-0E4D-B749-8415-F20C2597A6F5}"/>
                </a:ext>
              </a:extLst>
            </p:cNvPr>
            <p:cNvSpPr txBox="1"/>
            <p:nvPr/>
          </p:nvSpPr>
          <p:spPr>
            <a:xfrm>
              <a:off x="4599330" y="7181083"/>
              <a:ext cx="162576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Exam 6 (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N=691)</a:t>
              </a:r>
            </a:p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319 </a:t>
              </a:r>
              <a:r>
                <a:rPr 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Euglycemia</a:t>
              </a:r>
              <a:endParaRPr lang="en-US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305 prediabetes</a:t>
              </a:r>
            </a:p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67 T2DM</a:t>
              </a: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6F20294F-56B5-F648-A0DF-0108F1282C35}"/>
                </a:ext>
              </a:extLst>
            </p:cNvPr>
            <p:cNvCxnSpPr>
              <a:cxnSpLocks/>
            </p:cNvCxnSpPr>
            <p:nvPr/>
          </p:nvCxnSpPr>
          <p:spPr>
            <a:xfrm>
              <a:off x="3697972" y="6681239"/>
              <a:ext cx="741201" cy="0"/>
            </a:xfrm>
            <a:prstGeom prst="straightConnector1">
              <a:avLst/>
            </a:prstGeom>
            <a:ln w="38100">
              <a:solidFill>
                <a:srgbClr val="009E73"/>
              </a:solidFill>
              <a:prstDash val="sysDot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5258729-4B83-9B47-A1BD-4EA3B0968746}"/>
                </a:ext>
              </a:extLst>
            </p:cNvPr>
            <p:cNvSpPr txBox="1"/>
            <p:nvPr/>
          </p:nvSpPr>
          <p:spPr>
            <a:xfrm>
              <a:off x="2759606" y="8147452"/>
              <a:ext cx="1656224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2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2B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Retrospective</a:t>
              </a:r>
            </a:p>
            <a:p>
              <a:pPr algn="ctr"/>
              <a:r>
                <a:rPr lang="en-US" sz="1600" b="1" dirty="0" smtClean="0">
                  <a:solidFill>
                    <a:srgbClr val="0072B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</a:t>
              </a:r>
            </a:p>
            <a:p>
              <a:pPr algn="ctr"/>
              <a:r>
                <a:rPr lang="en-US" sz="1200" b="1" dirty="0" smtClean="0">
                  <a:solidFill>
                    <a:srgbClr val="0072B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(Mediation analysis)</a:t>
              </a:r>
              <a:endParaRPr lang="en-US" sz="1600" b="1" dirty="0">
                <a:solidFill>
                  <a:srgbClr val="0072B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77D3161-AA60-8248-89A2-F2177DC74F84}"/>
                </a:ext>
              </a:extLst>
            </p:cNvPr>
            <p:cNvSpPr txBox="1"/>
            <p:nvPr/>
          </p:nvSpPr>
          <p:spPr>
            <a:xfrm>
              <a:off x="570301" y="8147452"/>
              <a:ext cx="1723549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19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Cross-sectional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study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6E8C3C9D-6E4A-5449-AAFC-312AE5CAD6BA}"/>
                </a:ext>
              </a:extLst>
            </p:cNvPr>
            <p:cNvCxnSpPr>
              <a:cxnSpLocks/>
            </p:cNvCxnSpPr>
            <p:nvPr/>
          </p:nvCxnSpPr>
          <p:spPr>
            <a:xfrm>
              <a:off x="2605129" y="7244951"/>
              <a:ext cx="0" cy="16076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8830B66D-2C42-154F-89C3-3D28A80C3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129" y="7482210"/>
              <a:ext cx="0" cy="145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2AB6B46C-C5EF-6145-AC00-3311C589B16D}"/>
                </a:ext>
              </a:extLst>
            </p:cNvPr>
            <p:cNvCxnSpPr>
              <a:cxnSpLocks/>
            </p:cNvCxnSpPr>
            <p:nvPr/>
          </p:nvCxnSpPr>
          <p:spPr>
            <a:xfrm>
              <a:off x="3558381" y="4559555"/>
              <a:ext cx="0" cy="636484"/>
            </a:xfrm>
            <a:prstGeom prst="straightConnector1">
              <a:avLst/>
            </a:prstGeom>
            <a:ln w="38100">
              <a:solidFill>
                <a:srgbClr val="0072B2"/>
              </a:solidFill>
              <a:prstDash val="soli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EC4D2431-A665-514B-BA13-295F997364A9}"/>
                </a:ext>
              </a:extLst>
            </p:cNvPr>
            <p:cNvCxnSpPr>
              <a:cxnSpLocks/>
            </p:cNvCxnSpPr>
            <p:nvPr/>
          </p:nvCxnSpPr>
          <p:spPr>
            <a:xfrm>
              <a:off x="2340287" y="5953219"/>
              <a:ext cx="2315148" cy="1308498"/>
            </a:xfrm>
            <a:prstGeom prst="straightConnector1">
              <a:avLst/>
            </a:prstGeom>
            <a:ln w="38100">
              <a:solidFill>
                <a:srgbClr val="009E73"/>
              </a:solidFill>
              <a:prstDash val="soli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E3CE6260-F24A-B545-841E-A373A2F6C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185" y="4535136"/>
              <a:ext cx="603846" cy="614201"/>
            </a:xfrm>
            <a:prstGeom prst="straightConnector1">
              <a:avLst/>
            </a:prstGeom>
            <a:ln w="38100">
              <a:solidFill>
                <a:srgbClr val="0072B2"/>
              </a:solidFill>
              <a:prstDash val="soli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DD036345-4816-3E47-BFAD-0D414CA6D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125" y="7710812"/>
              <a:ext cx="0" cy="145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D41EDBF5-9AB3-B44C-9D6D-B80048CF261A}"/>
                </a:ext>
              </a:extLst>
            </p:cNvPr>
            <p:cNvCxnSpPr>
              <a:cxnSpLocks/>
            </p:cNvCxnSpPr>
            <p:nvPr/>
          </p:nvCxnSpPr>
          <p:spPr>
            <a:xfrm>
              <a:off x="171908" y="3903437"/>
              <a:ext cx="13339" cy="34218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AFC5AEB-A986-AD46-8B86-D062D3857B64}"/>
                </a:ext>
              </a:extLst>
            </p:cNvPr>
            <p:cNvSpPr txBox="1"/>
            <p:nvPr/>
          </p:nvSpPr>
          <p:spPr>
            <a:xfrm rot="5400000">
              <a:off x="-416280" y="5563410"/>
              <a:ext cx="930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Timeline</a:t>
              </a:r>
              <a:endParaRPr lang="en-US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C0C7C5E-0157-C84B-95AA-1A16F3B19825}"/>
                </a:ext>
              </a:extLst>
            </p:cNvPr>
            <p:cNvSpPr txBox="1"/>
            <p:nvPr/>
          </p:nvSpPr>
          <p:spPr>
            <a:xfrm>
              <a:off x="13335" y="7406127"/>
              <a:ext cx="494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ear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AAD2748-8257-E648-8FDA-5CA9C728494B}"/>
                </a:ext>
              </a:extLst>
            </p:cNvPr>
            <p:cNvSpPr txBox="1"/>
            <p:nvPr/>
          </p:nvSpPr>
          <p:spPr>
            <a:xfrm>
              <a:off x="241529" y="3818129"/>
              <a:ext cx="208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258729-4B83-9B47-A1BD-4EA3B0968746}"/>
              </a:ext>
            </a:extLst>
          </p:cNvPr>
          <p:cNvSpPr txBox="1"/>
          <p:nvPr/>
        </p:nvSpPr>
        <p:spPr>
          <a:xfrm>
            <a:off x="5236467" y="5717658"/>
            <a:ext cx="1346844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9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</a:p>
          <a:p>
            <a:pPr algn="ctr"/>
            <a:r>
              <a:rPr lang="en-US" sz="1600" b="1" dirty="0" smtClean="0">
                <a:solidFill>
                  <a:srgbClr val="009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algn="ctr"/>
            <a:endParaRPr lang="en-US" sz="1600" b="1" dirty="0">
              <a:solidFill>
                <a:srgbClr val="009E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30760AF8-8C5A-4E44-922B-A7A60AD4965A}"/>
              </a:ext>
            </a:extLst>
          </p:cNvPr>
          <p:cNvSpPr/>
          <p:nvPr/>
        </p:nvSpPr>
        <p:spPr>
          <a:xfrm>
            <a:off x="895441" y="2681567"/>
            <a:ext cx="1935744" cy="9202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99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D179716-1039-CD4A-8396-BC0568033A93}"/>
              </a:ext>
            </a:extLst>
          </p:cNvPr>
          <p:cNvSpPr txBox="1"/>
          <p:nvPr/>
        </p:nvSpPr>
        <p:spPr>
          <a:xfrm>
            <a:off x="852127" y="2962337"/>
            <a:ext cx="202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Statin-associated expression differences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trancriptomic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03971BF2-13D3-A745-B6AC-C023B646DC7A}"/>
              </a:ext>
            </a:extLst>
          </p:cNvPr>
          <p:cNvCxnSpPr>
            <a:cxnSpLocks/>
          </p:cNvCxnSpPr>
          <p:nvPr/>
        </p:nvCxnSpPr>
        <p:spPr>
          <a:xfrm>
            <a:off x="1475626" y="3581954"/>
            <a:ext cx="0" cy="353123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72096" y="2669635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 (N=1269)</a:t>
            </a:r>
            <a:endParaRPr lang="en-US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4A9427F3-76EB-E247-BBD6-60863596F3AC}"/>
              </a:ext>
            </a:extLst>
          </p:cNvPr>
          <p:cNvSpPr/>
          <p:nvPr/>
        </p:nvSpPr>
        <p:spPr>
          <a:xfrm>
            <a:off x="3219792" y="2739856"/>
            <a:ext cx="1795303" cy="772187"/>
          </a:xfrm>
          <a:prstGeom prst="roundRect">
            <a:avLst/>
          </a:prstGeom>
          <a:gradFill flip="none" rotWithShape="1">
            <a:gsLst>
              <a:gs pos="0">
                <a:srgbClr val="0072B2">
                  <a:tint val="66000"/>
                  <a:satMod val="160000"/>
                </a:srgbClr>
              </a:gs>
              <a:gs pos="50000">
                <a:srgbClr val="0072B2">
                  <a:tint val="44500"/>
                  <a:satMod val="160000"/>
                </a:srgbClr>
              </a:gs>
              <a:gs pos="100000">
                <a:srgbClr val="0072B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9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8323654-6955-DC4F-ACE7-0850B09B4386}"/>
              </a:ext>
            </a:extLst>
          </p:cNvPr>
          <p:cNvSpPr txBox="1"/>
          <p:nvPr/>
        </p:nvSpPr>
        <p:spPr>
          <a:xfrm>
            <a:off x="3156561" y="2721323"/>
            <a:ext cx="1913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 5 (N=952)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101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T2DM cases 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851 controls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E3CE6260-F24A-B545-841E-A373A2F6C811}"/>
              </a:ext>
            </a:extLst>
          </p:cNvPr>
          <p:cNvCxnSpPr>
            <a:cxnSpLocks/>
          </p:cNvCxnSpPr>
          <p:nvPr/>
        </p:nvCxnSpPr>
        <p:spPr>
          <a:xfrm flipV="1">
            <a:off x="4067056" y="2389632"/>
            <a:ext cx="895088" cy="458"/>
          </a:xfrm>
          <a:prstGeom prst="straightConnector1">
            <a:avLst/>
          </a:prstGeom>
          <a:ln w="38100">
            <a:solidFill>
              <a:srgbClr val="0072B2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8323654-6955-DC4F-ACE7-0850B09B4386}"/>
              </a:ext>
            </a:extLst>
          </p:cNvPr>
          <p:cNvSpPr txBox="1"/>
          <p:nvPr/>
        </p:nvSpPr>
        <p:spPr>
          <a:xfrm>
            <a:off x="4889187" y="2210143"/>
            <a:ext cx="17970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Exclude 317 prevalent T2DM cases </a:t>
            </a:r>
          </a:p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missing data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8323654-6955-DC4F-ACE7-0850B09B4386}"/>
              </a:ext>
            </a:extLst>
          </p:cNvPr>
          <p:cNvSpPr txBox="1"/>
          <p:nvPr/>
        </p:nvSpPr>
        <p:spPr>
          <a:xfrm>
            <a:off x="4786602" y="3899659"/>
            <a:ext cx="15781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Exclude 290 prevalent T2DM,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288 loss to follow-up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7DBAB7-BABD-FC42-B2FB-66C490CE7A31}"/>
              </a:ext>
            </a:extLst>
          </p:cNvPr>
          <p:cNvSpPr txBox="1"/>
          <p:nvPr/>
        </p:nvSpPr>
        <p:spPr>
          <a:xfrm>
            <a:off x="747264" y="2644865"/>
            <a:ext cx="155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56549" y="2783364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60541" y="4729236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A2113D5-7394-714C-BB4B-CA7A468F8305}"/>
              </a:ext>
            </a:extLst>
          </p:cNvPr>
          <p:cNvCxnSpPr>
            <a:cxnSpLocks/>
          </p:cNvCxnSpPr>
          <p:nvPr/>
        </p:nvCxnSpPr>
        <p:spPr>
          <a:xfrm>
            <a:off x="649721" y="1472724"/>
            <a:ext cx="10016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37DE3A1-E07C-024E-8D9D-277D4C89E75C}"/>
              </a:ext>
            </a:extLst>
          </p:cNvPr>
          <p:cNvSpPr txBox="1"/>
          <p:nvPr/>
        </p:nvSpPr>
        <p:spPr>
          <a:xfrm>
            <a:off x="674176" y="4594833"/>
            <a:ext cx="36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5B2101F6-F244-E648-918C-B2C08E06E117}"/>
              </a:ext>
            </a:extLst>
          </p:cNvPr>
          <p:cNvSpPr/>
          <p:nvPr/>
        </p:nvSpPr>
        <p:spPr>
          <a:xfrm>
            <a:off x="923950" y="3948626"/>
            <a:ext cx="1103353" cy="437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N=1269)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5B2101F6-F244-E648-918C-B2C08E06E117}"/>
              </a:ext>
            </a:extLst>
          </p:cNvPr>
          <p:cNvSpPr/>
          <p:nvPr/>
        </p:nvSpPr>
        <p:spPr>
          <a:xfrm>
            <a:off x="2269373" y="3948626"/>
            <a:ext cx="830924" cy="437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68" tIns="25135" rIns="50268" bIns="25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6526695-4AF5-BE4F-BD18-D476C8A19ED2}"/>
              </a:ext>
            </a:extLst>
          </p:cNvPr>
          <p:cNvSpPr txBox="1"/>
          <p:nvPr/>
        </p:nvSpPr>
        <p:spPr>
          <a:xfrm>
            <a:off x="2147349" y="3977548"/>
            <a:ext cx="104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 T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(N=604)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03971BF2-13D3-A745-B6AC-C023B646DC7A}"/>
              </a:ext>
            </a:extLst>
          </p:cNvPr>
          <p:cNvCxnSpPr>
            <a:cxnSpLocks/>
          </p:cNvCxnSpPr>
          <p:nvPr/>
        </p:nvCxnSpPr>
        <p:spPr>
          <a:xfrm flipH="1">
            <a:off x="2012884" y="4167161"/>
            <a:ext cx="233043" cy="0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7"/>
          <p:cNvSpPr txBox="1"/>
          <p:nvPr/>
        </p:nvSpPr>
        <p:spPr>
          <a:xfrm>
            <a:off x="271166" y="1191917"/>
            <a:ext cx="358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1183498"/>
            <a:ext cx="9067799" cy="554355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At MESA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Exam 5 (2010-11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), transcriptomic profiling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Monocytes:14,620 transcripts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CD4 + T cells: 16,062 transcripts</a:t>
            </a: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 at both Exam 5 &amp;6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Prediabetes: fasting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glucose 5.6-6.9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/L (100-125 mg/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HbA1C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5.7-6.4%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T2DM: fasting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glucose ≥ 7.0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/L (≥ 126 mg/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HbA1C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6.5%,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use of hypoglycemic medication,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Covariate adjustment: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T2DM risk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factors: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age, sex, ethnicities, education, BMI, cigarettes,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and physical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activity,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LDL, and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HTN</a:t>
            </a: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FDR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used for multiple comparison correction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8827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28733"/>
              </p:ext>
            </p:extLst>
          </p:nvPr>
        </p:nvGraphicFramePr>
        <p:xfrm>
          <a:off x="250371" y="625223"/>
          <a:ext cx="11723914" cy="5992658"/>
        </p:xfrm>
        <a:graphic>
          <a:graphicData uri="http://schemas.openxmlformats.org/drawingml/2006/table">
            <a:tbl>
              <a:tblPr/>
              <a:tblGrid>
                <a:gridCol w="1113096">
                  <a:extLst>
                    <a:ext uri="{9D8B030D-6E8A-4147-A177-3AD203B41FA5}">
                      <a16:colId xmlns:a16="http://schemas.microsoft.com/office/drawing/2014/main" xmlns="" val="1469997174"/>
                    </a:ext>
                  </a:extLst>
                </a:gridCol>
                <a:gridCol w="998665">
                  <a:extLst>
                    <a:ext uri="{9D8B030D-6E8A-4147-A177-3AD203B41FA5}">
                      <a16:colId xmlns:a16="http://schemas.microsoft.com/office/drawing/2014/main" xmlns="" val="808183161"/>
                    </a:ext>
                  </a:extLst>
                </a:gridCol>
                <a:gridCol w="1769451">
                  <a:extLst>
                    <a:ext uri="{9D8B030D-6E8A-4147-A177-3AD203B41FA5}">
                      <a16:colId xmlns:a16="http://schemas.microsoft.com/office/drawing/2014/main" xmlns="" val="2084442081"/>
                    </a:ext>
                  </a:extLst>
                </a:gridCol>
                <a:gridCol w="927090">
                  <a:extLst>
                    <a:ext uri="{9D8B030D-6E8A-4147-A177-3AD203B41FA5}">
                      <a16:colId xmlns:a16="http://schemas.microsoft.com/office/drawing/2014/main" xmlns="" val="3341114802"/>
                    </a:ext>
                  </a:extLst>
                </a:gridCol>
                <a:gridCol w="944425">
                  <a:extLst>
                    <a:ext uri="{9D8B030D-6E8A-4147-A177-3AD203B41FA5}">
                      <a16:colId xmlns:a16="http://schemas.microsoft.com/office/drawing/2014/main" xmlns="" val="4122856644"/>
                    </a:ext>
                  </a:extLst>
                </a:gridCol>
                <a:gridCol w="1081808">
                  <a:extLst>
                    <a:ext uri="{9D8B030D-6E8A-4147-A177-3AD203B41FA5}">
                      <a16:colId xmlns:a16="http://schemas.microsoft.com/office/drawing/2014/main" xmlns="" val="521972654"/>
                    </a:ext>
                  </a:extLst>
                </a:gridCol>
                <a:gridCol w="867992">
                  <a:extLst>
                    <a:ext uri="{9D8B030D-6E8A-4147-A177-3AD203B41FA5}">
                      <a16:colId xmlns:a16="http://schemas.microsoft.com/office/drawing/2014/main" xmlns="" val="2801845557"/>
                    </a:ext>
                  </a:extLst>
                </a:gridCol>
                <a:gridCol w="285237">
                  <a:extLst>
                    <a:ext uri="{9D8B030D-6E8A-4147-A177-3AD203B41FA5}">
                      <a16:colId xmlns:a16="http://schemas.microsoft.com/office/drawing/2014/main" xmlns="" val="648255123"/>
                    </a:ext>
                  </a:extLst>
                </a:gridCol>
                <a:gridCol w="860433">
                  <a:extLst>
                    <a:ext uri="{9D8B030D-6E8A-4147-A177-3AD203B41FA5}">
                      <a16:colId xmlns:a16="http://schemas.microsoft.com/office/drawing/2014/main" xmlns="" val="1992304349"/>
                    </a:ext>
                  </a:extLst>
                </a:gridCol>
                <a:gridCol w="1003219">
                  <a:extLst>
                    <a:ext uri="{9D8B030D-6E8A-4147-A177-3AD203B41FA5}">
                      <a16:colId xmlns:a16="http://schemas.microsoft.com/office/drawing/2014/main" xmlns="" val="1442062399"/>
                    </a:ext>
                  </a:extLst>
                </a:gridCol>
                <a:gridCol w="721877">
                  <a:extLst>
                    <a:ext uri="{9D8B030D-6E8A-4147-A177-3AD203B41FA5}">
                      <a16:colId xmlns:a16="http://schemas.microsoft.com/office/drawing/2014/main" xmlns="" val="1533004338"/>
                    </a:ext>
                  </a:extLst>
                </a:gridCol>
                <a:gridCol w="172761">
                  <a:extLst>
                    <a:ext uri="{9D8B030D-6E8A-4147-A177-3AD203B41FA5}">
                      <a16:colId xmlns:a16="http://schemas.microsoft.com/office/drawing/2014/main" xmlns="" val="1109055736"/>
                    </a:ext>
                  </a:extLst>
                </a:gridCol>
                <a:gridCol w="977860">
                  <a:extLst>
                    <a:ext uri="{9D8B030D-6E8A-4147-A177-3AD203B41FA5}">
                      <a16:colId xmlns:a16="http://schemas.microsoft.com/office/drawing/2014/main" xmlns="" val="1699228230"/>
                    </a:ext>
                  </a:extLst>
                </a:gridCol>
              </a:tblGrid>
              <a:tr h="241295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Statin-associated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mRNA expression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difference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monocytes and CD4+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cells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(cross-sectional analysis at Exam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7586299"/>
                  </a:ext>
                </a:extLst>
              </a:tr>
              <a:tr h="2412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Monocyte (n=1261)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CD+4 T Cell (n=604)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273587"/>
                  </a:ext>
                </a:extLst>
              </a:tr>
              <a:tr h="241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PROBE_ID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Fold</a:t>
                      </a:r>
                    </a:p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difference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 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FDR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Fold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difference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 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FDR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3813914"/>
                  </a:ext>
                </a:extLst>
              </a:tr>
              <a:tr h="2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Cholesterol efflux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ABCA1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ILMN_1766054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0.73-0.79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6.61E-34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9.40E-30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0.78-0.87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5.32E-11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3.87E-07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7280912"/>
                  </a:ext>
                </a:extLst>
              </a:tr>
              <a:tr h="2298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ABCG1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ILMN_1794782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0.70-0.78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3.39E-28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2.41E-24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0.83-0.90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7.70E-14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1.12E-09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0091569"/>
                  </a:ext>
                </a:extLst>
              </a:tr>
              <a:tr h="368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Cholesterol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uptake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MYLIP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ILMN_1656111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0.91-0.95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6.15E-11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2.19E-07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0.92-0.97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2.20E-06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8.00E-03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5900806"/>
                  </a:ext>
                </a:extLst>
              </a:tr>
              <a:tr h="2298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LDLR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ILMN_2053415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1.08-1.16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1.22E-10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3.47E-07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1.05-1.13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3.29E-02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641057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Fatty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acid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synthesis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FADS1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ILMN_1670134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1.05-1.11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6.84E-09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1.39E-05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0.99-1.09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8.48E-01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5682867"/>
                  </a:ext>
                </a:extLst>
              </a:tr>
              <a:tr h="2298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ILMN_1689329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1.08-1.18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2.36E-04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0.97-1.06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5.54E-01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9.08E-01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8271884"/>
                  </a:ext>
                </a:extLst>
              </a:tr>
              <a:tr h="312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Cholesterol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synthesis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FDFT1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ILMN_2144088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1.03-1.06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2.96E-10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7.03E-07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0.97-1.02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7.12E-01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9.28E-01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5182179"/>
                  </a:ext>
                </a:extLst>
              </a:tr>
              <a:tr h="2298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SC4MOL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ILMN_1689842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1.05-1.11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3.38E-07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5.35E-04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0.99-1.05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8.69E-01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4950240"/>
                  </a:ext>
                </a:extLst>
              </a:tr>
              <a:tr h="2298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SQLE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ILMN_2041293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1.05-1.12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1.63E-06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2.10E-03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1.02-1.09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5.46E-04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6.29E-01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4829974"/>
                  </a:ext>
                </a:extLst>
              </a:tr>
              <a:tr h="2298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CYP51A1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ILMN_1664718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1.03-1.09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1.71E-05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1.62E-02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0.97-1.03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9.28E-01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9.42E-01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9530957"/>
                  </a:ext>
                </a:extLst>
              </a:tr>
              <a:tr h="2298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HMGCS1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ILMN_1797728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1.01-1.04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7.03E-03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0.99-1.02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5.65E-01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9.10E-01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3236755"/>
                  </a:ext>
                </a:extLst>
              </a:tr>
              <a:tr h="336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Transcription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factor*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NR1H3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ILMN_1814022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0.91-0.97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1.62E-02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0.94-1.00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5.45E-02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8.48E-01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5390492"/>
                  </a:ext>
                </a:extLst>
              </a:tr>
              <a:tr h="241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SREBF2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ENSG00000198911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1.02-1.12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2.67E-03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8.67E-01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3379255"/>
                  </a:ext>
                </a:extLst>
              </a:tr>
              <a:tr h="342409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Encode master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transcription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factors,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LXRa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SREBP2, that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regulate the expression of cellular cholesterol metabolism genes for the maintenance of cholesterol homeostasis .</a:t>
                      </a:r>
                    </a:p>
                    <a:p>
                      <a:pPr algn="l" fontAlgn="b"/>
                      <a:endParaRPr lang="en-US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 Expression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SREBF2 (Ensemble gene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ID: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ENSG00000198911) was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only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detectabl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by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mRNA-sequencing;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presented data come from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subset of 372 monocyte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samples </a:t>
                      </a:r>
                    </a:p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18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97566" y="401836"/>
            <a:ext cx="8468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Cross-sectional Association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Co-expressed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Cholesterol Metabolism Transcriptional Network (CMTN) genes 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T2DM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30" y="3365885"/>
            <a:ext cx="3249871" cy="297223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AutoShape 8"/>
          <p:cNvSpPr>
            <a:spLocks/>
          </p:cNvSpPr>
          <p:nvPr/>
        </p:nvSpPr>
        <p:spPr bwMode="auto">
          <a:xfrm>
            <a:off x="4510940" y="4611737"/>
            <a:ext cx="149561" cy="924803"/>
          </a:xfrm>
          <a:prstGeom prst="rightBrace">
            <a:avLst>
              <a:gd name="adj1" fmla="val 5072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45702" y="4605372"/>
            <a:ext cx="976571" cy="75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000" b="1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Cholesterol synthesis</a:t>
            </a:r>
          </a:p>
        </p:txBody>
      </p:sp>
      <p:cxnSp>
        <p:nvCxnSpPr>
          <p:cNvPr id="19" name="AutoShape 11"/>
          <p:cNvCxnSpPr>
            <a:cxnSpLocks noChangeShapeType="1"/>
          </p:cNvCxnSpPr>
          <p:nvPr/>
        </p:nvCxnSpPr>
        <p:spPr bwMode="auto">
          <a:xfrm flipH="1" flipV="1">
            <a:off x="1424607" y="4547271"/>
            <a:ext cx="1" cy="43575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663339" y="4973297"/>
            <a:ext cx="987762" cy="40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000" b="1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Cholesterol uptake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444189" y="5950526"/>
            <a:ext cx="902112" cy="4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000" b="1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Cholesterol efflux</a:t>
            </a:r>
          </a:p>
        </p:txBody>
      </p:sp>
      <p:sp>
        <p:nvSpPr>
          <p:cNvPr id="22" name="AutoShape 7"/>
          <p:cNvSpPr>
            <a:spLocks/>
          </p:cNvSpPr>
          <p:nvPr/>
        </p:nvSpPr>
        <p:spPr bwMode="auto">
          <a:xfrm>
            <a:off x="4359548" y="3585571"/>
            <a:ext cx="73148" cy="645794"/>
          </a:xfrm>
          <a:prstGeom prst="rightBrace">
            <a:avLst>
              <a:gd name="adj1" fmla="val 53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48632" y="3807628"/>
            <a:ext cx="808063" cy="39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000" b="1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Fatty acid synthesis</a:t>
            </a:r>
          </a:p>
        </p:txBody>
      </p:sp>
      <p:cxnSp>
        <p:nvCxnSpPr>
          <p:cNvPr id="24" name="AutoShape 11"/>
          <p:cNvCxnSpPr>
            <a:cxnSpLocks noChangeShapeType="1"/>
          </p:cNvCxnSpPr>
          <p:nvPr/>
        </p:nvCxnSpPr>
        <p:spPr bwMode="auto">
          <a:xfrm flipH="1" flipV="1">
            <a:off x="5270101" y="3773665"/>
            <a:ext cx="0" cy="4357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1"/>
          <p:cNvCxnSpPr>
            <a:cxnSpLocks noChangeShapeType="1"/>
          </p:cNvCxnSpPr>
          <p:nvPr/>
        </p:nvCxnSpPr>
        <p:spPr bwMode="auto">
          <a:xfrm flipH="1" flipV="1">
            <a:off x="5574901" y="4920498"/>
            <a:ext cx="0" cy="4357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1"/>
          <p:cNvCxnSpPr>
            <a:cxnSpLocks noChangeShapeType="1"/>
          </p:cNvCxnSpPr>
          <p:nvPr/>
        </p:nvCxnSpPr>
        <p:spPr bwMode="auto">
          <a:xfrm flipH="1">
            <a:off x="5346301" y="5961843"/>
            <a:ext cx="0" cy="40754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7"/>
          <p:cNvSpPr>
            <a:spLocks/>
          </p:cNvSpPr>
          <p:nvPr/>
        </p:nvSpPr>
        <p:spPr bwMode="auto">
          <a:xfrm>
            <a:off x="4348052" y="5832266"/>
            <a:ext cx="100580" cy="467104"/>
          </a:xfrm>
          <a:prstGeom prst="rightBrace">
            <a:avLst>
              <a:gd name="adj1" fmla="val 5234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6"/>
          <p:cNvSpPr>
            <a:spLocks/>
          </p:cNvSpPr>
          <p:nvPr/>
        </p:nvSpPr>
        <p:spPr bwMode="auto">
          <a:xfrm>
            <a:off x="1486987" y="3585571"/>
            <a:ext cx="152459" cy="2468880"/>
          </a:xfrm>
          <a:prstGeom prst="leftBrace">
            <a:avLst>
              <a:gd name="adj1" fmla="val 14529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2671" y="2326007"/>
            <a:ext cx="5720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A. Correlations between co-expressed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CMTN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genes.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Correlation coefficients between genes (absolute correlations range 0.3 – 0.7) are indicated by line thickness and color (positive = red, negative = blue).  </a:t>
            </a:r>
            <a:endParaRPr lang="en-US" sz="14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48" y="151048"/>
            <a:ext cx="4293582" cy="21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95" y="3099977"/>
            <a:ext cx="3182388" cy="32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832" y="5877073"/>
            <a:ext cx="640080" cy="5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070574" y="2730645"/>
            <a:ext cx="36730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Odds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T2DM increase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as intracellular cholesterol accumulation risk score increases.  </a:t>
            </a:r>
          </a:p>
        </p:txBody>
      </p:sp>
    </p:spTree>
    <p:extLst>
      <p:ext uri="{BB962C8B-B14F-4D97-AF65-F5344CB8AC3E}">
        <p14:creationId xmlns:p14="http://schemas.microsoft.com/office/powerpoint/2010/main" val="40284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11554</TotalTime>
  <Words>2526</Words>
  <Application>Microsoft Macintosh PowerPoint</Application>
  <PresentationFormat>Widescreen</PresentationFormat>
  <Paragraphs>987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Calibri Light</vt:lpstr>
      <vt:lpstr>Candara</vt:lpstr>
      <vt:lpstr>Liberation Sans</vt:lpstr>
      <vt:lpstr>SimSun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>Duke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 Wan, Ph.D.</dc:creator>
  <cp:lastModifiedBy>Microsoft Office User</cp:lastModifiedBy>
  <cp:revision>236</cp:revision>
  <cp:lastPrinted>2019-03-11T20:49:19Z</cp:lastPrinted>
  <dcterms:created xsi:type="dcterms:W3CDTF">2019-03-08T20:45:22Z</dcterms:created>
  <dcterms:modified xsi:type="dcterms:W3CDTF">2019-03-27T18:35:23Z</dcterms:modified>
</cp:coreProperties>
</file>