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62" r:id="rId3"/>
    <p:sldId id="265" r:id="rId4"/>
    <p:sldId id="278" r:id="rId5"/>
    <p:sldId id="279"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7973" autoAdjust="0"/>
  </p:normalViewPr>
  <p:slideViewPr>
    <p:cSldViewPr>
      <p:cViewPr varScale="1">
        <p:scale>
          <a:sx n="66" d="100"/>
          <a:sy n="66" d="100"/>
        </p:scale>
        <p:origin x="242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B46D4-034F-4474-BDD6-9BA32874BD24}" type="datetimeFigureOut">
              <a:rPr lang="en-US" smtClean="0"/>
              <a:t>3/27/19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9A9D3-9E16-4D12-8B09-59FD885B8A3F}" type="slidenum">
              <a:rPr lang="en-US" smtClean="0"/>
              <a:t>‹#›</a:t>
            </a:fld>
            <a:endParaRPr lang="en-US"/>
          </a:p>
        </p:txBody>
      </p:sp>
    </p:spTree>
    <p:extLst>
      <p:ext uri="{BB962C8B-B14F-4D97-AF65-F5344CB8AC3E}">
        <p14:creationId xmlns:p14="http://schemas.microsoft.com/office/powerpoint/2010/main" val="16287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8F810E1-8DC2-4B0A-86C3-871E0F9FBAE6}" type="slidenum">
              <a:rPr lang="en-US" smtClean="0">
                <a:solidFill>
                  <a:prstClr val="black"/>
                </a:solidFill>
              </a:rPr>
              <a:pPr>
                <a:def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High blood pressure, or hypertension, is a major cause of heart disease, stroke, and kidney disease and is more common in middle-aged to elderly individuals.  Salt (sodium) retention and inflammation are thought be important reasons why people develop hypertension, but the actual mechanisms are not completely understood.  New data suggest that accumulation of sodium in tissues such as skin may be an important cause, by inducing inflammation; therefore, we propose to investigate this novel hypothesis by studying participants in the Multi-Ethnic Study of Atherosclerosis</a:t>
            </a:r>
            <a:endParaRPr lang="en-US" dirty="0"/>
          </a:p>
        </p:txBody>
      </p:sp>
      <p:sp>
        <p:nvSpPr>
          <p:cNvPr id="4" name="Slide Number Placeholder 3"/>
          <p:cNvSpPr>
            <a:spLocks noGrp="1"/>
          </p:cNvSpPr>
          <p:nvPr>
            <p:ph type="sldNum" sz="quarter" idx="10"/>
          </p:nvPr>
        </p:nvSpPr>
        <p:spPr/>
        <p:txBody>
          <a:bodyPr/>
          <a:lstStyle/>
          <a:p>
            <a:fld id="{B619A9D3-9E16-4D12-8B09-59FD885B8A3F}" type="slidenum">
              <a:rPr lang="en-US" smtClean="0"/>
              <a:t>2</a:t>
            </a:fld>
            <a:endParaRPr lang="en-US"/>
          </a:p>
        </p:txBody>
      </p:sp>
    </p:spTree>
    <p:extLst>
      <p:ext uri="{BB962C8B-B14F-4D97-AF65-F5344CB8AC3E}">
        <p14:creationId xmlns:p14="http://schemas.microsoft.com/office/powerpoint/2010/main" val="139815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Prelim</a:t>
            </a:r>
            <a:r>
              <a:rPr lang="en-US" baseline="0" dirty="0"/>
              <a:t> results from first ~ 300 scans</a:t>
            </a:r>
            <a:endParaRPr lang="en-US" dirty="0"/>
          </a:p>
        </p:txBody>
      </p:sp>
      <p:sp>
        <p:nvSpPr>
          <p:cNvPr id="4" name="Slide Number Placeholder 3"/>
          <p:cNvSpPr>
            <a:spLocks noGrp="1"/>
          </p:cNvSpPr>
          <p:nvPr>
            <p:ph type="sldNum" sz="quarter" idx="10"/>
          </p:nvPr>
        </p:nvSpPr>
        <p:spPr/>
        <p:txBody>
          <a:bodyPr/>
          <a:lstStyle/>
          <a:p>
            <a:fld id="{B619A9D3-9E16-4D12-8B09-59FD885B8A3F}" type="slidenum">
              <a:rPr lang="en-US" smtClean="0"/>
              <a:t>4</a:t>
            </a:fld>
            <a:endParaRPr lang="en-US"/>
          </a:p>
        </p:txBody>
      </p:sp>
    </p:spTree>
    <p:extLst>
      <p:ext uri="{BB962C8B-B14F-4D97-AF65-F5344CB8AC3E}">
        <p14:creationId xmlns:p14="http://schemas.microsoft.com/office/powerpoint/2010/main" val="1882168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9A9D3-9E16-4D12-8B09-59FD885B8A3F}" type="slidenum">
              <a:rPr lang="en-US" smtClean="0"/>
              <a:t>6</a:t>
            </a:fld>
            <a:endParaRPr lang="en-US"/>
          </a:p>
        </p:txBody>
      </p:sp>
    </p:spTree>
    <p:extLst>
      <p:ext uri="{BB962C8B-B14F-4D97-AF65-F5344CB8AC3E}">
        <p14:creationId xmlns:p14="http://schemas.microsoft.com/office/powerpoint/2010/main" val="3156113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D2F7E3-694F-4354-9E33-B8C42925C872}" type="datetime1">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392608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FA3D92-1636-4323-9659-536891B25C3A}" type="datetime1">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34357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ED94B3-D8B7-4A0B-BBC1-CE3D18D8E2E4}" type="datetime1">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5795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E677B6-C06E-415E-8936-3BE9EF811747}" type="datetime1">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00117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4A985-38E4-4AEC-9FCD-5C1D38E5FDA7}" type="datetime1">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403020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097E18-DECB-461F-86F8-97BA81E25FB4}" type="datetime1">
              <a:rPr lang="en-US" smtClean="0"/>
              <a:t>3/27/19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73024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C2833-78DA-40A9-9DAC-91E3C0A9DF53}" type="datetime1">
              <a:rPr lang="en-US" smtClean="0"/>
              <a:t>3/27/19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934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5938B8-6C83-4B06-B8C0-D730EAB1CC6C}" type="datetime1">
              <a:rPr lang="en-US" smtClean="0"/>
              <a:t>3/27/19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77661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D646D-D878-48B8-8A1C-8223DF093535}" type="datetime1">
              <a:rPr lang="en-US" smtClean="0"/>
              <a:t>3/27/19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40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88414C-8E92-49E2-9437-8B24E45C841A}" type="datetime1">
              <a:rPr lang="en-US" smtClean="0"/>
              <a:t>3/27/19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90040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0328C3-4F14-4754-AF61-A92DCF44B45E}" type="datetime1">
              <a:rPr lang="en-US" smtClean="0"/>
              <a:t>3/27/19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6909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561CC-82DC-4CE0-81FB-C99459BFB927}" type="datetime1">
              <a:rPr lang="en-US" smtClean="0"/>
              <a:t>3/27/19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F4BA1-8948-4897-AC57-176C91ECAD43}" type="slidenum">
              <a:rPr lang="en-US" smtClean="0"/>
              <a:t>‹#›</a:t>
            </a:fld>
            <a:endParaRPr lang="en-US"/>
          </a:p>
        </p:txBody>
      </p:sp>
    </p:spTree>
    <p:extLst>
      <p:ext uri="{BB962C8B-B14F-4D97-AF65-F5344CB8AC3E}">
        <p14:creationId xmlns:p14="http://schemas.microsoft.com/office/powerpoint/2010/main" val="109000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772" name="Rectangle 308"/>
          <p:cNvSpPr>
            <a:spLocks noChangeArrowheads="1"/>
          </p:cNvSpPr>
          <p:nvPr/>
        </p:nvSpPr>
        <p:spPr bwMode="auto">
          <a:xfrm>
            <a:off x="0" y="228600"/>
            <a:ext cx="9144000" cy="50783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700" dirty="0">
                <a:solidFill>
                  <a:prstClr val="black"/>
                </a:solidFill>
                <a:latin typeface="Arial"/>
                <a:ea typeface="ＭＳ Ｐゴシック" pitchFamily="34" charset="-128"/>
                <a:cs typeface="Arial" charset="0"/>
              </a:rPr>
              <a:t>Tissue sodium, inflammation, and blood pressure in MESA</a:t>
            </a:r>
          </a:p>
        </p:txBody>
      </p:sp>
      <p:cxnSp>
        <p:nvCxnSpPr>
          <p:cNvPr id="39" name="Straight Connector 38"/>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0" y="1084997"/>
            <a:ext cx="9144000" cy="369332"/>
          </a:xfrm>
          <a:prstGeom prst="rect">
            <a:avLst/>
          </a:prstGeom>
          <a:noFill/>
        </p:spPr>
        <p:txBody>
          <a:bodyPr wrap="square" rtlCol="0">
            <a:spAutoFit/>
          </a:bodyPr>
          <a:lstStyle/>
          <a:p>
            <a:pPr algn="ctr"/>
            <a:r>
              <a:rPr lang="en-US" dirty="0"/>
              <a:t>R01 HL133860-01</a:t>
            </a:r>
          </a:p>
        </p:txBody>
      </p:sp>
      <p:graphicFrame>
        <p:nvGraphicFramePr>
          <p:cNvPr id="10" name="Table 9"/>
          <p:cNvGraphicFramePr>
            <a:graphicFrameLocks noGrp="1"/>
          </p:cNvGraphicFramePr>
          <p:nvPr>
            <p:extLst>
              <p:ext uri="{D42A27DB-BD31-4B8C-83A1-F6EECF244321}">
                <p14:modId xmlns:p14="http://schemas.microsoft.com/office/powerpoint/2010/main" val="2232614463"/>
              </p:ext>
            </p:extLst>
          </p:nvPr>
        </p:nvGraphicFramePr>
        <p:xfrm>
          <a:off x="228600" y="1676400"/>
          <a:ext cx="8686800" cy="4236720"/>
        </p:xfrm>
        <a:graphic>
          <a:graphicData uri="http://schemas.openxmlformats.org/drawingml/2006/table">
            <a:tbl>
              <a:tblPr firstRow="1" bandRow="1">
                <a:tableStyleId>{5C22544A-7EE6-4342-B048-85BDC9FD1C3A}</a:tableStyleId>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gridCol w="2171700">
                  <a:extLst>
                    <a:ext uri="{9D8B030D-6E8A-4147-A177-3AD203B41FA5}">
                      <a16:colId xmlns:a16="http://schemas.microsoft.com/office/drawing/2014/main" val="20003"/>
                    </a:ext>
                  </a:extLst>
                </a:gridCol>
              </a:tblGrid>
              <a:tr h="898423">
                <a:tc gridSpan="4">
                  <a:txBody>
                    <a:bodyPr/>
                    <a:lstStyle/>
                    <a:p>
                      <a:pPr algn="ctr"/>
                      <a:r>
                        <a:rPr lang="en-US" sz="2400" dirty="0">
                          <a:solidFill>
                            <a:schemeClr val="tx1"/>
                          </a:solidFill>
                        </a:rPr>
                        <a:t>Vanderbilt University</a:t>
                      </a:r>
                    </a:p>
                    <a:p>
                      <a:pPr algn="ctr"/>
                      <a:r>
                        <a:rPr lang="en-US" sz="2000" b="0" dirty="0">
                          <a:solidFill>
                            <a:schemeClr val="tx1"/>
                          </a:solidFill>
                        </a:rPr>
                        <a:t>Overall PIs:</a:t>
                      </a:r>
                      <a:r>
                        <a:rPr lang="en-US" sz="2000" b="0" baseline="0" dirty="0">
                          <a:solidFill>
                            <a:schemeClr val="tx1"/>
                          </a:solidFill>
                        </a:rPr>
                        <a:t> Thomas J Wang, MD &amp; Jens M. Titze MD</a:t>
                      </a:r>
                      <a:endParaRPr lang="en-US" sz="2000" b="0" dirty="0">
                        <a:solidFill>
                          <a:schemeClr val="tx1"/>
                        </a:solidFill>
                      </a:endParaRPr>
                    </a:p>
                    <a:p>
                      <a:pPr algn="ctr"/>
                      <a:r>
                        <a:rPr lang="en-US" sz="2000" b="0" dirty="0">
                          <a:solidFill>
                            <a:schemeClr val="tx1"/>
                          </a:solidFill>
                        </a:rPr>
                        <a:t>MESA </a:t>
                      </a:r>
                      <a:r>
                        <a:rPr lang="en-US" sz="2000" b="0" baseline="30000" dirty="0">
                          <a:solidFill>
                            <a:schemeClr val="tx1"/>
                          </a:solidFill>
                        </a:rPr>
                        <a:t>23</a:t>
                      </a:r>
                      <a:r>
                        <a:rPr lang="en-US" sz="2000" b="0" dirty="0">
                          <a:solidFill>
                            <a:schemeClr val="tx1"/>
                          </a:solidFill>
                        </a:rPr>
                        <a:t>Na-MRI Reading Center</a:t>
                      </a:r>
                    </a:p>
                    <a:p>
                      <a:pPr algn="ctr"/>
                      <a:r>
                        <a:rPr lang="en-US" sz="2000" b="0" dirty="0">
                          <a:solidFill>
                            <a:schemeClr val="tx1"/>
                          </a:solidFill>
                        </a:rPr>
                        <a:t>Biostatistical</a:t>
                      </a:r>
                      <a:r>
                        <a:rPr lang="en-US" sz="2000" b="0" baseline="0" dirty="0">
                          <a:solidFill>
                            <a:schemeClr val="tx1"/>
                          </a:solidFill>
                        </a:rPr>
                        <a:t> analysis</a:t>
                      </a:r>
                      <a:endParaRPr lang="en-US" sz="2000" b="0" dirty="0">
                        <a:solidFill>
                          <a:schemeClr val="tx1"/>
                        </a:solidFill>
                      </a:endParaRPr>
                    </a:p>
                  </a:txBody>
                  <a:tcPr marL="0" marR="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250723">
                <a:tc>
                  <a:txBody>
                    <a:bodyPr/>
                    <a:lstStyle/>
                    <a:p>
                      <a:pPr algn="ctr"/>
                      <a:r>
                        <a:rPr lang="en-US" sz="2000" b="1" dirty="0">
                          <a:solidFill>
                            <a:schemeClr val="tx1"/>
                          </a:solidFill>
                        </a:rPr>
                        <a:t>Erlangen</a:t>
                      </a: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a:solidFill>
                            <a:schemeClr val="tx1"/>
                          </a:solidFill>
                        </a:rPr>
                        <a:t>Northwestern</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a:solidFill>
                            <a:schemeClr val="tx1"/>
                          </a:solidFill>
                        </a:rPr>
                        <a:t>Vermont</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a:solidFill>
                            <a:schemeClr val="tx1"/>
                          </a:solidFill>
                        </a:rPr>
                        <a:t>Washington</a:t>
                      </a: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26806">
                <a:tc>
                  <a:txBody>
                    <a:bodyPr/>
                    <a:lstStyle/>
                    <a:p>
                      <a:pPr algn="ct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MESA </a:t>
                      </a:r>
                    </a:p>
                    <a:p>
                      <a:pPr algn="ctr"/>
                      <a:r>
                        <a:rPr lang="en-US" dirty="0">
                          <a:solidFill>
                            <a:schemeClr val="tx1"/>
                          </a:solidFill>
                        </a:rPr>
                        <a:t>Field Center</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MESA </a:t>
                      </a:r>
                    </a:p>
                    <a:p>
                      <a:pPr algn="ctr"/>
                      <a:r>
                        <a:rPr lang="en-US" dirty="0">
                          <a:solidFill>
                            <a:schemeClr val="tx1"/>
                          </a:solidFill>
                        </a:rPr>
                        <a:t>Central</a:t>
                      </a:r>
                      <a:r>
                        <a:rPr lang="en-US" baseline="0" dirty="0">
                          <a:solidFill>
                            <a:schemeClr val="tx1"/>
                          </a:solidFill>
                        </a:rPr>
                        <a:t> Lab</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MESA </a:t>
                      </a:r>
                    </a:p>
                    <a:p>
                      <a:pPr algn="ctr"/>
                      <a:r>
                        <a:rPr lang="en-US" dirty="0">
                          <a:solidFill>
                            <a:schemeClr val="tx1"/>
                          </a:solidFill>
                        </a:rPr>
                        <a:t>Coordinating Center</a:t>
                      </a: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14848">
                <a:tc>
                  <a:txBody>
                    <a:bodyPr/>
                    <a:lstStyle/>
                    <a:p>
                      <a:pPr algn="ctr"/>
                      <a:r>
                        <a:rPr lang="en-US" baseline="30000" dirty="0">
                          <a:solidFill>
                            <a:schemeClr val="tx1"/>
                          </a:solidFill>
                        </a:rPr>
                        <a:t>23</a:t>
                      </a:r>
                      <a:r>
                        <a:rPr lang="en-US" dirty="0">
                          <a:solidFill>
                            <a:schemeClr val="tx1"/>
                          </a:solidFill>
                        </a:rPr>
                        <a:t>Na-MRI installation, </a:t>
                      </a:r>
                      <a:r>
                        <a:rPr lang="en-US" baseline="0" dirty="0">
                          <a:solidFill>
                            <a:schemeClr val="tx1"/>
                          </a:solidFill>
                        </a:rPr>
                        <a:t> quality control, and analytics</a:t>
                      </a: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baseline="0" dirty="0">
                          <a:solidFill>
                            <a:schemeClr val="tx1"/>
                          </a:solidFill>
                        </a:rPr>
                        <a:t>Blood pressure,</a:t>
                      </a:r>
                    </a:p>
                    <a:p>
                      <a:pPr algn="ctr"/>
                      <a:r>
                        <a:rPr lang="en-US" baseline="30000" dirty="0">
                          <a:solidFill>
                            <a:schemeClr val="tx1"/>
                          </a:solidFill>
                        </a:rPr>
                        <a:t>23</a:t>
                      </a:r>
                      <a:r>
                        <a:rPr lang="en-US" baseline="0" dirty="0">
                          <a:solidFill>
                            <a:schemeClr val="tx1"/>
                          </a:solidFill>
                        </a:rPr>
                        <a:t>Na-MRI scans,</a:t>
                      </a:r>
                    </a:p>
                    <a:p>
                      <a:pPr algn="ctr"/>
                      <a:r>
                        <a:rPr lang="en-US" baseline="0" dirty="0">
                          <a:solidFill>
                            <a:schemeClr val="tx1"/>
                          </a:solidFill>
                        </a:rPr>
                        <a:t>phlebotomy</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Flow</a:t>
                      </a:r>
                      <a:r>
                        <a:rPr lang="en-US" baseline="0" dirty="0">
                          <a:solidFill>
                            <a:schemeClr val="tx1"/>
                          </a:solidFill>
                        </a:rPr>
                        <a:t> cytometry (Th17),</a:t>
                      </a:r>
                    </a:p>
                    <a:p>
                      <a:pPr algn="ctr"/>
                      <a:r>
                        <a:rPr lang="en-US" baseline="0" dirty="0">
                          <a:solidFill>
                            <a:schemeClr val="tx1"/>
                          </a:solidFill>
                        </a:rPr>
                        <a:t>Cytokines (IL17)</a:t>
                      </a:r>
                    </a:p>
                    <a:p>
                      <a:pPr algn="ctr"/>
                      <a:r>
                        <a:rPr lang="en-US" baseline="0" dirty="0">
                          <a:solidFill>
                            <a:schemeClr val="tx1"/>
                          </a:solidFill>
                        </a:rPr>
                        <a:t>Serum Na+</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Administration,</a:t>
                      </a:r>
                    </a:p>
                    <a:p>
                      <a:pPr algn="ctr"/>
                      <a:r>
                        <a:rPr lang="en-US" dirty="0">
                          <a:solidFill>
                            <a:schemeClr val="tx1"/>
                          </a:solidFill>
                        </a:rPr>
                        <a:t>Data</a:t>
                      </a:r>
                      <a:r>
                        <a:rPr lang="en-US" baseline="0" dirty="0">
                          <a:solidFill>
                            <a:schemeClr val="tx1"/>
                          </a:solidFill>
                        </a:rPr>
                        <a:t> storage,</a:t>
                      </a:r>
                    </a:p>
                    <a:p>
                      <a:pPr algn="ctr"/>
                      <a:r>
                        <a:rPr lang="en-US" baseline="0" dirty="0">
                          <a:solidFill>
                            <a:schemeClr val="tx1"/>
                          </a:solidFill>
                        </a:rPr>
                        <a:t>Publication oversight</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4848">
                <a:tc>
                  <a:txBody>
                    <a:bodyPr/>
                    <a:lstStyle/>
                    <a:p>
                      <a:pPr algn="ctr"/>
                      <a:r>
                        <a:rPr lang="en-US" dirty="0">
                          <a:solidFill>
                            <a:schemeClr val="tx1"/>
                          </a:solidFill>
                        </a:rPr>
                        <a:t>Peter</a:t>
                      </a:r>
                      <a:r>
                        <a:rPr lang="en-US" baseline="0" dirty="0">
                          <a:solidFill>
                            <a:schemeClr val="tx1"/>
                          </a:solidFill>
                        </a:rPr>
                        <a:t> Linz</a:t>
                      </a:r>
                    </a:p>
                    <a:p>
                      <a:pPr algn="ctr"/>
                      <a:r>
                        <a:rPr lang="en-US" baseline="0" dirty="0">
                          <a:solidFill>
                            <a:schemeClr val="tx1"/>
                          </a:solidFill>
                        </a:rPr>
                        <a:t>Michael </a:t>
                      </a:r>
                      <a:r>
                        <a:rPr lang="en-US" baseline="0" dirty="0" err="1">
                          <a:solidFill>
                            <a:schemeClr val="tx1"/>
                          </a:solidFill>
                        </a:rPr>
                        <a:t>Uder</a:t>
                      </a:r>
                      <a:endParaRPr lang="en-US" baseline="0"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a:solidFill>
                            <a:schemeClr val="tx1"/>
                          </a:solidFill>
                        </a:rPr>
                        <a:t>Kiang Liu</a:t>
                      </a:r>
                    </a:p>
                    <a:p>
                      <a:pPr algn="ctr"/>
                      <a:r>
                        <a:rPr lang="en-US" baseline="0" dirty="0">
                          <a:solidFill>
                            <a:schemeClr val="tx1"/>
                          </a:solidFill>
                        </a:rPr>
                        <a:t>Norrina Allen</a:t>
                      </a:r>
                    </a:p>
                    <a:p>
                      <a:pPr algn="ctr"/>
                      <a:r>
                        <a:rPr lang="en-US" baseline="0" dirty="0">
                          <a:solidFill>
                            <a:schemeClr val="tx1"/>
                          </a:solidFill>
                        </a:rPr>
                        <a:t>James Carr</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a:solidFill>
                            <a:schemeClr val="tx1"/>
                          </a:solidFill>
                        </a:rPr>
                        <a:t>Russ Tracy</a:t>
                      </a:r>
                    </a:p>
                    <a:p>
                      <a:pPr algn="ctr"/>
                      <a:r>
                        <a:rPr lang="en-US" baseline="0" dirty="0">
                          <a:solidFill>
                            <a:schemeClr val="tx1"/>
                          </a:solidFill>
                        </a:rPr>
                        <a:t>Peggy Doyle</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Richard </a:t>
                      </a:r>
                      <a:r>
                        <a:rPr lang="en-US" dirty="0" err="1">
                          <a:solidFill>
                            <a:schemeClr val="tx1"/>
                          </a:solidFill>
                        </a:rPr>
                        <a:t>Kronmal</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E52F4BA1-8948-4897-AC57-176C91ECAD43}" type="slidenum">
              <a:rPr lang="en-US" smtClean="0"/>
              <a:t>1</a:t>
            </a:fld>
            <a:endParaRPr lang="en-US"/>
          </a:p>
        </p:txBody>
      </p:sp>
    </p:spTree>
    <p:extLst>
      <p:ext uri="{BB962C8B-B14F-4D97-AF65-F5344CB8AC3E}">
        <p14:creationId xmlns:p14="http://schemas.microsoft.com/office/powerpoint/2010/main" val="398120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152400"/>
            <a:ext cx="9144000" cy="52322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800" dirty="0">
                <a:solidFill>
                  <a:prstClr val="black"/>
                </a:solidFill>
                <a:latin typeface="Arial"/>
                <a:ea typeface="ＭＳ Ｐゴシック" pitchFamily="34" charset="-128"/>
                <a:cs typeface="Arial" charset="0"/>
              </a:rPr>
              <a:t>Concept: tissue Na+  →  Th17 inflammation  →   ↑BP</a:t>
            </a: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E52F4BA1-8948-4897-AC57-176C91ECAD43}" type="slidenum">
              <a:rPr lang="en-US" smtClean="0"/>
              <a:t>2</a:t>
            </a:fld>
            <a:endParaRPr lang="en-US"/>
          </a:p>
        </p:txBody>
      </p:sp>
      <p:grpSp>
        <p:nvGrpSpPr>
          <p:cNvPr id="9" name="Group 8"/>
          <p:cNvGrpSpPr/>
          <p:nvPr/>
        </p:nvGrpSpPr>
        <p:grpSpPr>
          <a:xfrm>
            <a:off x="0" y="1109392"/>
            <a:ext cx="9144000" cy="4224608"/>
            <a:chOff x="0" y="1109392"/>
            <a:chExt cx="9144000" cy="4224608"/>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09392"/>
              <a:ext cx="9144000" cy="4224608"/>
            </a:xfrm>
            <a:prstGeom prst="rect">
              <a:avLst/>
            </a:prstGeom>
          </p:spPr>
        </p:pic>
        <p:sp>
          <p:nvSpPr>
            <p:cNvPr id="4" name="Oval 3"/>
            <p:cNvSpPr/>
            <p:nvPr/>
          </p:nvSpPr>
          <p:spPr>
            <a:xfrm>
              <a:off x="7736006" y="1295400"/>
              <a:ext cx="1407994" cy="1295400"/>
            </a:xfrm>
            <a:prstGeom prst="ellipse">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029200" y="3429000"/>
              <a:ext cx="3962400" cy="914400"/>
            </a:xfrm>
            <a:prstGeom prst="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2882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a:solidFill>
                  <a:prstClr val="black"/>
                </a:solidFill>
                <a:latin typeface="Arial"/>
                <a:ea typeface="ＭＳ Ｐゴシック" pitchFamily="34" charset="-128"/>
                <a:cs typeface="Arial" charset="0"/>
              </a:rPr>
              <a:t>Specific Aims</a:t>
            </a:r>
          </a:p>
        </p:txBody>
      </p:sp>
      <p:cxnSp>
        <p:nvCxnSpPr>
          <p:cNvPr id="14" name="Straight Connector 13"/>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457200" y="1219200"/>
            <a:ext cx="8229600" cy="4985980"/>
          </a:xfrm>
          <a:prstGeom prst="rect">
            <a:avLst/>
          </a:prstGeom>
          <a:noFill/>
        </p:spPr>
        <p:txBody>
          <a:bodyPr wrap="square" rtlCol="0">
            <a:spAutoFit/>
          </a:bodyPr>
          <a:lstStyle/>
          <a:p>
            <a:r>
              <a:rPr lang="en-US" sz="2000" b="1" dirty="0"/>
              <a:t>Aim 1. To</a:t>
            </a:r>
            <a:r>
              <a:rPr lang="en-US" sz="2000" b="1" i="1" dirty="0"/>
              <a:t> </a:t>
            </a:r>
            <a:r>
              <a:rPr lang="en-US" sz="2000" b="1" dirty="0"/>
              <a:t>define the distribution of tissue Na+ content in middle-aged to elderly individuals in the</a:t>
            </a:r>
            <a:r>
              <a:rPr lang="en-US" sz="2000" dirty="0"/>
              <a:t> </a:t>
            </a:r>
            <a:r>
              <a:rPr lang="en-US" sz="2000" b="1" dirty="0"/>
              <a:t>community</a:t>
            </a:r>
            <a:r>
              <a:rPr lang="en-US" sz="2000" dirty="0"/>
              <a:t>.  We will non-invasively quantify skin and muscle Na+ concentration using </a:t>
            </a:r>
            <a:r>
              <a:rPr lang="en-US" sz="2000" baseline="30000" dirty="0"/>
              <a:t>23</a:t>
            </a:r>
            <a:r>
              <a:rPr lang="en-US" sz="2000" dirty="0"/>
              <a:t>Na-MRI in MESA participants at the Chicago, IL field center during exam 6 (2016-2018).  </a:t>
            </a:r>
          </a:p>
          <a:p>
            <a:r>
              <a:rPr lang="en-US" sz="2000" dirty="0"/>
              <a:t> </a:t>
            </a:r>
          </a:p>
          <a:p>
            <a:r>
              <a:rPr lang="en-US" sz="2000" b="1" dirty="0"/>
              <a:t>Aim 2. To investigate the association of tissue Na+ levels with blood pressure.</a:t>
            </a:r>
            <a:r>
              <a:rPr lang="en-US" sz="2000" dirty="0"/>
              <a:t>  Blood pressure will be measured in MESA participants and the association between skin Na+ concentration and systolic blood pressure will be examined in multivariable-adjusted linear regression analyses.  </a:t>
            </a:r>
          </a:p>
          <a:p>
            <a:r>
              <a:rPr lang="en-US" sz="2000" dirty="0"/>
              <a:t> </a:t>
            </a:r>
          </a:p>
          <a:p>
            <a:r>
              <a:rPr lang="en-US" sz="2000" b="1" dirty="0"/>
              <a:t>Aim 3. To examine the association of tissue Na+ with Th17 and other cellular markers of inflammation.</a:t>
            </a:r>
            <a:r>
              <a:rPr lang="en-US" sz="2000" dirty="0"/>
              <a:t>  Circulating immune cells, including Th17 cells, will be quantified via flow cytometry among MESA participants who undergo </a:t>
            </a:r>
            <a:r>
              <a:rPr lang="en-US" sz="2000" baseline="30000" dirty="0"/>
              <a:t>23</a:t>
            </a:r>
            <a:r>
              <a:rPr lang="en-US" sz="2000" dirty="0"/>
              <a:t>Na-MRI.  The association between skin Na+ concentration and Th17 cells will be examined in multivariable-adjusted linear regression analyses.</a:t>
            </a:r>
          </a:p>
          <a:p>
            <a:endParaRPr lang="en-US" sz="2000" dirty="0"/>
          </a:p>
        </p:txBody>
      </p:sp>
      <p:sp>
        <p:nvSpPr>
          <p:cNvPr id="3" name="Slide Number Placeholder 2"/>
          <p:cNvSpPr>
            <a:spLocks noGrp="1"/>
          </p:cNvSpPr>
          <p:nvPr>
            <p:ph type="sldNum" sz="quarter" idx="12"/>
          </p:nvPr>
        </p:nvSpPr>
        <p:spPr/>
        <p:txBody>
          <a:bodyPr/>
          <a:lstStyle/>
          <a:p>
            <a:fld id="{E52F4BA1-8948-4897-AC57-176C91ECAD43}" type="slidenum">
              <a:rPr lang="en-US" smtClean="0"/>
              <a:t>3</a:t>
            </a:fld>
            <a:endParaRPr lang="en-US"/>
          </a:p>
        </p:txBody>
      </p:sp>
    </p:spTree>
    <p:extLst>
      <p:ext uri="{BB962C8B-B14F-4D97-AF65-F5344CB8AC3E}">
        <p14:creationId xmlns:p14="http://schemas.microsoft.com/office/powerpoint/2010/main" val="127060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0"/>
            <a:ext cx="91440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000" dirty="0">
                <a:solidFill>
                  <a:prstClr val="black"/>
                </a:solidFill>
                <a:latin typeface="Arial"/>
                <a:ea typeface="ＭＳ Ｐゴシック" pitchFamily="34" charset="-128"/>
                <a:cs typeface="Arial" charset="0"/>
              </a:rPr>
              <a:t>Distribution &amp; correlates of skin sodium</a:t>
            </a: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pic>
        <p:nvPicPr>
          <p:cNvPr id="7"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35" t="4275" r="3801" b="4583"/>
          <a:stretch/>
        </p:blipFill>
        <p:spPr bwMode="auto">
          <a:xfrm>
            <a:off x="457200" y="990600"/>
            <a:ext cx="3657600" cy="2625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39" t="4999" r="4066" b="3859"/>
          <a:stretch/>
        </p:blipFill>
        <p:spPr bwMode="auto">
          <a:xfrm>
            <a:off x="5105400" y="990600"/>
            <a:ext cx="3657600" cy="261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566" t="10424" r="5660" b="4582"/>
          <a:stretch/>
        </p:blipFill>
        <p:spPr bwMode="auto">
          <a:xfrm>
            <a:off x="445827" y="3886200"/>
            <a:ext cx="3657600" cy="251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974" t="20551" r="5526" b="1908"/>
          <a:stretch/>
        </p:blipFill>
        <p:spPr bwMode="auto">
          <a:xfrm>
            <a:off x="5105400" y="4226867"/>
            <a:ext cx="3657600" cy="2250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4542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a:solidFill>
                  <a:prstClr val="black"/>
                </a:solidFill>
                <a:latin typeface="Arial"/>
                <a:ea typeface="ＭＳ Ｐゴシック" pitchFamily="34" charset="-128"/>
                <a:cs typeface="Arial" charset="0"/>
              </a:rPr>
              <a:t>Pulse pressure &amp; skin sodium</a:t>
            </a: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1676400" y="6336268"/>
            <a:ext cx="6553200" cy="369332"/>
          </a:xfrm>
          <a:prstGeom prst="rect">
            <a:avLst/>
          </a:prstGeom>
          <a:noFill/>
        </p:spPr>
        <p:txBody>
          <a:bodyPr wrap="square" rtlCol="0">
            <a:spAutoFit/>
          </a:bodyPr>
          <a:lstStyle/>
          <a:p>
            <a:r>
              <a:rPr lang="en-US" dirty="0"/>
              <a:t>Adjusted for age, sex, race, HTN med, SBP, BMI, muscle sodium</a:t>
            </a:r>
          </a:p>
        </p:txBody>
      </p:sp>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3566" t="6084" r="3537" b="4944"/>
          <a:stretch/>
        </p:blipFill>
        <p:spPr bwMode="auto">
          <a:xfrm>
            <a:off x="914400" y="1030657"/>
            <a:ext cx="7315200" cy="5141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2908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a:solidFill>
                  <a:prstClr val="black"/>
                </a:solidFill>
                <a:latin typeface="Arial"/>
                <a:ea typeface="ＭＳ Ｐゴシック" pitchFamily="34" charset="-128"/>
                <a:cs typeface="Arial" charset="0"/>
              </a:rPr>
              <a:t>Flow cytometry &amp; Proteomics</a:t>
            </a:r>
          </a:p>
        </p:txBody>
      </p:sp>
      <p:cxnSp>
        <p:nvCxnSpPr>
          <p:cNvPr id="14" name="Straight Connector 13"/>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7" name="Content Placeholder 6">
            <a:extLst>
              <a:ext uri="{FF2B5EF4-FFF2-40B4-BE49-F238E27FC236}">
                <a16:creationId xmlns:a16="http://schemas.microsoft.com/office/drawing/2014/main" id="{8940CBCB-16F0-4217-A8B9-A90C70B4E1EC}"/>
              </a:ext>
            </a:extLst>
          </p:cNvPr>
          <p:cNvSpPr>
            <a:spLocks noGrp="1"/>
          </p:cNvSpPr>
          <p:nvPr>
            <p:ph idx="1"/>
          </p:nvPr>
        </p:nvSpPr>
        <p:spPr/>
        <p:txBody>
          <a:bodyPr>
            <a:normAutofit fontScale="92500" lnSpcReduction="10000"/>
          </a:bodyPr>
          <a:lstStyle/>
          <a:p>
            <a:r>
              <a:rPr lang="en-US" dirty="0"/>
              <a:t>Flow cytometry</a:t>
            </a:r>
          </a:p>
          <a:p>
            <a:endParaRPr lang="en-US" dirty="0"/>
          </a:p>
          <a:p>
            <a:endParaRPr lang="en-US" dirty="0"/>
          </a:p>
          <a:p>
            <a:endParaRPr lang="en-US" dirty="0"/>
          </a:p>
          <a:p>
            <a:endParaRPr lang="en-US" dirty="0"/>
          </a:p>
          <a:p>
            <a:endParaRPr lang="en-US" dirty="0"/>
          </a:p>
          <a:p>
            <a:endParaRPr lang="en-US" dirty="0"/>
          </a:p>
          <a:p>
            <a:r>
              <a:rPr lang="en-US" dirty="0"/>
              <a:t>Proteomic  profiling  of ~ 90 inflammation related proteins completed on ~ 500 serum samples</a:t>
            </a:r>
          </a:p>
          <a:p>
            <a:endParaRPr lang="en-US" dirty="0"/>
          </a:p>
        </p:txBody>
      </p:sp>
      <p:sp>
        <p:nvSpPr>
          <p:cNvPr id="3" name="Slide Number Placeholder 2"/>
          <p:cNvSpPr>
            <a:spLocks noGrp="1"/>
          </p:cNvSpPr>
          <p:nvPr>
            <p:ph type="sldNum" sz="quarter" idx="12"/>
          </p:nvPr>
        </p:nvSpPr>
        <p:spPr/>
        <p:txBody>
          <a:bodyPr/>
          <a:lstStyle/>
          <a:p>
            <a:fld id="{E52F4BA1-8948-4897-AC57-176C91ECAD43}" type="slidenum">
              <a:rPr lang="en-US" smtClean="0"/>
              <a:t>6</a:t>
            </a:fld>
            <a:endParaRPr lang="en-US"/>
          </a:p>
        </p:txBody>
      </p:sp>
      <p:graphicFrame>
        <p:nvGraphicFramePr>
          <p:cNvPr id="4" name="Table 3">
            <a:extLst>
              <a:ext uri="{FF2B5EF4-FFF2-40B4-BE49-F238E27FC236}">
                <a16:creationId xmlns:a16="http://schemas.microsoft.com/office/drawing/2014/main" id="{A8E3C2C1-D029-4A06-B4B6-936FBD8762C8}"/>
              </a:ext>
            </a:extLst>
          </p:cNvPr>
          <p:cNvGraphicFramePr>
            <a:graphicFrameLocks noGrp="1"/>
          </p:cNvGraphicFramePr>
          <p:nvPr>
            <p:extLst>
              <p:ext uri="{D42A27DB-BD31-4B8C-83A1-F6EECF244321}">
                <p14:modId xmlns:p14="http://schemas.microsoft.com/office/powerpoint/2010/main" val="4028610192"/>
              </p:ext>
            </p:extLst>
          </p:nvPr>
        </p:nvGraphicFramePr>
        <p:xfrm>
          <a:off x="1143000" y="2343696"/>
          <a:ext cx="7162800" cy="2438399"/>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173303929"/>
                    </a:ext>
                  </a:extLst>
                </a:gridCol>
                <a:gridCol w="3048000">
                  <a:extLst>
                    <a:ext uri="{9D8B030D-6E8A-4147-A177-3AD203B41FA5}">
                      <a16:colId xmlns:a16="http://schemas.microsoft.com/office/drawing/2014/main" val="3548922658"/>
                    </a:ext>
                  </a:extLst>
                </a:gridCol>
                <a:gridCol w="3048000">
                  <a:extLst>
                    <a:ext uri="{9D8B030D-6E8A-4147-A177-3AD203B41FA5}">
                      <a16:colId xmlns:a16="http://schemas.microsoft.com/office/drawing/2014/main" val="2228070175"/>
                    </a:ext>
                  </a:extLst>
                </a:gridCol>
              </a:tblGrid>
              <a:tr h="890546">
                <a:tc>
                  <a:txBody>
                    <a:bodyPr/>
                    <a:lstStyle/>
                    <a:p>
                      <a:r>
                        <a:rPr lang="en-US" dirty="0"/>
                        <a:t>N = 503</a:t>
                      </a:r>
                    </a:p>
                  </a:txBody>
                  <a:tcPr/>
                </a:tc>
                <a:tc>
                  <a:txBody>
                    <a:bodyPr/>
                    <a:lstStyle/>
                    <a:p>
                      <a:pPr algn="ctr"/>
                      <a:r>
                        <a:rPr lang="en-US" dirty="0"/>
                        <a:t>CD4 + Lymphocytes</a:t>
                      </a:r>
                    </a:p>
                    <a:p>
                      <a:pPr algn="ctr"/>
                      <a:r>
                        <a:rPr lang="en-US" dirty="0"/>
                        <a:t>54.5 % (43.3, 63.7)</a:t>
                      </a:r>
                    </a:p>
                  </a:txBody>
                  <a:tcPr/>
                </a:tc>
                <a:tc>
                  <a:txBody>
                    <a:bodyPr/>
                    <a:lstStyle/>
                    <a:p>
                      <a:pPr algn="ctr"/>
                      <a:r>
                        <a:rPr lang="en-US" dirty="0"/>
                        <a:t>CD8 + Lymphocytes</a:t>
                      </a:r>
                    </a:p>
                    <a:p>
                      <a:pPr algn="ctr"/>
                      <a:r>
                        <a:rPr lang="en-US" dirty="0"/>
                        <a:t>12.0% (8.0, 17.6)</a:t>
                      </a:r>
                    </a:p>
                  </a:txBody>
                  <a:tcPr/>
                </a:tc>
                <a:extLst>
                  <a:ext uri="{0D108BD9-81ED-4DB2-BD59-A6C34878D82A}">
                    <a16:rowId xmlns:a16="http://schemas.microsoft.com/office/drawing/2014/main" val="645805036"/>
                  </a:ext>
                </a:extLst>
              </a:tr>
              <a:tr h="515951">
                <a:tc>
                  <a:txBody>
                    <a:bodyPr/>
                    <a:lstStyle/>
                    <a:p>
                      <a:r>
                        <a:rPr lang="en-US" dirty="0"/>
                        <a:t>Th1, %</a:t>
                      </a:r>
                    </a:p>
                  </a:txBody>
                  <a:tcPr/>
                </a:tc>
                <a:tc>
                  <a:txBody>
                    <a:bodyPr/>
                    <a:lstStyle/>
                    <a:p>
                      <a:pPr algn="ctr"/>
                      <a:r>
                        <a:rPr lang="en-US" dirty="0"/>
                        <a:t>13.0 (7.9, 19.4)</a:t>
                      </a:r>
                    </a:p>
                  </a:txBody>
                  <a:tcPr/>
                </a:tc>
                <a:tc>
                  <a:txBody>
                    <a:bodyPr/>
                    <a:lstStyle/>
                    <a:p>
                      <a:pPr algn="ctr"/>
                      <a:r>
                        <a:rPr lang="en-US" dirty="0"/>
                        <a:t>52.9 (36.0, 67.4)</a:t>
                      </a:r>
                    </a:p>
                  </a:txBody>
                  <a:tcPr/>
                </a:tc>
                <a:extLst>
                  <a:ext uri="{0D108BD9-81ED-4DB2-BD59-A6C34878D82A}">
                    <a16:rowId xmlns:a16="http://schemas.microsoft.com/office/drawing/2014/main" val="3856799969"/>
                  </a:ext>
                </a:extLst>
              </a:tr>
              <a:tr h="515951">
                <a:tc>
                  <a:txBody>
                    <a:bodyPr/>
                    <a:lstStyle/>
                    <a:p>
                      <a:r>
                        <a:rPr lang="en-US" dirty="0"/>
                        <a:t>Th2, %</a:t>
                      </a:r>
                    </a:p>
                  </a:txBody>
                  <a:tcPr/>
                </a:tc>
                <a:tc>
                  <a:txBody>
                    <a:bodyPr/>
                    <a:lstStyle/>
                    <a:p>
                      <a:pPr algn="ctr"/>
                      <a:r>
                        <a:rPr lang="en-US" dirty="0"/>
                        <a:t>3.2 (2.1, 4.6)</a:t>
                      </a:r>
                    </a:p>
                  </a:txBody>
                  <a:tcPr/>
                </a:tc>
                <a:tc>
                  <a:txBody>
                    <a:bodyPr/>
                    <a:lstStyle/>
                    <a:p>
                      <a:pPr algn="ctr"/>
                      <a:r>
                        <a:rPr lang="en-US" dirty="0"/>
                        <a:t>6.1 (4.1, 8.2)</a:t>
                      </a:r>
                    </a:p>
                  </a:txBody>
                  <a:tcPr/>
                </a:tc>
                <a:extLst>
                  <a:ext uri="{0D108BD9-81ED-4DB2-BD59-A6C34878D82A}">
                    <a16:rowId xmlns:a16="http://schemas.microsoft.com/office/drawing/2014/main" val="1509507737"/>
                  </a:ext>
                </a:extLst>
              </a:tr>
              <a:tr h="515951">
                <a:tc>
                  <a:txBody>
                    <a:bodyPr/>
                    <a:lstStyle/>
                    <a:p>
                      <a:r>
                        <a:rPr lang="en-US" dirty="0"/>
                        <a:t>Th17, %</a:t>
                      </a:r>
                    </a:p>
                  </a:txBody>
                  <a:tcPr/>
                </a:tc>
                <a:tc>
                  <a:txBody>
                    <a:bodyPr/>
                    <a:lstStyle/>
                    <a:p>
                      <a:pPr algn="ctr"/>
                      <a:r>
                        <a:rPr lang="en-US" dirty="0"/>
                        <a:t>1.1 (0.7, 1.5)</a:t>
                      </a:r>
                    </a:p>
                  </a:txBody>
                  <a:tcPr/>
                </a:tc>
                <a:tc>
                  <a:txBody>
                    <a:bodyPr/>
                    <a:lstStyle/>
                    <a:p>
                      <a:pPr algn="ctr"/>
                      <a:r>
                        <a:rPr lang="en-US" dirty="0"/>
                        <a:t>2.6 (1.7, 4.1)</a:t>
                      </a:r>
                    </a:p>
                  </a:txBody>
                  <a:tcPr/>
                </a:tc>
                <a:extLst>
                  <a:ext uri="{0D108BD9-81ED-4DB2-BD59-A6C34878D82A}">
                    <a16:rowId xmlns:a16="http://schemas.microsoft.com/office/drawing/2014/main" val="1020659029"/>
                  </a:ext>
                </a:extLst>
              </a:tr>
            </a:tbl>
          </a:graphicData>
        </a:graphic>
      </p:graphicFrame>
    </p:spTree>
    <p:extLst>
      <p:ext uri="{BB962C8B-B14F-4D97-AF65-F5344CB8AC3E}">
        <p14:creationId xmlns:p14="http://schemas.microsoft.com/office/powerpoint/2010/main" val="3804648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2018</TotalTime>
  <Words>386</Words>
  <Application>Microsoft Macintosh PowerPoint</Application>
  <PresentationFormat>On-screen Show (4:3)</PresentationFormat>
  <Paragraphs>77</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Vanderbilt University Medical Center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Gupta, Deepak K</dc:creator>
  <cp:lastModifiedBy>Norrina Bai Allen</cp:lastModifiedBy>
  <cp:revision>46</cp:revision>
  <dcterms:created xsi:type="dcterms:W3CDTF">2017-02-21T14:12:08Z</dcterms:created>
  <dcterms:modified xsi:type="dcterms:W3CDTF">2019-03-27T17:45:24Z</dcterms:modified>
</cp:coreProperties>
</file>