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75" r:id="rId5"/>
    <p:sldId id="274" r:id="rId6"/>
    <p:sldId id="273" r:id="rId7"/>
    <p:sldId id="259" r:id="rId8"/>
    <p:sldId id="260" r:id="rId9"/>
    <p:sldId id="261" r:id="rId10"/>
    <p:sldId id="262" r:id="rId11"/>
    <p:sldId id="264" r:id="rId12"/>
    <p:sldId id="263" r:id="rId13"/>
    <p:sldId id="272" r:id="rId14"/>
    <p:sldId id="276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-18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B4C4B1-4AF2-624E-A11D-6E291E295103}" type="datetimeFigureOut">
              <a:rPr lang="en-US" smtClean="0"/>
              <a:t>3/28/18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8A9182-A061-E246-B3AC-6C52C534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03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1400736" y="914977"/>
            <a:ext cx="4055129" cy="313459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4098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046350" y="4352637"/>
            <a:ext cx="4770904" cy="347806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85725" indent="-8572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>
              <a:lnSpc>
                <a:spcPct val="93000"/>
              </a:lnSpc>
              <a:spcBef>
                <a:spcPct val="0"/>
              </a:spcBef>
              <a:buSzPct val="45000"/>
              <a:buFont typeface="Wingdings" charset="0"/>
              <a:buNone/>
            </a:pPr>
            <a:r>
              <a:rPr lang="en-GB">
                <a:latin typeface="Arial" charset="0"/>
                <a:cs typeface="msgothic" charset="0"/>
              </a:rPr>
              <a:t>A, Dose‐response restricted cubic spline graphs for the association of mean log‐transformed high‐sensitivity C‐reactive protein (ln hs‐CRP) levels and coronary artery calcium (CAC) &gt;0 with smoking intensity. B, Graphs restricted to smoking ≤20 cigarettes per day.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1400736" y="914977"/>
            <a:ext cx="4055129" cy="313459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4098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046350" y="4352637"/>
            <a:ext cx="4770904" cy="347806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85725" indent="-8572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>
              <a:lnSpc>
                <a:spcPct val="93000"/>
              </a:lnSpc>
              <a:spcBef>
                <a:spcPct val="0"/>
              </a:spcBef>
              <a:buSzPct val="45000"/>
              <a:buFont typeface="Wingdings" charset="0"/>
              <a:buNone/>
            </a:pPr>
            <a:r>
              <a:rPr lang="en-GB">
                <a:latin typeface="Arial" charset="0"/>
                <a:cs typeface="msgothic" charset="0"/>
              </a:rPr>
              <a:t>Age‐ and sex‐adjusted associations of (A) log‐transformed high‐sensitivity C‐reactive protein and (B) coronary artery calcium (CAC) &gt;0 with years since quitting smoking among former smokers in men and women.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EF was available in 195 participants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A9182-A061-E246-B3AC-6C52C534840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2546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A9182-A061-E246-B3AC-6C52C534840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7449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Over a median 12.2 years of follow up, there were 279 cases of incident HF. The incidence rate of HFrEF was 2.15 cases per 1000 person-years and that of HFpEF was 1.86 per 1000 person-years.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A9182-A061-E246-B3AC-6C52C534840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480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1903E-30CC-3D45-95CA-405A94EC5ABC}" type="datetimeFigureOut">
              <a:rPr lang="en-US" smtClean="0"/>
              <a:t>3/28/18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198DE-FF97-CC48-8DFD-07C25C09D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22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1903E-30CC-3D45-95CA-405A94EC5ABC}" type="datetimeFigureOut">
              <a:rPr lang="en-US" smtClean="0"/>
              <a:t>3/28/18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198DE-FF97-CC48-8DFD-07C25C09D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714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1903E-30CC-3D45-95CA-405A94EC5ABC}" type="datetimeFigureOut">
              <a:rPr lang="en-US" smtClean="0"/>
              <a:t>3/28/18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198DE-FF97-CC48-8DFD-07C25C09D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786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1903E-30CC-3D45-95CA-405A94EC5ABC}" type="datetimeFigureOut">
              <a:rPr lang="en-US" smtClean="0"/>
              <a:t>3/28/18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198DE-FF97-CC48-8DFD-07C25C09D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525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1903E-30CC-3D45-95CA-405A94EC5ABC}" type="datetimeFigureOut">
              <a:rPr lang="en-US" smtClean="0"/>
              <a:t>3/28/18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198DE-FF97-CC48-8DFD-07C25C09D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92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1903E-30CC-3D45-95CA-405A94EC5ABC}" type="datetimeFigureOut">
              <a:rPr lang="en-US" smtClean="0"/>
              <a:t>3/28/18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198DE-FF97-CC48-8DFD-07C25C09D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166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1903E-30CC-3D45-95CA-405A94EC5ABC}" type="datetimeFigureOut">
              <a:rPr lang="en-US" smtClean="0"/>
              <a:t>3/28/18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198DE-FF97-CC48-8DFD-07C25C09D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047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1903E-30CC-3D45-95CA-405A94EC5ABC}" type="datetimeFigureOut">
              <a:rPr lang="en-US" smtClean="0"/>
              <a:t>3/28/18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198DE-FF97-CC48-8DFD-07C25C09D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984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1903E-30CC-3D45-95CA-405A94EC5ABC}" type="datetimeFigureOut">
              <a:rPr lang="en-US" smtClean="0"/>
              <a:t>3/28/18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198DE-FF97-CC48-8DFD-07C25C09D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301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1903E-30CC-3D45-95CA-405A94EC5ABC}" type="datetimeFigureOut">
              <a:rPr lang="en-US" smtClean="0"/>
              <a:t>3/28/18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198DE-FF97-CC48-8DFD-07C25C09D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770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1903E-30CC-3D45-95CA-405A94EC5ABC}" type="datetimeFigureOut">
              <a:rPr lang="en-US" smtClean="0"/>
              <a:t>3/28/18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198DE-FF97-CC48-8DFD-07C25C09D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371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E1903E-30CC-3D45-95CA-405A94EC5ABC}" type="datetimeFigureOut">
              <a:rPr lang="en-US" smtClean="0"/>
              <a:t>3/28/18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198DE-FF97-CC48-8DFD-07C25C09D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386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5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The Relationship of Cigarette Smoking and Incident Heart Failure: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Results from the Multi-Ethnic Study of Atherosclerosis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17526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 </a:t>
            </a:r>
          </a:p>
          <a:p>
            <a:r>
              <a:rPr lang="en-US" dirty="0" smtClean="0"/>
              <a:t>Mahmoud </a:t>
            </a:r>
            <a:r>
              <a:rPr lang="en-US" dirty="0"/>
              <a:t>Al Rifai, Megan Watson</a:t>
            </a:r>
            <a:r>
              <a:rPr lang="en-US" dirty="0" smtClean="0"/>
              <a:t>, </a:t>
            </a:r>
            <a:r>
              <a:rPr lang="en-US" dirty="0"/>
              <a:t>Zeina </a:t>
            </a:r>
            <a:r>
              <a:rPr lang="en-US" dirty="0" err="1"/>
              <a:t>Dardari</a:t>
            </a:r>
            <a:r>
              <a:rPr lang="en-US" dirty="0" smtClean="0"/>
              <a:t>, </a:t>
            </a:r>
            <a:r>
              <a:rPr lang="en-US" dirty="0" err="1"/>
              <a:t>Sina</a:t>
            </a:r>
            <a:r>
              <a:rPr lang="en-US" dirty="0"/>
              <a:t> </a:t>
            </a:r>
            <a:r>
              <a:rPr lang="en-US" dirty="0" err="1"/>
              <a:t>Kianoush</a:t>
            </a:r>
            <a:r>
              <a:rPr lang="en-US" dirty="0" smtClean="0"/>
              <a:t>, </a:t>
            </a:r>
            <a:r>
              <a:rPr lang="en-US" dirty="0"/>
              <a:t>Michael E. Hall</a:t>
            </a:r>
            <a:r>
              <a:rPr lang="en-US" dirty="0" smtClean="0"/>
              <a:t>,</a:t>
            </a:r>
            <a:r>
              <a:rPr lang="en-US" baseline="30000" dirty="0" smtClean="0"/>
              <a:t> </a:t>
            </a:r>
            <a:r>
              <a:rPr lang="en-US" dirty="0" smtClean="0"/>
              <a:t>Andrew </a:t>
            </a:r>
            <a:r>
              <a:rPr lang="en-US" dirty="0"/>
              <a:t>P. </a:t>
            </a:r>
            <a:r>
              <a:rPr lang="en-US" dirty="0" err="1"/>
              <a:t>DeFilippis</a:t>
            </a:r>
            <a:r>
              <a:rPr lang="en-US" dirty="0" smtClean="0"/>
              <a:t>, </a:t>
            </a:r>
            <a:r>
              <a:rPr lang="en-US" dirty="0"/>
              <a:t>Rachel J. Keith</a:t>
            </a:r>
            <a:r>
              <a:rPr lang="en-US" dirty="0" smtClean="0"/>
              <a:t>, </a:t>
            </a:r>
            <a:r>
              <a:rPr lang="en-US" dirty="0"/>
              <a:t>Emelia J. Benjamin</a:t>
            </a:r>
            <a:r>
              <a:rPr lang="en-US" dirty="0" smtClean="0"/>
              <a:t>, </a:t>
            </a:r>
            <a:r>
              <a:rPr lang="en-US" dirty="0"/>
              <a:t>Carlos J. Rodriguez</a:t>
            </a:r>
            <a:r>
              <a:rPr lang="en-US" dirty="0" smtClean="0"/>
              <a:t>, </a:t>
            </a:r>
            <a:r>
              <a:rPr lang="en-US" dirty="0"/>
              <a:t>Aruni </a:t>
            </a:r>
            <a:r>
              <a:rPr lang="en-US" dirty="0" err="1"/>
              <a:t>Bhatnagar</a:t>
            </a:r>
            <a:r>
              <a:rPr lang="en-US" dirty="0" smtClean="0"/>
              <a:t>, </a:t>
            </a:r>
            <a:r>
              <a:rPr lang="en-US" dirty="0"/>
              <a:t>Joao A. Lima</a:t>
            </a:r>
            <a:r>
              <a:rPr lang="en-US" dirty="0" smtClean="0"/>
              <a:t>, </a:t>
            </a:r>
            <a:r>
              <a:rPr lang="en-US" dirty="0"/>
              <a:t>Javed Butler</a:t>
            </a:r>
            <a:r>
              <a:rPr lang="en-US" dirty="0" smtClean="0"/>
              <a:t>, </a:t>
            </a:r>
            <a:r>
              <a:rPr lang="en-US" dirty="0"/>
              <a:t>Michael J. </a:t>
            </a:r>
            <a:r>
              <a:rPr lang="en-US" dirty="0" smtClean="0"/>
              <a:t>Blaha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1531" y="190011"/>
            <a:ext cx="1900917" cy="1038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5139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Multivariable linear regression models examined the association between smoking and log-transformed NT-proBNP.</a:t>
            </a:r>
          </a:p>
          <a:p>
            <a:endParaRPr lang="en-US" dirty="0" smtClean="0"/>
          </a:p>
          <a:p>
            <a:r>
              <a:rPr lang="en-US" dirty="0" smtClean="0"/>
              <a:t>Multivariable Cox regression models examined the association between smoking and incident </a:t>
            </a:r>
            <a:r>
              <a:rPr lang="en-US" dirty="0" smtClean="0"/>
              <a:t>HF.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Multivariable competing risk analysis examined </a:t>
            </a:r>
            <a:r>
              <a:rPr lang="en-US" dirty="0"/>
              <a:t>the association between </a:t>
            </a:r>
            <a:r>
              <a:rPr lang="en-US" dirty="0" smtClean="0"/>
              <a:t>smoking, HFrEF, and HFpEF.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1531" y="190011"/>
            <a:ext cx="1900917" cy="1038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9008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7118"/>
            <a:ext cx="8229600" cy="1143000"/>
          </a:xfrm>
        </p:spPr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1531" y="190011"/>
            <a:ext cx="1900917" cy="1038902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1912557"/>
              </p:ext>
            </p:extLst>
          </p:nvPr>
        </p:nvGraphicFramePr>
        <p:xfrm>
          <a:off x="457200" y="2330876"/>
          <a:ext cx="7572314" cy="277368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793146"/>
                <a:gridCol w="1129279"/>
                <a:gridCol w="1129279"/>
                <a:gridCol w="1129279"/>
                <a:gridCol w="1129279"/>
                <a:gridCol w="1262052"/>
              </a:tblGrid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1" i="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Age (years)</a:t>
                      </a:r>
                      <a:endParaRPr lang="en-US" sz="1800" b="1" i="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i="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62 (10)</a:t>
                      </a:r>
                      <a:endParaRPr lang="en-US" sz="1800" b="0" i="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i="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62 (11)</a:t>
                      </a:r>
                      <a:endParaRPr lang="en-US" sz="1800" b="0" i="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i="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63 (10)</a:t>
                      </a:r>
                      <a:endParaRPr lang="en-US" sz="1800" b="0" i="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i="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58 (9)</a:t>
                      </a:r>
                      <a:endParaRPr lang="en-US" sz="1800" b="0" i="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i="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&lt;0.001</a:t>
                      </a:r>
                      <a:endParaRPr lang="en-US" sz="1800" b="0" i="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1" i="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Male</a:t>
                      </a:r>
                      <a:endParaRPr lang="en-US" sz="1800" b="1" i="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3203 (47)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1297 (38)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1439 (58)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>
                          <a:effectLst/>
                          <a:latin typeface="Calibri"/>
                          <a:ea typeface="Times New Roman"/>
                          <a:cs typeface="Calibri"/>
                        </a:rPr>
                        <a:t>467 (53)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>
                          <a:effectLst/>
                          <a:latin typeface="Calibri"/>
                          <a:ea typeface="Times New Roman"/>
                          <a:cs typeface="Calibri"/>
                        </a:rPr>
                        <a:t>&lt;0.001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1" i="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Race/Ethnicity</a:t>
                      </a:r>
                      <a:endParaRPr lang="en-US" sz="1800" b="1" i="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&lt;0.001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i="0" dirty="0" smtClean="0">
                          <a:effectLst/>
                          <a:latin typeface="Calibri"/>
                          <a:ea typeface="ＭＳ 明朝"/>
                          <a:cs typeface="Calibri"/>
                        </a:rPr>
                        <a:t>White</a:t>
                      </a:r>
                      <a:endParaRPr lang="en-US" sz="1800" i="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2615 (39)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1157 (34)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1157 (47)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301 (34)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i="0" dirty="0" smtClean="0">
                          <a:effectLst/>
                          <a:latin typeface="Calibri"/>
                          <a:ea typeface="ＭＳ 明朝"/>
                          <a:cs typeface="Calibri"/>
                        </a:rPr>
                        <a:t>Chinese-   American</a:t>
                      </a:r>
                      <a:endParaRPr lang="en-US" sz="1800" i="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>
                          <a:effectLst/>
                          <a:latin typeface="Calibri"/>
                          <a:ea typeface="Times New Roman"/>
                          <a:cs typeface="Calibri"/>
                        </a:rPr>
                        <a:t>802 (12)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604 (18)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>
                          <a:effectLst/>
                          <a:latin typeface="Calibri"/>
                          <a:ea typeface="Times New Roman"/>
                          <a:cs typeface="Calibri"/>
                        </a:rPr>
                        <a:t>153 (6)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45 (5)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i="0" dirty="0" smtClean="0">
                          <a:effectLst/>
                          <a:latin typeface="Calibri"/>
                          <a:ea typeface="ＭＳ 明朝"/>
                          <a:cs typeface="Calibri"/>
                        </a:rPr>
                        <a:t>Black</a:t>
                      </a:r>
                      <a:endParaRPr lang="en-US" sz="1800" i="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1879 (28)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>
                          <a:effectLst/>
                          <a:latin typeface="Calibri"/>
                          <a:ea typeface="Times New Roman"/>
                          <a:cs typeface="Calibri"/>
                        </a:rPr>
                        <a:t>850 (25)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691 (28)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338 (38)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i="0" dirty="0" smtClean="0">
                          <a:effectLst/>
                          <a:latin typeface="Calibri"/>
                          <a:ea typeface="ＭＳ 明朝"/>
                          <a:cs typeface="Calibri"/>
                        </a:rPr>
                        <a:t>Hispanic</a:t>
                      </a:r>
                      <a:endParaRPr lang="en-US" sz="1800" i="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>
                          <a:effectLst/>
                          <a:latin typeface="Calibri"/>
                          <a:ea typeface="Times New Roman"/>
                          <a:cs typeface="Calibri"/>
                        </a:rPr>
                        <a:t>1496 (22)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>
                          <a:effectLst/>
                          <a:latin typeface="Calibri"/>
                          <a:ea typeface="Times New Roman"/>
                          <a:cs typeface="Calibri"/>
                        </a:rPr>
                        <a:t>807 (24)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>
                          <a:effectLst/>
                          <a:latin typeface="Calibri"/>
                          <a:ea typeface="Times New Roman"/>
                          <a:cs typeface="Calibri"/>
                        </a:rPr>
                        <a:t>486 (20)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203 (23)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5905750"/>
              </p:ext>
            </p:extLst>
          </p:nvPr>
        </p:nvGraphicFramePr>
        <p:xfrm>
          <a:off x="442658" y="1485754"/>
          <a:ext cx="7572314" cy="845122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793146"/>
                <a:gridCol w="1129279"/>
                <a:gridCol w="1129279"/>
                <a:gridCol w="1129279"/>
                <a:gridCol w="1129279"/>
                <a:gridCol w="1262052"/>
              </a:tblGrid>
              <a:tr h="84512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800" b="0" i="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Study </a:t>
                      </a:r>
                      <a:r>
                        <a:rPr lang="en-US" sz="1800" i="0" dirty="0" smtClean="0">
                          <a:effectLst/>
                          <a:latin typeface="Calibri"/>
                          <a:ea typeface="ＭＳ 明朝"/>
                          <a:cs typeface="Calibri"/>
                        </a:rPr>
                        <a:t>Cohort</a:t>
                      </a:r>
                      <a:endParaRPr lang="en-US" sz="1800" i="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(N=6792)</a:t>
                      </a:r>
                      <a:endParaRPr lang="en-US" sz="1800" i="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Never Smokers</a:t>
                      </a:r>
                      <a:endParaRPr lang="en-US" sz="1800" i="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(N=3418)</a:t>
                      </a:r>
                      <a:endParaRPr lang="en-US" sz="1800" i="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Former Smokers</a:t>
                      </a:r>
                      <a:endParaRPr lang="en-US" sz="1800" i="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(N=2487)</a:t>
                      </a:r>
                      <a:endParaRPr lang="en-US" sz="1800" i="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Current Smokers</a:t>
                      </a:r>
                      <a:endParaRPr lang="en-US" sz="1800" i="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(N=887)</a:t>
                      </a:r>
                      <a:endParaRPr lang="en-US" sz="1800" i="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p-value</a:t>
                      </a:r>
                      <a:endParaRPr lang="en-US" sz="1800" i="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42658" y="856433"/>
            <a:ext cx="7231089" cy="372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Baseline c</a:t>
            </a:r>
            <a:r>
              <a:rPr lang="en-US" b="1" dirty="0" smtClean="0"/>
              <a:t>haracteristics of study cohort </a:t>
            </a:r>
            <a:r>
              <a:rPr lang="en-US" b="1" dirty="0"/>
              <a:t>by </a:t>
            </a:r>
            <a:r>
              <a:rPr lang="en-US" b="1" dirty="0" smtClean="0"/>
              <a:t>cigarette smoking status</a:t>
            </a:r>
            <a:r>
              <a:rPr lang="en-US" b="1" dirty="0" smtClean="0">
                <a:effectLst/>
              </a:rPr>
              <a:t> </a:t>
            </a:r>
            <a:endParaRPr lang="en-US" b="1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0264063"/>
              </p:ext>
            </p:extLst>
          </p:nvPr>
        </p:nvGraphicFramePr>
        <p:xfrm>
          <a:off x="457200" y="2325688"/>
          <a:ext cx="7572314" cy="274320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793146"/>
                <a:gridCol w="1129279"/>
                <a:gridCol w="1129279"/>
                <a:gridCol w="1129279"/>
                <a:gridCol w="1129279"/>
                <a:gridCol w="1262052"/>
              </a:tblGrid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1" i="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Current alcohol use</a:t>
                      </a:r>
                      <a:endParaRPr lang="en-US" sz="1800" b="1" i="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i="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3749 (55)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i="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1596 (47)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i="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1551 (63)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i="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602 (68)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i="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&lt;0.001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1" i="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Moderate-vigorous physical activity (mins/week)</a:t>
                      </a:r>
                      <a:endParaRPr lang="en-US" sz="1800" b="1" i="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1080 (1515)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1050 (1480)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1080 (1440)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1233 (1890)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0.005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1" i="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Mediterranean Diet score</a:t>
                      </a:r>
                      <a:endParaRPr lang="en-US" sz="1800" b="1" i="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5 (3)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5 (3)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5 (3)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4 (3)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&lt;0.001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1" i="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Frequent addition of </a:t>
                      </a:r>
                      <a:r>
                        <a:rPr lang="en-US" sz="1800" b="1" i="0" dirty="0" smtClean="0">
                          <a:effectLst/>
                          <a:latin typeface="Calibri"/>
                          <a:ea typeface="ＭＳ 明朝"/>
                          <a:cs typeface="Calibri"/>
                        </a:rPr>
                        <a:t>salt</a:t>
                      </a:r>
                      <a:endParaRPr lang="en-US" sz="1800" b="1" i="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2513 (40)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1071 (33)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1035 (45)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407 (51)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&lt;0.001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3425774"/>
              </p:ext>
            </p:extLst>
          </p:nvPr>
        </p:nvGraphicFramePr>
        <p:xfrm>
          <a:off x="457200" y="2325688"/>
          <a:ext cx="7572314" cy="185420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793146"/>
                <a:gridCol w="1129279"/>
                <a:gridCol w="1129279"/>
                <a:gridCol w="1129279"/>
                <a:gridCol w="1129279"/>
                <a:gridCol w="1262052"/>
              </a:tblGrid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1" i="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LDL-C (mg/dL)</a:t>
                      </a:r>
                      <a:endParaRPr lang="en-US" sz="1800" b="1" i="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i="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117 (31)</a:t>
                      </a:r>
                      <a:endParaRPr lang="en-US" sz="1800" b="0" i="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i="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118 (31)</a:t>
                      </a:r>
                      <a:endParaRPr lang="en-US" sz="1800" b="0" i="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i="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116 (31)</a:t>
                      </a:r>
                      <a:endParaRPr lang="en-US" sz="1800" b="0" i="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i="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116 (33)</a:t>
                      </a:r>
                      <a:endParaRPr lang="en-US" sz="1800" b="0" i="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i="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0.04</a:t>
                      </a:r>
                      <a:endParaRPr lang="en-US" sz="1800" b="0" i="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1" i="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HDL-C (mg/dL)</a:t>
                      </a:r>
                      <a:endParaRPr lang="en-US" sz="1800" b="1" i="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51 (15)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>
                          <a:effectLst/>
                          <a:latin typeface="Calibri"/>
                          <a:ea typeface="Times New Roman"/>
                          <a:cs typeface="Calibri"/>
                        </a:rPr>
                        <a:t>52 (15)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51 (15)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48 (14)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&lt;0.001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1" i="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DM</a:t>
                      </a:r>
                      <a:endParaRPr lang="en-US" sz="1800" b="1" i="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857 (13)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425 (12)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321 (13)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111 (13)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0.87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1" i="0" dirty="0" smtClean="0">
                          <a:effectLst/>
                          <a:latin typeface="Calibri"/>
                          <a:ea typeface="ＭＳ 明朝"/>
                          <a:cs typeface="Calibri"/>
                        </a:rPr>
                        <a:t>BMI</a:t>
                      </a:r>
                      <a:r>
                        <a:rPr lang="en-US" sz="1800" b="1" i="0" baseline="0" dirty="0" smtClean="0">
                          <a:effectLst/>
                          <a:latin typeface="Calibri"/>
                          <a:ea typeface="ＭＳ 明朝"/>
                          <a:cs typeface="Calibri"/>
                        </a:rPr>
                        <a:t> (</a:t>
                      </a:r>
                      <a:r>
                        <a:rPr lang="en-US" sz="1800" b="1" i="0" dirty="0" smtClean="0">
                          <a:effectLst/>
                          <a:latin typeface="Calibri"/>
                          <a:ea typeface="ＭＳ 明朝"/>
                          <a:cs typeface="Calibri"/>
                        </a:rPr>
                        <a:t>kg</a:t>
                      </a:r>
                      <a:r>
                        <a:rPr lang="en-US" sz="1800" b="1" i="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/</a:t>
                      </a:r>
                      <a:r>
                        <a:rPr lang="en-US" sz="1800" b="1" i="0" dirty="0" smtClean="0">
                          <a:effectLst/>
                          <a:latin typeface="Calibri"/>
                          <a:ea typeface="ＭＳ 明朝"/>
                          <a:cs typeface="Calibri"/>
                        </a:rPr>
                        <a:t>m</a:t>
                      </a:r>
                      <a:r>
                        <a:rPr lang="en-US" sz="1800" b="1" i="0" baseline="30000" dirty="0" smtClean="0">
                          <a:effectLst/>
                          <a:latin typeface="Calibri"/>
                          <a:ea typeface="ＭＳ 明朝"/>
                          <a:cs typeface="Calibri"/>
                        </a:rPr>
                        <a:t>2</a:t>
                      </a:r>
                      <a:r>
                        <a:rPr lang="en-US" sz="1800" b="1" i="0" baseline="0" dirty="0" smtClean="0">
                          <a:effectLst/>
                          <a:latin typeface="Calibri"/>
                          <a:ea typeface="ＭＳ 明朝"/>
                          <a:cs typeface="Calibri"/>
                        </a:rPr>
                        <a:t>)</a:t>
                      </a:r>
                      <a:endParaRPr lang="en-US" sz="1800" b="1" i="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28.3 (5.5)</a:t>
                      </a:r>
                      <a:endParaRPr lang="en-US" sz="1800" i="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28.1 (5.5)</a:t>
                      </a:r>
                      <a:endParaRPr lang="en-US" sz="1800" i="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28.8 (5.5)</a:t>
                      </a:r>
                      <a:endParaRPr lang="en-US" sz="1800" i="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28.0 (5.3)</a:t>
                      </a:r>
                      <a:endParaRPr lang="en-US" sz="1800" i="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&lt;0.001</a:t>
                      </a:r>
                      <a:endParaRPr lang="en-US" sz="1800" i="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1" i="0" dirty="0" smtClean="0">
                          <a:effectLst/>
                          <a:latin typeface="Calibri"/>
                          <a:ea typeface="ＭＳ 明朝"/>
                          <a:cs typeface="Calibri"/>
                        </a:rPr>
                        <a:t>SBP (</a:t>
                      </a:r>
                      <a:r>
                        <a:rPr lang="en-US" sz="1800" b="1" i="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mm Hg)</a:t>
                      </a:r>
                      <a:endParaRPr lang="en-US" sz="1800" b="1" i="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>
                          <a:effectLst/>
                          <a:latin typeface="Calibri"/>
                          <a:ea typeface="Times New Roman"/>
                          <a:cs typeface="Calibri"/>
                        </a:rPr>
                        <a:t>127 (21)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127 (22)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127 (21)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124 (22)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&lt;0.001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42658" y="5145247"/>
            <a:ext cx="75868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/>
              <a:t>Continuous </a:t>
            </a:r>
            <a:r>
              <a:rPr lang="en-US" dirty="0" smtClean="0"/>
              <a:t>variables</a:t>
            </a:r>
            <a:r>
              <a:rPr lang="en-US" dirty="0"/>
              <a:t> </a:t>
            </a:r>
            <a:r>
              <a:rPr lang="en-US" dirty="0" smtClean="0"/>
              <a:t>summarized as mean </a:t>
            </a:r>
            <a:r>
              <a:rPr lang="en-US" dirty="0"/>
              <a:t>(SD) or median (interquartile range</a:t>
            </a:r>
            <a:r>
              <a:rPr lang="en-US" dirty="0" smtClean="0"/>
              <a:t>) and compared using ANOVA </a:t>
            </a:r>
            <a:r>
              <a:rPr lang="en-US" dirty="0"/>
              <a:t>or </a:t>
            </a:r>
            <a:r>
              <a:rPr lang="en-US" dirty="0" err="1"/>
              <a:t>Kruksal</a:t>
            </a:r>
            <a:r>
              <a:rPr lang="en-US" dirty="0"/>
              <a:t>-Wallis </a:t>
            </a:r>
            <a:r>
              <a:rPr lang="en-US" dirty="0" smtClean="0"/>
              <a:t>test.</a:t>
            </a:r>
          </a:p>
          <a:p>
            <a:pPr lvl="0"/>
            <a:r>
              <a:rPr lang="en-US" dirty="0" smtClean="0"/>
              <a:t>Categorical variables</a:t>
            </a:r>
            <a:r>
              <a:rPr lang="en-US" dirty="0"/>
              <a:t> </a:t>
            </a:r>
            <a:r>
              <a:rPr lang="en-US" dirty="0" smtClean="0"/>
              <a:t>summarized as count </a:t>
            </a:r>
            <a:r>
              <a:rPr lang="en-US" dirty="0"/>
              <a:t>(percentage</a:t>
            </a:r>
            <a:r>
              <a:rPr lang="en-US" dirty="0" smtClean="0"/>
              <a:t>) and compared using chi-square test.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327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166"/>
            <a:ext cx="8229600" cy="1143000"/>
          </a:xfrm>
        </p:spPr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45648" y="1303142"/>
            <a:ext cx="889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Beta coefficients (</a:t>
            </a:r>
            <a:r>
              <a:rPr lang="en-US" b="1" dirty="0"/>
              <a:t>95% Confidence Interval) for the association of smoking and </a:t>
            </a:r>
            <a:r>
              <a:rPr lang="en-US" b="1" dirty="0" smtClean="0"/>
              <a:t>NT-proBNP</a:t>
            </a:r>
            <a:endParaRPr lang="en-US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1531" y="190011"/>
            <a:ext cx="1900917" cy="1038902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8244666"/>
              </p:ext>
            </p:extLst>
          </p:nvPr>
        </p:nvGraphicFramePr>
        <p:xfrm>
          <a:off x="1899544" y="1925393"/>
          <a:ext cx="5296503" cy="37084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765501"/>
                <a:gridCol w="1765501"/>
                <a:gridCol w="1765501"/>
              </a:tblGrid>
              <a:tr h="37084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Model 1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Model 2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6068336"/>
              </p:ext>
            </p:extLst>
          </p:nvPr>
        </p:nvGraphicFramePr>
        <p:xfrm>
          <a:off x="1899547" y="2296233"/>
          <a:ext cx="5296503" cy="183896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765501"/>
                <a:gridCol w="1765501"/>
                <a:gridCol w="1765501"/>
              </a:tblGrid>
              <a:tr h="37084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Smoking Status</a:t>
                      </a:r>
                      <a:endParaRPr lang="en-US" dirty="0"/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1" i="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Never</a:t>
                      </a:r>
                      <a:endParaRPr lang="en-US" sz="1800" b="1" i="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1 (ref)</a:t>
                      </a:r>
                      <a:endParaRPr lang="en-US" sz="1800" i="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1 (ref)</a:t>
                      </a:r>
                      <a:endParaRPr lang="en-US" sz="1800" i="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1" i="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Former</a:t>
                      </a:r>
                      <a:endParaRPr lang="en-US" sz="1800" b="1" i="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0.01 </a:t>
                      </a:r>
                      <a:endParaRPr lang="en-US" sz="1800" i="0" dirty="0" smtClean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(</a:t>
                      </a:r>
                      <a:r>
                        <a:rPr lang="en-US" sz="1800" i="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-0.05,0.06)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0.003 (-0.057,0.063)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1" i="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Current</a:t>
                      </a:r>
                      <a:endParaRPr lang="en-US" sz="1800" b="1" i="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0.07 </a:t>
                      </a:r>
                      <a:endParaRPr lang="en-US" sz="1800" i="0" dirty="0" smtClean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(</a:t>
                      </a:r>
                      <a:r>
                        <a:rPr lang="en-US" sz="1800" i="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-0.01,0.15)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0.05 </a:t>
                      </a:r>
                      <a:endParaRPr lang="en-US" sz="1800" i="0" dirty="0" smtClean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(</a:t>
                      </a:r>
                      <a:r>
                        <a:rPr lang="en-US" sz="1800" i="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-0.04,0.13)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099673"/>
              </p:ext>
            </p:extLst>
          </p:nvPr>
        </p:nvGraphicFramePr>
        <p:xfrm>
          <a:off x="1899547" y="2295930"/>
          <a:ext cx="5296506" cy="220980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765502"/>
                <a:gridCol w="1765502"/>
                <a:gridCol w="1765502"/>
              </a:tblGrid>
              <a:tr h="370840">
                <a:tc>
                  <a:txBody>
                    <a:bodyPr/>
                    <a:lstStyle/>
                    <a:p>
                      <a:endParaRPr lang="en-US" sz="18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Smoking Intensity (Cigarettes/Day)</a:t>
                      </a:r>
                      <a:r>
                        <a:rPr lang="en-US" sz="1800" dirty="0" smtClean="0">
                          <a:effectLst/>
                          <a:latin typeface="Calibri"/>
                          <a:cs typeface="Calibri"/>
                        </a:rPr>
                        <a:t> </a:t>
                      </a:r>
                      <a:endParaRPr lang="en-US" sz="1800" dirty="0">
                        <a:latin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1" i="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1-9</a:t>
                      </a:r>
                      <a:endParaRPr lang="en-US" sz="1800" b="1" i="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1 (ref)</a:t>
                      </a:r>
                      <a:endParaRPr lang="en-US" sz="1800" i="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1 (ref)</a:t>
                      </a:r>
                      <a:endParaRPr lang="en-US" sz="1800" i="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1" i="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10-20</a:t>
                      </a:r>
                      <a:endParaRPr lang="en-US" sz="1800" b="1" i="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0.05 </a:t>
                      </a:r>
                      <a:endParaRPr lang="en-US" sz="1800" dirty="0" smtClean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(</a:t>
                      </a:r>
                      <a:r>
                        <a:rPr lang="en-US" sz="18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-0.14,0.25)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0.08 </a:t>
                      </a:r>
                      <a:endParaRPr lang="en-US" sz="1800" dirty="0" smtClean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(</a:t>
                      </a:r>
                      <a:r>
                        <a:rPr lang="en-US" sz="18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-0.11,0.27)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1" i="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&gt;20</a:t>
                      </a:r>
                      <a:endParaRPr lang="en-US" sz="1800" b="1" i="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0.15 </a:t>
                      </a:r>
                      <a:endParaRPr lang="en-US" sz="1800" dirty="0" smtClean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(</a:t>
                      </a:r>
                      <a:r>
                        <a:rPr lang="en-US" sz="18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-0.13,0.43)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0.17 </a:t>
                      </a:r>
                      <a:endParaRPr lang="en-US" sz="1800" dirty="0" smtClean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(</a:t>
                      </a:r>
                      <a:r>
                        <a:rPr lang="en-US" sz="18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-0.11,0.46)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1" i="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p-value for trend</a:t>
                      </a:r>
                      <a:endParaRPr lang="en-US" sz="1800" b="1" i="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Times New Roman"/>
                          <a:cs typeface="Calibri"/>
                        </a:rPr>
                        <a:t>0.22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0.39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8373179"/>
              </p:ext>
            </p:extLst>
          </p:nvPr>
        </p:nvGraphicFramePr>
        <p:xfrm>
          <a:off x="1899547" y="2296233"/>
          <a:ext cx="5296506" cy="220980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765502"/>
                <a:gridCol w="1765502"/>
                <a:gridCol w="1765502"/>
              </a:tblGrid>
              <a:tr h="370840">
                <a:tc>
                  <a:txBody>
                    <a:bodyPr/>
                    <a:lstStyle/>
                    <a:p>
                      <a:endParaRPr lang="en-US" sz="18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Smoking Burden (Pack</a:t>
                      </a:r>
                      <a:r>
                        <a:rPr lang="en-US" sz="1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Years)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sz="1800" dirty="0">
                        <a:latin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1" i="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Tertile 1: &lt;8 </a:t>
                      </a:r>
                      <a:endParaRPr lang="en-US" sz="1800" b="1" i="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1 (ref)</a:t>
                      </a:r>
                      <a:endParaRPr lang="en-US" sz="1800" i="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>
                          <a:effectLst/>
                          <a:latin typeface="Calibri"/>
                          <a:ea typeface="ＭＳ 明朝"/>
                          <a:cs typeface="Calibri"/>
                        </a:rPr>
                        <a:t>1 (ref)</a:t>
                      </a:r>
                      <a:endParaRPr lang="en-US" sz="1800" i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1" i="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Tertile 2: 8-</a:t>
                      </a:r>
                      <a:r>
                        <a:rPr lang="en-US" sz="1800" b="1" i="0" dirty="0" smtClean="0">
                          <a:effectLst/>
                          <a:latin typeface="Calibri"/>
                          <a:ea typeface="ＭＳ 明朝"/>
                          <a:cs typeface="Calibri"/>
                        </a:rPr>
                        <a:t>25</a:t>
                      </a:r>
                      <a:endParaRPr lang="en-US" sz="1800" b="1" i="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-0.07 </a:t>
                      </a:r>
                      <a:endParaRPr lang="en-US" sz="1800" i="0" dirty="0" smtClean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(</a:t>
                      </a:r>
                      <a:r>
                        <a:rPr lang="en-US" sz="1800" i="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-0.16, 0.03)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-0.07 </a:t>
                      </a:r>
                      <a:endParaRPr lang="en-US" sz="1800" i="0" dirty="0" smtClean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(</a:t>
                      </a:r>
                      <a:r>
                        <a:rPr lang="en-US" sz="1800" i="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-0.16, 0.03)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1" i="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Tertile 3: &gt;</a:t>
                      </a:r>
                      <a:r>
                        <a:rPr lang="en-US" sz="1800" b="1" i="0" dirty="0" smtClean="0">
                          <a:effectLst/>
                          <a:latin typeface="Calibri"/>
                          <a:ea typeface="ＭＳ 明朝"/>
                          <a:cs typeface="Calibri"/>
                        </a:rPr>
                        <a:t>26</a:t>
                      </a:r>
                      <a:endParaRPr lang="en-US" sz="1800" b="1" i="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0.02 </a:t>
                      </a:r>
                      <a:endParaRPr lang="en-US" sz="1800" i="0" dirty="0" smtClean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(</a:t>
                      </a:r>
                      <a:r>
                        <a:rPr lang="en-US" sz="1800" i="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-0.07, 0.12)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0.06 </a:t>
                      </a:r>
                      <a:endParaRPr lang="en-US" sz="1800" i="0" dirty="0" smtClean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(</a:t>
                      </a:r>
                      <a:r>
                        <a:rPr lang="en-US" sz="1800" i="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-0.04, 0.15)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1" i="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p-value for trend</a:t>
                      </a:r>
                      <a:endParaRPr lang="en-US" sz="1800" b="1" i="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>
                          <a:effectLst/>
                          <a:latin typeface="Calibri"/>
                          <a:ea typeface="Times New Roman"/>
                          <a:cs typeface="Calibri"/>
                        </a:rPr>
                        <a:t>0.65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0.27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4946990"/>
              </p:ext>
            </p:extLst>
          </p:nvPr>
        </p:nvGraphicFramePr>
        <p:xfrm>
          <a:off x="1899547" y="2295930"/>
          <a:ext cx="5296506" cy="220980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765502"/>
                <a:gridCol w="1765502"/>
                <a:gridCol w="1765502"/>
              </a:tblGrid>
              <a:tr h="370840">
                <a:tc>
                  <a:txBody>
                    <a:bodyPr/>
                    <a:lstStyle/>
                    <a:p>
                      <a:endParaRPr lang="en-US" sz="18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Time Since Quitting (Quit Years)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sz="1800" dirty="0">
                        <a:latin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1" i="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Tertile 1: &lt;16</a:t>
                      </a:r>
                      <a:endParaRPr lang="en-US" sz="1800" b="1" i="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1 (ref)</a:t>
                      </a:r>
                      <a:endParaRPr lang="en-US" sz="1800" i="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1 (ref)</a:t>
                      </a:r>
                      <a:endParaRPr lang="en-US" sz="1800" i="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1" i="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Tertile 2: 16-28</a:t>
                      </a:r>
                      <a:endParaRPr lang="en-US" sz="1800" b="1" i="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-0.07 </a:t>
                      </a:r>
                      <a:endParaRPr lang="en-US" sz="1800" i="0" dirty="0" smtClean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(</a:t>
                      </a:r>
                      <a:r>
                        <a:rPr lang="en-US" sz="1800" i="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-0.18,0.03)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-0.09 </a:t>
                      </a:r>
                      <a:endParaRPr lang="en-US" sz="1800" i="0" dirty="0" smtClean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(</a:t>
                      </a:r>
                      <a:r>
                        <a:rPr lang="en-US" sz="1800" i="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-0.20,0.02)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1" i="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Tertile 3: &gt;29</a:t>
                      </a:r>
                      <a:endParaRPr lang="en-US" sz="1800" b="1" i="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-0.09 </a:t>
                      </a:r>
                      <a:endParaRPr lang="en-US" sz="1800" i="0" dirty="0" smtClean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(</a:t>
                      </a:r>
                      <a:r>
                        <a:rPr lang="en-US" sz="1800" i="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-0.20,0.02)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i="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-0.110 (-0.223,-0.003)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1" i="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p-value for trend</a:t>
                      </a:r>
                      <a:endParaRPr lang="en-US" sz="1800" b="1" i="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>
                          <a:effectLst/>
                          <a:latin typeface="Calibri"/>
                          <a:ea typeface="Times New Roman"/>
                          <a:cs typeface="Calibri"/>
                        </a:rPr>
                        <a:t>0.11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0.06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899538" y="4505730"/>
            <a:ext cx="529650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/>
              <a:t>Model 1: Age, sex, race/ethnicity</a:t>
            </a:r>
          </a:p>
          <a:p>
            <a:pPr lvl="0"/>
            <a:r>
              <a:rPr lang="en-US" sz="1400" dirty="0"/>
              <a:t>Model 2: Age, sex, race/ethnicity, education, BMI, SBP, antihypertensive medication, LDL-C, HDL-C, lipid-lowering medication, DM, moderate-vigorous physical activity, Mediterranean diet, salt intake, alcohol use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0000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8375"/>
            <a:ext cx="8229600" cy="1143000"/>
          </a:xfrm>
        </p:spPr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1617817"/>
              </p:ext>
            </p:extLst>
          </p:nvPr>
        </p:nvGraphicFramePr>
        <p:xfrm>
          <a:off x="238504" y="2114803"/>
          <a:ext cx="8693944" cy="74168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241992"/>
                <a:gridCol w="1241992"/>
                <a:gridCol w="1241992"/>
                <a:gridCol w="1241992"/>
                <a:gridCol w="1241992"/>
                <a:gridCol w="1241992"/>
                <a:gridCol w="124199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HF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HFrEF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HFpEF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Model 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Model 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Model 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Model 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Model 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Model</a:t>
                      </a:r>
                      <a:r>
                        <a:rPr lang="en-US" b="1" baseline="0" dirty="0" smtClean="0"/>
                        <a:t> 2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0955206"/>
              </p:ext>
            </p:extLst>
          </p:nvPr>
        </p:nvGraphicFramePr>
        <p:xfrm>
          <a:off x="238504" y="2856483"/>
          <a:ext cx="8693944" cy="183388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241992"/>
                <a:gridCol w="1241992"/>
                <a:gridCol w="1241992"/>
                <a:gridCol w="1241992"/>
                <a:gridCol w="1241992"/>
                <a:gridCol w="1241992"/>
                <a:gridCol w="1241992"/>
              </a:tblGrid>
              <a:tr h="142856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Smoking Status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Never</a:t>
                      </a:r>
                      <a:endParaRPr lang="en-US" sz="1800" b="1" i="1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 (ref)</a:t>
                      </a:r>
                      <a:endParaRPr lang="en-US" sz="1800" i="1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 (ref)</a:t>
                      </a:r>
                      <a:endParaRPr lang="en-US" sz="1800" i="1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 (ref)</a:t>
                      </a:r>
                      <a:endParaRPr lang="en-US" sz="1800" i="1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 (ref)</a:t>
                      </a:r>
                      <a:endParaRPr lang="en-US" sz="1800" i="1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 (ref)</a:t>
                      </a:r>
                      <a:endParaRPr lang="en-US" sz="1800" i="1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 (ref)</a:t>
                      </a:r>
                      <a:endParaRPr lang="en-US" sz="1800" i="1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Former</a:t>
                      </a:r>
                      <a:endParaRPr lang="en-US" sz="1800" b="1" i="1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1.18 </a:t>
                      </a:r>
                      <a:endParaRPr lang="en-US" sz="18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(</a:t>
                      </a:r>
                      <a:r>
                        <a:rPr lang="en-US" sz="1800" dirty="0">
                          <a:effectLst/>
                        </a:rPr>
                        <a:t>0.91, 1.53)</a:t>
                      </a:r>
                      <a:endParaRPr lang="en-US" sz="1800" i="1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1.17 </a:t>
                      </a:r>
                      <a:endParaRPr lang="en-US" sz="18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(</a:t>
                      </a:r>
                      <a:r>
                        <a:rPr lang="en-US" sz="1800" dirty="0">
                          <a:effectLst/>
                        </a:rPr>
                        <a:t>0.88, 1.56)</a:t>
                      </a:r>
                      <a:endParaRPr lang="en-US" sz="1800" i="1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1.02 </a:t>
                      </a:r>
                      <a:endParaRPr lang="en-US" sz="18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(</a:t>
                      </a:r>
                      <a:r>
                        <a:rPr lang="en-US" sz="1800" dirty="0">
                          <a:effectLst/>
                        </a:rPr>
                        <a:t>0.64, 1.61)</a:t>
                      </a:r>
                      <a:endParaRPr lang="en-US" sz="1800" i="1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1.05 </a:t>
                      </a:r>
                      <a:endParaRPr lang="en-US" sz="18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(</a:t>
                      </a:r>
                      <a:r>
                        <a:rPr lang="en-US" sz="1800" dirty="0">
                          <a:effectLst/>
                        </a:rPr>
                        <a:t>0.62, 1.79)</a:t>
                      </a:r>
                      <a:endParaRPr lang="en-US" sz="1800" i="1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1.56 </a:t>
                      </a:r>
                      <a:endParaRPr lang="en-US" sz="18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(</a:t>
                      </a:r>
                      <a:r>
                        <a:rPr lang="en-US" sz="1800" dirty="0">
                          <a:effectLst/>
                        </a:rPr>
                        <a:t>0.97, 2.50)</a:t>
                      </a:r>
                      <a:endParaRPr lang="en-US" sz="1800" i="1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1.36 </a:t>
                      </a:r>
                      <a:endParaRPr lang="en-US" sz="18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(</a:t>
                      </a:r>
                      <a:r>
                        <a:rPr lang="en-US" sz="1800" dirty="0">
                          <a:effectLst/>
                        </a:rPr>
                        <a:t>0.81, 2.27)</a:t>
                      </a:r>
                      <a:endParaRPr lang="en-US" sz="1800" i="1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Current</a:t>
                      </a:r>
                      <a:endParaRPr lang="en-US" sz="1800" b="1" i="1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</a:rPr>
                        <a:t>1.73 </a:t>
                      </a:r>
                      <a:endParaRPr lang="en-US" sz="1800" b="1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/>
                        </a:rPr>
                        <a:t>(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</a:rPr>
                        <a:t>1.19, 2.52)</a:t>
                      </a:r>
                      <a:endParaRPr lang="en-US" sz="1800" b="1" i="1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</a:rPr>
                        <a:t>2.05 </a:t>
                      </a:r>
                      <a:endParaRPr lang="en-US" sz="1800" b="1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/>
                        </a:rPr>
                        <a:t>(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</a:rPr>
                        <a:t>1.36, 3.09)</a:t>
                      </a:r>
                      <a:endParaRPr lang="en-US" sz="1800" b="1" i="1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</a:rPr>
                        <a:t>2.21 </a:t>
                      </a:r>
                      <a:endParaRPr lang="en-US" sz="1800" b="1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/>
                        </a:rPr>
                        <a:t>(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</a:rPr>
                        <a:t>1.26, 3.88)</a:t>
                      </a:r>
                      <a:endParaRPr lang="en-US" sz="1800" b="1" i="1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</a:rPr>
                        <a:t>2.58 </a:t>
                      </a:r>
                      <a:endParaRPr lang="en-US" sz="1800" b="1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/>
                        </a:rPr>
                        <a:t>(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</a:rPr>
                        <a:t>1.27, 5.25)</a:t>
                      </a:r>
                      <a:endParaRPr lang="en-US" sz="1800" b="1" i="1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1.97 </a:t>
                      </a:r>
                      <a:endParaRPr lang="en-US" sz="18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(</a:t>
                      </a:r>
                      <a:r>
                        <a:rPr lang="en-US" sz="1800" dirty="0">
                          <a:effectLst/>
                        </a:rPr>
                        <a:t>0.95, 4.07)</a:t>
                      </a:r>
                      <a:endParaRPr lang="en-US" sz="1800" i="1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</a:rPr>
                        <a:t>2.51 </a:t>
                      </a:r>
                      <a:endParaRPr lang="en-US" sz="1800" b="1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/>
                        </a:rPr>
                        <a:t>(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</a:rPr>
                        <a:t>1.15, 5.49)</a:t>
                      </a:r>
                      <a:endParaRPr lang="en-US" sz="1800" b="1" i="1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4998558"/>
              </p:ext>
            </p:extLst>
          </p:nvPr>
        </p:nvGraphicFramePr>
        <p:xfrm>
          <a:off x="238504" y="2856483"/>
          <a:ext cx="8693944" cy="256032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241992"/>
                <a:gridCol w="1241992"/>
                <a:gridCol w="1241992"/>
                <a:gridCol w="1241992"/>
                <a:gridCol w="1241992"/>
                <a:gridCol w="1241992"/>
                <a:gridCol w="1241992"/>
              </a:tblGrid>
              <a:tr h="251328">
                <a:tc>
                  <a:txBody>
                    <a:bodyPr/>
                    <a:lstStyle/>
                    <a:p>
                      <a:pPr algn="ctr"/>
                      <a:endParaRPr lang="en-US" sz="1800" i="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Smoking Burden (Pack</a:t>
                      </a:r>
                      <a:r>
                        <a:rPr lang="en-US" sz="18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Years)</a:t>
                      </a:r>
                      <a:r>
                        <a:rPr lang="en-US" sz="1800" i="0" dirty="0" smtClean="0">
                          <a:effectLst/>
                          <a:latin typeface="Calibri"/>
                          <a:cs typeface="Calibri"/>
                        </a:rPr>
                        <a:t> </a:t>
                      </a:r>
                      <a:endParaRPr lang="en-US" sz="1800" i="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1" i="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Tertile 1: &lt;8</a:t>
                      </a:r>
                      <a:endParaRPr lang="en-US" sz="1800" b="1" i="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/>
                          <a:cs typeface="Calibri"/>
                        </a:rPr>
                        <a:t>1 (ref)</a:t>
                      </a:r>
                      <a:endParaRPr lang="en-US" sz="1800" i="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/>
                          <a:cs typeface="Calibri"/>
                        </a:rPr>
                        <a:t>1 (ref)</a:t>
                      </a:r>
                      <a:endParaRPr lang="en-US" sz="1800" i="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/>
                          <a:cs typeface="Calibri"/>
                        </a:rPr>
                        <a:t>1 (ref)</a:t>
                      </a:r>
                      <a:endParaRPr lang="en-US" sz="1800" i="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/>
                          <a:cs typeface="Calibri"/>
                        </a:rPr>
                        <a:t>1 (ref)</a:t>
                      </a:r>
                      <a:endParaRPr lang="en-US" sz="1800" i="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/>
                          <a:cs typeface="Calibri"/>
                        </a:rPr>
                        <a:t>1 (ref)</a:t>
                      </a:r>
                      <a:endParaRPr lang="en-US" sz="1800" i="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/>
                          <a:cs typeface="Calibri"/>
                        </a:rPr>
                        <a:t>1 (ref)</a:t>
                      </a:r>
                      <a:endParaRPr lang="en-US" sz="1800" i="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1" i="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Tertile 2: 8-25</a:t>
                      </a:r>
                      <a:endParaRPr lang="en-US" sz="1800" b="1" i="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1.05 (0.70, 1.57)</a:t>
                      </a:r>
                      <a:endParaRPr lang="en-US" sz="1800" i="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1.00 </a:t>
                      </a:r>
                      <a:endParaRPr lang="en-US" sz="1800" i="0" dirty="0" smtClean="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 smtClean="0">
                          <a:effectLst/>
                          <a:latin typeface="Calibri"/>
                          <a:ea typeface="ＭＳ 明朝"/>
                          <a:cs typeface="Calibri"/>
                        </a:rPr>
                        <a:t>(</a:t>
                      </a:r>
                      <a:r>
                        <a:rPr lang="en-US" sz="1800" i="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0.64, 1.55)</a:t>
                      </a:r>
                      <a:endParaRPr lang="en-US" sz="1800" i="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0.85 </a:t>
                      </a:r>
                      <a:endParaRPr lang="en-US" sz="1800" i="0" dirty="0" smtClean="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 smtClean="0">
                          <a:effectLst/>
                          <a:latin typeface="Calibri"/>
                          <a:ea typeface="ＭＳ 明朝"/>
                          <a:cs typeface="Calibri"/>
                        </a:rPr>
                        <a:t>(</a:t>
                      </a:r>
                      <a:r>
                        <a:rPr lang="en-US" sz="1800" i="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0.44, 1.66)</a:t>
                      </a:r>
                      <a:endParaRPr lang="en-US" sz="1800" i="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0.89 </a:t>
                      </a:r>
                      <a:endParaRPr lang="en-US" sz="1800" i="0" dirty="0" smtClean="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 smtClean="0">
                          <a:effectLst/>
                          <a:latin typeface="Calibri"/>
                          <a:ea typeface="ＭＳ 明朝"/>
                          <a:cs typeface="Calibri"/>
                        </a:rPr>
                        <a:t>(</a:t>
                      </a:r>
                      <a:r>
                        <a:rPr lang="en-US" sz="1800" i="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0.42, 1.90)</a:t>
                      </a:r>
                      <a:endParaRPr lang="en-US" sz="1800" i="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0.96 </a:t>
                      </a:r>
                      <a:endParaRPr lang="en-US" sz="1800" i="0" dirty="0" smtClean="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 smtClean="0">
                          <a:effectLst/>
                          <a:latin typeface="Calibri"/>
                          <a:ea typeface="ＭＳ 明朝"/>
                          <a:cs typeface="Calibri"/>
                        </a:rPr>
                        <a:t>(</a:t>
                      </a:r>
                      <a:r>
                        <a:rPr lang="en-US" sz="1800" i="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0.46, 2.00)</a:t>
                      </a:r>
                      <a:endParaRPr lang="en-US" sz="1800" i="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0.87 </a:t>
                      </a:r>
                      <a:endParaRPr lang="en-US" sz="1800" i="0" dirty="0" smtClean="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 smtClean="0">
                          <a:effectLst/>
                          <a:latin typeface="Calibri"/>
                          <a:ea typeface="ＭＳ 明朝"/>
                          <a:cs typeface="Calibri"/>
                        </a:rPr>
                        <a:t>(</a:t>
                      </a:r>
                      <a:r>
                        <a:rPr lang="en-US" sz="1800" i="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0.40, 1.90)</a:t>
                      </a:r>
                      <a:endParaRPr lang="en-US" sz="1800" i="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1" i="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Tertile 3: &gt;</a:t>
                      </a:r>
                      <a:r>
                        <a:rPr lang="en-US" sz="1800" b="1" i="0" dirty="0" smtClean="0">
                          <a:effectLst/>
                          <a:latin typeface="Calibri"/>
                          <a:ea typeface="ＭＳ 明朝"/>
                          <a:cs typeface="Calibri"/>
                        </a:rPr>
                        <a:t>26</a:t>
                      </a:r>
                      <a:endParaRPr lang="en-US" sz="1800" b="1" i="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1.21 </a:t>
                      </a:r>
                      <a:endParaRPr lang="en-US" sz="1800" i="0" dirty="0" smtClean="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 smtClean="0">
                          <a:effectLst/>
                          <a:latin typeface="Calibri"/>
                          <a:ea typeface="ＭＳ 明朝"/>
                          <a:cs typeface="Calibri"/>
                        </a:rPr>
                        <a:t>(</a:t>
                      </a:r>
                      <a:r>
                        <a:rPr lang="en-US" sz="1800" i="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0.83, 1.79)</a:t>
                      </a:r>
                      <a:endParaRPr lang="en-US" sz="1800" i="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1.16 </a:t>
                      </a:r>
                      <a:endParaRPr lang="en-US" sz="1800" i="0" dirty="0" smtClean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(</a:t>
                      </a:r>
                      <a:r>
                        <a:rPr lang="en-US" sz="1800" i="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0.76, 1.77)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0.86 </a:t>
                      </a:r>
                      <a:endParaRPr lang="en-US" sz="1800" i="0" dirty="0" smtClean="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 smtClean="0">
                          <a:effectLst/>
                          <a:latin typeface="Calibri"/>
                          <a:ea typeface="ＭＳ 明朝"/>
                          <a:cs typeface="Calibri"/>
                        </a:rPr>
                        <a:t>(</a:t>
                      </a:r>
                      <a:r>
                        <a:rPr lang="en-US" sz="1800" i="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0.44, 1.68)</a:t>
                      </a:r>
                      <a:endParaRPr lang="en-US" sz="1800" i="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0.99 </a:t>
                      </a:r>
                      <a:endParaRPr lang="en-US" sz="1800" i="0" dirty="0" smtClean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(</a:t>
                      </a:r>
                      <a:r>
                        <a:rPr lang="en-US" sz="1800" i="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0.46, 2.16)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1.13 </a:t>
                      </a:r>
                      <a:endParaRPr lang="en-US" sz="1800" i="0" dirty="0" smtClean="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 smtClean="0">
                          <a:effectLst/>
                          <a:latin typeface="Calibri"/>
                          <a:ea typeface="ＭＳ 明朝"/>
                          <a:cs typeface="Calibri"/>
                        </a:rPr>
                        <a:t>(</a:t>
                      </a:r>
                      <a:r>
                        <a:rPr lang="en-US" sz="1800" i="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0.58, 2.23)</a:t>
                      </a:r>
                      <a:endParaRPr lang="en-US" sz="1800" i="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0.98 </a:t>
                      </a:r>
                      <a:endParaRPr lang="en-US" sz="1800" i="0" dirty="0" smtClean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(</a:t>
                      </a:r>
                      <a:r>
                        <a:rPr lang="en-US" sz="1800" i="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0.47, 2.03)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1" i="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p-value for trend</a:t>
                      </a:r>
                      <a:endParaRPr lang="en-US" sz="1800" b="1" i="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0.33</a:t>
                      </a:r>
                      <a:endParaRPr lang="en-US" sz="1800" i="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0.48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0.67</a:t>
                      </a:r>
                      <a:endParaRPr lang="en-US" sz="1800" i="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1.00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0.71</a:t>
                      </a:r>
                      <a:endParaRPr lang="en-US" sz="1800" i="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0.96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0850639"/>
              </p:ext>
            </p:extLst>
          </p:nvPr>
        </p:nvGraphicFramePr>
        <p:xfrm>
          <a:off x="238504" y="2856483"/>
          <a:ext cx="8693944" cy="256032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241992"/>
                <a:gridCol w="1241992"/>
                <a:gridCol w="1241992"/>
                <a:gridCol w="1241992"/>
                <a:gridCol w="1241992"/>
                <a:gridCol w="1241992"/>
                <a:gridCol w="1241992"/>
              </a:tblGrid>
              <a:tr h="251328">
                <a:tc>
                  <a:txBody>
                    <a:bodyPr/>
                    <a:lstStyle/>
                    <a:p>
                      <a:pPr algn="ctr"/>
                      <a:endParaRPr lang="en-US" sz="1800" i="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Time Since Quitting (Quit Years)</a:t>
                      </a:r>
                      <a:r>
                        <a:rPr lang="en-US" sz="1800" i="0" dirty="0" smtClean="0">
                          <a:effectLst/>
                          <a:latin typeface="Calibri"/>
                          <a:cs typeface="Calibri"/>
                        </a:rPr>
                        <a:t> </a:t>
                      </a:r>
                      <a:endParaRPr lang="en-US" sz="1800" i="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1" i="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Tertile 1: &lt;16</a:t>
                      </a:r>
                      <a:endParaRPr lang="en-US" sz="1800" b="1" i="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/>
                          <a:cs typeface="Calibri"/>
                        </a:rPr>
                        <a:t>1 (ref)</a:t>
                      </a:r>
                      <a:endParaRPr lang="en-US" sz="1800" i="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/>
                          <a:cs typeface="Calibri"/>
                        </a:rPr>
                        <a:t>1 (ref)</a:t>
                      </a:r>
                      <a:endParaRPr lang="en-US" sz="1800" i="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/>
                          <a:cs typeface="Calibri"/>
                        </a:rPr>
                        <a:t>1 (ref)</a:t>
                      </a:r>
                      <a:endParaRPr lang="en-US" sz="1800" i="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/>
                          <a:cs typeface="Calibri"/>
                        </a:rPr>
                        <a:t>1 (ref)</a:t>
                      </a:r>
                      <a:endParaRPr lang="en-US" sz="1800" i="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/>
                          <a:cs typeface="Calibri"/>
                        </a:rPr>
                        <a:t>1 (ref)</a:t>
                      </a:r>
                      <a:endParaRPr lang="en-US" sz="1800" i="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/>
                          <a:cs typeface="Calibri"/>
                        </a:rPr>
                        <a:t>1 (ref)</a:t>
                      </a:r>
                      <a:endParaRPr lang="en-US" sz="1800" i="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1" i="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Tertile 2: 16-28</a:t>
                      </a:r>
                      <a:endParaRPr lang="en-US" sz="1800" b="1" i="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>
                          <a:effectLst/>
                          <a:latin typeface="Calibri"/>
                          <a:ea typeface="ＭＳ 明朝"/>
                          <a:cs typeface="Calibri"/>
                        </a:rPr>
                        <a:t>0.89 (0.57,1.41)</a:t>
                      </a:r>
                      <a:endParaRPr lang="en-US" sz="1800" i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0.76 (0.46,1.25)</a:t>
                      </a:r>
                      <a:endParaRPr lang="en-US" sz="1800" i="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1.07 (0.43,2.69)</a:t>
                      </a:r>
                      <a:endParaRPr lang="en-US" sz="1800" i="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1.02 (0.33,3.12)</a:t>
                      </a:r>
                      <a:endParaRPr lang="en-US" sz="1800" i="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>
                          <a:effectLst/>
                          <a:latin typeface="Calibri"/>
                          <a:ea typeface="ＭＳ 明朝"/>
                          <a:cs typeface="Calibri"/>
                        </a:rPr>
                        <a:t>0.77 (0.34,1.75)</a:t>
                      </a:r>
                      <a:endParaRPr lang="en-US" sz="1800" i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>
                          <a:effectLst/>
                          <a:latin typeface="Calibri"/>
                          <a:ea typeface="ＭＳ 明朝"/>
                          <a:cs typeface="Calibri"/>
                        </a:rPr>
                        <a:t>0.61 (0.25,1.48)</a:t>
                      </a:r>
                      <a:endParaRPr lang="en-US" sz="1800" i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1" i="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Tertile 3: &gt;29</a:t>
                      </a:r>
                      <a:endParaRPr lang="en-US" sz="1800" b="1" i="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0.62 (0.39,0.97)</a:t>
                      </a:r>
                      <a:endParaRPr lang="en-US" sz="1800" i="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>
                          <a:effectLst/>
                          <a:latin typeface="Calibri"/>
                          <a:ea typeface="Times New Roman"/>
                          <a:cs typeface="Calibri"/>
                        </a:rPr>
                        <a:t>0.66 (0.41,1.06)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0.93 (0.37,2.30)</a:t>
                      </a:r>
                      <a:endParaRPr lang="en-US" sz="1800" i="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0.95 (0.31,2.94)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0.68 (0.32,1.46)</a:t>
                      </a:r>
                      <a:endParaRPr lang="en-US" sz="1800" i="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0.77 (0.34,1.71)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1" i="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p-value for trend</a:t>
                      </a:r>
                      <a:endParaRPr lang="en-US" sz="1800" b="1" i="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>
                          <a:effectLst/>
                          <a:latin typeface="Calibri"/>
                          <a:ea typeface="ＭＳ 明朝"/>
                          <a:cs typeface="Calibri"/>
                        </a:rPr>
                        <a:t>0.03</a:t>
                      </a:r>
                      <a:endParaRPr lang="en-US" sz="1800" i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0.09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0.85</a:t>
                      </a:r>
                      <a:endParaRPr lang="en-US" sz="1800" i="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0.93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0.33</a:t>
                      </a:r>
                      <a:endParaRPr lang="en-US" sz="1800" i="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0.58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38504" y="1653138"/>
            <a:ext cx="86174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Hazard </a:t>
            </a:r>
            <a:r>
              <a:rPr lang="en-US" b="1" dirty="0" smtClean="0"/>
              <a:t>Ratios </a:t>
            </a:r>
            <a:r>
              <a:rPr lang="en-US" b="1" dirty="0"/>
              <a:t>(95% Confidence Interval) for the association of smoking and HF</a:t>
            </a:r>
          </a:p>
          <a:p>
            <a:r>
              <a:rPr lang="en-US" i="1" dirty="0"/>
              <a:t> </a:t>
            </a:r>
            <a:endParaRPr lang="en-US" dirty="0"/>
          </a:p>
          <a:p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1531" y="190011"/>
            <a:ext cx="1900917" cy="1038902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57200" y="5416803"/>
            <a:ext cx="82125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/>
              <a:t>Model 1: Age, sex, race/ethnicity</a:t>
            </a:r>
          </a:p>
          <a:p>
            <a:pPr lvl="0"/>
            <a:r>
              <a:rPr lang="en-US" sz="1400" dirty="0"/>
              <a:t>Model 2: Age, sex, race/ethnicity, education, BMI, SBP, antihypertensive medication, LDL-C, HDL-C, lipid-lowering medication, DM, moderate-vigorous physical activity, Mediterranean diet, salt intake, alcohol use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38504" y="3409630"/>
            <a:ext cx="71222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Smoking intensity analysis underpowered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108319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Sensitivity Analyses</a:t>
            </a:r>
          </a:p>
          <a:p>
            <a:pPr lvl="1">
              <a:buFont typeface="Courier New"/>
              <a:buChar char="o"/>
            </a:pPr>
            <a:r>
              <a:rPr lang="en-US" sz="3200" dirty="0" smtClean="0"/>
              <a:t>Smoking status reclassified by cotinine </a:t>
            </a:r>
          </a:p>
          <a:p>
            <a:pPr lvl="1">
              <a:buFont typeface="Courier New"/>
              <a:buChar char="o"/>
            </a:pPr>
            <a:r>
              <a:rPr lang="en-US" sz="3200" dirty="0" smtClean="0"/>
              <a:t>Adjustment for CAC and hsCRP</a:t>
            </a:r>
          </a:p>
          <a:p>
            <a:pPr lvl="1">
              <a:buFont typeface="Courier New"/>
              <a:buChar char="o"/>
            </a:pPr>
            <a:r>
              <a:rPr lang="en-US" sz="3200" dirty="0" smtClean="0"/>
              <a:t>Adjustment for interim CHD</a:t>
            </a:r>
          </a:p>
          <a:p>
            <a:pPr lvl="1">
              <a:buFont typeface="Courier New"/>
              <a:buChar char="o"/>
            </a:pPr>
            <a:r>
              <a:rPr lang="en-US" sz="3200" dirty="0"/>
              <a:t>C</a:t>
            </a:r>
            <a:r>
              <a:rPr lang="en-US" sz="3200" dirty="0" smtClean="0"/>
              <a:t>ompeting risk of non-CV mortality </a:t>
            </a:r>
          </a:p>
          <a:p>
            <a:pPr lvl="1">
              <a:buFont typeface="Courier New"/>
              <a:buChar char="o"/>
            </a:pPr>
            <a:r>
              <a:rPr lang="en-US" sz="3200" dirty="0" smtClean="0"/>
              <a:t>HFmrEF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303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Time since quitting smoking is inversely associated with NT-proBNP.</a:t>
            </a:r>
          </a:p>
          <a:p>
            <a:endParaRPr lang="en-US" dirty="0" smtClean="0"/>
          </a:p>
          <a:p>
            <a:r>
              <a:rPr lang="en-US" dirty="0" smtClean="0"/>
              <a:t>Current </a:t>
            </a:r>
            <a:r>
              <a:rPr lang="en-US" dirty="0"/>
              <a:t>smoking </a:t>
            </a:r>
            <a:r>
              <a:rPr lang="en-US" dirty="0" smtClean="0"/>
              <a:t>is </a:t>
            </a:r>
            <a:r>
              <a:rPr lang="en-US" dirty="0"/>
              <a:t>associated with higher risk of </a:t>
            </a:r>
            <a:r>
              <a:rPr lang="en-US" dirty="0" smtClean="0"/>
              <a:t>HF</a:t>
            </a:r>
            <a:r>
              <a:rPr lang="en-US" dirty="0" smtClean="0"/>
              <a:t>, </a:t>
            </a:r>
            <a:r>
              <a:rPr lang="en-US" dirty="0"/>
              <a:t>including HFrEF and HFpEF.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No “dose-response” association between smoking exposure and HF.</a:t>
            </a:r>
          </a:p>
          <a:p>
            <a:endParaRPr lang="en-US" dirty="0"/>
          </a:p>
          <a:p>
            <a:r>
              <a:rPr lang="en-US" dirty="0" smtClean="0"/>
              <a:t>Smoking and HFrEF vs. HFpEF.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1531" y="190011"/>
            <a:ext cx="1900917" cy="103890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335" y="1206500"/>
            <a:ext cx="8707113" cy="5651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160767" y="6073169"/>
            <a:ext cx="33173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latin typeface="Arial" charset="0"/>
              </a:rPr>
              <a:t>Al Rifai et </a:t>
            </a:r>
            <a:r>
              <a:rPr lang="en-GB" sz="1200" b="1" dirty="0">
                <a:latin typeface="Arial" charset="0"/>
              </a:rPr>
              <a:t>al. </a:t>
            </a:r>
            <a:r>
              <a:rPr lang="en-GB" sz="1200" b="1" dirty="0" smtClean="0">
                <a:latin typeface="Arial" charset="0"/>
              </a:rPr>
              <a:t>Atherosclerosis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642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800" b="1" dirty="0" smtClean="0"/>
              <a:t>Limitations</a:t>
            </a:r>
          </a:p>
          <a:p>
            <a:pPr lvl="1">
              <a:buFont typeface="Courier New"/>
              <a:buChar char="o"/>
            </a:pPr>
            <a:r>
              <a:rPr lang="en-US" sz="3800" dirty="0" smtClean="0"/>
              <a:t>Change in smoking status </a:t>
            </a:r>
          </a:p>
          <a:p>
            <a:pPr lvl="1">
              <a:buFont typeface="Courier New"/>
              <a:buChar char="o"/>
            </a:pPr>
            <a:r>
              <a:rPr lang="en-US" sz="3800" dirty="0" smtClean="0"/>
              <a:t>Exposure misclassification</a:t>
            </a:r>
          </a:p>
          <a:p>
            <a:pPr lvl="1">
              <a:buFont typeface="Courier New"/>
              <a:buChar char="o"/>
            </a:pPr>
            <a:r>
              <a:rPr lang="en-US" sz="3800" dirty="0"/>
              <a:t>S</a:t>
            </a:r>
            <a:r>
              <a:rPr lang="en-US" sz="3800" dirty="0" smtClean="0"/>
              <a:t>election bias</a:t>
            </a:r>
          </a:p>
          <a:p>
            <a:pPr lvl="1">
              <a:buFont typeface="Courier New"/>
              <a:buChar char="o"/>
            </a:pPr>
            <a:r>
              <a:rPr lang="en-US" sz="3800" dirty="0" smtClean="0"/>
              <a:t>Residual confounding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1531" y="190011"/>
            <a:ext cx="1900917" cy="1038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844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91426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THANK YOU </a:t>
            </a:r>
            <a:endParaRPr lang="en-US" sz="6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1531" y="190011"/>
            <a:ext cx="1900917" cy="1038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73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Approximately 6.5 M Americans have HF (2011-2014).</a:t>
            </a:r>
          </a:p>
          <a:p>
            <a:endParaRPr lang="en-US" dirty="0"/>
          </a:p>
          <a:p>
            <a:r>
              <a:rPr lang="en-US" dirty="0" smtClean="0"/>
              <a:t>The prevalence of HF is expected to increase 46% from 2012-2030.</a:t>
            </a:r>
          </a:p>
          <a:p>
            <a:endParaRPr lang="en-US" dirty="0"/>
          </a:p>
          <a:p>
            <a:r>
              <a:rPr lang="en-US" dirty="0" smtClean="0"/>
              <a:t>The economic burden of HF is significant and is projected to be $70 B in 2030.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1531" y="190011"/>
            <a:ext cx="1900917" cy="1038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275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Cigarette smoking is associated with a 60% higher risk of HF.</a:t>
            </a:r>
          </a:p>
          <a:p>
            <a:endParaRPr lang="en-US" dirty="0"/>
          </a:p>
          <a:p>
            <a:r>
              <a:rPr lang="en-US" dirty="0" smtClean="0"/>
              <a:t>Inflammation and atherosclerosis may predispose to HFpEF and HFrEF respectively.</a:t>
            </a:r>
          </a:p>
          <a:p>
            <a:endParaRPr lang="en-US" dirty="0"/>
          </a:p>
          <a:p>
            <a:r>
              <a:rPr lang="en-US" dirty="0" smtClean="0"/>
              <a:t>Cigarette smoking is associated with markers of inflammation and subclinical atherosclerosis.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1531" y="190011"/>
            <a:ext cx="1900917" cy="1038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2043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325440" y="381641"/>
            <a:ext cx="8493120" cy="614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ms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ms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ms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ms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msgothic" charset="0"/>
              </a:defRPr>
            </a:lvl5pPr>
            <a:lvl6pPr marL="15367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msgothic" charset="0"/>
              </a:defRPr>
            </a:lvl6pPr>
            <a:lvl7pPr marL="19939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msgothic" charset="0"/>
              </a:defRPr>
            </a:lvl7pPr>
            <a:lvl8pPr marL="24511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msgothic" charset="0"/>
              </a:defRPr>
            </a:lvl8pPr>
            <a:lvl9pPr marL="29083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msgothic" charset="0"/>
              </a:defRPr>
            </a:lvl9pPr>
          </a:lstStyle>
          <a:p>
            <a:pPr algn="ctr"/>
            <a:r>
              <a:rPr lang="en-GB" sz="1600" b="1" dirty="0">
                <a:latin typeface="Calibri"/>
                <a:cs typeface="Calibri"/>
              </a:rPr>
              <a:t>A, Dose‐response restricted cubic spline graphs for the association of mean log‐transformed high‐sensitivity C‐reactive protein (</a:t>
            </a:r>
            <a:r>
              <a:rPr lang="en-GB" sz="1600" b="1" dirty="0" err="1">
                <a:latin typeface="Calibri"/>
                <a:cs typeface="Calibri"/>
              </a:rPr>
              <a:t>ln</a:t>
            </a:r>
            <a:r>
              <a:rPr lang="en-GB" sz="1600" b="1" dirty="0">
                <a:latin typeface="Calibri"/>
                <a:cs typeface="Calibri"/>
              </a:rPr>
              <a:t> </a:t>
            </a:r>
            <a:r>
              <a:rPr lang="en-GB" sz="1600" b="1" dirty="0" smtClean="0">
                <a:latin typeface="Calibri"/>
                <a:cs typeface="Calibri"/>
              </a:rPr>
              <a:t>hsCRP</a:t>
            </a:r>
            <a:r>
              <a:rPr lang="en-GB" sz="1600" b="1" dirty="0">
                <a:latin typeface="Calibri"/>
                <a:cs typeface="Calibri"/>
              </a:rPr>
              <a:t>) levels and coronary artery calcium (CAC) &gt;0 with smoking intensity.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521" y="6224334"/>
            <a:ext cx="1260000" cy="50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4481" y="1310538"/>
            <a:ext cx="4779360" cy="4893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184481" y="6340266"/>
            <a:ext cx="3918240" cy="231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ms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ms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ms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ms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msgothic" charset="0"/>
              </a:defRPr>
            </a:lvl5pPr>
            <a:lvl6pPr marL="15367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msgothic" charset="0"/>
              </a:defRPr>
            </a:lvl6pPr>
            <a:lvl7pPr marL="19939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msgothic" charset="0"/>
              </a:defRPr>
            </a:lvl7pPr>
            <a:lvl8pPr marL="24511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msgothic" charset="0"/>
              </a:defRPr>
            </a:lvl8pPr>
            <a:lvl9pPr marL="29083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msgothic" charset="0"/>
              </a:defRPr>
            </a:lvl9pPr>
          </a:lstStyle>
          <a:p>
            <a:r>
              <a:rPr lang="en-GB" sz="1100" b="1" dirty="0" err="1">
                <a:latin typeface="Arial" charset="0"/>
              </a:rPr>
              <a:t>Sina</a:t>
            </a:r>
            <a:r>
              <a:rPr lang="en-GB" sz="1100" b="1" dirty="0">
                <a:latin typeface="Arial" charset="0"/>
              </a:rPr>
              <a:t> </a:t>
            </a:r>
            <a:r>
              <a:rPr lang="en-GB" sz="1100" b="1" dirty="0" err="1">
                <a:latin typeface="Arial" charset="0"/>
              </a:rPr>
              <a:t>Kianoush</a:t>
            </a:r>
            <a:r>
              <a:rPr lang="en-GB" sz="1100" b="1" dirty="0">
                <a:latin typeface="Arial" charset="0"/>
              </a:rPr>
              <a:t> et al. J Am Heart </a:t>
            </a:r>
            <a:r>
              <a:rPr lang="en-GB" sz="1100" b="1" dirty="0" err="1">
                <a:latin typeface="Arial" charset="0"/>
              </a:rPr>
              <a:t>Assoc</a:t>
            </a:r>
            <a:r>
              <a:rPr lang="en-GB" sz="1100" b="1" dirty="0">
                <a:latin typeface="Arial" charset="0"/>
              </a:rPr>
              <a:t> 2017;6:e005088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7511040" y="6613175"/>
            <a:ext cx="3624480" cy="3470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85725" indent="-8572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ms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ms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ms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ms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msgothic" charset="0"/>
              </a:defRPr>
            </a:lvl5pPr>
            <a:lvl6pPr marL="15367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msgothic" charset="0"/>
              </a:defRPr>
            </a:lvl6pPr>
            <a:lvl7pPr marL="19939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msgothic" charset="0"/>
              </a:defRPr>
            </a:lvl7pPr>
            <a:lvl8pPr marL="24511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msgothic" charset="0"/>
              </a:defRPr>
            </a:lvl8pPr>
            <a:lvl9pPr marL="29083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msgothic" charset="0"/>
              </a:defRPr>
            </a:lvl9pPr>
          </a:lstStyle>
          <a:p>
            <a:r>
              <a:rPr lang="en-GB" sz="900">
                <a:latin typeface="Arial" charset="0"/>
              </a:rPr>
              <a:t>© 2017 Sina Kianoush et al.</a:t>
            </a:r>
          </a:p>
        </p:txBody>
      </p:sp>
    </p:spTree>
    <p:extLst>
      <p:ext uri="{BB962C8B-B14F-4D97-AF65-F5344CB8AC3E}">
        <p14:creationId xmlns:p14="http://schemas.microsoft.com/office/powerpoint/2010/main" val="248479615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325440" y="381641"/>
            <a:ext cx="8493120" cy="614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ms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ms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ms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ms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msgothic" charset="0"/>
              </a:defRPr>
            </a:lvl5pPr>
            <a:lvl6pPr marL="15367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msgothic" charset="0"/>
              </a:defRPr>
            </a:lvl6pPr>
            <a:lvl7pPr marL="19939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msgothic" charset="0"/>
              </a:defRPr>
            </a:lvl7pPr>
            <a:lvl8pPr marL="24511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msgothic" charset="0"/>
              </a:defRPr>
            </a:lvl8pPr>
            <a:lvl9pPr marL="29083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msgothic" charset="0"/>
              </a:defRPr>
            </a:lvl9pPr>
          </a:lstStyle>
          <a:p>
            <a:pPr algn="ctr"/>
            <a:r>
              <a:rPr lang="en-GB" sz="1600" b="1" dirty="0">
                <a:latin typeface="Calibri"/>
                <a:cs typeface="Calibri"/>
              </a:rPr>
              <a:t>Age‐ and sex‐adjusted associations of (A) log‐transformed high‐sensitivity C‐reactive protein and (B) coronary artery calcium (CAC) &gt;0 with years since quitting smoking among former smokers in men and women.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521" y="6224334"/>
            <a:ext cx="1260000" cy="50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6320" y="1310538"/>
            <a:ext cx="5035680" cy="4893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056320" y="6320104"/>
            <a:ext cx="3918240" cy="231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ms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ms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ms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ms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msgothic" charset="0"/>
              </a:defRPr>
            </a:lvl5pPr>
            <a:lvl6pPr marL="15367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msgothic" charset="0"/>
              </a:defRPr>
            </a:lvl6pPr>
            <a:lvl7pPr marL="19939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msgothic" charset="0"/>
              </a:defRPr>
            </a:lvl7pPr>
            <a:lvl8pPr marL="24511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msgothic" charset="0"/>
              </a:defRPr>
            </a:lvl8pPr>
            <a:lvl9pPr marL="29083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msgothic" charset="0"/>
              </a:defRPr>
            </a:lvl9pPr>
          </a:lstStyle>
          <a:p>
            <a:r>
              <a:rPr lang="en-GB" sz="1100" b="1" dirty="0" err="1">
                <a:latin typeface="Arial" charset="0"/>
              </a:rPr>
              <a:t>Sina</a:t>
            </a:r>
            <a:r>
              <a:rPr lang="en-GB" sz="1100" b="1" dirty="0">
                <a:latin typeface="Arial" charset="0"/>
              </a:rPr>
              <a:t> </a:t>
            </a:r>
            <a:r>
              <a:rPr lang="en-GB" sz="1100" b="1" dirty="0" err="1">
                <a:latin typeface="Arial" charset="0"/>
              </a:rPr>
              <a:t>Kianoush</a:t>
            </a:r>
            <a:r>
              <a:rPr lang="en-GB" sz="1100" b="1" dirty="0">
                <a:latin typeface="Arial" charset="0"/>
              </a:rPr>
              <a:t> et al. J Am Heart </a:t>
            </a:r>
            <a:r>
              <a:rPr lang="en-GB" sz="1100" b="1" dirty="0" err="1">
                <a:latin typeface="Arial" charset="0"/>
              </a:rPr>
              <a:t>Assoc</a:t>
            </a:r>
            <a:r>
              <a:rPr lang="en-GB" sz="1100" b="1" dirty="0">
                <a:latin typeface="Arial" charset="0"/>
              </a:rPr>
              <a:t> 2017;6:e005088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7511040" y="6613175"/>
            <a:ext cx="3624480" cy="3470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85725" indent="-8572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ms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ms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ms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ms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msgothic" charset="0"/>
              </a:defRPr>
            </a:lvl5pPr>
            <a:lvl6pPr marL="15367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msgothic" charset="0"/>
              </a:defRPr>
            </a:lvl6pPr>
            <a:lvl7pPr marL="19939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msgothic" charset="0"/>
              </a:defRPr>
            </a:lvl7pPr>
            <a:lvl8pPr marL="24511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msgothic" charset="0"/>
              </a:defRPr>
            </a:lvl8pPr>
            <a:lvl9pPr marL="29083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msgothic" charset="0"/>
              </a:defRPr>
            </a:lvl9pPr>
          </a:lstStyle>
          <a:p>
            <a:r>
              <a:rPr lang="en-GB" sz="900" dirty="0">
                <a:latin typeface="Arial" charset="0"/>
              </a:rPr>
              <a:t>© 2017 </a:t>
            </a:r>
            <a:r>
              <a:rPr lang="en-GB" sz="900" dirty="0" err="1">
                <a:latin typeface="Arial" charset="0"/>
              </a:rPr>
              <a:t>Sina</a:t>
            </a:r>
            <a:r>
              <a:rPr lang="en-GB" sz="900" dirty="0">
                <a:latin typeface="Arial" charset="0"/>
              </a:rPr>
              <a:t> </a:t>
            </a:r>
            <a:r>
              <a:rPr lang="en-GB" sz="900" dirty="0" err="1">
                <a:latin typeface="Arial" charset="0"/>
              </a:rPr>
              <a:t>Kianoush</a:t>
            </a:r>
            <a:r>
              <a:rPr lang="en-GB" sz="900" dirty="0">
                <a:latin typeface="Arial" charset="0"/>
              </a:rPr>
              <a:t> et al.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25286" y="1310538"/>
            <a:ext cx="11310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Ln hsCRP </a:t>
            </a:r>
            <a:endParaRPr lang="en-US" sz="1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925286" y="4262929"/>
            <a:ext cx="11310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CAC &gt;0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77342910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Aim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valuate the association between cigarette smoking and HF stratified by EF. 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1531" y="190011"/>
            <a:ext cx="1900917" cy="1038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6464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800" b="1" dirty="0" smtClean="0"/>
              <a:t>Cigarette Smoking </a:t>
            </a:r>
          </a:p>
          <a:p>
            <a:pPr>
              <a:buFont typeface="Courier New"/>
              <a:buChar char="o"/>
            </a:pPr>
            <a:r>
              <a:rPr lang="en-US" sz="3800" dirty="0" smtClean="0"/>
              <a:t>Self-reported status </a:t>
            </a:r>
          </a:p>
          <a:p>
            <a:pPr>
              <a:buFont typeface="Courier New"/>
              <a:buChar char="o"/>
            </a:pPr>
            <a:r>
              <a:rPr lang="en-US" sz="3800" dirty="0" smtClean="0"/>
              <a:t>Status reclassified by cotinine</a:t>
            </a:r>
          </a:p>
          <a:p>
            <a:pPr>
              <a:buFont typeface="Courier New"/>
              <a:buChar char="o"/>
            </a:pPr>
            <a:r>
              <a:rPr lang="en-US" sz="3800" dirty="0" smtClean="0"/>
              <a:t>Intensity</a:t>
            </a:r>
            <a:endParaRPr lang="en-US" sz="3800" dirty="0"/>
          </a:p>
          <a:p>
            <a:pPr>
              <a:buFont typeface="Courier New"/>
              <a:buChar char="o"/>
            </a:pPr>
            <a:r>
              <a:rPr lang="en-US" sz="3800" dirty="0" smtClean="0"/>
              <a:t>Burden</a:t>
            </a:r>
            <a:endParaRPr lang="en-US" sz="3800" dirty="0"/>
          </a:p>
          <a:p>
            <a:pPr>
              <a:buFont typeface="Courier New"/>
              <a:buChar char="o"/>
            </a:pPr>
            <a:r>
              <a:rPr lang="en-US" sz="3800" dirty="0" smtClean="0"/>
              <a:t>Time since quitting smoking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1531" y="190011"/>
            <a:ext cx="1900917" cy="1038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400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800" b="1" dirty="0" smtClean="0"/>
              <a:t>Heart Failure</a:t>
            </a:r>
          </a:p>
          <a:p>
            <a:pPr>
              <a:buFont typeface="Courier New"/>
              <a:buChar char="o"/>
            </a:pPr>
            <a:r>
              <a:rPr lang="en-US" sz="3800" dirty="0" smtClean="0"/>
              <a:t>NT-proBNP</a:t>
            </a:r>
          </a:p>
          <a:p>
            <a:pPr>
              <a:buFont typeface="Courier New"/>
              <a:buChar char="o"/>
            </a:pPr>
            <a:r>
              <a:rPr lang="en-US" sz="3800" dirty="0" smtClean="0"/>
              <a:t>Adjudicated HF cases </a:t>
            </a:r>
          </a:p>
          <a:p>
            <a:pPr lvl="2">
              <a:buFont typeface="Wingdings" charset="2"/>
              <a:buChar char="§"/>
            </a:pPr>
            <a:r>
              <a:rPr lang="en-US" sz="3800" dirty="0" smtClean="0"/>
              <a:t>Total cases</a:t>
            </a:r>
          </a:p>
          <a:p>
            <a:pPr lvl="2">
              <a:buFont typeface="Wingdings" charset="2"/>
              <a:buChar char="§"/>
            </a:pPr>
            <a:r>
              <a:rPr lang="en-US" sz="3800" dirty="0" smtClean="0"/>
              <a:t>HFrEF (</a:t>
            </a:r>
            <a:r>
              <a:rPr lang="en-US" sz="3800" dirty="0"/>
              <a:t>EF </a:t>
            </a:r>
            <a:r>
              <a:rPr lang="en-US" sz="3800" dirty="0">
                <a:sym typeface="Symbol"/>
              </a:rPr>
              <a:t></a:t>
            </a:r>
            <a:r>
              <a:rPr lang="en-US" sz="3800" dirty="0"/>
              <a:t>40</a:t>
            </a:r>
            <a:r>
              <a:rPr lang="en-US" sz="3800" dirty="0" smtClean="0"/>
              <a:t>%)</a:t>
            </a:r>
          </a:p>
          <a:p>
            <a:pPr lvl="2">
              <a:buFont typeface="Wingdings" charset="2"/>
              <a:buChar char="§"/>
            </a:pPr>
            <a:r>
              <a:rPr lang="en-US" sz="3800" dirty="0" smtClean="0"/>
              <a:t>HFpEF (EF </a:t>
            </a:r>
            <a:r>
              <a:rPr lang="en-US" sz="3800" dirty="0"/>
              <a:t>≥50</a:t>
            </a:r>
            <a:r>
              <a:rPr lang="en-US" sz="3800" dirty="0" smtClean="0"/>
              <a:t>%)</a:t>
            </a:r>
            <a:endParaRPr lang="en-US" sz="3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1531" y="190011"/>
            <a:ext cx="1900917" cy="1038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13710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400" b="1" dirty="0" smtClean="0"/>
              <a:t>Covariates</a:t>
            </a:r>
          </a:p>
          <a:p>
            <a:pPr lvl="1">
              <a:buFont typeface="Courier New"/>
              <a:buChar char="o"/>
            </a:pPr>
            <a:r>
              <a:rPr lang="en-US" sz="3400" dirty="0" smtClean="0"/>
              <a:t>Age, sex</a:t>
            </a:r>
            <a:r>
              <a:rPr lang="en-US" sz="3400" dirty="0"/>
              <a:t>, race/</a:t>
            </a:r>
            <a:r>
              <a:rPr lang="en-US" sz="3400" dirty="0" smtClean="0"/>
              <a:t>ethnicity</a:t>
            </a:r>
            <a:endParaRPr lang="en-US" sz="3400" dirty="0"/>
          </a:p>
          <a:p>
            <a:pPr lvl="1">
              <a:buFont typeface="Courier New"/>
              <a:buChar char="o"/>
            </a:pPr>
            <a:r>
              <a:rPr lang="en-US" sz="3400" dirty="0"/>
              <a:t>E</a:t>
            </a:r>
            <a:r>
              <a:rPr lang="en-US" sz="3400" dirty="0" smtClean="0"/>
              <a:t>ducation</a:t>
            </a:r>
            <a:r>
              <a:rPr lang="en-US" sz="3400" dirty="0"/>
              <a:t>, BMI, SBP, antihypertensive medication, LDL-C, HDL-C, lipid-lowering medication, DM, moderate-vigorous physical activity, Mediterranean diet, salt intake, alcohol </a:t>
            </a:r>
            <a:r>
              <a:rPr lang="en-US" sz="3400" dirty="0" smtClean="0"/>
              <a:t>use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1531" y="190011"/>
            <a:ext cx="1900917" cy="1038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0737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1746</Words>
  <Application>Microsoft Macintosh PowerPoint</Application>
  <PresentationFormat>On-screen Show (4:3)</PresentationFormat>
  <Paragraphs>375</Paragraphs>
  <Slides>17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The Relationship of Cigarette Smoking and Incident Heart Failure: Results from the Multi-Ethnic Study of Atherosclerosis </vt:lpstr>
      <vt:lpstr>Background</vt:lpstr>
      <vt:lpstr>Background</vt:lpstr>
      <vt:lpstr>PowerPoint Presentation</vt:lpstr>
      <vt:lpstr>PowerPoint Presentation</vt:lpstr>
      <vt:lpstr>Study Aim</vt:lpstr>
      <vt:lpstr>Methods</vt:lpstr>
      <vt:lpstr>Methods </vt:lpstr>
      <vt:lpstr>Methods </vt:lpstr>
      <vt:lpstr>Methods</vt:lpstr>
      <vt:lpstr>Results</vt:lpstr>
      <vt:lpstr>Results</vt:lpstr>
      <vt:lpstr>Results</vt:lpstr>
      <vt:lpstr>Results  </vt:lpstr>
      <vt:lpstr>Discussion</vt:lpstr>
      <vt:lpstr>Discussion</vt:lpstr>
      <vt:lpstr>THANK YOU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Mahmoud Al Rifai</dc:creator>
  <cp:lastModifiedBy>Mahmoud Al Rifai</cp:lastModifiedBy>
  <cp:revision>114</cp:revision>
  <dcterms:created xsi:type="dcterms:W3CDTF">2018-03-26T15:43:22Z</dcterms:created>
  <dcterms:modified xsi:type="dcterms:W3CDTF">2018-03-28T15:02:34Z</dcterms:modified>
</cp:coreProperties>
</file>