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1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000" autoAdjust="0"/>
  </p:normalViewPr>
  <p:slideViewPr>
    <p:cSldViewPr snapToGrid="0">
      <p:cViewPr varScale="1">
        <p:scale>
          <a:sx n="60" d="100"/>
          <a:sy n="60" d="100"/>
        </p:scale>
        <p:origin x="-13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736E-554D-4FBC-AB47-DD89FDC0B786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1DF3-9245-479D-8165-97225ECB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r>
              <a:rPr lang="en-US" baseline="0" dirty="0" smtClean="0"/>
              <a:t> to achieve target:</a:t>
            </a:r>
          </a:p>
          <a:p>
            <a:r>
              <a:rPr lang="en-US" dirty="0" smtClean="0"/>
              <a:t>Consented, eligible but procedure not completed (WF, CU, NWU, UCLU):</a:t>
            </a:r>
          </a:p>
          <a:p>
            <a:r>
              <a:rPr lang="en-US" dirty="0" smtClean="0"/>
              <a:t>Contrast</a:t>
            </a:r>
            <a:r>
              <a:rPr lang="en-US" baseline="0" dirty="0" smtClean="0"/>
              <a:t> CT 242</a:t>
            </a:r>
          </a:p>
          <a:p>
            <a:r>
              <a:rPr lang="en-US" baseline="0" dirty="0" smtClean="0"/>
              <a:t>Non contrast CT 183</a:t>
            </a:r>
          </a:p>
          <a:p>
            <a:r>
              <a:rPr lang="en-US" baseline="0" dirty="0" smtClean="0"/>
              <a:t>Spirometry 179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not performed </a:t>
            </a:r>
            <a:r>
              <a:rPr lang="en-US" dirty="0" smtClean="0"/>
              <a:t>(WF, CU, NWU, UCLU):</a:t>
            </a:r>
            <a:endParaRPr lang="en-US" baseline="0" dirty="0" smtClean="0"/>
          </a:p>
          <a:p>
            <a:r>
              <a:rPr lang="en-US" baseline="0" dirty="0" smtClean="0"/>
              <a:t>WF 319</a:t>
            </a:r>
          </a:p>
          <a:p>
            <a:r>
              <a:rPr lang="en-US" baseline="0" dirty="0" smtClean="0"/>
              <a:t>CU 176</a:t>
            </a:r>
          </a:p>
          <a:p>
            <a:r>
              <a:rPr lang="en-US" baseline="0" dirty="0" smtClean="0"/>
              <a:t>NWU 126</a:t>
            </a:r>
          </a:p>
          <a:p>
            <a:r>
              <a:rPr lang="en-US" baseline="0" dirty="0" smtClean="0"/>
              <a:t>UCLA 175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Consented, eligible,</a:t>
            </a:r>
            <a:r>
              <a:rPr lang="en-US" baseline="0" dirty="0" smtClean="0"/>
              <a:t> but not done:</a:t>
            </a:r>
          </a:p>
          <a:p>
            <a:r>
              <a:rPr lang="en-US" baseline="0" dirty="0" smtClean="0"/>
              <a:t>SPIRO: </a:t>
            </a:r>
          </a:p>
          <a:p>
            <a:r>
              <a:rPr lang="en-US" baseline="0" dirty="0" smtClean="0"/>
              <a:t>WF 47</a:t>
            </a:r>
          </a:p>
          <a:p>
            <a:r>
              <a:rPr lang="en-US" baseline="0" dirty="0" smtClean="0"/>
              <a:t>CU 21</a:t>
            </a:r>
          </a:p>
          <a:p>
            <a:r>
              <a:rPr lang="en-US" baseline="0" dirty="0" smtClean="0"/>
              <a:t>NWU 80</a:t>
            </a:r>
          </a:p>
          <a:p>
            <a:r>
              <a:rPr lang="en-US" baseline="0" dirty="0" smtClean="0"/>
              <a:t>UCLA 31</a:t>
            </a:r>
          </a:p>
          <a:p>
            <a:endParaRPr lang="en-US" baseline="0" dirty="0" smtClean="0"/>
          </a:p>
          <a:p>
            <a:r>
              <a:rPr lang="en-US" dirty="0" smtClean="0"/>
              <a:t>Contrast CT</a:t>
            </a:r>
          </a:p>
          <a:p>
            <a:r>
              <a:rPr lang="en-US" dirty="0" smtClean="0"/>
              <a:t>WF 49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16</a:t>
            </a:r>
          </a:p>
          <a:p>
            <a:r>
              <a:rPr lang="en-US" dirty="0" smtClean="0"/>
              <a:t>UCLA 148</a:t>
            </a:r>
          </a:p>
          <a:p>
            <a:endParaRPr lang="en-US" dirty="0" smtClean="0"/>
          </a:p>
          <a:p>
            <a:r>
              <a:rPr lang="en-US" dirty="0" smtClean="0"/>
              <a:t>Non</a:t>
            </a:r>
            <a:r>
              <a:rPr lang="en-US" baseline="0" dirty="0" smtClean="0"/>
              <a:t> contrast CT</a:t>
            </a:r>
          </a:p>
          <a:p>
            <a:r>
              <a:rPr lang="en-US" dirty="0" smtClean="0"/>
              <a:t>WF 56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51</a:t>
            </a:r>
          </a:p>
          <a:p>
            <a:r>
              <a:rPr lang="en-US" dirty="0" smtClean="0"/>
              <a:t>UCLA 47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1DF3-9245-479D-8165-97225ECB6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r>
              <a:rPr lang="en-US" baseline="0" dirty="0" smtClean="0"/>
              <a:t> to achieve target:</a:t>
            </a:r>
          </a:p>
          <a:p>
            <a:r>
              <a:rPr lang="en-US" dirty="0" smtClean="0"/>
              <a:t>Consented, eligible but procedure not completed (WF, CU, NWU, UCLU):</a:t>
            </a:r>
          </a:p>
          <a:p>
            <a:r>
              <a:rPr lang="en-US" dirty="0" smtClean="0"/>
              <a:t>Contrast</a:t>
            </a:r>
            <a:r>
              <a:rPr lang="en-US" baseline="0" dirty="0" smtClean="0"/>
              <a:t> CT 242</a:t>
            </a:r>
          </a:p>
          <a:p>
            <a:r>
              <a:rPr lang="en-US" baseline="0" dirty="0" smtClean="0"/>
              <a:t>Non contrast CT 183</a:t>
            </a:r>
          </a:p>
          <a:p>
            <a:r>
              <a:rPr lang="en-US" baseline="0" dirty="0" smtClean="0"/>
              <a:t>Spirometry 179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not performed </a:t>
            </a:r>
            <a:r>
              <a:rPr lang="en-US" dirty="0" smtClean="0"/>
              <a:t>(WF, CU, NWU, UCLU):</a:t>
            </a:r>
            <a:endParaRPr lang="en-US" baseline="0" dirty="0" smtClean="0"/>
          </a:p>
          <a:p>
            <a:r>
              <a:rPr lang="en-US" baseline="0" dirty="0" smtClean="0"/>
              <a:t>WF 319</a:t>
            </a:r>
          </a:p>
          <a:p>
            <a:r>
              <a:rPr lang="en-US" baseline="0" dirty="0" smtClean="0"/>
              <a:t>CU 176</a:t>
            </a:r>
          </a:p>
          <a:p>
            <a:r>
              <a:rPr lang="en-US" baseline="0" dirty="0" smtClean="0"/>
              <a:t>NWU 126</a:t>
            </a:r>
          </a:p>
          <a:p>
            <a:r>
              <a:rPr lang="en-US" baseline="0" dirty="0" smtClean="0"/>
              <a:t>UCLA 175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Consented, eligible,</a:t>
            </a:r>
            <a:r>
              <a:rPr lang="en-US" baseline="0" dirty="0" smtClean="0"/>
              <a:t> but not done:</a:t>
            </a:r>
          </a:p>
          <a:p>
            <a:r>
              <a:rPr lang="en-US" baseline="0" dirty="0" smtClean="0"/>
              <a:t>SPIRO: </a:t>
            </a:r>
          </a:p>
          <a:p>
            <a:r>
              <a:rPr lang="en-US" baseline="0" dirty="0" smtClean="0"/>
              <a:t>WF 47</a:t>
            </a:r>
          </a:p>
          <a:p>
            <a:r>
              <a:rPr lang="en-US" baseline="0" dirty="0" smtClean="0"/>
              <a:t>CU 21</a:t>
            </a:r>
          </a:p>
          <a:p>
            <a:r>
              <a:rPr lang="en-US" baseline="0" dirty="0" smtClean="0"/>
              <a:t>NWU 80</a:t>
            </a:r>
          </a:p>
          <a:p>
            <a:r>
              <a:rPr lang="en-US" baseline="0" dirty="0" smtClean="0"/>
              <a:t>UCLA 31</a:t>
            </a:r>
          </a:p>
          <a:p>
            <a:endParaRPr lang="en-US" baseline="0" dirty="0" smtClean="0"/>
          </a:p>
          <a:p>
            <a:r>
              <a:rPr lang="en-US" dirty="0" smtClean="0"/>
              <a:t>Contrast CT</a:t>
            </a:r>
          </a:p>
          <a:p>
            <a:r>
              <a:rPr lang="en-US" dirty="0" smtClean="0"/>
              <a:t>WF 49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16</a:t>
            </a:r>
          </a:p>
          <a:p>
            <a:r>
              <a:rPr lang="en-US" dirty="0" smtClean="0"/>
              <a:t>UCLA 148</a:t>
            </a:r>
          </a:p>
          <a:p>
            <a:endParaRPr lang="en-US" dirty="0" smtClean="0"/>
          </a:p>
          <a:p>
            <a:r>
              <a:rPr lang="en-US" dirty="0" smtClean="0"/>
              <a:t>Non</a:t>
            </a:r>
            <a:r>
              <a:rPr lang="en-US" baseline="0" dirty="0" smtClean="0"/>
              <a:t> contrast CT</a:t>
            </a:r>
          </a:p>
          <a:p>
            <a:r>
              <a:rPr lang="en-US" dirty="0" smtClean="0"/>
              <a:t>WF 56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51</a:t>
            </a:r>
          </a:p>
          <a:p>
            <a:r>
              <a:rPr lang="en-US" dirty="0" smtClean="0"/>
              <a:t>UCLA 47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1DF3-9245-479D-8165-97225ECB6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r>
              <a:rPr lang="en-US" baseline="0" dirty="0" smtClean="0"/>
              <a:t> to achieve target:</a:t>
            </a:r>
          </a:p>
          <a:p>
            <a:r>
              <a:rPr lang="en-US" dirty="0" smtClean="0"/>
              <a:t>Consented, eligible but procedure not completed (WF, CU, NWU, UCLU):</a:t>
            </a:r>
          </a:p>
          <a:p>
            <a:r>
              <a:rPr lang="en-US" dirty="0" smtClean="0"/>
              <a:t>Contrast</a:t>
            </a:r>
            <a:r>
              <a:rPr lang="en-US" baseline="0" dirty="0" smtClean="0"/>
              <a:t> CT 242</a:t>
            </a:r>
          </a:p>
          <a:p>
            <a:r>
              <a:rPr lang="en-US" baseline="0" dirty="0" smtClean="0"/>
              <a:t>Non contrast CT 183</a:t>
            </a:r>
          </a:p>
          <a:p>
            <a:r>
              <a:rPr lang="en-US" baseline="0" dirty="0" smtClean="0"/>
              <a:t>Spirometry 179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not performed </a:t>
            </a:r>
            <a:r>
              <a:rPr lang="en-US" dirty="0" smtClean="0"/>
              <a:t>(WF, CU, NWU, UCLU):</a:t>
            </a:r>
            <a:endParaRPr lang="en-US" baseline="0" dirty="0" smtClean="0"/>
          </a:p>
          <a:p>
            <a:r>
              <a:rPr lang="en-US" baseline="0" dirty="0" smtClean="0"/>
              <a:t>WF 319</a:t>
            </a:r>
          </a:p>
          <a:p>
            <a:r>
              <a:rPr lang="en-US" baseline="0" dirty="0" smtClean="0"/>
              <a:t>CU 176</a:t>
            </a:r>
          </a:p>
          <a:p>
            <a:r>
              <a:rPr lang="en-US" baseline="0" dirty="0" smtClean="0"/>
              <a:t>NWU 126</a:t>
            </a:r>
          </a:p>
          <a:p>
            <a:r>
              <a:rPr lang="en-US" baseline="0" dirty="0" smtClean="0"/>
              <a:t>UCLA 175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Consented, eligible,</a:t>
            </a:r>
            <a:r>
              <a:rPr lang="en-US" baseline="0" dirty="0" smtClean="0"/>
              <a:t> but not done:</a:t>
            </a:r>
          </a:p>
          <a:p>
            <a:r>
              <a:rPr lang="en-US" baseline="0" dirty="0" smtClean="0"/>
              <a:t>SPIRO: </a:t>
            </a:r>
          </a:p>
          <a:p>
            <a:r>
              <a:rPr lang="en-US" baseline="0" dirty="0" smtClean="0"/>
              <a:t>WF 47</a:t>
            </a:r>
          </a:p>
          <a:p>
            <a:r>
              <a:rPr lang="en-US" baseline="0" dirty="0" smtClean="0"/>
              <a:t>CU 21</a:t>
            </a:r>
          </a:p>
          <a:p>
            <a:r>
              <a:rPr lang="en-US" baseline="0" dirty="0" smtClean="0"/>
              <a:t>NWU 80</a:t>
            </a:r>
          </a:p>
          <a:p>
            <a:r>
              <a:rPr lang="en-US" baseline="0" dirty="0" smtClean="0"/>
              <a:t>UCLA 31</a:t>
            </a:r>
          </a:p>
          <a:p>
            <a:endParaRPr lang="en-US" baseline="0" dirty="0" smtClean="0"/>
          </a:p>
          <a:p>
            <a:r>
              <a:rPr lang="en-US" dirty="0" smtClean="0"/>
              <a:t>Contrast CT</a:t>
            </a:r>
          </a:p>
          <a:p>
            <a:r>
              <a:rPr lang="en-US" dirty="0" smtClean="0"/>
              <a:t>WF 49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16</a:t>
            </a:r>
          </a:p>
          <a:p>
            <a:r>
              <a:rPr lang="en-US" dirty="0" smtClean="0"/>
              <a:t>UCLA 148</a:t>
            </a:r>
          </a:p>
          <a:p>
            <a:endParaRPr lang="en-US" dirty="0" smtClean="0"/>
          </a:p>
          <a:p>
            <a:r>
              <a:rPr lang="en-US" dirty="0" smtClean="0"/>
              <a:t>Non</a:t>
            </a:r>
            <a:r>
              <a:rPr lang="en-US" baseline="0" dirty="0" smtClean="0"/>
              <a:t> contrast CT</a:t>
            </a:r>
          </a:p>
          <a:p>
            <a:r>
              <a:rPr lang="en-US" dirty="0" smtClean="0"/>
              <a:t>WF 56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51</a:t>
            </a:r>
          </a:p>
          <a:p>
            <a:r>
              <a:rPr lang="en-US" dirty="0" smtClean="0"/>
              <a:t>UCLA 47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1DF3-9245-479D-8165-97225ECB6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r>
              <a:rPr lang="en-US" baseline="0" dirty="0" smtClean="0"/>
              <a:t> to achieve target:</a:t>
            </a:r>
          </a:p>
          <a:p>
            <a:r>
              <a:rPr lang="en-US" dirty="0" smtClean="0"/>
              <a:t>Consented, eligible but procedure not completed (WF, CU, NWU, UCLU):</a:t>
            </a:r>
          </a:p>
          <a:p>
            <a:r>
              <a:rPr lang="en-US" dirty="0" smtClean="0"/>
              <a:t>Contrast</a:t>
            </a:r>
            <a:r>
              <a:rPr lang="en-US" baseline="0" dirty="0" smtClean="0"/>
              <a:t> CT 242</a:t>
            </a:r>
          </a:p>
          <a:p>
            <a:r>
              <a:rPr lang="en-US" baseline="0" dirty="0" smtClean="0"/>
              <a:t>Non contrast CT 183</a:t>
            </a:r>
          </a:p>
          <a:p>
            <a:r>
              <a:rPr lang="en-US" baseline="0" dirty="0" smtClean="0"/>
              <a:t>Spirometry 179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not performed </a:t>
            </a:r>
            <a:r>
              <a:rPr lang="en-US" dirty="0" smtClean="0"/>
              <a:t>(WF, CU, NWU, UCLU):</a:t>
            </a:r>
            <a:endParaRPr lang="en-US" baseline="0" dirty="0" smtClean="0"/>
          </a:p>
          <a:p>
            <a:r>
              <a:rPr lang="en-US" baseline="0" dirty="0" smtClean="0"/>
              <a:t>WF 319</a:t>
            </a:r>
          </a:p>
          <a:p>
            <a:r>
              <a:rPr lang="en-US" baseline="0" dirty="0" smtClean="0"/>
              <a:t>CU 176</a:t>
            </a:r>
          </a:p>
          <a:p>
            <a:r>
              <a:rPr lang="en-US" baseline="0" dirty="0" smtClean="0"/>
              <a:t>NWU 126</a:t>
            </a:r>
          </a:p>
          <a:p>
            <a:r>
              <a:rPr lang="en-US" baseline="0" dirty="0" smtClean="0"/>
              <a:t>UCLA 175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Consented, eligible,</a:t>
            </a:r>
            <a:r>
              <a:rPr lang="en-US" baseline="0" dirty="0" smtClean="0"/>
              <a:t> but not done:</a:t>
            </a:r>
          </a:p>
          <a:p>
            <a:r>
              <a:rPr lang="en-US" baseline="0" dirty="0" smtClean="0"/>
              <a:t>SPIRO: </a:t>
            </a:r>
          </a:p>
          <a:p>
            <a:r>
              <a:rPr lang="en-US" baseline="0" dirty="0" smtClean="0"/>
              <a:t>WF 47</a:t>
            </a:r>
          </a:p>
          <a:p>
            <a:r>
              <a:rPr lang="en-US" baseline="0" dirty="0" smtClean="0"/>
              <a:t>CU 21</a:t>
            </a:r>
          </a:p>
          <a:p>
            <a:r>
              <a:rPr lang="en-US" baseline="0" dirty="0" smtClean="0"/>
              <a:t>NWU 80</a:t>
            </a:r>
          </a:p>
          <a:p>
            <a:r>
              <a:rPr lang="en-US" baseline="0" dirty="0" smtClean="0"/>
              <a:t>UCLA 31</a:t>
            </a:r>
          </a:p>
          <a:p>
            <a:endParaRPr lang="en-US" baseline="0" dirty="0" smtClean="0"/>
          </a:p>
          <a:p>
            <a:r>
              <a:rPr lang="en-US" dirty="0" smtClean="0"/>
              <a:t>Contrast CT</a:t>
            </a:r>
          </a:p>
          <a:p>
            <a:r>
              <a:rPr lang="en-US" dirty="0" smtClean="0"/>
              <a:t>WF 49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16</a:t>
            </a:r>
          </a:p>
          <a:p>
            <a:r>
              <a:rPr lang="en-US" dirty="0" smtClean="0"/>
              <a:t>UCLA 148</a:t>
            </a:r>
          </a:p>
          <a:p>
            <a:endParaRPr lang="en-US" dirty="0" smtClean="0"/>
          </a:p>
          <a:p>
            <a:r>
              <a:rPr lang="en-US" dirty="0" smtClean="0"/>
              <a:t>Non</a:t>
            </a:r>
            <a:r>
              <a:rPr lang="en-US" baseline="0" dirty="0" smtClean="0"/>
              <a:t> contrast CT</a:t>
            </a:r>
          </a:p>
          <a:p>
            <a:r>
              <a:rPr lang="en-US" dirty="0" smtClean="0"/>
              <a:t>WF 56</a:t>
            </a:r>
          </a:p>
          <a:p>
            <a:r>
              <a:rPr lang="en-US" dirty="0" smtClean="0"/>
              <a:t>CU 29</a:t>
            </a:r>
          </a:p>
          <a:p>
            <a:r>
              <a:rPr lang="en-US" dirty="0" smtClean="0"/>
              <a:t>NWU 51</a:t>
            </a:r>
          </a:p>
          <a:p>
            <a:r>
              <a:rPr lang="en-US" dirty="0" smtClean="0"/>
              <a:t>UCLA 47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1DF3-9245-479D-8165-97225ECB6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BB25-9A1D-4D5E-92F3-5DB1176D8230}" type="datetimeFigureOut">
              <a:rPr lang="en-US" smtClean="0"/>
              <a:t>18-03-28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A337-F0F4-4A17-BA80-DA035477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Non-Smokers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4"/>
            <a:ext cx="7029449" cy="5532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airway anatomy  predicts COPD, respiratory symptoms, and lung function decline among non-smokers</a:t>
            </a: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airway anatomy modifies particulate matter deposition in computational fluid dynamic (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model of participant specific airway geometry</a:t>
            </a: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GWAS will discover genetic variants underlying variant airway anatomy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731" b="50857"/>
          <a:stretch/>
        </p:blipFill>
        <p:spPr>
          <a:xfrm>
            <a:off x="6790765" y="112585"/>
            <a:ext cx="2576127" cy="246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412" r="48731"/>
          <a:stretch/>
        </p:blipFill>
        <p:spPr>
          <a:xfrm>
            <a:off x="9486168" y="112585"/>
            <a:ext cx="2502525" cy="24692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32" y="2581839"/>
            <a:ext cx="3006337" cy="2165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7360"/>
          <a:stretch/>
        </p:blipFill>
        <p:spPr>
          <a:xfrm>
            <a:off x="7865474" y="4660508"/>
            <a:ext cx="3139162" cy="18785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31349" y="6488667"/>
            <a:ext cx="77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FGF10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Non-Smokers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9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Primary data collection completion (Q1 of Y3)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CFD analyses commence (Y3)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DNA extraction complete (n=1,417), genotyping (Y3)</a:t>
            </a:r>
          </a:p>
          <a:p>
            <a:pPr marL="0" indent="0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publications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Nat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Thorax, Ann ATS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accepted abstracts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active paper proposals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MESA, MESA Genetics,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TOPMed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0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III/Non-Smokers: Recruitment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9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to 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98875"/>
              </p:ext>
            </p:extLst>
          </p:nvPr>
        </p:nvGraphicFramePr>
        <p:xfrm>
          <a:off x="0" y="1919816"/>
          <a:ext cx="12192000" cy="4145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5400">
                  <a:extLst>
                    <a:ext uri="{9D8B030D-6E8A-4147-A177-3AD203B41FA5}">
                      <a16:colId xmlns="" xmlns:a16="http://schemas.microsoft.com/office/drawing/2014/main" val="362127537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982930087"/>
                    </a:ext>
                  </a:extLst>
                </a:gridCol>
                <a:gridCol w="1832029">
                  <a:extLst>
                    <a:ext uri="{9D8B030D-6E8A-4147-A177-3AD203B41FA5}">
                      <a16:colId xmlns="" xmlns:a16="http://schemas.microsoft.com/office/drawing/2014/main" val="2061516130"/>
                    </a:ext>
                  </a:extLst>
                </a:gridCol>
                <a:gridCol w="3311471">
                  <a:extLst>
                    <a:ext uri="{9D8B030D-6E8A-4147-A177-3AD203B41FA5}">
                      <a16:colId xmlns="" xmlns:a16="http://schemas.microsoft.com/office/drawing/2014/main" val="162078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</a:t>
                      </a:r>
                      <a:r>
                        <a:rPr lang="en-US" sz="2800" baseline="0" dirty="0" smtClean="0"/>
                        <a:t> 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Completed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Target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Completed/Target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59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3,082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3,998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77%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65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MESA Lung III/NS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648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Any</a:t>
                      </a:r>
                      <a:r>
                        <a:rPr lang="en-US" sz="2800" baseline="0" dirty="0" smtClean="0"/>
                        <a:t> CT or spirometry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2,602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98%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038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Contrast CT</a:t>
                      </a:r>
                      <a:r>
                        <a:rPr lang="en-US" sz="2800" baseline="0" dirty="0" smtClean="0"/>
                        <a:t>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048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Non-contrast CT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1,412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86%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33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Spirometry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2,410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Lung questionnaire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2,406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61116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97548" y="6488668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March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4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III/Non-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9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to 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83956"/>
              </p:ext>
            </p:extLst>
          </p:nvPr>
        </p:nvGraphicFramePr>
        <p:xfrm>
          <a:off x="0" y="1919816"/>
          <a:ext cx="12192000" cy="3627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5400">
                  <a:extLst>
                    <a:ext uri="{9D8B030D-6E8A-4147-A177-3AD203B41FA5}">
                      <a16:colId xmlns="" xmlns:a16="http://schemas.microsoft.com/office/drawing/2014/main" val="362127537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982930087"/>
                    </a:ext>
                  </a:extLst>
                </a:gridCol>
                <a:gridCol w="1832029">
                  <a:extLst>
                    <a:ext uri="{9D8B030D-6E8A-4147-A177-3AD203B41FA5}">
                      <a16:colId xmlns="" xmlns:a16="http://schemas.microsoft.com/office/drawing/2014/main" val="2061516130"/>
                    </a:ext>
                  </a:extLst>
                </a:gridCol>
                <a:gridCol w="3311471">
                  <a:extLst>
                    <a:ext uri="{9D8B030D-6E8A-4147-A177-3AD203B41FA5}">
                      <a16:colId xmlns="" xmlns:a16="http://schemas.microsoft.com/office/drawing/2014/main" val="162078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</a:t>
                      </a:r>
                      <a:r>
                        <a:rPr lang="en-US" sz="2800" baseline="0" dirty="0" smtClean="0"/>
                        <a:t> 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Completed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Target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Completed/Target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59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3,082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3,998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77%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65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MESA Lung III/NS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648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Contrast CT</a:t>
                      </a:r>
                      <a:r>
                        <a:rPr lang="en-US" sz="2800" baseline="0" dirty="0" smtClean="0"/>
                        <a:t>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048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Non-contrast CT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1,412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86%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33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Spirometry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2,410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Lung questionnaire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2,406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61116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97548" y="6488668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March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III/Non-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9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Achieving target*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91116"/>
              </p:ext>
            </p:extLst>
          </p:nvPr>
        </p:nvGraphicFramePr>
        <p:xfrm>
          <a:off x="0" y="1919816"/>
          <a:ext cx="12192000" cy="2590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4880">
                  <a:extLst>
                    <a:ext uri="{9D8B030D-6E8A-4147-A177-3AD203B41FA5}">
                      <a16:colId xmlns="" xmlns:a16="http://schemas.microsoft.com/office/drawing/2014/main" val="3621275371"/>
                    </a:ext>
                  </a:extLst>
                </a:gridCol>
                <a:gridCol w="1517904">
                  <a:extLst>
                    <a:ext uri="{9D8B030D-6E8A-4147-A177-3AD203B41FA5}">
                      <a16:colId xmlns="" xmlns:a16="http://schemas.microsoft.com/office/drawing/2014/main" val="982930087"/>
                    </a:ext>
                  </a:extLst>
                </a:gridCol>
                <a:gridCol w="1499616">
                  <a:extLst>
                    <a:ext uri="{9D8B030D-6E8A-4147-A177-3AD203B41FA5}">
                      <a16:colId xmlns="" xmlns:a16="http://schemas.microsoft.com/office/drawing/2014/main" val="2061516130"/>
                    </a:ext>
                  </a:extLst>
                </a:gridCol>
                <a:gridCol w="1408176">
                  <a:extLst>
                    <a:ext uri="{9D8B030D-6E8A-4147-A177-3AD203B41FA5}">
                      <a16:colId xmlns="" xmlns:a16="http://schemas.microsoft.com/office/drawing/2014/main" val="3506365895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3629964622"/>
                    </a:ext>
                  </a:extLst>
                </a:gridCol>
                <a:gridCol w="1548384">
                  <a:extLst>
                    <a:ext uri="{9D8B030D-6E8A-4147-A177-3AD203B41FA5}">
                      <a16:colId xmlns="" xmlns:a16="http://schemas.microsoft.com/office/drawing/2014/main" val="162078187"/>
                    </a:ext>
                  </a:extLst>
                </a:gridCol>
              </a:tblGrid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</a:t>
                      </a:r>
                      <a:r>
                        <a:rPr lang="en-US" sz="2800" baseline="0" dirty="0" smtClean="0"/>
                        <a:t> 6</a:t>
                      </a:r>
                      <a:endParaRPr lang="en-US" sz="2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Visit initiated,</a:t>
                      </a:r>
                      <a:r>
                        <a:rPr lang="en-US" sz="2800" baseline="0" dirty="0" smtClean="0"/>
                        <a:t> consented, eligible, but not done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591307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NWU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UCLA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656264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Contrast CT</a:t>
                      </a:r>
                      <a:r>
                        <a:rPr lang="en-US" sz="2800" baseline="0" dirty="0" smtClean="0"/>
                        <a:t>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0486091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Non-contrast CT protocol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337453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Spirometry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50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97548" y="6488668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March 25,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3212"/>
            <a:ext cx="12105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*Big thanks to JHU and MINN for meeting/exceeding MESA Lung III/NS targets!  </a:t>
            </a:r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3743"/>
              </p:ext>
            </p:extLst>
          </p:nvPr>
        </p:nvGraphicFramePr>
        <p:xfrm>
          <a:off x="0" y="4622288"/>
          <a:ext cx="12192000" cy="15544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4880">
                  <a:extLst>
                    <a:ext uri="{9D8B030D-6E8A-4147-A177-3AD203B41FA5}">
                      <a16:colId xmlns="" xmlns:a16="http://schemas.microsoft.com/office/drawing/2014/main" val="3621275371"/>
                    </a:ext>
                  </a:extLst>
                </a:gridCol>
                <a:gridCol w="1517904">
                  <a:extLst>
                    <a:ext uri="{9D8B030D-6E8A-4147-A177-3AD203B41FA5}">
                      <a16:colId xmlns="" xmlns:a16="http://schemas.microsoft.com/office/drawing/2014/main" val="982930087"/>
                    </a:ext>
                  </a:extLst>
                </a:gridCol>
                <a:gridCol w="1499616">
                  <a:extLst>
                    <a:ext uri="{9D8B030D-6E8A-4147-A177-3AD203B41FA5}">
                      <a16:colId xmlns="" xmlns:a16="http://schemas.microsoft.com/office/drawing/2014/main" val="2061516130"/>
                    </a:ext>
                  </a:extLst>
                </a:gridCol>
                <a:gridCol w="1408176">
                  <a:extLst>
                    <a:ext uri="{9D8B030D-6E8A-4147-A177-3AD203B41FA5}">
                      <a16:colId xmlns="" xmlns:a16="http://schemas.microsoft.com/office/drawing/2014/main" val="3506365895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3629964622"/>
                    </a:ext>
                  </a:extLst>
                </a:gridCol>
                <a:gridCol w="1548384">
                  <a:extLst>
                    <a:ext uri="{9D8B030D-6E8A-4147-A177-3AD203B41FA5}">
                      <a16:colId xmlns="" xmlns:a16="http://schemas.microsoft.com/office/drawing/2014/main" val="162078187"/>
                    </a:ext>
                  </a:extLst>
                </a:gridCol>
              </a:tblGrid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</a:t>
                      </a:r>
                      <a:r>
                        <a:rPr lang="en-US" sz="2800" baseline="0" dirty="0" smtClean="0"/>
                        <a:t> 6</a:t>
                      </a:r>
                      <a:endParaRPr lang="en-US" sz="2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Visit not initiated but expected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591307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NWU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UCLA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656264"/>
                  </a:ext>
                </a:extLst>
              </a:tr>
              <a:tr h="275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No.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796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048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6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Lung III/Non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Smokers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9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quality, but need more post-bronchodilator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7548" y="6488668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March 25,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33" r="36723"/>
          <a:stretch/>
        </p:blipFill>
        <p:spPr>
          <a:xfrm>
            <a:off x="804672" y="1805978"/>
            <a:ext cx="4773168" cy="4415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616" y="206287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70616" y="2884168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777" y="3749303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615" y="4642420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611" y="5533301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73516" y="3642265"/>
            <a:ext cx="378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Spirometry quality grade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7945"/>
          <a:stretch/>
        </p:blipFill>
        <p:spPr>
          <a:xfrm>
            <a:off x="936818" y="1842554"/>
            <a:ext cx="4982890" cy="44152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99593" y="5881634"/>
            <a:ext cx="155513" cy="16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1527" y="5861171"/>
            <a:ext cx="76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E6</a:t>
            </a:r>
          </a:p>
          <a:p>
            <a:r>
              <a:rPr lang="en-US" dirty="0" smtClean="0"/>
              <a:t>Start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60733"/>
              </p:ext>
            </p:extLst>
          </p:nvPr>
        </p:nvGraphicFramePr>
        <p:xfrm>
          <a:off x="5757671" y="2976523"/>
          <a:ext cx="6382513" cy="2529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952">
                  <a:extLst>
                    <a:ext uri="{9D8B030D-6E8A-4147-A177-3AD203B41FA5}">
                      <a16:colId xmlns="" xmlns:a16="http://schemas.microsoft.com/office/drawing/2014/main" val="362127537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998090382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982930087"/>
                    </a:ext>
                  </a:extLst>
                </a:gridCol>
                <a:gridCol w="640081">
                  <a:extLst>
                    <a:ext uri="{9D8B030D-6E8A-4147-A177-3AD203B41FA5}">
                      <a16:colId xmlns="" xmlns:a16="http://schemas.microsoft.com/office/drawing/2014/main" val="761280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Spiro</a:t>
                      </a:r>
                      <a:r>
                        <a:rPr lang="en-US" sz="2800" baseline="0" dirty="0" smtClean="0"/>
                        <a:t>metry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Completed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Selected,</a:t>
                      </a:r>
                      <a:r>
                        <a:rPr lang="en-US" sz="2800" baseline="0" dirty="0" smtClean="0"/>
                        <a:t> c</a:t>
                      </a:r>
                      <a:r>
                        <a:rPr lang="en-US" sz="2800" dirty="0" smtClean="0"/>
                        <a:t>onsented and eligible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559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Pre-BD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2,622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65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Post-BD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356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 smtClean="0"/>
                        <a:t>55</a:t>
                      </a:r>
                      <a:endParaRPr lang="en-US" sz="3200" b="1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648174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0260" t="66651" r="61271" b="12639"/>
          <a:stretch/>
        </p:blipFill>
        <p:spPr>
          <a:xfrm>
            <a:off x="1209628" y="4030439"/>
            <a:ext cx="3375793" cy="13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730</Words>
  <Application>Microsoft Macintosh PowerPoint</Application>
  <PresentationFormat>Custom</PresentationFormat>
  <Paragraphs>268</Paragraphs>
  <Slides>6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MESA Lung Non-Smokers</vt:lpstr>
      <vt:lpstr>MESA Lung Non-Smokers</vt:lpstr>
      <vt:lpstr>MESA Lung III/Non-Smokers: Recruitment</vt:lpstr>
      <vt:lpstr>MESA Lung III/Non-Smokers</vt:lpstr>
      <vt:lpstr>MESA Lung III/Non-Smokers</vt:lpstr>
      <vt:lpstr>MESA Lung III/Non-Smokers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Lung Non-Smokers: Aims/Productivity</dc:title>
  <dc:creator>Windows User</dc:creator>
  <cp:lastModifiedBy>Reviewer Smith</cp:lastModifiedBy>
  <cp:revision>21</cp:revision>
  <dcterms:created xsi:type="dcterms:W3CDTF">2018-03-25T13:38:21Z</dcterms:created>
  <dcterms:modified xsi:type="dcterms:W3CDTF">2018-03-28T18:02:51Z</dcterms:modified>
</cp:coreProperties>
</file>