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57" r:id="rId7"/>
    <p:sldId id="258" r:id="rId8"/>
    <p:sldId id="259" r:id="rId9"/>
    <p:sldId id="266" r:id="rId10"/>
    <p:sldId id="267" r:id="rId11"/>
    <p:sldId id="265" r:id="rId12"/>
    <p:sldId id="263" r:id="rId13"/>
    <p:sldId id="264" r:id="rId14"/>
    <p:sldId id="268" r:id="rId15"/>
    <p:sldId id="260" r:id="rId16"/>
    <p:sldId id="261" r:id="rId17"/>
    <p:sldId id="270" r:id="rId18"/>
    <p:sldId id="282" r:id="rId19"/>
    <p:sldId id="269" r:id="rId20"/>
    <p:sldId id="277" r:id="rId21"/>
    <p:sldId id="281" r:id="rId22"/>
    <p:sldId id="280" r:id="rId23"/>
    <p:sldId id="262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5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7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3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2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9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3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1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2A58C-A604-4376-AA6B-E7A4017AE55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F0D9-88AE-4F17-87BC-F65CD8EC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9281"/>
            <a:ext cx="9144000" cy="8534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MESA PET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01520"/>
            <a:ext cx="9144000" cy="328676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MESA Steering Committee Meeting</a:t>
            </a:r>
          </a:p>
          <a:p>
            <a:r>
              <a:rPr lang="en-US" b="1" dirty="0" smtClean="0"/>
              <a:t>March 27-28, 2019</a:t>
            </a:r>
          </a:p>
          <a:p>
            <a:r>
              <a:rPr lang="en-US" b="1" dirty="0" smtClean="0"/>
              <a:t>Bethesda, MD</a:t>
            </a:r>
          </a:p>
          <a:p>
            <a:endParaRPr lang="en-US" b="1" dirty="0"/>
          </a:p>
          <a:p>
            <a:r>
              <a:rPr lang="en-US" b="1" dirty="0" smtClean="0"/>
              <a:t>Steven Shea, MD, MS</a:t>
            </a:r>
          </a:p>
          <a:p>
            <a:endParaRPr lang="en-US" b="1" dirty="0"/>
          </a:p>
          <a:p>
            <a:pPr algn="l">
              <a:tabLst>
                <a:tab pos="1260475" algn="l"/>
              </a:tabLst>
            </a:pPr>
            <a:endParaRPr lang="en-US" sz="1900" b="1" dirty="0" smtClean="0"/>
          </a:p>
          <a:p>
            <a:pPr algn="l">
              <a:tabLst>
                <a:tab pos="1260475" algn="l"/>
              </a:tabLst>
            </a:pPr>
            <a:r>
              <a:rPr lang="en-US" sz="1900" b="1" dirty="0" smtClean="0"/>
              <a:t>Disclosures: 	None</a:t>
            </a:r>
          </a:p>
          <a:p>
            <a:pPr algn="l">
              <a:tabLst>
                <a:tab pos="1260475" algn="l"/>
              </a:tabLst>
            </a:pPr>
            <a:r>
              <a:rPr lang="en-US" sz="1900" b="1" dirty="0" smtClean="0"/>
              <a:t>Conflicts: 	None</a:t>
            </a:r>
          </a:p>
          <a:p>
            <a:pPr algn="l">
              <a:tabLst>
                <a:tab pos="1260475" algn="l"/>
              </a:tabLst>
            </a:pPr>
            <a:r>
              <a:rPr lang="en-US" sz="1900" b="1" dirty="0" smtClean="0"/>
              <a:t>Funding: 	R01HL127637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61132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234" y="1396538"/>
            <a:ext cx="90858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Methods: conditional logistic regression (conditioned on matching factors)</a:t>
            </a:r>
          </a:p>
          <a:p>
            <a:endParaRPr lang="en-US" dirty="0"/>
          </a:p>
          <a:p>
            <a:r>
              <a:rPr lang="en-US" dirty="0" smtClean="0"/>
              <a:t>Model 1: adjusted for age, sex, race/ethnicity, study site, BMI</a:t>
            </a:r>
          </a:p>
          <a:p>
            <a:endParaRPr lang="en-US" dirty="0" smtClean="0"/>
          </a:p>
          <a:p>
            <a:r>
              <a:rPr lang="en-US" dirty="0" smtClean="0"/>
              <a:t>Model 2: additionally adjusted for diabetes, current smoking, SBP, TC, HDL</a:t>
            </a:r>
          </a:p>
          <a:p>
            <a:endParaRPr lang="en-US" dirty="0" smtClean="0"/>
          </a:p>
          <a:p>
            <a:r>
              <a:rPr lang="en-US" dirty="0" smtClean="0"/>
              <a:t>Model 3: additionally adjusted for pack-years, alcohol use, intentional exercise, Med Diet score</a:t>
            </a:r>
            <a:r>
              <a:rPr lang="en-US" baseline="30000" dirty="0" smtClean="0"/>
              <a:t>1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sz="1200" dirty="0" smtClean="0"/>
              <a:t>1. </a:t>
            </a:r>
            <a:r>
              <a:rPr lang="en-US" sz="1200" dirty="0" err="1" smtClean="0"/>
              <a:t>Abiemo</a:t>
            </a:r>
            <a:r>
              <a:rPr lang="en-US" sz="1200" dirty="0" smtClean="0"/>
              <a:t> EE et al. </a:t>
            </a:r>
            <a:r>
              <a:rPr lang="en-US" sz="1200" u="sng" dirty="0" smtClean="0"/>
              <a:t>Br J </a:t>
            </a:r>
            <a:r>
              <a:rPr lang="en-US" sz="1200" u="sng" dirty="0" err="1" smtClean="0"/>
              <a:t>Nutr</a:t>
            </a:r>
            <a:r>
              <a:rPr lang="en-US" sz="1200" dirty="0" smtClean="0"/>
              <a:t> 2013:109:1490-1497.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235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37" y="1615921"/>
            <a:ext cx="5482027" cy="31846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3280" y="1521229"/>
            <a:ext cx="2103119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48058" y="4729942"/>
            <a:ext cx="541158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82691" y="4530436"/>
            <a:ext cx="1794562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6537" y="636646"/>
            <a:ext cx="687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Cholesterol Mass Efflux Capacity (CMEC)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83280" y="5827222"/>
            <a:ext cx="4796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 err="1" smtClean="0"/>
              <a:t>Yvan-Charvet</a:t>
            </a:r>
            <a:r>
              <a:rPr lang="en-US" sz="1200" dirty="0" smtClean="0"/>
              <a:t> L, et al. </a:t>
            </a:r>
            <a:r>
              <a:rPr lang="en-US" sz="1200" u="sng" dirty="0" err="1" smtClean="0"/>
              <a:t>Arterioscler</a:t>
            </a:r>
            <a:r>
              <a:rPr lang="en-US" sz="1200" u="sng" dirty="0" smtClean="0"/>
              <a:t> </a:t>
            </a:r>
            <a:r>
              <a:rPr lang="en-US" sz="1200" u="sng" dirty="0" err="1" smtClean="0"/>
              <a:t>Thromb</a:t>
            </a:r>
            <a:r>
              <a:rPr lang="en-US" sz="1200" u="sng" dirty="0" smtClean="0"/>
              <a:t> </a:t>
            </a:r>
            <a:r>
              <a:rPr lang="en-US" sz="1200" u="sng" dirty="0" err="1" smtClean="0"/>
              <a:t>Vasc</a:t>
            </a:r>
            <a:r>
              <a:rPr lang="en-US" sz="1200" u="sng" dirty="0" smtClean="0"/>
              <a:t> </a:t>
            </a:r>
            <a:r>
              <a:rPr lang="en-US" sz="1200" u="sng" dirty="0" err="1" smtClean="0"/>
              <a:t>Biol</a:t>
            </a:r>
            <a:r>
              <a:rPr lang="en-US" sz="1200" dirty="0" smtClean="0"/>
              <a:t> 2010;30:1430-1438.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 flipV="1">
            <a:off x="4272742" y="4454900"/>
            <a:ext cx="99754" cy="273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9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62" y="253999"/>
            <a:ext cx="4722076" cy="63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525" y="79779"/>
            <a:ext cx="4722076" cy="516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525" y="5334808"/>
            <a:ext cx="4722076" cy="1358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6525" y="5178829"/>
            <a:ext cx="4029126" cy="38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9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038" y="272367"/>
            <a:ext cx="6588691" cy="53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1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28" y="960429"/>
            <a:ext cx="4823626" cy="5295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7388" y="498764"/>
            <a:ext cx="147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11680" y="3016039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Cohort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1680" y="420897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Cohort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26042" y="2410692"/>
            <a:ext cx="4549741" cy="11790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931" y="99752"/>
            <a:ext cx="4104027" cy="66668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1105" y="324849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Cohort 1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74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168" y="960429"/>
            <a:ext cx="4823626" cy="5295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7388" y="498764"/>
            <a:ext cx="147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11680" y="3016039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Cohort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1680" y="420897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Cohort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26042" y="3591755"/>
            <a:ext cx="4549741" cy="11631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1" y="906324"/>
            <a:ext cx="7082443" cy="1565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Supplemental</a:t>
            </a:r>
            <a:r>
              <a:rPr lang="es-E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es-E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VII: </a:t>
            </a:r>
            <a:r>
              <a:rPr lang="es-E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response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CMEC and plaque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plaque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integers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ranging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to 10 (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plaque score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ranging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to 12).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 are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are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response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follows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1=1; 2=2; 3-10 =3; &gt;3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sparse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16419"/>
              </p:ext>
            </p:extLst>
          </p:nvPr>
        </p:nvGraphicFramePr>
        <p:xfrm>
          <a:off x="3300153" y="3059083"/>
          <a:ext cx="5486401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589">
                  <a:extLst>
                    <a:ext uri="{9D8B030D-6E8A-4147-A177-3AD203B41FA5}">
                      <a16:colId xmlns:a16="http://schemas.microsoft.com/office/drawing/2014/main" val="4166460380"/>
                    </a:ext>
                  </a:extLst>
                </a:gridCol>
                <a:gridCol w="1426306">
                  <a:extLst>
                    <a:ext uri="{9D8B030D-6E8A-4147-A177-3AD203B41FA5}">
                      <a16:colId xmlns:a16="http://schemas.microsoft.com/office/drawing/2014/main" val="3706733794"/>
                    </a:ext>
                  </a:extLst>
                </a:gridCol>
                <a:gridCol w="1647506">
                  <a:extLst>
                    <a:ext uri="{9D8B030D-6E8A-4147-A177-3AD203B41FA5}">
                      <a16:colId xmlns:a16="http://schemas.microsoft.com/office/drawing/2014/main" val="567597013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Cholesterol Mass Efflux Capacity CMEC)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9543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Amount of Plaque Progression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Mean  ± SD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 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57689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All Cases of Plaque Progression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2.8 ± 1.8 (n=407)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0.162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68298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3.2 ± 1.9 (n=169)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40413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2.8 ± 1.8 (n=98)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855415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&gt;3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3.1 ± 2.0 (n=140)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2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9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96399"/>
              </p:ext>
            </p:extLst>
          </p:nvPr>
        </p:nvGraphicFramePr>
        <p:xfrm>
          <a:off x="3219189" y="801669"/>
          <a:ext cx="5649239" cy="5824593"/>
        </p:xfrm>
        <a:graphic>
          <a:graphicData uri="http://schemas.openxmlformats.org/drawingml/2006/table">
            <a:tbl>
              <a:tblPr firstRow="1" firstCol="1" bandRow="1"/>
              <a:tblGrid>
                <a:gridCol w="2693096">
                  <a:extLst>
                    <a:ext uri="{9D8B030D-6E8A-4147-A177-3AD203B41FA5}">
                      <a16:colId xmlns:a16="http://schemas.microsoft.com/office/drawing/2014/main" val="1833083022"/>
                    </a:ext>
                  </a:extLst>
                </a:gridCol>
                <a:gridCol w="1553227">
                  <a:extLst>
                    <a:ext uri="{9D8B030D-6E8A-4147-A177-3AD203B41FA5}">
                      <a16:colId xmlns:a16="http://schemas.microsoft.com/office/drawing/2014/main" val="3428555435"/>
                    </a:ext>
                  </a:extLst>
                </a:gridCol>
                <a:gridCol w="1402916">
                  <a:extLst>
                    <a:ext uri="{9D8B030D-6E8A-4147-A177-3AD203B41FA5}">
                      <a16:colId xmlns:a16="http://schemas.microsoft.com/office/drawing/2014/main" val="2535341804"/>
                    </a:ext>
                  </a:extLst>
                </a:gridCol>
              </a:tblGrid>
              <a:tr h="401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Plaque Progression</a:t>
                      </a:r>
                      <a:b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(N=814; Events=407)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138791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(95% CI)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738565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(yrs)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  [0.93,1.10]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774788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316146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Caucasian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12737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Chinese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[0.15,0.50]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160339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African American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[0.33,0.82]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587183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Hispanic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  [0.47,1.17]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039851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  [0.96,1.02]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412015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MESA Field Center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088648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Wake Forest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647369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Columbia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  [0.82,2.65]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97183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Johns Hopkins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1.40  [0.77,2.57]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349254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Minnesota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2.21  [1.17,4.18]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354541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Northwestern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1.53  [0.85,2.74]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039515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UCLA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 [1.05,3.83]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257609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176954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Normal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735172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IFG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  [0.72,1.73]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441005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Untreated Diabetes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3.58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[0.89,14.40]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506399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Treated Diabetes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2.08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[1.11,3.88]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595234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Smoker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2.50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[1.47,4.26]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147964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Cholesterol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  [1.00,1.01]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371320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HDL 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Cholesterol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  [0.97,1.00]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076241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Statin 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  [0.63,1.61]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705894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Hypertension Medication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  [0.66,1.39]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063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Systolic BP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  [1.01,1.02]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636193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Efflux Mass (mg/dL)  (per SD=1.9)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  [1.02,1.42]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14739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93929" y="155338"/>
            <a:ext cx="644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Supplementary</a:t>
            </a:r>
            <a:r>
              <a:rPr lang="es-ES" b="1" dirty="0"/>
              <a:t> </a:t>
            </a:r>
            <a:r>
              <a:rPr lang="es-ES" b="1" dirty="0" err="1"/>
              <a:t>Table</a:t>
            </a:r>
            <a:r>
              <a:rPr lang="es-ES" b="1" dirty="0"/>
              <a:t> III.  </a:t>
            </a:r>
            <a:r>
              <a:rPr lang="es-ES" b="1" dirty="0" err="1"/>
              <a:t>Conditional</a:t>
            </a:r>
            <a:r>
              <a:rPr lang="es-ES" b="1" dirty="0"/>
              <a:t> </a:t>
            </a:r>
            <a:r>
              <a:rPr lang="es-ES" b="1" dirty="0" err="1"/>
              <a:t>Logistic</a:t>
            </a:r>
            <a:r>
              <a:rPr lang="es-ES" b="1" dirty="0"/>
              <a:t> </a:t>
            </a:r>
            <a:r>
              <a:rPr lang="es-ES" b="1" dirty="0" err="1"/>
              <a:t>Regression</a:t>
            </a:r>
            <a:r>
              <a:rPr lang="es-ES" b="1" dirty="0"/>
              <a:t> </a:t>
            </a:r>
            <a:r>
              <a:rPr lang="es-ES" b="1" dirty="0" err="1"/>
              <a:t>Models</a:t>
            </a:r>
            <a:r>
              <a:rPr lang="es-ES" b="1" dirty="0"/>
              <a:t> for Plaque </a:t>
            </a:r>
            <a:r>
              <a:rPr lang="es-ES" b="1" dirty="0" err="1"/>
              <a:t>Progression</a:t>
            </a:r>
            <a:r>
              <a:rPr lang="es-ES" b="1" dirty="0"/>
              <a:t> for </a:t>
            </a:r>
            <a:r>
              <a:rPr lang="es-ES" b="1" dirty="0" err="1"/>
              <a:t>Model</a:t>
            </a:r>
            <a:r>
              <a:rPr lang="es-ES" b="1" dirty="0"/>
              <a:t> 2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all</a:t>
            </a:r>
            <a:r>
              <a:rPr lang="es-ES" b="1" dirty="0"/>
              <a:t> </a:t>
            </a:r>
            <a:r>
              <a:rPr lang="es-ES" b="1" dirty="0" err="1"/>
              <a:t>Covariates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9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3" y="428"/>
            <a:ext cx="1028571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7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994"/>
            <a:ext cx="10515600" cy="132235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Limitations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423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Small number of strokes (N=28) in Cohort 2 and inability to assess relationship to plaque or plaque progression.</a:t>
            </a:r>
          </a:p>
          <a:p>
            <a:pPr lvl="1"/>
            <a:r>
              <a:rPr lang="en-US" sz="2000" dirty="0" smtClean="0"/>
              <a:t>Gepner AD, et al. </a:t>
            </a:r>
            <a:r>
              <a:rPr lang="en-US" sz="2000" u="sng" dirty="0" err="1" smtClean="0"/>
              <a:t>Circ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Cardiovasc</a:t>
            </a:r>
            <a:r>
              <a:rPr lang="en-US" sz="2000" u="sng" dirty="0" smtClean="0"/>
              <a:t> Imaging</a:t>
            </a:r>
            <a:r>
              <a:rPr lang="en-US" sz="2000" dirty="0" smtClean="0"/>
              <a:t> 2015;8:e002262. </a:t>
            </a:r>
          </a:p>
          <a:p>
            <a:pPr marL="914400" lvl="2" indent="0">
              <a:buNone/>
            </a:pPr>
            <a:r>
              <a:rPr lang="en-US" sz="1600" dirty="0" smtClean="0"/>
              <a:t>Plaque but not IMT predicts incident stroke or TIA in MESA</a:t>
            </a:r>
          </a:p>
          <a:p>
            <a:pPr marL="914400" lvl="2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 smtClean="0"/>
          </a:p>
          <a:p>
            <a:r>
              <a:rPr lang="en-US" sz="2400" dirty="0" smtClean="0"/>
              <a:t>Limitations of the efflux assay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73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994"/>
            <a:ext cx="10515600" cy="132235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Summary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HDL-mediated cholesterol efflux was inversely associated with risk of CHD but not stroke (cohort </a:t>
            </a:r>
            <a:r>
              <a:rPr lang="en-US" sz="2400" smtClean="0"/>
              <a:t>1).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HDL-mediated cholesterol efflux was positively associated with plaque progression but without dose response relationship suggesting that this finding is of minimal or unclear significance.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996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derstanding-stroke2-horiz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21869" r="78652" b="16636"/>
          <a:stretch/>
        </p:blipFill>
        <p:spPr>
          <a:xfrm flipH="1">
            <a:off x="5941443" y="3861048"/>
            <a:ext cx="1026000" cy="1359744"/>
          </a:xfrm>
          <a:prstGeom prst="rect">
            <a:avLst/>
          </a:prstGeom>
        </p:spPr>
      </p:pic>
      <p:pic>
        <p:nvPicPr>
          <p:cNvPr id="3" name="Image 2" descr="Blausen_0170_CarotidArte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2191804"/>
            <a:ext cx="1066964" cy="1066964"/>
          </a:xfrm>
          <a:prstGeom prst="rect">
            <a:avLst/>
          </a:prstGeom>
        </p:spPr>
      </p:pic>
      <p:sp>
        <p:nvSpPr>
          <p:cNvPr id="62" name="Nuage 61"/>
          <p:cNvSpPr/>
          <p:nvPr/>
        </p:nvSpPr>
        <p:spPr>
          <a:xfrm>
            <a:off x="6249283" y="4978309"/>
            <a:ext cx="250706" cy="215999"/>
          </a:xfrm>
          <a:prstGeom prst="cloud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89" name="Ellipse 88"/>
          <p:cNvSpPr>
            <a:spLocks noChangeAspect="1"/>
          </p:cNvSpPr>
          <p:nvPr/>
        </p:nvSpPr>
        <p:spPr>
          <a:xfrm>
            <a:off x="6257365" y="2427901"/>
            <a:ext cx="135695" cy="134998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97" name="Grouper 96"/>
          <p:cNvGrpSpPr/>
          <p:nvPr/>
        </p:nvGrpSpPr>
        <p:grpSpPr>
          <a:xfrm>
            <a:off x="3939989" y="3007472"/>
            <a:ext cx="513164" cy="499949"/>
            <a:chOff x="4141549" y="5278982"/>
            <a:chExt cx="684218" cy="666598"/>
          </a:xfrm>
        </p:grpSpPr>
        <p:pic>
          <p:nvPicPr>
            <p:cNvPr id="99" name="Image 98" descr="hdl-ldl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" t="-380" r="36270" b="28955"/>
            <a:stretch/>
          </p:blipFill>
          <p:spPr>
            <a:xfrm>
              <a:off x="4141549" y="5278982"/>
              <a:ext cx="684218" cy="666598"/>
            </a:xfrm>
            <a:prstGeom prst="ellipse">
              <a:avLst/>
            </a:prstGeom>
          </p:spPr>
        </p:pic>
        <p:sp>
          <p:nvSpPr>
            <p:cNvPr id="100" name="Rectangle à coins arrondis 99"/>
            <p:cNvSpPr/>
            <p:nvPr/>
          </p:nvSpPr>
          <p:spPr>
            <a:xfrm>
              <a:off x="4314825" y="5607523"/>
              <a:ext cx="323850" cy="231302"/>
            </a:xfrm>
            <a:prstGeom prst="roundRect">
              <a:avLst/>
            </a:prstGeom>
            <a:solidFill>
              <a:srgbClr val="B2C1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98" name="ZoneTexte 97"/>
          <p:cNvSpPr txBox="1"/>
          <p:nvPr/>
        </p:nvSpPr>
        <p:spPr>
          <a:xfrm>
            <a:off x="3949873" y="3266715"/>
            <a:ext cx="46679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b="1" dirty="0">
                <a:solidFill>
                  <a:schemeClr val="bg1"/>
                </a:solidFill>
                <a:latin typeface="Arial"/>
                <a:cs typeface="Arial"/>
              </a:rPr>
              <a:t>CMEC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3886397" y="3630028"/>
            <a:ext cx="729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b="1" i="1" dirty="0">
                <a:solidFill>
                  <a:srgbClr val="C0C0C0"/>
                </a:solidFill>
                <a:latin typeface="Arial"/>
                <a:cs typeface="Arial"/>
              </a:rPr>
              <a:t>n=465 cases</a:t>
            </a:r>
          </a:p>
          <a:p>
            <a:pPr algn="ctr"/>
            <a:r>
              <a:rPr lang="fr-FR" sz="600" b="1" i="1" dirty="0">
                <a:solidFill>
                  <a:srgbClr val="C0C0C0"/>
                </a:solidFill>
                <a:latin typeface="Arial"/>
                <a:cs typeface="Arial"/>
              </a:rPr>
              <a:t>n=465 controls</a:t>
            </a:r>
          </a:p>
        </p:txBody>
      </p:sp>
      <p:sp>
        <p:nvSpPr>
          <p:cNvPr id="108" name="Flèche vers la droite 107"/>
          <p:cNvSpPr/>
          <p:nvPr/>
        </p:nvSpPr>
        <p:spPr>
          <a:xfrm>
            <a:off x="3999001" y="3462737"/>
            <a:ext cx="466725" cy="227497"/>
          </a:xfrm>
          <a:prstGeom prst="rightArrow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3931817" y="3479009"/>
            <a:ext cx="54053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7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Cohort 1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4421174" y="343487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FR" sz="1200" b="1" dirty="0">
                <a:latin typeface="Arial"/>
                <a:cs typeface="Arial"/>
              </a:rPr>
              <a:t>CVD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4730539" y="2826302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ØStroke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4794220" y="404054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FR" sz="1200" b="1" dirty="0">
                <a:latin typeface="Arial"/>
                <a:cs typeface="Arial"/>
              </a:rPr>
              <a:t>CHD</a:t>
            </a:r>
          </a:p>
        </p:txBody>
      </p:sp>
      <p:cxnSp>
        <p:nvCxnSpPr>
          <p:cNvPr id="111" name="Connecteur droit avec flèche 110"/>
          <p:cNvCxnSpPr/>
          <p:nvPr/>
        </p:nvCxnSpPr>
        <p:spPr>
          <a:xfrm flipV="1">
            <a:off x="5015111" y="3108793"/>
            <a:ext cx="81000" cy="27392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>
            <a:off x="5015111" y="3720766"/>
            <a:ext cx="81000" cy="273923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3695178" y="1966586"/>
            <a:ext cx="4542672" cy="339684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0" name="Triangle isocèle 89"/>
          <p:cNvSpPr/>
          <p:nvPr/>
        </p:nvSpPr>
        <p:spPr>
          <a:xfrm rot="15875152" flipV="1">
            <a:off x="5591128" y="2029968"/>
            <a:ext cx="358086" cy="1053480"/>
          </a:xfrm>
          <a:prstGeom prst="triangle">
            <a:avLst/>
          </a:prstGeom>
          <a:solidFill>
            <a:schemeClr val="accent2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6" name="Triangle isocèle 115"/>
          <p:cNvSpPr/>
          <p:nvPr/>
        </p:nvSpPr>
        <p:spPr>
          <a:xfrm rot="6827951">
            <a:off x="5591611" y="4250548"/>
            <a:ext cx="358086" cy="1149134"/>
          </a:xfrm>
          <a:prstGeom prst="triangle">
            <a:avLst/>
          </a:prstGeom>
          <a:solidFill>
            <a:schemeClr val="accent2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37" name="Grouper 36"/>
          <p:cNvGrpSpPr/>
          <p:nvPr/>
        </p:nvGrpSpPr>
        <p:grpSpPr>
          <a:xfrm>
            <a:off x="4812052" y="2309874"/>
            <a:ext cx="566999" cy="564086"/>
            <a:chOff x="4042608" y="3466490"/>
            <a:chExt cx="755999" cy="752115"/>
          </a:xfrm>
        </p:grpSpPr>
        <p:pic>
          <p:nvPicPr>
            <p:cNvPr id="91" name="Image 90" descr="Brain-Ischemia-Market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45" t="30949" r="1216" b="14157"/>
            <a:stretch/>
          </p:blipFill>
          <p:spPr>
            <a:xfrm flipH="1">
              <a:off x="4046177" y="3470723"/>
              <a:ext cx="748860" cy="742540"/>
            </a:xfrm>
            <a:prstGeom prst="ellipse">
              <a:avLst/>
            </a:prstGeom>
          </p:spPr>
        </p:pic>
        <p:sp>
          <p:nvSpPr>
            <p:cNvPr id="92" name="Ellipse 91"/>
            <p:cNvSpPr/>
            <p:nvPr/>
          </p:nvSpPr>
          <p:spPr>
            <a:xfrm>
              <a:off x="4042608" y="3466490"/>
              <a:ext cx="755999" cy="7521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4809573" y="4254235"/>
            <a:ext cx="571957" cy="566999"/>
            <a:chOff x="655719" y="4194953"/>
            <a:chExt cx="762609" cy="755999"/>
          </a:xfrm>
        </p:grpSpPr>
        <p:pic>
          <p:nvPicPr>
            <p:cNvPr id="64" name="Image 63" descr="infarctus-maxi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64" t="31759" r="16613" b="50172"/>
            <a:stretch/>
          </p:blipFill>
          <p:spPr>
            <a:xfrm>
              <a:off x="655719" y="4194953"/>
              <a:ext cx="759567" cy="755999"/>
            </a:xfrm>
            <a:prstGeom prst="ellipse">
              <a:avLst/>
            </a:prstGeom>
          </p:spPr>
        </p:pic>
        <p:sp>
          <p:nvSpPr>
            <p:cNvPr id="65" name="Ellipse 64"/>
            <p:cNvSpPr/>
            <p:nvPr/>
          </p:nvSpPr>
          <p:spPr>
            <a:xfrm>
              <a:off x="662329" y="4198837"/>
              <a:ext cx="755999" cy="7521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5247043" y="3258768"/>
            <a:ext cx="2262644" cy="663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57" name="Grouper 56"/>
          <p:cNvGrpSpPr/>
          <p:nvPr/>
        </p:nvGrpSpPr>
        <p:grpSpPr>
          <a:xfrm>
            <a:off x="5256569" y="3206540"/>
            <a:ext cx="2243593" cy="716157"/>
            <a:chOff x="620509" y="4218605"/>
            <a:chExt cx="2991457" cy="954876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2712450" y="4423810"/>
              <a:ext cx="899516" cy="627822"/>
            </a:xfrm>
            <a:prstGeom prst="roundRect">
              <a:avLst/>
            </a:prstGeom>
            <a:solidFill>
              <a:srgbClr val="FEFDC8"/>
            </a:solidFill>
            <a:ln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pic>
          <p:nvPicPr>
            <p:cNvPr id="59" name="Image 58" descr="130430091629_1_900x600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6" t="30054" r="39074" b="21546"/>
            <a:stretch/>
          </p:blipFill>
          <p:spPr>
            <a:xfrm>
              <a:off x="620509" y="4317283"/>
              <a:ext cx="819316" cy="856198"/>
            </a:xfrm>
            <a:prstGeom prst="ellipse">
              <a:avLst/>
            </a:prstGeom>
          </p:spPr>
        </p:pic>
        <p:cxnSp>
          <p:nvCxnSpPr>
            <p:cNvPr id="60" name="Connecteur droit 59"/>
            <p:cNvCxnSpPr/>
            <p:nvPr/>
          </p:nvCxnSpPr>
          <p:spPr>
            <a:xfrm flipH="1">
              <a:off x="1141558" y="4436079"/>
              <a:ext cx="255795" cy="25995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1293018" y="4218605"/>
              <a:ext cx="861775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75" b="1" dirty="0">
                  <a:latin typeface="Arial"/>
                  <a:cs typeface="Arial"/>
                </a:rPr>
                <a:t>cholesterol</a:t>
              </a:r>
            </a:p>
          </p:txBody>
        </p:sp>
        <p:pic>
          <p:nvPicPr>
            <p:cNvPr id="63" name="Image 62" descr="download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189" y="4531222"/>
              <a:ext cx="756899" cy="346532"/>
            </a:xfrm>
            <a:prstGeom prst="rect">
              <a:avLst/>
            </a:prstGeom>
          </p:spPr>
        </p:pic>
        <p:sp>
          <p:nvSpPr>
            <p:cNvPr id="66" name="Flèche vers la droite 65"/>
            <p:cNvSpPr>
              <a:spLocks/>
            </p:cNvSpPr>
            <p:nvPr/>
          </p:nvSpPr>
          <p:spPr>
            <a:xfrm>
              <a:off x="1451030" y="4625194"/>
              <a:ext cx="251996" cy="180000"/>
            </a:xfrm>
            <a:prstGeom prst="rightArrow">
              <a:avLst/>
            </a:prstGeom>
            <a:solidFill>
              <a:srgbClr val="FEFDC8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7" name="Flèche courbée vers la gauche 66"/>
            <p:cNvSpPr>
              <a:spLocks noChangeAspect="1"/>
            </p:cNvSpPr>
            <p:nvPr/>
          </p:nvSpPr>
          <p:spPr>
            <a:xfrm rot="193025" flipH="1" flipV="1">
              <a:off x="2398758" y="4514123"/>
              <a:ext cx="281637" cy="395998"/>
            </a:xfrm>
            <a:prstGeom prst="curvedLeftArrow">
              <a:avLst/>
            </a:prstGeom>
            <a:solidFill>
              <a:srgbClr val="FEFDC8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tx1"/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740005" y="4563510"/>
              <a:ext cx="848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  <a:latin typeface="Arial"/>
                  <a:cs typeface="Arial"/>
                </a:rPr>
                <a:t>CMEC</a:t>
              </a:r>
            </a:p>
          </p:txBody>
        </p:sp>
      </p:grpSp>
      <p:sp>
        <p:nvSpPr>
          <p:cNvPr id="70" name="ZoneTexte 69"/>
          <p:cNvSpPr txBox="1"/>
          <p:nvPr/>
        </p:nvSpPr>
        <p:spPr>
          <a:xfrm>
            <a:off x="3925092" y="5203833"/>
            <a:ext cx="438293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75" dirty="0">
                <a:solidFill>
                  <a:srgbClr val="000000"/>
                </a:solidFill>
                <a:latin typeface="Arial"/>
                <a:cs typeface="Arial"/>
              </a:rPr>
              <a:t>CVD: cardiovascular diseases; CHD: coronary heart diseases; CMEC: HDL-mediated mass cholesterol efflux 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5783758" y="3770748"/>
            <a:ext cx="121860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75" b="1" i="1" dirty="0">
                <a:solidFill>
                  <a:srgbClr val="000000"/>
                </a:solidFill>
                <a:latin typeface="Arial"/>
                <a:cs typeface="Arial"/>
              </a:rPr>
              <a:t>MESA: 10years follow-up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2469" y="973864"/>
            <a:ext cx="190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Graphical Abstract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153" y="1468521"/>
            <a:ext cx="5607590" cy="34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1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31303"/>
              </p:ext>
            </p:extLst>
          </p:nvPr>
        </p:nvGraphicFramePr>
        <p:xfrm>
          <a:off x="3269293" y="977029"/>
          <a:ext cx="5210828" cy="5675503"/>
        </p:xfrm>
        <a:graphic>
          <a:graphicData uri="http://schemas.openxmlformats.org/drawingml/2006/table">
            <a:tbl>
              <a:tblPr firstRow="1" firstCol="1" bandRow="1"/>
              <a:tblGrid>
                <a:gridCol w="2428365">
                  <a:extLst>
                    <a:ext uri="{9D8B030D-6E8A-4147-A177-3AD203B41FA5}">
                      <a16:colId xmlns:a16="http://schemas.microsoft.com/office/drawing/2014/main" val="2955775721"/>
                    </a:ext>
                  </a:extLst>
                </a:gridCol>
                <a:gridCol w="1589894">
                  <a:extLst>
                    <a:ext uri="{9D8B030D-6E8A-4147-A177-3AD203B41FA5}">
                      <a16:colId xmlns:a16="http://schemas.microsoft.com/office/drawing/2014/main" val="3597483972"/>
                    </a:ext>
                  </a:extLst>
                </a:gridCol>
                <a:gridCol w="1192569">
                  <a:extLst>
                    <a:ext uri="{9D8B030D-6E8A-4147-A177-3AD203B41FA5}">
                      <a16:colId xmlns:a16="http://schemas.microsoft.com/office/drawing/2014/main" val="111041974"/>
                    </a:ext>
                  </a:extLst>
                </a:gridCol>
              </a:tblGrid>
              <a:tr h="3586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Incident Hard CVD</a:t>
                      </a:r>
                      <a:b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(N=930; Events=465)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522229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(95% CI)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977478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 [1.11,1.29]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894376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658311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Caucasian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881259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  [0.37,1.13]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53526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African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American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  [0.61,1.41]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076273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  [0.58,1.43]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845075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  [0.99,1.06]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700269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MESA Field Center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899776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Wake 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56712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Columbia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0.90  [0.51,1.59]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758939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John’s Hopkins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  [0.44,1.27]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347937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Minnesota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  [0.76,2.46]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842561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Northwestern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  [0.39,1.21]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436680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UCLA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  [0.44,1.40]   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092436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442316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Normal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752012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IFG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  [0.70,1.59]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797977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Untreated Diabetes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  [0.38,1.81]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925035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Treated Diabetes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2.35  [1.48,3.73]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198125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Smoker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1.72  [1.12,2.63]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304239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Cholesterol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  [1.00,1.01]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027420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HDL Cholesterol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  [0.98,1.01]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426225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Statin 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  [0.58,1.28]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158202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Hypertension Medication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1.34  [0.97,1.86]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74821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Systolic BP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  [1.01,1.02]     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444456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Efflux Mass (mg/dL)  (per SD=1.9)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  [0.68,0.94]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368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62301" y="273485"/>
            <a:ext cx="631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/>
              <a:t>Supplementary</a:t>
            </a:r>
            <a:r>
              <a:rPr lang="es-ES" sz="1600" b="1" dirty="0"/>
              <a:t> </a:t>
            </a:r>
            <a:r>
              <a:rPr lang="es-ES" sz="1600" b="1" dirty="0" err="1"/>
              <a:t>Table</a:t>
            </a:r>
            <a:r>
              <a:rPr lang="es-ES" sz="1600" b="1" dirty="0"/>
              <a:t> IV.  </a:t>
            </a:r>
            <a:r>
              <a:rPr lang="es-ES" sz="1600" b="1" dirty="0" err="1"/>
              <a:t>Conditional</a:t>
            </a:r>
            <a:r>
              <a:rPr lang="es-ES" sz="1600" b="1" dirty="0"/>
              <a:t> </a:t>
            </a:r>
            <a:r>
              <a:rPr lang="es-ES" sz="1600" b="1" dirty="0" err="1"/>
              <a:t>Logistic</a:t>
            </a:r>
            <a:r>
              <a:rPr lang="es-ES" sz="1600" b="1" dirty="0"/>
              <a:t> </a:t>
            </a:r>
            <a:r>
              <a:rPr lang="es-ES" sz="1600" b="1" dirty="0" err="1"/>
              <a:t>Regression</a:t>
            </a:r>
            <a:r>
              <a:rPr lang="es-ES" sz="1600" b="1" dirty="0"/>
              <a:t> </a:t>
            </a:r>
            <a:r>
              <a:rPr lang="es-ES" sz="1600" b="1" dirty="0" err="1"/>
              <a:t>Models</a:t>
            </a:r>
            <a:r>
              <a:rPr lang="es-ES" sz="1600" b="1" dirty="0"/>
              <a:t> for </a:t>
            </a:r>
            <a:r>
              <a:rPr lang="es-ES" sz="1600" b="1" dirty="0" err="1"/>
              <a:t>Incident</a:t>
            </a:r>
            <a:r>
              <a:rPr lang="es-ES" sz="1600" b="1" dirty="0"/>
              <a:t> </a:t>
            </a:r>
            <a:r>
              <a:rPr lang="es-ES" sz="1600" b="1" dirty="0" err="1"/>
              <a:t>Hard</a:t>
            </a:r>
            <a:r>
              <a:rPr lang="es-ES" sz="1600" b="1" dirty="0"/>
              <a:t> CVD for </a:t>
            </a:r>
            <a:r>
              <a:rPr lang="es-ES" sz="1600" b="1" dirty="0" err="1"/>
              <a:t>Model</a:t>
            </a:r>
            <a:r>
              <a:rPr lang="es-ES" sz="1600" b="1" dirty="0"/>
              <a:t> 2 </a:t>
            </a:r>
            <a:r>
              <a:rPr lang="es-ES" sz="1600" b="1" dirty="0" err="1"/>
              <a:t>with</a:t>
            </a:r>
            <a:r>
              <a:rPr lang="es-ES" sz="1600" b="1" dirty="0"/>
              <a:t> </a:t>
            </a:r>
            <a:r>
              <a:rPr lang="es-ES" sz="1600" b="1" dirty="0" err="1"/>
              <a:t>all</a:t>
            </a:r>
            <a:r>
              <a:rPr lang="es-ES" sz="1600" b="1" dirty="0"/>
              <a:t> </a:t>
            </a:r>
            <a:r>
              <a:rPr lang="es-ES" sz="1600" b="1" dirty="0" err="1"/>
              <a:t>Covariates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310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60" y="188673"/>
            <a:ext cx="4722076" cy="5829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606" y="1036616"/>
            <a:ext cx="4823626" cy="455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093" y="6162805"/>
            <a:ext cx="364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</a:t>
            </a:r>
            <a:r>
              <a:rPr lang="en-US" sz="1200" dirty="0" err="1" smtClean="0"/>
              <a:t>Paramsothy</a:t>
            </a:r>
            <a:r>
              <a:rPr lang="en-US" sz="1200" dirty="0" smtClean="0"/>
              <a:t> P,….Heckbert S. </a:t>
            </a:r>
            <a:r>
              <a:rPr lang="en-US" sz="1200" u="sng" dirty="0" smtClean="0"/>
              <a:t>JACC</a:t>
            </a:r>
            <a:r>
              <a:rPr lang="en-US" sz="1200" dirty="0" smtClean="0"/>
              <a:t> 2010;56:1034-1041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1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5135" y="266271"/>
            <a:ext cx="7093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HDL-Mediated Reverse Cholesterol </a:t>
            </a:r>
            <a:r>
              <a:rPr lang="en-US" sz="2400" dirty="0" smtClean="0"/>
              <a:t>Transport </a:t>
            </a:r>
            <a:r>
              <a:rPr lang="en-US" sz="2400" dirty="0" smtClean="0"/>
              <a:t>and </a:t>
            </a:r>
            <a:r>
              <a:rPr lang="en-US" sz="2400" dirty="0" smtClean="0"/>
              <a:t>Efflux of Cholesterol from Macrophage Foam Cells in Plaque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67239" y="6453711"/>
            <a:ext cx="3141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Rader DJ, Tall AR. </a:t>
            </a:r>
            <a:r>
              <a:rPr lang="en-US" sz="1200" u="sng" dirty="0" smtClean="0"/>
              <a:t>Nat Med</a:t>
            </a:r>
            <a:r>
              <a:rPr lang="en-US" sz="1200" dirty="0" smtClean="0"/>
              <a:t> 2012;18:1344-1346.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241" y="1097268"/>
            <a:ext cx="5473873" cy="52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4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8" y="881149"/>
            <a:ext cx="100667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Khera AV, et al. </a:t>
            </a:r>
            <a:r>
              <a:rPr lang="en-US" u="sng" dirty="0" smtClean="0"/>
              <a:t>New </a:t>
            </a:r>
            <a:r>
              <a:rPr lang="en-US" u="sng" dirty="0" err="1" smtClean="0"/>
              <a:t>Engl</a:t>
            </a:r>
            <a:r>
              <a:rPr lang="en-US" u="sng" dirty="0" smtClean="0"/>
              <a:t> J Med</a:t>
            </a:r>
            <a:r>
              <a:rPr lang="en-US" dirty="0" smtClean="0"/>
              <a:t> 2011;364:127-135.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Cholesterol efflux capacity of HDL inversely related to coronary atheroma burden at coronary angiography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 smtClean="0"/>
              <a:t>Rohatgi</a:t>
            </a:r>
            <a:r>
              <a:rPr lang="en-US" dirty="0" smtClean="0"/>
              <a:t> A, et al. </a:t>
            </a:r>
            <a:r>
              <a:rPr lang="en-US" u="sng" dirty="0" smtClean="0"/>
              <a:t>New </a:t>
            </a:r>
            <a:r>
              <a:rPr lang="en-US" u="sng" dirty="0" err="1" smtClean="0"/>
              <a:t>Engl</a:t>
            </a:r>
            <a:r>
              <a:rPr lang="en-US" u="sng" dirty="0" smtClean="0"/>
              <a:t> J Med</a:t>
            </a:r>
            <a:r>
              <a:rPr lang="en-US" dirty="0" smtClean="0"/>
              <a:t> 2014;371:2382-2393 -- longitudinal data from Dallas Heart study</a:t>
            </a:r>
          </a:p>
          <a:p>
            <a:r>
              <a:rPr lang="en-US" dirty="0" err="1" smtClean="0"/>
              <a:t>Saleheen</a:t>
            </a:r>
            <a:r>
              <a:rPr lang="en-US" dirty="0" smtClean="0"/>
              <a:t> D, et al. </a:t>
            </a:r>
            <a:r>
              <a:rPr lang="en-US" u="sng" dirty="0" smtClean="0"/>
              <a:t>Lancet Diabetes </a:t>
            </a:r>
            <a:r>
              <a:rPr lang="en-US" u="sng" dirty="0" err="1" smtClean="0"/>
              <a:t>Endocrin</a:t>
            </a:r>
            <a:r>
              <a:rPr lang="en-US" dirty="0" smtClean="0"/>
              <a:t> 2015;3:507-513 – case control data from Epic-Norfolk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Cholesterol efflux capacity of HDL inversely related to CHD incidence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Relationship found after adjustment for serum HDL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Conflicting or inconsistent findings: JUPITER Study (Khera AV, et al. </a:t>
            </a:r>
            <a:r>
              <a:rPr lang="en-US" u="sng" dirty="0" smtClean="0"/>
              <a:t>Circulation</a:t>
            </a:r>
            <a:r>
              <a:rPr lang="en-US" dirty="0" smtClean="0"/>
              <a:t> 2017;135:2494-2504) and Li XM, et al. </a:t>
            </a:r>
            <a:r>
              <a:rPr lang="en-US" u="sng" dirty="0" smtClean="0"/>
              <a:t>ATVB</a:t>
            </a:r>
            <a:r>
              <a:rPr lang="en-US" dirty="0" smtClean="0"/>
              <a:t> 2013;33:1696-1705.</a:t>
            </a:r>
          </a:p>
          <a:p>
            <a:endParaRPr lang="en-US" dirty="0"/>
          </a:p>
          <a:p>
            <a:r>
              <a:rPr lang="en-US" dirty="0" smtClean="0"/>
              <a:t>Possible explanations: sample size, study design, assay for efflux.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Khera </a:t>
            </a:r>
            <a:r>
              <a:rPr lang="en-US" dirty="0"/>
              <a:t>AV, et al. </a:t>
            </a:r>
            <a:r>
              <a:rPr lang="en-US" u="sng" dirty="0"/>
              <a:t>New </a:t>
            </a:r>
            <a:r>
              <a:rPr lang="en-US" u="sng" dirty="0" err="1"/>
              <a:t>Engl</a:t>
            </a:r>
            <a:r>
              <a:rPr lang="en-US" u="sng" dirty="0"/>
              <a:t> J Med</a:t>
            </a:r>
            <a:r>
              <a:rPr lang="en-US" dirty="0"/>
              <a:t> 2011;364:127-135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Cholesterol efflux capacity inversely related to carotid IMT in 203 healthy White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3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513" y="599441"/>
            <a:ext cx="11355185" cy="130417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HDL-Mediated Cholesterol Efflux and Plaque Inflammation in MESA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37607"/>
            <a:ext cx="9144000" cy="4156363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Aim 1.</a:t>
            </a:r>
            <a:r>
              <a:rPr lang="en-US" sz="2000" dirty="0" smtClean="0"/>
              <a:t> </a:t>
            </a:r>
            <a:r>
              <a:rPr lang="en-US" sz="2000" dirty="0"/>
              <a:t>To test the hypothesis that </a:t>
            </a:r>
            <a:r>
              <a:rPr lang="en-US" sz="2000" u="sng" dirty="0"/>
              <a:t>HDL-mediated cholesterol mass efflux </a:t>
            </a:r>
            <a:r>
              <a:rPr lang="en-US" sz="2000" dirty="0"/>
              <a:t>using subjects’ HDL from MESA Exam 1 samples assayed in THP-1 macrophages is </a:t>
            </a:r>
            <a:r>
              <a:rPr lang="en-US" sz="2000" u="sng" dirty="0"/>
              <a:t>inversely associated</a:t>
            </a:r>
            <a:r>
              <a:rPr lang="en-US" sz="2000" dirty="0"/>
              <a:t> </a:t>
            </a:r>
            <a:r>
              <a:rPr lang="en-US" sz="2000" dirty="0" smtClean="0"/>
              <a:t>with</a:t>
            </a:r>
          </a:p>
          <a:p>
            <a:pPr algn="l"/>
            <a:r>
              <a:rPr lang="en-US" sz="2000" dirty="0" smtClean="0"/>
              <a:t>	(</a:t>
            </a:r>
            <a:r>
              <a:rPr lang="en-US" sz="2000" dirty="0"/>
              <a:t>a) </a:t>
            </a:r>
            <a:r>
              <a:rPr lang="en-US" sz="2000" u="sng" dirty="0"/>
              <a:t>incidence of CVD </a:t>
            </a:r>
            <a:r>
              <a:rPr lang="en-US" sz="2000" dirty="0"/>
              <a:t>(n=453 cases and 453 age- and sex-matched controls), and </a:t>
            </a:r>
            <a:r>
              <a:rPr lang="en-US" sz="2000" dirty="0" smtClean="0"/>
              <a:t>	(</a:t>
            </a:r>
            <a:r>
              <a:rPr lang="en-US" sz="2000" dirty="0"/>
              <a:t>b) </a:t>
            </a:r>
            <a:r>
              <a:rPr lang="en-US" sz="2000" u="sng" dirty="0"/>
              <a:t>progression of carotid plaque by ultrasound </a:t>
            </a:r>
            <a:r>
              <a:rPr lang="en-US" sz="2000" dirty="0"/>
              <a:t>(n=450 cases, n=450 controls), </a:t>
            </a:r>
            <a:r>
              <a:rPr lang="en-US" sz="2000" dirty="0" smtClean="0"/>
              <a:t>	      after </a:t>
            </a:r>
            <a:r>
              <a:rPr lang="en-US" sz="2000" dirty="0"/>
              <a:t>adjustment for standard CVD risk factors.</a:t>
            </a:r>
          </a:p>
          <a:p>
            <a:pPr algn="l"/>
            <a:r>
              <a:rPr lang="en-US" sz="2000" b="1" dirty="0" smtClean="0"/>
              <a:t>Aim 2.</a:t>
            </a:r>
            <a:r>
              <a:rPr lang="en-US" sz="2000" dirty="0" smtClean="0"/>
              <a:t> </a:t>
            </a:r>
            <a:r>
              <a:rPr lang="en-US" sz="2000" dirty="0"/>
              <a:t>To test the hypothesis that HDL-mediated cholesterol mass efflux using subjects’ HDL assayed in THP-1 macrophages is inversely associated with </a:t>
            </a:r>
            <a:endParaRPr lang="en-US" sz="2000" dirty="0" smtClean="0"/>
          </a:p>
          <a:p>
            <a:pPr algn="l"/>
            <a:r>
              <a:rPr lang="en-US" sz="2000" dirty="0"/>
              <a:t>	</a:t>
            </a:r>
            <a:r>
              <a:rPr lang="en-US" sz="2000" u="sng" dirty="0" smtClean="0"/>
              <a:t>FDG </a:t>
            </a:r>
            <a:r>
              <a:rPr lang="en-US" sz="2000" u="sng" dirty="0"/>
              <a:t>uptake in carotid plaque</a:t>
            </a:r>
            <a:r>
              <a:rPr lang="en-US" sz="2000" dirty="0"/>
              <a:t> and with carotid plaque volume, using blood </a:t>
            </a:r>
            <a:r>
              <a:rPr lang="en-US" sz="2000" dirty="0" smtClean="0"/>
              <a:t>	samples </a:t>
            </a:r>
            <a:r>
              <a:rPr lang="en-US" sz="2000" dirty="0"/>
              <a:t>and PET-MRI data to be collected at MESA Exam 6 (n=350 subjects</a:t>
            </a:r>
            <a:r>
              <a:rPr lang="en-US" sz="2000" dirty="0" smtClean="0"/>
              <a:t>)</a:t>
            </a:r>
          </a:p>
          <a:p>
            <a:pPr algn="l"/>
            <a:r>
              <a:rPr lang="en-US" sz="2000" dirty="0" smtClean="0"/>
              <a:t>	Other </a:t>
            </a:r>
            <a:r>
              <a:rPr lang="en-US" sz="2000" dirty="0"/>
              <a:t>MRI-derived variables, including plaque wall area, plaque wall thickness, plaque eccentricity, normalized [plaque] wall index, and plaque composition (presence or absence of a lipid rich necrotic core, calcification or intra-plaque hemorrhage) will be examined as secondary outcomes.</a:t>
            </a:r>
          </a:p>
          <a:p>
            <a:pPr algn="l"/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137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5011" y="8229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047" y="69850"/>
            <a:ext cx="8869680" cy="6018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9047" y="6323984"/>
            <a:ext cx="4434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Arterioscler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Thromb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Vasc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Biol</a:t>
            </a:r>
            <a:r>
              <a:rPr lang="en-US" sz="1600" b="1" dirty="0" smtClean="0"/>
              <a:t> 2019;39:89-96.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1637607" y="710738"/>
            <a:ext cx="748146" cy="224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574" y="330199"/>
            <a:ext cx="4772851" cy="61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7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596" y="631767"/>
            <a:ext cx="95762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Cohort 1</a:t>
            </a:r>
          </a:p>
          <a:p>
            <a:r>
              <a:rPr lang="en-US" dirty="0" smtClean="0"/>
              <a:t>Cases:	incident CVD exams 1-5 (N=465)</a:t>
            </a:r>
          </a:p>
          <a:p>
            <a:r>
              <a:rPr lang="en-US" dirty="0" smtClean="0"/>
              <a:t>Controls:	age (5 years) and sex-matched; at least as much event-free time as cases (N=465)</a:t>
            </a:r>
          </a:p>
          <a:p>
            <a:endParaRPr lang="en-US" dirty="0"/>
          </a:p>
          <a:p>
            <a:r>
              <a:rPr lang="en-US" u="sng" dirty="0" smtClean="0"/>
              <a:t>Cohort 2</a:t>
            </a:r>
          </a:p>
          <a:p>
            <a:r>
              <a:rPr lang="en-US" dirty="0" smtClean="0"/>
              <a:t>Cases:	carotid plaque progression exams 1-5 </a:t>
            </a:r>
            <a:r>
              <a:rPr lang="en-US" dirty="0" smtClean="0">
                <a:sym typeface="Wingdings" panose="05000000000000000000" pitchFamily="2" charset="2"/>
              </a:rPr>
              <a:t>N=1923  random sample based on age and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sex-match to controls</a:t>
            </a:r>
            <a:r>
              <a:rPr lang="en-US" dirty="0" smtClean="0"/>
              <a:t> (N=407 cases and N=407 controls)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u="sng" dirty="0" smtClean="0"/>
              <a:t>plaque</a:t>
            </a:r>
            <a:r>
              <a:rPr lang="en-US" baseline="30000" dirty="0" smtClean="0"/>
              <a:t>1</a:t>
            </a:r>
            <a:r>
              <a:rPr lang="en-US" dirty="0" smtClean="0"/>
              <a:t> defined as a discreet, focal wall thickening </a:t>
            </a:r>
            <a:r>
              <a:rPr lang="en-US" u="sng" dirty="0" smtClean="0"/>
              <a:t>&gt;</a:t>
            </a:r>
            <a:r>
              <a:rPr lang="en-US" dirty="0" smtClean="0"/>
              <a:t>1.5 </a:t>
            </a:r>
            <a:r>
              <a:rPr lang="en-US" dirty="0" err="1" smtClean="0"/>
              <a:t>cmr</a:t>
            </a:r>
            <a:r>
              <a:rPr lang="en-US" dirty="0" smtClean="0"/>
              <a:t> focal thickening </a:t>
            </a:r>
            <a:r>
              <a:rPr lang="en-US" u="sng" dirty="0" smtClean="0"/>
              <a:t>&gt;</a:t>
            </a:r>
            <a:r>
              <a:rPr lang="en-US" dirty="0" smtClean="0"/>
              <a:t>50% greater	than the surrounding intima-media thickening.	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u="sng" dirty="0" smtClean="0"/>
              <a:t>plaque score</a:t>
            </a:r>
            <a:r>
              <a:rPr lang="en-US" dirty="0" smtClean="0"/>
              <a:t> (range 0-12) defined as number of plaques in internal, bifurcation, and 	common segments	of both carotid arteries.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u="sng" dirty="0" smtClean="0"/>
              <a:t>plaque progression</a:t>
            </a:r>
            <a:r>
              <a:rPr lang="en-US" baseline="30000" dirty="0" smtClean="0"/>
              <a:t>2</a:t>
            </a:r>
            <a:r>
              <a:rPr lang="en-US" dirty="0" smtClean="0"/>
              <a:t> defined as an increase in plaque score (almost always due to 	appearance of new plaque).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200" dirty="0" smtClean="0"/>
              <a:t>1. Stein JH et al. </a:t>
            </a:r>
            <a:r>
              <a:rPr lang="en-US" sz="1200" u="sng" dirty="0" smtClean="0"/>
              <a:t>J Am </a:t>
            </a:r>
            <a:r>
              <a:rPr lang="en-US" sz="1200" u="sng" dirty="0" err="1" smtClean="0"/>
              <a:t>Soc</a:t>
            </a:r>
            <a:r>
              <a:rPr lang="en-US" sz="1200" u="sng" dirty="0" smtClean="0"/>
              <a:t> </a:t>
            </a:r>
            <a:r>
              <a:rPr lang="en-US" sz="1200" u="sng" dirty="0" err="1" smtClean="0"/>
              <a:t>Echocariogr</a:t>
            </a:r>
            <a:r>
              <a:rPr lang="en-US" sz="1200" dirty="0" smtClean="0"/>
              <a:t> 2008;21:93-111.</a:t>
            </a:r>
          </a:p>
          <a:p>
            <a:r>
              <a:rPr lang="en-US" sz="1200" dirty="0" smtClean="0"/>
              <a:t>2. Tattersall MC et al. </a:t>
            </a:r>
            <a:r>
              <a:rPr lang="en-US" sz="1200" u="sng" dirty="0" smtClean="0"/>
              <a:t>Stroke</a:t>
            </a:r>
            <a:r>
              <a:rPr lang="en-US" sz="1200" dirty="0" smtClean="0"/>
              <a:t> 2014;45:3257-3262.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662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910</Words>
  <Application>Microsoft Office PowerPoint</Application>
  <PresentationFormat>Widescreen</PresentationFormat>
  <Paragraphs>293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MESA PET</vt:lpstr>
      <vt:lpstr>PowerPoint Presentation</vt:lpstr>
      <vt:lpstr>PowerPoint Presentation</vt:lpstr>
      <vt:lpstr>PowerPoint Presentation</vt:lpstr>
      <vt:lpstr>PowerPoint Presentation</vt:lpstr>
      <vt:lpstr>HDL-Mediated Cholesterol Efflux and Plaque Inflammation in MESA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</vt:lpstr>
      <vt:lpstr>Summary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PET</dc:title>
  <dc:creator>Shea, Steven J C.</dc:creator>
  <cp:lastModifiedBy>Shea, Steven J C.</cp:lastModifiedBy>
  <cp:revision>31</cp:revision>
  <dcterms:created xsi:type="dcterms:W3CDTF">2019-02-11T18:51:18Z</dcterms:created>
  <dcterms:modified xsi:type="dcterms:W3CDTF">2019-03-01T22:01:29Z</dcterms:modified>
</cp:coreProperties>
</file>