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  <p:sldMasterId id="2147483708" r:id="rId4"/>
    <p:sldMasterId id="2147483719" r:id="rId5"/>
  </p:sldMasterIdLst>
  <p:notesMasterIdLst>
    <p:notesMasterId r:id="rId21"/>
  </p:notesMasterIdLst>
  <p:sldIdLst>
    <p:sldId id="256" r:id="rId6"/>
    <p:sldId id="303" r:id="rId7"/>
    <p:sldId id="309" r:id="rId8"/>
    <p:sldId id="315" r:id="rId9"/>
    <p:sldId id="328" r:id="rId10"/>
    <p:sldId id="327" r:id="rId11"/>
    <p:sldId id="322" r:id="rId12"/>
    <p:sldId id="319" r:id="rId13"/>
    <p:sldId id="320" r:id="rId14"/>
    <p:sldId id="318" r:id="rId15"/>
    <p:sldId id="335" r:id="rId16"/>
    <p:sldId id="334" r:id="rId17"/>
    <p:sldId id="336" r:id="rId18"/>
    <p:sldId id="333" r:id="rId19"/>
    <p:sldId id="32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05"/>
    <a:srgbClr val="F2A1AC"/>
    <a:srgbClr val="AFD2F2"/>
    <a:srgbClr val="F7FFDB"/>
    <a:srgbClr val="EFDBD0"/>
    <a:srgbClr val="FEFFCA"/>
    <a:srgbClr val="C3D0EF"/>
    <a:srgbClr val="FFC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2"/>
    <p:restoredTop sz="89966"/>
  </p:normalViewPr>
  <p:slideViewPr>
    <p:cSldViewPr>
      <p:cViewPr varScale="1">
        <p:scale>
          <a:sx n="116" d="100"/>
          <a:sy n="11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9AEA23-7E1C-B349-B982-DCE68D9EEE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2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7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CC will tell</a:t>
            </a:r>
            <a:r>
              <a:rPr lang="en-US" baseline="0" dirty="0"/>
              <a:t> them who is up for a scheduling call &amp; target dates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IRB: Col</a:t>
            </a:r>
            <a:r>
              <a:rPr lang="en-US" baseline="0" dirty="0"/>
              <a:t> &amp; </a:t>
            </a:r>
            <a:r>
              <a:rPr lang="en-US" baseline="0" dirty="0" err="1"/>
              <a:t>Minn</a:t>
            </a:r>
            <a:r>
              <a:rPr lang="en-US" baseline="0" dirty="0"/>
              <a:t> have approval; </a:t>
            </a:r>
            <a:r>
              <a:rPr lang="en-US" dirty="0"/>
              <a:t>UCLA &amp; WF have this mod</a:t>
            </a:r>
            <a:r>
              <a:rPr lang="en-US" baseline="0" dirty="0"/>
              <a:t> in IRB queue; JHU will go in soon; need update from NW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43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45027-73E7-4187-AD56-60033437CCB5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6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02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67BCCD-AD6C-9F41-880F-7D224581484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mesa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81010"/>
            <a:ext cx="1662113" cy="10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3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B2E5-4884-FB43-80A7-27768D935C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7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170ED-0D6E-8F43-89C5-2D4B8FF1A7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81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A40-E3D5-48D8-9F4E-38A99C1C917A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42389-CE6E-46C1-9842-D3F05F1A9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3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7292-FA66-48ED-88C1-598C3FAC8EE2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8103B-21E2-4AC8-AFD7-C2A34E98A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4F13-2652-40F1-A9D6-BEFFA5B03CC1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08331-A225-4797-8B27-4996AE3DC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3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41E2-B521-46E7-9C89-D920C2FE7449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E0C4D-8B26-46FE-BE65-C448C33A2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43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C4CF-FA1A-46A4-A8EC-00586DB63C80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252C0-CB90-4FD3-9A21-4FE127A48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49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CD34-B682-4D6E-B157-940BC2507026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415FA-4C4F-4567-82A5-4A1E7783C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8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6EEA-69B4-43B0-B309-152D9C6BED3E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9E38-44E9-44C9-AC70-D404654DF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592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0F9C-CB2B-4A07-9F05-CC83AB16DA56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8915-94E6-4A84-903E-3FCDE5822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44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64B49-762F-184F-8FE2-7D6D3D126E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83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6972-2A59-4293-96A2-9D11D74EC677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1233E-C14D-4CC4-9268-50F71375F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60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0FEA-F522-403C-8C4B-35581600E6AA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9DB5F-CE6C-4EE1-9606-64E61C5F0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02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F9BF-40F1-4480-98A4-5C489C0233F8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C37F-D37D-405F-A949-3880E0A49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0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2"/>
          <p:cNvSpPr>
            <a:spLocks noChangeArrowheads="1"/>
          </p:cNvSpPr>
          <p:nvPr/>
        </p:nvSpPr>
        <p:spPr bwMode="auto">
          <a:xfrm>
            <a:off x="0" y="0"/>
            <a:ext cx="9144000" cy="2616200"/>
          </a:xfrm>
          <a:prstGeom prst="rect">
            <a:avLst/>
          </a:prstGeom>
          <a:solidFill>
            <a:srgbClr val="00006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3"/>
          <p:cNvSpPr>
            <a:spLocks noChangeArrowheads="1"/>
          </p:cNvSpPr>
          <p:nvPr/>
        </p:nvSpPr>
        <p:spPr bwMode="auto">
          <a:xfrm>
            <a:off x="0" y="2589213"/>
            <a:ext cx="9144000" cy="209550"/>
          </a:xfrm>
          <a:prstGeom prst="rect">
            <a:avLst/>
          </a:prstGeom>
          <a:gradFill rotWithShape="1">
            <a:gsLst>
              <a:gs pos="0">
                <a:srgbClr val="00006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68300" y="6540500"/>
            <a:ext cx="84709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28" descr="som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09550"/>
            <a:ext cx="1900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30"/>
          <p:cNvSpPr>
            <a:spLocks noChangeShapeType="1"/>
          </p:cNvSpPr>
          <p:nvPr/>
        </p:nvSpPr>
        <p:spPr bwMode="auto">
          <a:xfrm>
            <a:off x="773113" y="2184400"/>
            <a:ext cx="8370887" cy="1111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7" name="Rectangle 211"/>
          <p:cNvSpPr>
            <a:spLocks noGrp="1" noChangeArrowheads="1"/>
          </p:cNvSpPr>
          <p:nvPr>
            <p:ph type="ctrTitle"/>
          </p:nvPr>
        </p:nvSpPr>
        <p:spPr>
          <a:xfrm>
            <a:off x="628650" y="1279525"/>
            <a:ext cx="7875588" cy="1143000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7189" name="Rectangle 213"/>
          <p:cNvSpPr>
            <a:spLocks noGrp="1" noChangeArrowheads="1"/>
          </p:cNvSpPr>
          <p:nvPr>
            <p:ph type="subTitle" idx="1"/>
          </p:nvPr>
        </p:nvSpPr>
        <p:spPr>
          <a:xfrm>
            <a:off x="954088" y="3427413"/>
            <a:ext cx="72390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 sz="2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06226271-9094-46C0-BEB1-5BA0E7D68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2223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7CBA-410B-4B8E-AD30-93197D1A3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7896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8F5A-499B-4F55-94B2-552551D0C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5805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3188"/>
            <a:ext cx="3740150" cy="4841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373188"/>
            <a:ext cx="3740150" cy="4841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5926-E68B-4E88-B8F2-4A457F642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98056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3919-F066-4FE5-A777-7030D86D2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49885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61EA2-6CDA-4E83-96FB-9A61AECD9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48200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B300-C4F3-4208-8E8E-A91AC2665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51128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48F4A-3FFC-1940-BCF6-18074583E7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25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FD59-2404-4031-BDD2-9FE91B5D9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74816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A786-1DE3-468D-B0B7-9F7E8CE4E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3393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D1E1-4A70-4632-972F-F6FB2D5B5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3955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8775"/>
            <a:ext cx="1943100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8775"/>
            <a:ext cx="5676900" cy="58562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D768E-44FA-4FFC-9AB0-BE7EF4C10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28877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92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0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0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39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22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5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8458B-C8E7-AC41-A997-C6DFF22CCA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373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00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18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54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56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6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7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44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4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7A61-2C7E-4948-B765-326191597E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336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3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6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50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8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9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50A4B-5C62-1C4D-B190-F37B1286E2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2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B773A-AE68-464B-9A78-8A32146C7C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78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E8FE4-220A-7D40-80B8-96C3B7E527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62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5688B-8750-6442-8910-78B910CDEA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9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074E05-282E-F247-9F84-01A71A541F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0CD312-80C5-4D88-9DCC-E0BDA49BE08A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E5C8A77-6CB1-4214-A04F-B5DFB770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6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49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solidFill>
            <a:srgbClr val="00006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446"/>
          <p:cNvSpPr>
            <a:spLocks noChangeArrowheads="1"/>
          </p:cNvSpPr>
          <p:nvPr/>
        </p:nvSpPr>
        <p:spPr bwMode="auto">
          <a:xfrm>
            <a:off x="0" y="1092200"/>
            <a:ext cx="9144000" cy="196850"/>
          </a:xfrm>
          <a:prstGeom prst="rect">
            <a:avLst/>
          </a:prstGeom>
          <a:gradFill rotWithShape="1">
            <a:gsLst>
              <a:gs pos="0">
                <a:srgbClr val="00006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3188"/>
            <a:ext cx="76327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91300"/>
            <a:ext cx="3644900" cy="266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© 2009 University of Pennsylvania School of Medicine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7800" y="6540500"/>
            <a:ext cx="19050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E16123-C82C-4556-BEC1-AE12DC63B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8775"/>
            <a:ext cx="7772400" cy="500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Line 451"/>
          <p:cNvSpPr>
            <a:spLocks noChangeShapeType="1"/>
          </p:cNvSpPr>
          <p:nvPr/>
        </p:nvSpPr>
        <p:spPr bwMode="auto">
          <a:xfrm>
            <a:off x="0" y="874713"/>
            <a:ext cx="8250238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452"/>
          <p:cNvSpPr>
            <a:spLocks noChangeShapeType="1"/>
          </p:cNvSpPr>
          <p:nvPr/>
        </p:nvSpPr>
        <p:spPr bwMode="auto">
          <a:xfrm>
            <a:off x="0" y="966788"/>
            <a:ext cx="5051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590550" y="6527800"/>
            <a:ext cx="8248650" cy="127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5" name="Picture 445" descr="pennlogo_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6334125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Symbol" panose="05050102010706020507" pitchFamily="18" charset="2"/>
        <a:buChar char=""/>
        <a:defRPr sz="2600" kern="1200">
          <a:solidFill>
            <a:srgbClr val="0000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Char char="–"/>
        <a:defRPr sz="2000" i="1" kern="1200">
          <a:solidFill>
            <a:schemeClr val="hlink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kern="1200">
          <a:solidFill>
            <a:srgbClr val="00006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A9C07"/>
        </a:buClr>
        <a:buChar char="»"/>
        <a:defRPr sz="1600" kern="1200">
          <a:solidFill>
            <a:srgbClr val="00006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79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77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0320" y="427038"/>
            <a:ext cx="8583361" cy="90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MESA Atrial Fibrillation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983" y="1870770"/>
            <a:ext cx="7014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Atrial fibrillation burden, vascular disease of the brain and cardiac MRI in MESA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All 6 field centers</a:t>
            </a:r>
          </a:p>
          <a:p>
            <a:pPr algn="ctr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PI: Susan Heckbert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828800" y="4514671"/>
            <a:ext cx="5410200" cy="10668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4400" y="4590871"/>
            <a:ext cx="5238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N=1350 participants for brain MRI</a:t>
            </a:r>
          </a:p>
          <a:p>
            <a:pPr algn="ctr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12-21 months after Exam 6 visit</a:t>
            </a:r>
          </a:p>
        </p:txBody>
      </p:sp>
    </p:spTree>
    <p:extLst>
      <p:ext uri="{BB962C8B-B14F-4D97-AF65-F5344CB8AC3E}">
        <p14:creationId xmlns:p14="http://schemas.microsoft.com/office/powerpoint/2010/main" val="211414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143000"/>
          </a:xfrm>
        </p:spPr>
        <p:txBody>
          <a:bodyPr/>
          <a:lstStyle/>
          <a:p>
            <a:r>
              <a:rPr lang="en-US" sz="2800" b="1" dirty="0"/>
              <a:t>QC: </a:t>
            </a:r>
            <a:r>
              <a:rPr lang="en-US" sz="2800" b="1" dirty="0" err="1"/>
              <a:t>fBIRN</a:t>
            </a:r>
            <a:r>
              <a:rPr lang="en-US" sz="2800" b="1" dirty="0"/>
              <a:t> Phantom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Baseline Scanner Measurements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22" t="34510" r="5882" b="24706"/>
          <a:stretch/>
        </p:blipFill>
        <p:spPr>
          <a:xfrm>
            <a:off x="140677" y="1752600"/>
            <a:ext cx="8891954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105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All MESA MRI sites passed!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4572000"/>
            <a:ext cx="572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Sites must be ABOVE red dotted line to pass</a:t>
            </a:r>
          </a:p>
        </p:txBody>
      </p:sp>
    </p:spTree>
    <p:extLst>
      <p:ext uri="{BB962C8B-B14F-4D97-AF65-F5344CB8AC3E}">
        <p14:creationId xmlns:p14="http://schemas.microsoft.com/office/powerpoint/2010/main" val="150319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686801" y="6500160"/>
            <a:ext cx="456120" cy="26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527ED-C7B5-4DCB-AD04-EA8E6F5828B2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13" name="Shape 80"/>
          <p:cNvPicPr/>
          <p:nvPr/>
        </p:nvPicPr>
        <p:blipFill>
          <a:blip r:embed="rId3"/>
          <a:srcRect l="477019" b="603775"/>
          <a:stretch/>
        </p:blipFill>
        <p:spPr>
          <a:xfrm>
            <a:off x="1295280" y="1691280"/>
            <a:ext cx="6394320" cy="442116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0" y="0"/>
            <a:ext cx="9142920" cy="7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Quattrocento Sans"/>
                <a:cs typeface="+mn-cs"/>
              </a:rPr>
              <a:t>  </a:t>
            </a:r>
            <a:r>
              <a:rPr kumimoji="0" lang="en-US" sz="2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Quattrocento Sans"/>
                <a:cs typeface="+mn-cs"/>
              </a:rPr>
              <a:t>ROI hierarchy:</a:t>
            </a:r>
            <a:endParaRPr kumimoji="0" lang="en-US" sz="2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cs typeface="+mn-cs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74320" y="860400"/>
            <a:ext cx="8503200" cy="104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pPr marL="215978" marR="0" lvl="0" indent="-21561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Quattrocento Sans"/>
                <a:ea typeface="Quattrocento Sans"/>
                <a:cs typeface="+mn-cs"/>
              </a:rPr>
              <a:t>Volumes are reported for single ROIs (finest parcellation), as well as for derived ROIs, i.e. larger anatomic regions obtained by combining single ROIs. 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16" name="Picture 115"/>
          <p:cNvPicPr/>
          <p:nvPr/>
        </p:nvPicPr>
        <p:blipFill>
          <a:blip r:embed="rId4"/>
          <a:stretch/>
        </p:blipFill>
        <p:spPr>
          <a:xfrm>
            <a:off x="798924" y="1537560"/>
            <a:ext cx="7522530" cy="5227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46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16399"/>
              </p:ext>
            </p:extLst>
          </p:nvPr>
        </p:nvGraphicFramePr>
        <p:xfrm>
          <a:off x="270135" y="1214120"/>
          <a:ext cx="864526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483">
                  <a:extLst>
                    <a:ext uri="{9D8B030D-6E8A-4147-A177-3AD203B41FA5}">
                      <a16:colId xmlns:a16="http://schemas.microsoft.com/office/drawing/2014/main" xmlns="" val="2223624488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xmlns="" val="1024192155"/>
                    </a:ext>
                  </a:extLst>
                </a:gridCol>
                <a:gridCol w="1461655">
                  <a:extLst>
                    <a:ext uri="{9D8B030D-6E8A-4147-A177-3AD203B41FA5}">
                      <a16:colId xmlns:a16="http://schemas.microsoft.com/office/drawing/2014/main" xmlns="" val="4155351298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xmlns="" val="2934422943"/>
                    </a:ext>
                  </a:extLst>
                </a:gridCol>
                <a:gridCol w="1697177">
                  <a:extLst>
                    <a:ext uri="{9D8B030D-6E8A-4147-A177-3AD203B41FA5}">
                      <a16:colId xmlns:a16="http://schemas.microsoft.com/office/drawing/2014/main" xmlns="" val="3771745836"/>
                    </a:ext>
                  </a:extLst>
                </a:gridCol>
                <a:gridCol w="1440878">
                  <a:extLst>
                    <a:ext uri="{9D8B030D-6E8A-4147-A177-3AD203B41FA5}">
                      <a16:colId xmlns:a16="http://schemas.microsoft.com/office/drawing/2014/main" xmlns="" val="91279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Scan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GM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WM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32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UCLA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2/8/18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1075163.841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1045687.675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586696.6248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458991.0507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86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Wake</a:t>
                      </a:r>
                      <a:r>
                        <a:rPr lang="en-US" baseline="0" dirty="0"/>
                        <a:t>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1075967.789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1046612.74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583619.1177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462993.6218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74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 Hopkins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1/9/18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1077363.968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1048042.297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588531.4941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459510.8032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35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11/30/17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1071580.887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1042470.932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583142.2806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459328.6514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62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2/15/18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1082768.44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1053701.401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595344.5435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458356.8573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41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 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12/18/17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1075690.269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1046325.684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588465.6906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457859.993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346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Mean (SD%)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1076422 (0.34%)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1047140 (0.35%)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587633 (0.75%)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459506 (0.39%)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814" y="4419600"/>
            <a:ext cx="2177786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419600"/>
            <a:ext cx="209117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52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+mj-lt"/>
              </a:rPr>
              <a:t>QC: Pilot MRI scans: volumes </a:t>
            </a:r>
          </a:p>
          <a:p>
            <a:pPr algn="ctr"/>
            <a:r>
              <a:rPr lang="en-US" b="1" dirty="0"/>
              <a:t>(</a:t>
            </a:r>
            <a:r>
              <a:rPr lang="en-US" i="1" dirty="0"/>
              <a:t>Traveling Volunteer scanned at all MESA MRI sites</a:t>
            </a:r>
            <a:r>
              <a:rPr lang="en-US" b="1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9793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248688" y="-228600"/>
            <a:ext cx="8520600" cy="39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900" dirty="0"/>
              <a:t>			     				</a:t>
            </a:r>
            <a:endParaRPr dirty="0"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25380" t="8119" r="15507" b="5457"/>
          <a:stretch/>
        </p:blipFill>
        <p:spPr>
          <a:xfrm>
            <a:off x="186012" y="5286035"/>
            <a:ext cx="1268400" cy="159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l="5076" t="-1633" r="10790" b="18717"/>
          <a:stretch/>
        </p:blipFill>
        <p:spPr>
          <a:xfrm>
            <a:off x="1724284" y="5271773"/>
            <a:ext cx="1224733" cy="16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 l="10700" t="4867" r="12594" b="7286"/>
          <a:stretch/>
        </p:blipFill>
        <p:spPr>
          <a:xfrm>
            <a:off x="3191862" y="5287957"/>
            <a:ext cx="1192503" cy="16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0831" r="3068" b="8597"/>
          <a:stretch/>
        </p:blipFill>
        <p:spPr>
          <a:xfrm>
            <a:off x="4695406" y="5287957"/>
            <a:ext cx="1222020" cy="1611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7805" t="1312" r="7329" b="7211"/>
          <a:stretch/>
        </p:blipFill>
        <p:spPr>
          <a:xfrm>
            <a:off x="6241635" y="5287957"/>
            <a:ext cx="1218756" cy="1611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3798" y="4839050"/>
            <a:ext cx="44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Arial"/>
              </a:rPr>
              <a:t>                UMINN                      Northwestern             Wake Forest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6027" t="3521" r="4083" b="6145"/>
          <a:stretch/>
        </p:blipFill>
        <p:spPr>
          <a:xfrm>
            <a:off x="7773543" y="5287957"/>
            <a:ext cx="1170612" cy="1611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9" y="4800600"/>
            <a:ext cx="413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Calibri" panose="020F0502020204030204" pitchFamily="34" charset="0"/>
              </a:rPr>
              <a:t>UCLA	                  Columbia               John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Calibri" panose="020F0502020204030204" pitchFamily="34" charset="0"/>
              </a:rPr>
              <a:t>Hopkins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86006"/>
              </p:ext>
            </p:extLst>
          </p:nvPr>
        </p:nvGraphicFramePr>
        <p:xfrm>
          <a:off x="990600" y="1166838"/>
          <a:ext cx="6824656" cy="319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21">
                  <a:extLst>
                    <a:ext uri="{9D8B030D-6E8A-4147-A177-3AD203B41FA5}">
                      <a16:colId xmlns:a16="http://schemas.microsoft.com/office/drawing/2014/main" xmlns="" val="4230381391"/>
                    </a:ext>
                  </a:extLst>
                </a:gridCol>
                <a:gridCol w="1425015">
                  <a:extLst>
                    <a:ext uri="{9D8B030D-6E8A-4147-A177-3AD203B41FA5}">
                      <a16:colId xmlns:a16="http://schemas.microsoft.com/office/drawing/2014/main" xmlns="" val="976227218"/>
                    </a:ext>
                  </a:extLst>
                </a:gridCol>
                <a:gridCol w="1811315">
                  <a:extLst>
                    <a:ext uri="{9D8B030D-6E8A-4147-A177-3AD203B41FA5}">
                      <a16:colId xmlns:a16="http://schemas.microsoft.com/office/drawing/2014/main" xmlns="" val="1082516844"/>
                    </a:ext>
                  </a:extLst>
                </a:gridCol>
                <a:gridCol w="1871405">
                  <a:extLst>
                    <a:ext uri="{9D8B030D-6E8A-4147-A177-3AD203B41FA5}">
                      <a16:colId xmlns:a16="http://schemas.microsoft.com/office/drawing/2014/main" xmlns="" val="1466156125"/>
                    </a:ext>
                  </a:extLst>
                </a:gridCol>
              </a:tblGrid>
              <a:tr h="39936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Site</a:t>
                      </a:r>
                    </a:p>
                  </a:txBody>
                  <a:tcPr marL="98474" marR="98474" marT="49237" marB="492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Scan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</a:rPr>
                        <a:t> Date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L="98474" marR="98474" marT="49237" marB="492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</a:rPr>
                        <a:t>Mean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</a:rPr>
                        <a:t>FA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</a:rPr>
                        <a:t> in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</a:rPr>
                        <a:t>WM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L="98474" marR="98474" marT="49237" marB="492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MD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</a:rPr>
                        <a:t> in WM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L="85127" marR="85127" marT="42563" marB="42563" anchor="ctr"/>
                </a:tc>
                <a:extLst>
                  <a:ext uri="{0D108BD9-81ED-4DB2-BD59-A6C34878D82A}">
                    <a16:rowId xmlns:a16="http://schemas.microsoft.com/office/drawing/2014/main" xmlns="" val="2513940665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r>
                        <a:rPr lang="en-US" sz="1500" dirty="0"/>
                        <a:t>UCLA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2/8/18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0.269725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0.002771729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3964275109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r>
                        <a:rPr lang="en-US" sz="1500" dirty="0"/>
                        <a:t>Wake</a:t>
                      </a:r>
                      <a:r>
                        <a:rPr lang="en-US" sz="1500" baseline="0" dirty="0"/>
                        <a:t> Forest</a:t>
                      </a:r>
                      <a:endParaRPr lang="en-US" sz="1500" dirty="0"/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1/8/18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0.259814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0.002883639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210265949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r>
                        <a:rPr lang="en-US" sz="1500" dirty="0"/>
                        <a:t>John Hopkins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1/9/18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0.265915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0.002775033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420466452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r>
                        <a:rPr lang="en-US" sz="1500" dirty="0"/>
                        <a:t>Northwestern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11/30/17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0.265491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0.002806493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3893417026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r>
                        <a:rPr lang="en-US" sz="1500" dirty="0"/>
                        <a:t>Columbia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2/15/18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0.26729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0.002745863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1256696316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r>
                        <a:rPr lang="en-US" sz="1500" dirty="0"/>
                        <a:t>U Minnesota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12/18/17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0.26508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0.002806648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1251807841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r>
                        <a:rPr lang="en-US" sz="1500" b="1" dirty="0"/>
                        <a:t>Mean (SD%)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0.266 (1.2%)</a:t>
                      </a:r>
                    </a:p>
                  </a:txBody>
                  <a:tcPr marL="98474" marR="98474" marT="49237" marB="49237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0.00280 (1.7%)</a:t>
                      </a:r>
                    </a:p>
                  </a:txBody>
                  <a:tcPr marL="98474" marR="98474" marT="49237" marB="49237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7600" y="43434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29624"/>
            <a:ext cx="670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QC: Pilot MRI Scans: DTI</a:t>
            </a:r>
          </a:p>
        </p:txBody>
      </p:sp>
    </p:spTree>
    <p:extLst>
      <p:ext uri="{BB962C8B-B14F-4D97-AF65-F5344CB8AC3E}">
        <p14:creationId xmlns:p14="http://schemas.microsoft.com/office/powerpoint/2010/main" val="29891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76200"/>
            <a:ext cx="8520600" cy="763600"/>
          </a:xfrm>
        </p:spPr>
        <p:txBody>
          <a:bodyPr/>
          <a:lstStyle/>
          <a:p>
            <a:pPr algn="ctr"/>
            <a:r>
              <a:rPr lang="en-US" b="1" dirty="0"/>
              <a:t>Pilot MRI Scans (DTI)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51288"/>
              </p:ext>
            </p:extLst>
          </p:nvPr>
        </p:nvGraphicFramePr>
        <p:xfrm>
          <a:off x="408736" y="1371600"/>
          <a:ext cx="8049464" cy="241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000">
                  <a:extLst>
                    <a:ext uri="{9D8B030D-6E8A-4147-A177-3AD203B41FA5}">
                      <a16:colId xmlns:a16="http://schemas.microsoft.com/office/drawing/2014/main" xmlns="" val="463775255"/>
                    </a:ext>
                  </a:extLst>
                </a:gridCol>
                <a:gridCol w="1070678">
                  <a:extLst>
                    <a:ext uri="{9D8B030D-6E8A-4147-A177-3AD203B41FA5}">
                      <a16:colId xmlns:a16="http://schemas.microsoft.com/office/drawing/2014/main" xmlns="" val="515478972"/>
                    </a:ext>
                  </a:extLst>
                </a:gridCol>
                <a:gridCol w="1360923">
                  <a:extLst>
                    <a:ext uri="{9D8B030D-6E8A-4147-A177-3AD203B41FA5}">
                      <a16:colId xmlns:a16="http://schemas.microsoft.com/office/drawing/2014/main" xmlns="" val="4030868211"/>
                    </a:ext>
                  </a:extLst>
                </a:gridCol>
                <a:gridCol w="1406071">
                  <a:extLst>
                    <a:ext uri="{9D8B030D-6E8A-4147-A177-3AD203B41FA5}">
                      <a16:colId xmlns:a16="http://schemas.microsoft.com/office/drawing/2014/main" xmlns="" val="1496038901"/>
                    </a:ext>
                  </a:extLst>
                </a:gridCol>
                <a:gridCol w="1580214">
                  <a:extLst>
                    <a:ext uri="{9D8B030D-6E8A-4147-A177-3AD203B41FA5}">
                      <a16:colId xmlns:a16="http://schemas.microsoft.com/office/drawing/2014/main" xmlns="" val="2799118885"/>
                    </a:ext>
                  </a:extLst>
                </a:gridCol>
                <a:gridCol w="1341578">
                  <a:extLst>
                    <a:ext uri="{9D8B030D-6E8A-4147-A177-3AD203B41FA5}">
                      <a16:colId xmlns:a16="http://schemas.microsoft.com/office/drawing/2014/main" xmlns="" val="756282850"/>
                    </a:ext>
                  </a:extLst>
                </a:gridCol>
              </a:tblGrid>
              <a:tr h="34528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Site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Scan</a:t>
                      </a:r>
                      <a:r>
                        <a:rPr lang="en-US" sz="1300" baseline="0" dirty="0"/>
                        <a:t> Date</a:t>
                      </a:r>
                      <a:endParaRPr lang="en-US" sz="1300" dirty="0"/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ICV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TBV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GM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WM</a:t>
                      </a:r>
                    </a:p>
                  </a:txBody>
                  <a:tcPr marL="85138" marR="85138" marT="42569" marB="42569"/>
                </a:tc>
                <a:extLst>
                  <a:ext uri="{0D108BD9-81ED-4DB2-BD59-A6C34878D82A}">
                    <a16:rowId xmlns:a16="http://schemas.microsoft.com/office/drawing/2014/main" xmlns="" val="3862357355"/>
                  </a:ext>
                </a:extLst>
              </a:tr>
              <a:tr h="345283">
                <a:tc>
                  <a:txBody>
                    <a:bodyPr/>
                    <a:lstStyle/>
                    <a:p>
                      <a:r>
                        <a:rPr lang="en-US" sz="1300" dirty="0"/>
                        <a:t>UCLA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2/8/18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0.209184413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0.206491909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0.156096619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0.266827508</a:t>
                      </a:r>
                    </a:p>
                  </a:txBody>
                  <a:tcPr marL="85138" marR="85138" marT="42569" marB="42569"/>
                </a:tc>
                <a:extLst>
                  <a:ext uri="{0D108BD9-81ED-4DB2-BD59-A6C34878D82A}">
                    <a16:rowId xmlns:a16="http://schemas.microsoft.com/office/drawing/2014/main" xmlns="" val="1417172730"/>
                  </a:ext>
                </a:extLst>
              </a:tr>
              <a:tr h="345283">
                <a:tc>
                  <a:txBody>
                    <a:bodyPr/>
                    <a:lstStyle/>
                    <a:p>
                      <a:r>
                        <a:rPr lang="en-US" sz="1300" dirty="0"/>
                        <a:t>Wake</a:t>
                      </a:r>
                      <a:r>
                        <a:rPr lang="en-US" sz="1300" baseline="0" dirty="0"/>
                        <a:t> Forest</a:t>
                      </a:r>
                      <a:endParaRPr lang="en-US" sz="1300" dirty="0"/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1/8/18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0.206522321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0.204026398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0.161503787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0.254215148</a:t>
                      </a:r>
                    </a:p>
                  </a:txBody>
                  <a:tcPr marL="85138" marR="85138" marT="42569" marB="42569"/>
                </a:tc>
                <a:extLst>
                  <a:ext uri="{0D108BD9-81ED-4DB2-BD59-A6C34878D82A}">
                    <a16:rowId xmlns:a16="http://schemas.microsoft.com/office/drawing/2014/main" xmlns="" val="966856508"/>
                  </a:ext>
                </a:extLst>
              </a:tr>
              <a:tr h="345283">
                <a:tc>
                  <a:txBody>
                    <a:bodyPr/>
                    <a:lstStyle/>
                    <a:p>
                      <a:r>
                        <a:rPr lang="en-US" sz="1300" dirty="0"/>
                        <a:t>John Hopkins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1/9/18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0.206729003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0.204026739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0.153684217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0.264396665</a:t>
                      </a:r>
                    </a:p>
                  </a:txBody>
                  <a:tcPr marL="85138" marR="85138" marT="42569" marB="42569"/>
                </a:tc>
                <a:extLst>
                  <a:ext uri="{0D108BD9-81ED-4DB2-BD59-A6C34878D82A}">
                    <a16:rowId xmlns:a16="http://schemas.microsoft.com/office/drawing/2014/main" xmlns="" val="3750085534"/>
                  </a:ext>
                </a:extLst>
              </a:tr>
              <a:tr h="345283">
                <a:tc>
                  <a:txBody>
                    <a:bodyPr/>
                    <a:lstStyle/>
                    <a:p>
                      <a:r>
                        <a:rPr lang="en-US" sz="1300" dirty="0"/>
                        <a:t>Northwestern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11/30/17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0.207900976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0.204956677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0.156035144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0.263161269</a:t>
                      </a:r>
                    </a:p>
                  </a:txBody>
                  <a:tcPr marL="85138" marR="85138" marT="42569" marB="42569"/>
                </a:tc>
                <a:extLst>
                  <a:ext uri="{0D108BD9-81ED-4DB2-BD59-A6C34878D82A}">
                    <a16:rowId xmlns:a16="http://schemas.microsoft.com/office/drawing/2014/main" xmlns="" val="1055000958"/>
                  </a:ext>
                </a:extLst>
              </a:tr>
              <a:tr h="345283">
                <a:tc>
                  <a:txBody>
                    <a:bodyPr/>
                    <a:lstStyle/>
                    <a:p>
                      <a:r>
                        <a:rPr lang="en-US" sz="1300" dirty="0"/>
                        <a:t>Columbia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2/15/18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0.208721583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0.205771977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0.156803205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0.265708331</a:t>
                      </a:r>
                    </a:p>
                  </a:txBody>
                  <a:tcPr marL="85138" marR="85138" marT="42569" marB="42569"/>
                </a:tc>
                <a:extLst>
                  <a:ext uri="{0D108BD9-81ED-4DB2-BD59-A6C34878D82A}">
                    <a16:rowId xmlns:a16="http://schemas.microsoft.com/office/drawing/2014/main" xmlns="" val="4208580606"/>
                  </a:ext>
                </a:extLst>
              </a:tr>
              <a:tr h="345283">
                <a:tc>
                  <a:txBody>
                    <a:bodyPr/>
                    <a:lstStyle/>
                    <a:p>
                      <a:r>
                        <a:rPr lang="en-US" sz="1300" dirty="0"/>
                        <a:t>U Minnesota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12/18/17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0.205138894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0.202402616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0.152325273</a:t>
                      </a:r>
                    </a:p>
                  </a:txBody>
                  <a:tcPr marL="85138" marR="85138" marT="42569" marB="4256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0.262833829</a:t>
                      </a:r>
                    </a:p>
                  </a:txBody>
                  <a:tcPr marL="85138" marR="85138" marT="42569" marB="42569"/>
                </a:tc>
                <a:extLst>
                  <a:ext uri="{0D108BD9-81ED-4DB2-BD59-A6C34878D82A}">
                    <a16:rowId xmlns:a16="http://schemas.microsoft.com/office/drawing/2014/main" xmlns="" val="19251927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95250"/>
              </p:ext>
            </p:extLst>
          </p:nvPr>
        </p:nvGraphicFramePr>
        <p:xfrm>
          <a:off x="409835" y="4267200"/>
          <a:ext cx="8048365" cy="241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24">
                  <a:extLst>
                    <a:ext uri="{9D8B030D-6E8A-4147-A177-3AD203B41FA5}">
                      <a16:colId xmlns:a16="http://schemas.microsoft.com/office/drawing/2014/main" xmlns="" val="3951543136"/>
                    </a:ext>
                  </a:extLst>
                </a:gridCol>
                <a:gridCol w="1070532">
                  <a:extLst>
                    <a:ext uri="{9D8B030D-6E8A-4147-A177-3AD203B41FA5}">
                      <a16:colId xmlns:a16="http://schemas.microsoft.com/office/drawing/2014/main" xmlns="" val="2184776924"/>
                    </a:ext>
                  </a:extLst>
                </a:gridCol>
                <a:gridCol w="1360737">
                  <a:extLst>
                    <a:ext uri="{9D8B030D-6E8A-4147-A177-3AD203B41FA5}">
                      <a16:colId xmlns:a16="http://schemas.microsoft.com/office/drawing/2014/main" xmlns="" val="2014023474"/>
                    </a:ext>
                  </a:extLst>
                </a:gridCol>
                <a:gridCol w="1405879">
                  <a:extLst>
                    <a:ext uri="{9D8B030D-6E8A-4147-A177-3AD203B41FA5}">
                      <a16:colId xmlns:a16="http://schemas.microsoft.com/office/drawing/2014/main" xmlns="" val="997709339"/>
                    </a:ext>
                  </a:extLst>
                </a:gridCol>
                <a:gridCol w="1579998">
                  <a:extLst>
                    <a:ext uri="{9D8B030D-6E8A-4147-A177-3AD203B41FA5}">
                      <a16:colId xmlns:a16="http://schemas.microsoft.com/office/drawing/2014/main" xmlns="" val="227249812"/>
                    </a:ext>
                  </a:extLst>
                </a:gridCol>
                <a:gridCol w="1341395">
                  <a:extLst>
                    <a:ext uri="{9D8B030D-6E8A-4147-A177-3AD203B41FA5}">
                      <a16:colId xmlns:a16="http://schemas.microsoft.com/office/drawing/2014/main" xmlns="" val="3252058127"/>
                    </a:ext>
                  </a:extLst>
                </a:gridCol>
              </a:tblGrid>
              <a:tr h="34523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Site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Scan</a:t>
                      </a:r>
                      <a:r>
                        <a:rPr lang="en-US" sz="1300" baseline="0" dirty="0"/>
                        <a:t> Date</a:t>
                      </a:r>
                      <a:endParaRPr lang="en-US" sz="1300" dirty="0"/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ICV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TBV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GM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WM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3219454642"/>
                  </a:ext>
                </a:extLst>
              </a:tr>
              <a:tr h="345236">
                <a:tc>
                  <a:txBody>
                    <a:bodyPr/>
                    <a:lstStyle/>
                    <a:p>
                      <a:r>
                        <a:rPr lang="en-US" sz="1300" dirty="0"/>
                        <a:t>UCLA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2/8/18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0.002970186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0.002935102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0.00307156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0.002771729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590821423"/>
                  </a:ext>
                </a:extLst>
              </a:tr>
              <a:tr h="345236">
                <a:tc>
                  <a:txBody>
                    <a:bodyPr/>
                    <a:lstStyle/>
                    <a:p>
                      <a:r>
                        <a:rPr lang="en-US" sz="1300" dirty="0"/>
                        <a:t>Wake</a:t>
                      </a:r>
                      <a:r>
                        <a:rPr lang="en-US" sz="1300" baseline="0" dirty="0"/>
                        <a:t> Forest</a:t>
                      </a:r>
                      <a:endParaRPr lang="en-US" sz="1300" dirty="0"/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1/8/18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0.003091307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0.003053052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0.003196588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0.002883639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1758877529"/>
                  </a:ext>
                </a:extLst>
              </a:tr>
              <a:tr h="345236">
                <a:tc>
                  <a:txBody>
                    <a:bodyPr/>
                    <a:lstStyle/>
                    <a:p>
                      <a:r>
                        <a:rPr lang="en-US" sz="1300" dirty="0"/>
                        <a:t>John Hopkins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1/9/18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0.002973276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0.002939521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0.003076688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0.002775033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973221242"/>
                  </a:ext>
                </a:extLst>
              </a:tr>
              <a:tr h="345236">
                <a:tc>
                  <a:txBody>
                    <a:bodyPr/>
                    <a:lstStyle/>
                    <a:p>
                      <a:r>
                        <a:rPr lang="en-US" sz="1300" dirty="0"/>
                        <a:t>Northwestern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11/30/17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0.002988594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0.002955456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0.00308066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0.002806493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3326711391"/>
                  </a:ext>
                </a:extLst>
              </a:tr>
              <a:tr h="345236">
                <a:tc>
                  <a:txBody>
                    <a:bodyPr/>
                    <a:lstStyle/>
                    <a:p>
                      <a:r>
                        <a:rPr lang="en-US" sz="1300" dirty="0"/>
                        <a:t>Columbia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2/15/18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0.002933921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0.002901846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0.003029287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0.002745863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3745572051"/>
                  </a:ext>
                </a:extLst>
              </a:tr>
              <a:tr h="345236">
                <a:tc>
                  <a:txBody>
                    <a:bodyPr/>
                    <a:lstStyle/>
                    <a:p>
                      <a:r>
                        <a:rPr lang="en-US" sz="1300" dirty="0"/>
                        <a:t>U Minnesota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12/18/17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0.002999855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0.002965305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0.003096779</a:t>
                      </a:r>
                    </a:p>
                  </a:txBody>
                  <a:tcPr marL="85127" marR="85127" marT="42563" marB="4256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0.002806648</a:t>
                      </a:r>
                    </a:p>
                  </a:txBody>
                  <a:tcPr marL="85127" marR="85127" marT="42563" marB="42563"/>
                </a:tc>
                <a:extLst>
                  <a:ext uri="{0D108BD9-81ED-4DB2-BD59-A6C34878D82A}">
                    <a16:rowId xmlns:a16="http://schemas.microsoft.com/office/drawing/2014/main" xmlns="" val="13605746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536" y="3886200"/>
            <a:ext cx="142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DTI: TR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909935"/>
            <a:ext cx="243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DTI: FA </a:t>
            </a:r>
          </a:p>
        </p:txBody>
      </p:sp>
    </p:spTree>
    <p:extLst>
      <p:ext uri="{BB962C8B-B14F-4D97-AF65-F5344CB8AC3E}">
        <p14:creationId xmlns:p14="http://schemas.microsoft.com/office/powerpoint/2010/main" val="10372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781183" y="228600"/>
            <a:ext cx="7581635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MESA Center Concerns/Questions?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Participant completion timeline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FC personnel status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MRI participant concerns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Scheduling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MRI location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Parking/Transportation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Other?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Blood draw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CV events ascertainment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Exam 5	Exam 6	12-21 mos after Ex 6	follow-up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1)	</a:t>
            </a:r>
            <a:r>
              <a:rPr lang="en-US" sz="2800" kern="0" dirty="0">
                <a:latin typeface="Calibri" charset="0"/>
                <a:ea typeface="Calibri" charset="0"/>
                <a:cs typeface="Calibri" charset="0"/>
              </a:rPr>
              <a:t>Association of </a:t>
            </a:r>
            <a:r>
              <a:rPr lang="en-US" sz="2800" b="1" kern="0" dirty="0">
                <a:latin typeface="Calibri" charset="0"/>
                <a:ea typeface="Calibri" charset="0"/>
                <a:cs typeface="Calibri" charset="0"/>
              </a:rPr>
              <a:t>AF and AF burden</a:t>
            </a:r>
            <a:r>
              <a:rPr lang="en-US" sz="2800" kern="0" dirty="0">
                <a:latin typeface="Calibri" charset="0"/>
                <a:ea typeface="Calibri" charset="0"/>
                <a:cs typeface="Calibri" charset="0"/>
              </a:rPr>
              <a:t> on extended cardiac monitoring with </a:t>
            </a:r>
            <a:r>
              <a:rPr lang="en-US" sz="2800" b="1" kern="0" dirty="0">
                <a:latin typeface="Calibri" charset="0"/>
                <a:ea typeface="Calibri" charset="0"/>
                <a:cs typeface="Calibri" charset="0"/>
              </a:rPr>
              <a:t>brain structure &amp; function on MRI</a:t>
            </a:r>
          </a:p>
          <a:p>
            <a:pPr marL="914400" lvl="1" indent="-457200"/>
            <a:endParaRPr lang="en-US" sz="2800" kern="0" dirty="0"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sz="2800" kern="0" dirty="0">
                <a:latin typeface="Calibri" charset="0"/>
                <a:ea typeface="Calibri" charset="0"/>
                <a:cs typeface="Calibri" charset="0"/>
              </a:rPr>
              <a:t>2)	Association of </a:t>
            </a:r>
            <a:r>
              <a:rPr lang="en-US" sz="2800" b="1" kern="0" dirty="0">
                <a:latin typeface="Calibri" charset="0"/>
                <a:ea typeface="Calibri" charset="0"/>
                <a:cs typeface="Calibri" charset="0"/>
              </a:rPr>
              <a:t>cardiac structure and function</a:t>
            </a:r>
            <a:r>
              <a:rPr lang="en-US" sz="2800" kern="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sz="2800" b="1" kern="0" dirty="0">
                <a:latin typeface="Calibri" charset="0"/>
                <a:ea typeface="Calibri" charset="0"/>
                <a:cs typeface="Calibri" charset="0"/>
              </a:rPr>
              <a:t>AF and AF burden</a:t>
            </a:r>
            <a:endParaRPr lang="en-US" sz="2800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Primary aims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65582"/>
            <a:ext cx="2819400" cy="1396663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68850" y="4648199"/>
            <a:ext cx="2343150" cy="736937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4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4000" b="1" kern="0" dirty="0">
                <a:latin typeface="Calibri" charset="0"/>
                <a:ea typeface="Calibri" charset="0"/>
                <a:cs typeface="Calibri" charset="0"/>
              </a:rPr>
              <a:t>MRI Recruitment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Penn MRI Reading Center, PI: Nick Bryan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83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MRI site visit training completed by 2/15/18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To date, 19 brain MRI participant scans received: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  <a:tabLst>
                <a:tab pos="2743200" algn="l"/>
                <a:tab pos="4508500" algn="l"/>
              </a:tabLst>
            </a:pPr>
            <a:r>
              <a:rPr lang="en-US" sz="25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John Hopkins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:	8 scans </a:t>
            </a:r>
            <a:r>
              <a:rPr lang="en-US" sz="2500" i="1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5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500" i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US" sz="25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participant scan: 3/1/18</a:t>
            </a:r>
            <a:r>
              <a:rPr lang="en-US" sz="2500" i="1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  <a:tabLst>
                <a:tab pos="2743200" algn="l"/>
                <a:tab pos="4508500" algn="l"/>
              </a:tabLst>
            </a:pPr>
            <a:r>
              <a:rPr lang="en-US" sz="25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Columbia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: 	5 scans   (start date: 3/8/18)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  <a:tabLst>
                <a:tab pos="2743200" algn="l"/>
                <a:tab pos="4508500" algn="l"/>
              </a:tabLst>
            </a:pPr>
            <a:r>
              <a:rPr lang="en-US" sz="25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U Minnesota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: 	5 scans (start date: 3/12/18)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  <a:tabLst>
                <a:tab pos="2743200" algn="l"/>
                <a:tab pos="4508500" algn="l"/>
              </a:tabLst>
            </a:pPr>
            <a:r>
              <a:rPr lang="en-US" sz="25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Wake Forest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:	1 scan (start date: 3/3/18)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Pending sites: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Northwestern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: 3DASL sequence (pending MTA)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UCLA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: fMRI software/participant scheduling preparation</a:t>
            </a:r>
          </a:p>
        </p:txBody>
      </p:sp>
    </p:spTree>
    <p:extLst>
      <p:ext uri="{BB962C8B-B14F-4D97-AF65-F5344CB8AC3E}">
        <p14:creationId xmlns:p14="http://schemas.microsoft.com/office/powerpoint/2010/main" val="178798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MESA Brain MRI protocol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171142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45081"/>
              </p:ext>
            </p:extLst>
          </p:nvPr>
        </p:nvGraphicFramePr>
        <p:xfrm>
          <a:off x="381000" y="868680"/>
          <a:ext cx="8382000" cy="57607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Outcome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Scanning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min:sec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(Localizer)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Gradient 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0:25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Structural/morphology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Structural/morphology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FLAIR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Structural/morphology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Cerebral blood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2D Arterial Spin Labeling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5:32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White matter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Diffusion Tensor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Functional 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BOLD fMRI Resting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Vascular reactivity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BOLD fMRI Breath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3:36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Cerebral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microbleeds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Susceptibility Weighted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35:20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6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763600"/>
          </a:xfrm>
        </p:spPr>
        <p:txBody>
          <a:bodyPr/>
          <a:lstStyle/>
          <a:p>
            <a:pPr algn="ctr"/>
            <a:r>
              <a:rPr lang="en-US" b="1" dirty="0"/>
              <a:t>Brain MRI Variables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95" y="1143000"/>
            <a:ext cx="7197705" cy="34164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Total Brain Volume </a:t>
            </a:r>
            <a:r>
              <a:rPr lang="en-US" sz="2000" b="1" dirty="0">
                <a:solidFill>
                  <a:schemeClr val="tx1"/>
                </a:solidFill>
              </a:rPr>
              <a:t>(TBV) and ROI volumes</a:t>
            </a:r>
            <a:r>
              <a:rPr lang="en-US" sz="2000" dirty="0"/>
              <a:t>: calculated from T1, T2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White Matter Lesion (WML)</a:t>
            </a:r>
            <a:r>
              <a:rPr lang="en-US" sz="2000" dirty="0" smtClean="0"/>
              <a:t>: </a:t>
            </a:r>
            <a:r>
              <a:rPr lang="en-US" sz="2000" dirty="0"/>
              <a:t>Volume of lesions in each (ROI); calculated from T1, T2, FLAIR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Fractional Anisotropy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(FA) and Mean Diffusivity (MD):  </a:t>
            </a:r>
            <a:r>
              <a:rPr lang="en-US" sz="2000" dirty="0"/>
              <a:t>Measures of white matter integrity, c</a:t>
            </a:r>
            <a:r>
              <a:rPr lang="en-US" sz="2000" dirty="0"/>
              <a:t>alculated from DTI</a:t>
            </a:r>
          </a:p>
          <a:p>
            <a:r>
              <a:rPr lang="en-US" sz="2000" b="1" dirty="0" smtClean="0"/>
              <a:t>Cerebral </a:t>
            </a:r>
            <a:r>
              <a:rPr lang="en-US" sz="2000" b="1" dirty="0" err="1" smtClean="0"/>
              <a:t>Microbleeds</a:t>
            </a:r>
            <a:r>
              <a:rPr lang="en-US" sz="2000" b="1" dirty="0" smtClean="0"/>
              <a:t> (CMB</a:t>
            </a:r>
            <a:r>
              <a:rPr lang="en-US" sz="2000" dirty="0" smtClean="0"/>
              <a:t>): Calculated from SWI</a:t>
            </a:r>
            <a:endParaRPr lang="en-US" sz="2000" dirty="0"/>
          </a:p>
          <a:p>
            <a:r>
              <a:rPr lang="en-US" sz="2000" b="1" dirty="0">
                <a:solidFill>
                  <a:schemeClr val="tx1"/>
                </a:solidFill>
              </a:rPr>
              <a:t>Cerebral Blood Flow (CBF)</a:t>
            </a:r>
            <a:r>
              <a:rPr lang="en-US" sz="2000" dirty="0"/>
              <a:t>: Mean CBF value; calculated from ASL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Vascular reactivity (VR); </a:t>
            </a:r>
            <a:r>
              <a:rPr lang="en-US" sz="2000" dirty="0"/>
              <a:t>calculated from </a:t>
            </a:r>
            <a:r>
              <a:rPr lang="en-US" sz="2000" dirty="0" err="1"/>
              <a:t>breathhold</a:t>
            </a:r>
            <a:r>
              <a:rPr lang="en-US" sz="2000" dirty="0"/>
              <a:t> </a:t>
            </a:r>
            <a:r>
              <a:rPr lang="en-US" sz="2000" dirty="0" smtClean="0"/>
              <a:t>fMRI</a:t>
            </a:r>
          </a:p>
          <a:p>
            <a:r>
              <a:rPr lang="en-US" sz="2000" b="1" dirty="0" smtClean="0"/>
              <a:t>Functional Connectivity (FC):  </a:t>
            </a:r>
            <a:r>
              <a:rPr lang="en-US" sz="2000" dirty="0" smtClean="0"/>
              <a:t>calculated from resting state fMRI</a:t>
            </a:r>
          </a:p>
          <a:p>
            <a:endParaRPr lang="en-US" sz="2000" dirty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05000"/>
            <a:ext cx="677127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7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MESA Brain 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Structural: T1, T2, FLAIR (1 x 1 x 1 mm)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Diffusion tensor imaging: Fractional anisotropy (FA) and mean diffusivity (MD)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Cerebral blood flow (CBF): Arterial spin label (ASL) method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Vascular reactivity (VR): breath hold BOLD fMRI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Functional connectivity: resting state BOLD fMRI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Susceptibility weighted imaging: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microbleeds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1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66700" y="206375"/>
            <a:ext cx="8483600" cy="500063"/>
          </a:xfrm>
        </p:spPr>
        <p:txBody>
          <a:bodyPr/>
          <a:lstStyle/>
          <a:p>
            <a:r>
              <a:rPr lang="en-US" altLang="en-US"/>
              <a:t>MRI Certification: </a:t>
            </a:r>
            <a:r>
              <a:rPr lang="en-US" altLang="en-US" b="0"/>
              <a:t>Site visit/preparation</a:t>
            </a:r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19100" y="1322388"/>
            <a:ext cx="8458200" cy="5218112"/>
          </a:xfrm>
        </p:spPr>
        <p:txBody>
          <a:bodyPr/>
          <a:lstStyle/>
          <a:p>
            <a:r>
              <a:rPr lang="en-US" altLang="en-US" b="1"/>
              <a:t>Phantom Test scans</a:t>
            </a:r>
            <a:r>
              <a:rPr lang="en-US" altLang="en-US"/>
              <a:t>: Scanner performance</a:t>
            </a:r>
          </a:p>
          <a:p>
            <a:pPr lvl="1"/>
            <a:r>
              <a:rPr lang="en-US" altLang="en-US" i="1"/>
              <a:t>Baseline measurement prior to study start-up and quarterly thereafter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Symbol" panose="05050102010706020507" pitchFamily="18" charset="2"/>
              <a:buNone/>
            </a:pPr>
            <a:endParaRPr lang="en-US" altLang="en-US"/>
          </a:p>
          <a:p>
            <a:r>
              <a:rPr lang="en-US" altLang="en-US" b="1"/>
              <a:t>Volunteer Test scan</a:t>
            </a:r>
            <a:r>
              <a:rPr lang="en-US" altLang="en-US"/>
              <a:t>: MRI protocol implementation</a:t>
            </a:r>
          </a:p>
          <a:p>
            <a:pPr lvl="1"/>
            <a:r>
              <a:rPr lang="en-US" altLang="en-US" i="1"/>
              <a:t>Image quality assessment for MRI processing/analysis</a:t>
            </a:r>
          </a:p>
          <a:p>
            <a:r>
              <a:rPr lang="en-US" altLang="en-US" b="1"/>
              <a:t>MRI scan data transfer</a:t>
            </a:r>
            <a:r>
              <a:rPr lang="en-US" altLang="en-US"/>
              <a:t>:</a:t>
            </a:r>
          </a:p>
          <a:p>
            <a:pPr lvl="1"/>
            <a:r>
              <a:rPr lang="en-US" altLang="en-US" i="1"/>
              <a:t>ACRIN/TRIAD installation</a:t>
            </a:r>
            <a:endParaRPr lang="en-US" altLang="en-US"/>
          </a:p>
          <a:p>
            <a:r>
              <a:rPr lang="en-US" altLang="en-US" b="1"/>
              <a:t>Study data entry/completion process</a:t>
            </a:r>
          </a:p>
          <a:p>
            <a:pPr lvl="1">
              <a:buFont typeface="Times" panose="02020603050405020304" pitchFamily="18" charset="0"/>
              <a:buNone/>
            </a:pPr>
            <a:endParaRPr lang="en-US" altLang="en-US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Symbol" panose="05050102010706020507" pitchFamily="18" charset="2"/>
              <a:buChar char=""/>
              <a:defRPr sz="2600">
                <a:solidFill>
                  <a:srgbClr val="00006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80"/>
              </a:buClr>
              <a:buChar char="–"/>
              <a:defRPr sz="2000" i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rgbClr val="00006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8438" name="Picture 25" descr="ad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341562"/>
            <a:ext cx="1114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41562"/>
            <a:ext cx="13636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374900"/>
            <a:ext cx="16081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4318000" y="3652837"/>
            <a:ext cx="436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Symbol" panose="05050102010706020507" pitchFamily="18" charset="2"/>
              <a:buChar char=""/>
              <a:defRPr sz="2600">
                <a:solidFill>
                  <a:srgbClr val="00006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80"/>
              </a:buClr>
              <a:buChar char="–"/>
              <a:defRPr sz="2000" i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rgbClr val="00006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A9C07"/>
              </a:buClr>
              <a:buChar char="»"/>
              <a:defRPr sz="1600">
                <a:solidFill>
                  <a:srgbClr val="00006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ADNI and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fBIRN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phantoms</a:t>
            </a:r>
          </a:p>
        </p:txBody>
      </p:sp>
    </p:spTree>
    <p:extLst>
      <p:ext uri="{BB962C8B-B14F-4D97-AF65-F5344CB8AC3E}">
        <p14:creationId xmlns:p14="http://schemas.microsoft.com/office/powerpoint/2010/main" val="339933847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Will monitor scanner stability and comparability </a:t>
            </a:r>
          </a:p>
          <a:p>
            <a:pPr eaLnBrk="1" hangingPunct="1"/>
            <a:r>
              <a:rPr lang="en-US" altLang="en-US" sz="2800" dirty="0"/>
              <a:t>Quarterly schedule for each MESA MRI site</a:t>
            </a:r>
          </a:p>
          <a:p>
            <a:pPr eaLnBrk="1" hangingPunct="1"/>
            <a:r>
              <a:rPr lang="en-US" altLang="en-US" sz="2800" dirty="0"/>
              <a:t>Q/A metrics can be used to match analysis strategies between sites, or…</a:t>
            </a:r>
          </a:p>
          <a:p>
            <a:pPr eaLnBrk="1" hangingPunct="1"/>
            <a:r>
              <a:rPr lang="en-US" altLang="en-US" sz="2800" dirty="0"/>
              <a:t>To model site-dependent differences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171" name="Rectangle 2"/>
          <p:cNvSpPr txBox="1">
            <a:spLocks/>
          </p:cNvSpPr>
          <p:nvPr/>
        </p:nvSpPr>
        <p:spPr bwMode="auto">
          <a:xfrm>
            <a:off x="1447800" y="457200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/>
                <a:sym typeface="Arial"/>
              </a:rPr>
              <a:t>MRI Scanner Performance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/>
                <a:sym typeface="Arial"/>
              </a:rPr>
              <a:t>Phantom Q/C</a:t>
            </a:r>
          </a:p>
        </p:txBody>
      </p:sp>
    </p:spTree>
    <p:extLst>
      <p:ext uri="{BB962C8B-B14F-4D97-AF65-F5344CB8AC3E}">
        <p14:creationId xmlns:p14="http://schemas.microsoft.com/office/powerpoint/2010/main" val="133980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fbirn_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31372" r="6033"/>
          <a:stretch>
            <a:fillRect/>
          </a:stretch>
        </p:blipFill>
        <p:spPr bwMode="auto">
          <a:xfrm>
            <a:off x="3886200" y="3629026"/>
            <a:ext cx="360045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2"/>
          <p:cNvSpPr txBox="1">
            <a:spLocks/>
          </p:cNvSpPr>
          <p:nvPr/>
        </p:nvSpPr>
        <p:spPr bwMode="auto">
          <a:xfrm>
            <a:off x="1657350" y="609600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/>
                <a:sym typeface="Arial"/>
              </a:rPr>
              <a:t>fBIRN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/>
                <a:sym typeface="Arial"/>
              </a:rPr>
              <a:t> Phantom Analysis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75199" y="1600200"/>
            <a:ext cx="663995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eaLnBrk="1" hangingPunct="1"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Analysis done “in house”</a:t>
            </a:r>
          </a:p>
          <a:p>
            <a:pPr marL="257175" indent="-257175" defTabSz="685800" eaLnBrk="1" hangingPunct="1">
              <a:buFontTx/>
              <a:buChar char="•"/>
            </a:pPr>
            <a:r>
              <a:rPr lang="en-US" altLang="en-US" dirty="0" err="1">
                <a:solidFill>
                  <a:prstClr val="black"/>
                </a:solidFill>
                <a:ea typeface="+mn-ea"/>
                <a:cs typeface="Arial"/>
                <a:sym typeface="Arial"/>
              </a:rPr>
              <a:t>fBIRN</a:t>
            </a:r>
            <a:r>
              <a:rPr lang="en-US" altLang="en-US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 distributed software (</a:t>
            </a:r>
            <a:r>
              <a:rPr lang="en-US" altLang="en-US" dirty="0" err="1">
                <a:solidFill>
                  <a:prstClr val="black"/>
                </a:solidFill>
                <a:ea typeface="+mn-ea"/>
                <a:cs typeface="Arial"/>
                <a:sym typeface="Arial"/>
              </a:rPr>
              <a:t>Matlab</a:t>
            </a:r>
            <a:r>
              <a:rPr lang="en-US" altLang="en-US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)</a:t>
            </a:r>
          </a:p>
          <a:p>
            <a:pPr marL="257175" indent="-257175" defTabSz="685800" eaLnBrk="1" hangingPunct="1"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7 metrics related to scanner temporal stability</a:t>
            </a:r>
          </a:p>
          <a:p>
            <a:pPr marL="257175" indent="-257175" defTabSz="685800" eaLnBrk="1" hangingPunct="1">
              <a:buFontTx/>
              <a:buChar char="•"/>
            </a:pPr>
            <a:endParaRPr lang="en-US" altLang="en-US" sz="1800" dirty="0">
              <a:solidFill>
                <a:prstClr val="black"/>
              </a:solidFill>
              <a:ea typeface="+mn-ea"/>
              <a:cs typeface="Arial"/>
              <a:sym typeface="Arial"/>
            </a:endParaRPr>
          </a:p>
          <a:p>
            <a:pPr marL="600075" lvl="1" indent="-257175" defTabSz="685800" eaLnBrk="1" hangingPunct="1">
              <a:buFontTx/>
              <a:buAutoNum type="arabicPeriod"/>
            </a:pPr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Signal-to-Fluctuation Noise Ratio (</a:t>
            </a:r>
            <a:r>
              <a:rPr lang="en-US" altLang="en-US" sz="1800" dirty="0" err="1">
                <a:solidFill>
                  <a:prstClr val="black"/>
                </a:solidFill>
                <a:ea typeface="+mn-ea"/>
                <a:cs typeface="Arial"/>
                <a:sym typeface="Arial"/>
              </a:rPr>
              <a:t>SfNR</a:t>
            </a:r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)</a:t>
            </a:r>
          </a:p>
          <a:p>
            <a:pPr marL="600075" lvl="1" indent="-257175" defTabSz="685800" eaLnBrk="1" hangingPunct="1">
              <a:buFontTx/>
              <a:buAutoNum type="arabicPeriod"/>
            </a:pPr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Radius of </a:t>
            </a:r>
            <a:r>
              <a:rPr lang="en-US" altLang="en-US" sz="1800" dirty="0" err="1">
                <a:solidFill>
                  <a:prstClr val="black"/>
                </a:solidFill>
                <a:ea typeface="+mn-ea"/>
                <a:cs typeface="Arial"/>
                <a:sym typeface="Arial"/>
              </a:rPr>
              <a:t>DeCorrelation</a:t>
            </a:r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 (RDC)</a:t>
            </a:r>
          </a:p>
          <a:p>
            <a:pPr marL="600075" lvl="1" indent="-257175" defTabSz="685800" eaLnBrk="1" hangingPunct="1">
              <a:buFontTx/>
              <a:buAutoNum type="arabicPeriod"/>
            </a:pPr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Mean Signal</a:t>
            </a:r>
          </a:p>
          <a:p>
            <a:pPr marL="600075" lvl="1" indent="-257175" defTabSz="685800" eaLnBrk="1" hangingPunct="1">
              <a:buFontTx/>
              <a:buAutoNum type="arabicPeriod"/>
            </a:pPr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Drift</a:t>
            </a:r>
          </a:p>
          <a:p>
            <a:pPr marL="600075" lvl="1" indent="-257175" defTabSz="685800" eaLnBrk="1" hangingPunct="1">
              <a:buFontTx/>
              <a:buAutoNum type="arabicPeriod"/>
            </a:pPr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SNR</a:t>
            </a:r>
          </a:p>
          <a:p>
            <a:pPr marL="600075" lvl="1" indent="-257175" defTabSz="685800" eaLnBrk="1" hangingPunct="1"/>
            <a:r>
              <a:rPr lang="en-US" altLang="en-US" sz="1800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…</a:t>
            </a:r>
          </a:p>
          <a:p>
            <a:pPr marL="257175" indent="-257175" defTabSz="685800" eaLnBrk="1" hangingPunct="1"/>
            <a:endParaRPr lang="en-US" altLang="en-US" sz="1800" dirty="0">
              <a:solidFill>
                <a:prstClr val="black"/>
              </a:solidFill>
              <a:ea typeface="+mn-ea"/>
              <a:cs typeface="Arial"/>
              <a:sym typeface="Arial"/>
            </a:endParaRPr>
          </a:p>
          <a:p>
            <a:pPr marL="257175" indent="-257175" defTabSz="685800" eaLnBrk="1" hangingPunct="1"/>
            <a:endParaRPr lang="en-US" altLang="en-US" sz="1800" dirty="0">
              <a:solidFill>
                <a:prstClr val="black"/>
              </a:solidFill>
              <a:ea typeface="+mn-ea"/>
              <a:cs typeface="Arial"/>
              <a:sym typeface="Arial"/>
            </a:endParaRPr>
          </a:p>
          <a:p>
            <a:pPr marL="257175" indent="-257175" defTabSz="685800" eaLnBrk="1" hangingPunct="1"/>
            <a:endParaRPr lang="en-US" altLang="en-US" sz="1800" dirty="0">
              <a:solidFill>
                <a:prstClr val="black"/>
              </a:solidFill>
              <a:ea typeface="+mn-ea"/>
              <a:cs typeface="Arial"/>
              <a:sym typeface="Arial"/>
            </a:endParaRPr>
          </a:p>
          <a:p>
            <a:pPr marL="257175" indent="-257175" defTabSz="685800" eaLnBrk="1" hangingPunct="1"/>
            <a:endParaRPr lang="en-US" altLang="en-US" sz="1800" dirty="0">
              <a:solidFill>
                <a:prstClr val="black"/>
              </a:solidFill>
              <a:ea typeface="+mn-ea"/>
              <a:cs typeface="Arial"/>
              <a:sym typeface="Arial"/>
            </a:endParaRPr>
          </a:p>
          <a:p>
            <a:pPr marL="257175" indent="-257175" defTabSz="685800" eaLnBrk="1" hangingPunct="1"/>
            <a:r>
              <a:rPr lang="en-US" altLang="en-US" sz="1800" b="1" i="1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* </a:t>
            </a:r>
            <a:r>
              <a:rPr lang="en-US" altLang="en-US" sz="1800" b="1" i="1" dirty="0" err="1">
                <a:solidFill>
                  <a:prstClr val="black"/>
                </a:solidFill>
                <a:ea typeface="+mn-ea"/>
                <a:cs typeface="Arial"/>
                <a:sym typeface="Arial"/>
              </a:rPr>
              <a:t>SfNR</a:t>
            </a:r>
            <a:r>
              <a:rPr lang="en-US" altLang="en-US" sz="1800" b="1" i="1" dirty="0">
                <a:solidFill>
                  <a:prstClr val="black"/>
                </a:solidFill>
                <a:ea typeface="+mn-ea"/>
                <a:cs typeface="Arial"/>
                <a:sym typeface="Arial"/>
              </a:rPr>
              <a:t> and RDC metrics will be primary markers</a:t>
            </a:r>
          </a:p>
        </p:txBody>
      </p:sp>
    </p:spTree>
    <p:extLst>
      <p:ext uri="{BB962C8B-B14F-4D97-AF65-F5344CB8AC3E}">
        <p14:creationId xmlns:p14="http://schemas.microsoft.com/office/powerpoint/2010/main" val="8305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A500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11833</TotalTime>
  <Words>1005</Words>
  <Application>Microsoft Macintosh PowerPoint</Application>
  <PresentationFormat>On-screen Show (4:3)</PresentationFormat>
  <Paragraphs>307</Paragraphs>
  <Slides>15</Slides>
  <Notes>4</Notes>
  <HiddenSlides>5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Blank Presentation</vt:lpstr>
      <vt:lpstr>1_Office Theme</vt:lpstr>
      <vt:lpstr>Default Design</vt:lpstr>
      <vt:lpstr>Simple Light</vt:lpstr>
      <vt:lpstr> Black </vt:lpstr>
      <vt:lpstr>PowerPoint Presentation</vt:lpstr>
      <vt:lpstr>PowerPoint Presentation</vt:lpstr>
      <vt:lpstr>PowerPoint Presentation</vt:lpstr>
      <vt:lpstr>PowerPoint Presentation</vt:lpstr>
      <vt:lpstr>Brain MRI Variables  </vt:lpstr>
      <vt:lpstr>MESA Brain MRI</vt:lpstr>
      <vt:lpstr>MRI Certification: Site visit/preparation</vt:lpstr>
      <vt:lpstr>PowerPoint Presentation</vt:lpstr>
      <vt:lpstr>PowerPoint Presentation</vt:lpstr>
      <vt:lpstr>QC: fBIRN Phantom Baseline Scanner Measurements </vt:lpstr>
      <vt:lpstr>PowerPoint Presentation</vt:lpstr>
      <vt:lpstr>PowerPoint Presentation</vt:lpstr>
      <vt:lpstr>PowerPoint Presentation</vt:lpstr>
      <vt:lpstr>Pilot MRI Scans (DTI)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ANCILLARY STUDIES COMMITTEE  February 2006</dc:title>
  <dc:creator>Bryan, R. Nick</dc:creator>
  <cp:lastModifiedBy>I N</cp:lastModifiedBy>
  <cp:revision>558</cp:revision>
  <dcterms:modified xsi:type="dcterms:W3CDTF">2018-03-28T14:07:49Z</dcterms:modified>
</cp:coreProperties>
</file>