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4"/>
  </p:notesMasterIdLst>
  <p:sldIdLst>
    <p:sldId id="256" r:id="rId2"/>
    <p:sldId id="431" r:id="rId3"/>
    <p:sldId id="432" r:id="rId4"/>
    <p:sldId id="433" r:id="rId5"/>
    <p:sldId id="434" r:id="rId6"/>
    <p:sldId id="435" r:id="rId7"/>
    <p:sldId id="436" r:id="rId8"/>
    <p:sldId id="437" r:id="rId9"/>
    <p:sldId id="438" r:id="rId10"/>
    <p:sldId id="353" r:id="rId11"/>
    <p:sldId id="331" r:id="rId12"/>
    <p:sldId id="312" r:id="rId13"/>
    <p:sldId id="313" r:id="rId14"/>
    <p:sldId id="326" r:id="rId15"/>
    <p:sldId id="391" r:id="rId16"/>
    <p:sldId id="355" r:id="rId17"/>
    <p:sldId id="385" r:id="rId18"/>
    <p:sldId id="317" r:id="rId19"/>
    <p:sldId id="389" r:id="rId20"/>
    <p:sldId id="390" r:id="rId21"/>
    <p:sldId id="261" r:id="rId22"/>
    <p:sldId id="296" r:id="rId23"/>
    <p:sldId id="297" r:id="rId24"/>
    <p:sldId id="305" r:id="rId25"/>
    <p:sldId id="384"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30" r:id="rId41"/>
    <p:sldId id="381" r:id="rId42"/>
    <p:sldId id="39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kah Young" initials="RY" lastIdx="5" clrIdx="0"/>
  <p:cmAuthor id="1" name="Jewish Hospital &amp; St. Mary's Healthcare" initials="JH&amp;SM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3838"/>
    <a:srgbClr val="C85858"/>
    <a:srgbClr val="E25858"/>
    <a:srgbClr val="C83838"/>
    <a:srgbClr val="DC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00" autoAdjust="0"/>
    <p:restoredTop sz="95663" autoAdjust="0"/>
  </p:normalViewPr>
  <p:slideViewPr>
    <p:cSldViewPr>
      <p:cViewPr>
        <p:scale>
          <a:sx n="87" d="100"/>
          <a:sy n="87" d="100"/>
        </p:scale>
        <p:origin x="773"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FD5B5-7376-4C54-8590-871A9C834326}" type="datetimeFigureOut">
              <a:rPr lang="en-US" smtClean="0"/>
              <a:pPr/>
              <a:t>3/26/2019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44CC2-3217-456C-8F8C-E9FBC4FA98EC}" type="slidenum">
              <a:rPr lang="en-US" smtClean="0"/>
              <a:pPr/>
              <a:t>‹#›</a:t>
            </a:fld>
            <a:endParaRPr lang="en-US"/>
          </a:p>
        </p:txBody>
      </p:sp>
    </p:spTree>
    <p:extLst>
      <p:ext uri="{BB962C8B-B14F-4D97-AF65-F5344CB8AC3E}">
        <p14:creationId xmlns:p14="http://schemas.microsoft.com/office/powerpoint/2010/main" val="350985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Accurate atherosclerotic cardiovascular disease (ASCVD) risk assessment is essential to effectively balance the risks and benefits of therapy in primary prevention.</a:t>
            </a:r>
          </a:p>
          <a:p>
            <a:endParaRPr lang="en-US" dirty="0"/>
          </a:p>
        </p:txBody>
      </p:sp>
      <p:sp>
        <p:nvSpPr>
          <p:cNvPr id="4" name="Slide Number Placeholder 3"/>
          <p:cNvSpPr>
            <a:spLocks noGrp="1"/>
          </p:cNvSpPr>
          <p:nvPr>
            <p:ph type="sldNum" sz="quarter" idx="10"/>
          </p:nvPr>
        </p:nvSpPr>
        <p:spPr/>
        <p:txBody>
          <a:bodyPr/>
          <a:lstStyle/>
          <a:p>
            <a:fld id="{34F44CC2-3217-456C-8F8C-E9FBC4FA98EC}" type="slidenum">
              <a:rPr lang="en-US" smtClean="0"/>
              <a:pPr/>
              <a:t>13</a:t>
            </a:fld>
            <a:endParaRPr lang="en-US"/>
          </a:p>
        </p:txBody>
      </p:sp>
    </p:spTree>
    <p:extLst>
      <p:ext uri="{BB962C8B-B14F-4D97-AF65-F5344CB8AC3E}">
        <p14:creationId xmlns:p14="http://schemas.microsoft.com/office/powerpoint/2010/main" val="268561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fld id="{B9CAD608-C03D-44BC-B716-181D399AF09B}" type="slidenum">
              <a:rPr lang="en-US" altLang="en-US" sz="1200" smtClean="0">
                <a:solidFill>
                  <a:srgbClr val="000000"/>
                </a:solidFill>
              </a:rPr>
              <a:pPr/>
              <a:t>27</a:t>
            </a:fld>
            <a:endParaRPr lang="en-US" altLang="en-US" sz="1200" smtClean="0">
              <a:solidFill>
                <a:srgbClr val="000000"/>
              </a:solidFill>
            </a:endParaRPr>
          </a:p>
        </p:txBody>
      </p:sp>
      <p:sp>
        <p:nvSpPr>
          <p:cNvPr id="1064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fontAlgn="base">
              <a:spcBef>
                <a:spcPct val="0"/>
              </a:spcBef>
              <a:spcAft>
                <a:spcPct val="0"/>
              </a:spcAft>
            </a:pPr>
            <a:fld id="{102CCA40-6C30-4EC9-9B88-AA735160E839}" type="slidenum">
              <a:rPr lang="en-US" altLang="en-US" sz="1200">
                <a:solidFill>
                  <a:srgbClr val="000000"/>
                </a:solidFill>
                <a:latin typeface="Calibri" pitchFamily="34" charset="0"/>
              </a:rPr>
              <a:pPr algn="r" fontAlgn="base">
                <a:spcBef>
                  <a:spcPct val="0"/>
                </a:spcBef>
                <a:spcAft>
                  <a:spcPct val="0"/>
                </a:spcAft>
              </a:pPr>
              <a:t>27</a:t>
            </a:fld>
            <a:endParaRPr lang="en-US" altLang="en-US" sz="1200">
              <a:solidFill>
                <a:srgbClr val="000000"/>
              </a:solidFill>
              <a:latin typeface="Calibri" pitchFamily="34" charset="0"/>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t>Paraphrasing</a:t>
            </a:r>
          </a:p>
        </p:txBody>
      </p:sp>
    </p:spTree>
    <p:extLst>
      <p:ext uri="{BB962C8B-B14F-4D97-AF65-F5344CB8AC3E}">
        <p14:creationId xmlns:p14="http://schemas.microsoft.com/office/powerpoint/2010/main" val="231108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fld id="{B9CAD608-C03D-44BC-B716-181D399AF09B}" type="slidenum">
              <a:rPr lang="en-US" altLang="en-US" sz="1200" smtClean="0">
                <a:solidFill>
                  <a:srgbClr val="000000"/>
                </a:solidFill>
              </a:rPr>
              <a:pPr/>
              <a:t>32</a:t>
            </a:fld>
            <a:endParaRPr lang="en-US" altLang="en-US" sz="1200" smtClean="0">
              <a:solidFill>
                <a:srgbClr val="000000"/>
              </a:solidFill>
            </a:endParaRPr>
          </a:p>
        </p:txBody>
      </p:sp>
      <p:sp>
        <p:nvSpPr>
          <p:cNvPr id="1064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r" fontAlgn="base">
              <a:spcBef>
                <a:spcPct val="0"/>
              </a:spcBef>
              <a:spcAft>
                <a:spcPct val="0"/>
              </a:spcAft>
            </a:pPr>
            <a:fld id="{102CCA40-6C30-4EC9-9B88-AA735160E839}" type="slidenum">
              <a:rPr lang="en-US" altLang="en-US" sz="1200">
                <a:solidFill>
                  <a:srgbClr val="000000"/>
                </a:solidFill>
                <a:latin typeface="Calibri" pitchFamily="34" charset="0"/>
              </a:rPr>
              <a:pPr algn="r" fontAlgn="base">
                <a:spcBef>
                  <a:spcPct val="0"/>
                </a:spcBef>
                <a:spcAft>
                  <a:spcPct val="0"/>
                </a:spcAft>
              </a:pPr>
              <a:t>32</a:t>
            </a:fld>
            <a:endParaRPr lang="en-US" altLang="en-US" sz="1200">
              <a:solidFill>
                <a:srgbClr val="000000"/>
              </a:solidFill>
              <a:latin typeface="Calibri" pitchFamily="34" charset="0"/>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t>Paraphrasing</a:t>
            </a:r>
          </a:p>
        </p:txBody>
      </p:sp>
    </p:spTree>
    <p:extLst>
      <p:ext uri="{BB962C8B-B14F-4D97-AF65-F5344CB8AC3E}">
        <p14:creationId xmlns:p14="http://schemas.microsoft.com/office/powerpoint/2010/main" val="849827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183207D-3D53-4724-8053-1CDC41F1CC56}" type="datetimeFigureOut">
              <a:rPr lang="en-US" smtClean="0"/>
              <a:pPr/>
              <a:t>3/26/2019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5A327C5-4101-4EB9-9D78-CF4D27A00E9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83207D-3D53-4724-8053-1CDC41F1CC56}" type="datetimeFigureOut">
              <a:rPr lang="en-US" smtClean="0"/>
              <a:pPr/>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327C5-4101-4EB9-9D78-CF4D27A00E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183207D-3D53-4724-8053-1CDC41F1CC56}" type="datetimeFigureOut">
              <a:rPr lang="en-US" smtClean="0"/>
              <a:pPr/>
              <a:t>3/26/2019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5A327C5-4101-4EB9-9D78-CF4D27A00E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183207D-3D53-4724-8053-1CDC41F1CC56}" type="datetimeFigureOut">
              <a:rPr lang="en-US" smtClean="0"/>
              <a:pPr/>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A327C5-4101-4EB9-9D78-CF4D27A00E9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183207D-3D53-4724-8053-1CDC41F1CC56}" type="datetimeFigureOut">
              <a:rPr lang="en-US" smtClean="0"/>
              <a:pPr/>
              <a:t>3/26/2019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A327C5-4101-4EB9-9D78-CF4D27A00E9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183207D-3D53-4724-8053-1CDC41F1CC56}" type="datetimeFigureOut">
              <a:rPr lang="en-US" smtClean="0"/>
              <a:pPr/>
              <a:t>3/26/2019</a:t>
            </a:fld>
            <a:endParaRPr lang="en-US"/>
          </a:p>
        </p:txBody>
      </p:sp>
      <p:sp>
        <p:nvSpPr>
          <p:cNvPr id="10" name="Slide Number Placeholder 9"/>
          <p:cNvSpPr>
            <a:spLocks noGrp="1"/>
          </p:cNvSpPr>
          <p:nvPr>
            <p:ph type="sldNum" sz="quarter" idx="16"/>
          </p:nvPr>
        </p:nvSpPr>
        <p:spPr/>
        <p:txBody>
          <a:bodyPr rtlCol="0"/>
          <a:lstStyle/>
          <a:p>
            <a:fld id="{E5A327C5-4101-4EB9-9D78-CF4D27A00E9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183207D-3D53-4724-8053-1CDC41F1CC56}" type="datetimeFigureOut">
              <a:rPr lang="en-US" smtClean="0"/>
              <a:pPr/>
              <a:t>3/26/2019</a:t>
            </a:fld>
            <a:endParaRPr lang="en-US"/>
          </a:p>
        </p:txBody>
      </p:sp>
      <p:sp>
        <p:nvSpPr>
          <p:cNvPr id="12" name="Slide Number Placeholder 11"/>
          <p:cNvSpPr>
            <a:spLocks noGrp="1"/>
          </p:cNvSpPr>
          <p:nvPr>
            <p:ph type="sldNum" sz="quarter" idx="16"/>
          </p:nvPr>
        </p:nvSpPr>
        <p:spPr/>
        <p:txBody>
          <a:bodyPr rtlCol="0"/>
          <a:lstStyle/>
          <a:p>
            <a:fld id="{E5A327C5-4101-4EB9-9D78-CF4D27A00E9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83207D-3D53-4724-8053-1CDC41F1CC56}" type="datetimeFigureOut">
              <a:rPr lang="en-US" smtClean="0"/>
              <a:pPr/>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A327C5-4101-4EB9-9D78-CF4D27A00E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3207D-3D53-4724-8053-1CDC41F1CC56}" type="datetimeFigureOut">
              <a:rPr lang="en-US" smtClean="0"/>
              <a:pPr/>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A327C5-4101-4EB9-9D78-CF4D27A00E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83207D-3D53-4724-8053-1CDC41F1CC56}" type="datetimeFigureOut">
              <a:rPr lang="en-US" smtClean="0"/>
              <a:pPr/>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A327C5-4101-4EB9-9D78-CF4D27A00E9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183207D-3D53-4724-8053-1CDC41F1CC56}" type="datetimeFigureOut">
              <a:rPr lang="en-US" smtClean="0"/>
              <a:pPr/>
              <a:t>3/26/2019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5A327C5-4101-4EB9-9D78-CF4D27A00E9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183207D-3D53-4724-8053-1CDC41F1CC56}" type="datetimeFigureOut">
              <a:rPr lang="en-US" smtClean="0"/>
              <a:pPr/>
              <a:t>3/26/2019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A327C5-4101-4EB9-9D78-CF4D27A00E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gif"/></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8.gif"/><Relationship Id="rId4" Type="http://schemas.openxmlformats.org/officeDocument/2006/relationships/hyperlink" Target="https://redcap.louisville.edu/redcap/surveys/?s=X3XLECRXXT"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tif"/><Relationship Id="rId1" Type="http://schemas.openxmlformats.org/officeDocument/2006/relationships/slideLayout" Target="../slideLayouts/slideLayout2.xml"/><Relationship Id="rId4" Type="http://schemas.openxmlformats.org/officeDocument/2006/relationships/image" Target="../media/image9.tif"/></Relationships>
</file>

<file path=ppt/slides/_rels/slide7.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219200"/>
            <a:ext cx="8915400" cy="2438400"/>
          </a:xfrm>
        </p:spPr>
        <p:txBody>
          <a:bodyPr>
            <a:normAutofit fontScale="90000"/>
          </a:bodyPr>
          <a:lstStyle/>
          <a:p>
            <a:r>
              <a:rPr lang="en-US" b="1" dirty="0"/>
              <a:t>Myocardial Infarction As A Clinical Endpoint In Research—What are we really talking about?</a:t>
            </a:r>
            <a:endParaRPr lang="en-US" dirty="0"/>
          </a:p>
        </p:txBody>
      </p:sp>
      <p:sp>
        <p:nvSpPr>
          <p:cNvPr id="3" name="Subtitle 2"/>
          <p:cNvSpPr>
            <a:spLocks noGrp="1"/>
          </p:cNvSpPr>
          <p:nvPr>
            <p:ph type="subTitle" idx="1"/>
          </p:nvPr>
        </p:nvSpPr>
        <p:spPr>
          <a:xfrm>
            <a:off x="4533900" y="4303931"/>
            <a:ext cx="4114800" cy="1447800"/>
          </a:xfrm>
        </p:spPr>
        <p:txBody>
          <a:bodyPr>
            <a:normAutofit fontScale="92500"/>
          </a:bodyPr>
          <a:lstStyle/>
          <a:p>
            <a:r>
              <a:rPr lang="en-US" dirty="0" smtClean="0"/>
              <a:t>Andrew DeFilippis, MD, MSc</a:t>
            </a:r>
          </a:p>
          <a:p>
            <a:r>
              <a:rPr lang="pt-BR" dirty="0" smtClean="0"/>
              <a:t>Khurram </a:t>
            </a:r>
            <a:r>
              <a:rPr lang="pt-BR" dirty="0"/>
              <a:t>Nasir, MD, MPH, </a:t>
            </a:r>
            <a:r>
              <a:rPr lang="pt-BR" dirty="0" smtClean="0"/>
              <a:t>MSc</a:t>
            </a:r>
            <a:br>
              <a:rPr lang="pt-BR" dirty="0" smtClean="0"/>
            </a:br>
            <a:r>
              <a:rPr lang="en-US" dirty="0" smtClean="0"/>
              <a:t>Michael </a:t>
            </a:r>
            <a:r>
              <a:rPr lang="en-US" dirty="0"/>
              <a:t>J. Blaha, MD, </a:t>
            </a:r>
            <a:r>
              <a:rPr lang="en-US" dirty="0" smtClean="0"/>
              <a:t>MPH</a:t>
            </a:r>
            <a:endParaRPr lang="en-US" dirty="0"/>
          </a:p>
        </p:txBody>
      </p:sp>
      <p:sp>
        <p:nvSpPr>
          <p:cNvPr id="5" name="TextBox 4"/>
          <p:cNvSpPr txBox="1"/>
          <p:nvPr/>
        </p:nvSpPr>
        <p:spPr>
          <a:xfrm>
            <a:off x="304800" y="5105400"/>
            <a:ext cx="2226443" cy="646331"/>
          </a:xfrm>
          <a:prstGeom prst="rect">
            <a:avLst/>
          </a:prstGeom>
          <a:noFill/>
        </p:spPr>
        <p:txBody>
          <a:bodyPr wrap="none" rtlCol="0">
            <a:spAutoFit/>
          </a:bodyPr>
          <a:lstStyle/>
          <a:p>
            <a:r>
              <a:rPr lang="en-US" dirty="0" smtClean="0"/>
              <a:t>MESA Ancillary Study </a:t>
            </a:r>
          </a:p>
          <a:p>
            <a:r>
              <a:rPr lang="en-US" dirty="0" smtClean="0"/>
              <a:t>Approval 8/15/2018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Defining Myocardial Infarction</a:t>
            </a:r>
            <a:endParaRPr lang="en-US"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4" t="3725" r="5005" b="63332"/>
          <a:stretch/>
        </p:blipFill>
        <p:spPr>
          <a:xfrm>
            <a:off x="-1" y="1828800"/>
            <a:ext cx="9109475" cy="4648200"/>
          </a:xfrm>
          <a:prstGeom prst="rect">
            <a:avLst/>
          </a:prstGeom>
        </p:spPr>
      </p:pic>
    </p:spTree>
    <p:extLst>
      <p:ext uri="{BB962C8B-B14F-4D97-AF65-F5344CB8AC3E}">
        <p14:creationId xmlns:p14="http://schemas.microsoft.com/office/powerpoint/2010/main" val="144802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Terminology</a:t>
            </a:r>
          </a:p>
        </p:txBody>
      </p:sp>
      <p:sp>
        <p:nvSpPr>
          <p:cNvPr id="3" name="Content Placeholder 2"/>
          <p:cNvSpPr>
            <a:spLocks noGrp="1"/>
          </p:cNvSpPr>
          <p:nvPr>
            <p:ph sz="quarter" idx="1"/>
          </p:nvPr>
        </p:nvSpPr>
        <p:spPr/>
        <p:txBody>
          <a:bodyPr>
            <a:noAutofit/>
          </a:bodyPr>
          <a:lstStyle/>
          <a:p>
            <a:r>
              <a:rPr lang="en-US" sz="4000" dirty="0" smtClean="0"/>
              <a:t>Myocardial Injury:  </a:t>
            </a:r>
            <a:r>
              <a:rPr lang="en-US" sz="2400" dirty="0" smtClean="0"/>
              <a:t>The </a:t>
            </a:r>
            <a:r>
              <a:rPr lang="en-US" sz="2400" dirty="0" err="1"/>
              <a:t>UDMI</a:t>
            </a:r>
            <a:r>
              <a:rPr lang="en-US" sz="2400" dirty="0"/>
              <a:t> defines myocardial injury based on elevation in </a:t>
            </a:r>
            <a:r>
              <a:rPr lang="en-US" sz="2400" dirty="0" err="1"/>
              <a:t>cTn</a:t>
            </a:r>
            <a:r>
              <a:rPr lang="en-US" sz="2400" dirty="0"/>
              <a:t> concentration, with at least one value &gt;99</a:t>
            </a:r>
            <a:r>
              <a:rPr lang="en-US" sz="2400" baseline="30000" dirty="0"/>
              <a:t>th</a:t>
            </a:r>
            <a:r>
              <a:rPr lang="en-US" sz="2400" dirty="0"/>
              <a:t> percentile upper reference limit derived from a normal reference population. </a:t>
            </a:r>
            <a:endParaRPr lang="en-US" sz="2400" dirty="0" smtClean="0"/>
          </a:p>
          <a:p>
            <a:pPr lvl="0">
              <a:buClr>
                <a:srgbClr val="DD8047"/>
              </a:buClr>
            </a:pPr>
            <a:r>
              <a:rPr lang="en-US" sz="4000" dirty="0" smtClean="0"/>
              <a:t>Myocardial Ischemia:  </a:t>
            </a:r>
            <a:r>
              <a:rPr lang="en-US" sz="2400" dirty="0" smtClean="0"/>
              <a:t>I</a:t>
            </a:r>
            <a:r>
              <a:rPr lang="en-US" sz="2400" dirty="0" smtClean="0">
                <a:latin typeface="Arial" panose="020B0604020202020204" pitchFamily="34" charset="0"/>
                <a:ea typeface="Calibri" panose="020F0502020204030204" pitchFamily="34" charset="0"/>
              </a:rPr>
              <a:t>nadequate </a:t>
            </a:r>
            <a:r>
              <a:rPr lang="en-US" sz="2400" dirty="0">
                <a:latin typeface="Arial" panose="020B0604020202020204" pitchFamily="34" charset="0"/>
                <a:ea typeface="Calibri" panose="020F0502020204030204" pitchFamily="34" charset="0"/>
              </a:rPr>
              <a:t>oxygen supply to the myocardium</a:t>
            </a:r>
            <a:endParaRPr lang="en-US" sz="2400" dirty="0" smtClean="0"/>
          </a:p>
          <a:p>
            <a:r>
              <a:rPr lang="en-US" sz="4000" dirty="0" smtClean="0"/>
              <a:t>Myocardial Infarction (MI): </a:t>
            </a:r>
            <a:r>
              <a:rPr lang="en-US" sz="2400" dirty="0">
                <a:solidFill>
                  <a:prstClr val="black"/>
                </a:solidFill>
              </a:rPr>
              <a:t>Myocardial injury </a:t>
            </a:r>
            <a:r>
              <a:rPr lang="en-US" sz="2400" dirty="0" smtClean="0">
                <a:solidFill>
                  <a:prstClr val="black"/>
                </a:solidFill>
              </a:rPr>
              <a:t>secondary to ischemia</a:t>
            </a:r>
            <a:endParaRPr lang="en-US" sz="2400" dirty="0" smtClean="0"/>
          </a:p>
        </p:txBody>
      </p:sp>
    </p:spTree>
    <p:extLst>
      <p:ext uri="{BB962C8B-B14F-4D97-AF65-F5344CB8AC3E}">
        <p14:creationId xmlns:p14="http://schemas.microsoft.com/office/powerpoint/2010/main" val="4872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Myocardial injury</a:t>
            </a:r>
            <a:r>
              <a:rPr lang="en-US" dirty="0"/>
              <a:t> </a:t>
            </a:r>
            <a:r>
              <a:rPr lang="en-US" b="1" dirty="0"/>
              <a:t>taxonomy</a:t>
            </a:r>
            <a:endParaRPr lang="en-US" sz="3400" b="1"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04800" y="1600200"/>
            <a:ext cx="7696200" cy="5257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533400"/>
          </a:xfrm>
        </p:spPr>
        <p:txBody>
          <a:bodyPr>
            <a:normAutofit fontScale="90000"/>
          </a:bodyPr>
          <a:lstStyle/>
          <a:p>
            <a:r>
              <a:rPr lang="en-US" b="1" dirty="0" smtClean="0"/>
              <a:t>Types of Myocardial Injury and MI</a:t>
            </a:r>
            <a:endParaRPr lang="en-US"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5708755"/>
              </p:ext>
            </p:extLst>
          </p:nvPr>
        </p:nvGraphicFramePr>
        <p:xfrm>
          <a:off x="76200" y="533400"/>
          <a:ext cx="8915400" cy="6192814"/>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255641731"/>
                    </a:ext>
                  </a:extLst>
                </a:gridCol>
                <a:gridCol w="7315200">
                  <a:extLst>
                    <a:ext uri="{9D8B030D-6E8A-4147-A177-3AD203B41FA5}">
                      <a16:colId xmlns:a16="http://schemas.microsoft.com/office/drawing/2014/main" val="2532591892"/>
                    </a:ext>
                  </a:extLst>
                </a:gridCol>
              </a:tblGrid>
              <a:tr h="74269">
                <a:tc>
                  <a:txBody>
                    <a:bodyPr/>
                    <a:lstStyle/>
                    <a:p>
                      <a:pPr marL="0" marR="0">
                        <a:lnSpc>
                          <a:spcPct val="115000"/>
                        </a:lnSpc>
                        <a:spcBef>
                          <a:spcPts val="0"/>
                        </a:spcBef>
                        <a:spcAft>
                          <a:spcPts val="0"/>
                        </a:spcAft>
                      </a:pPr>
                      <a:r>
                        <a:rPr lang="en-US" sz="900" dirty="0">
                          <a:effectLst/>
                        </a:rPr>
                        <a:t>Classification</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tc>
                  <a:txBody>
                    <a:bodyPr/>
                    <a:lstStyle/>
                    <a:p>
                      <a:pPr marL="0" marR="0">
                        <a:lnSpc>
                          <a:spcPct val="115000"/>
                        </a:lnSpc>
                        <a:spcBef>
                          <a:spcPts val="0"/>
                        </a:spcBef>
                        <a:spcAft>
                          <a:spcPts val="0"/>
                        </a:spcAft>
                      </a:pPr>
                      <a:r>
                        <a:rPr lang="en-US" sz="900">
                          <a:effectLst/>
                        </a:rPr>
                        <a:t>Definition</a:t>
                      </a:r>
                      <a:endParaRPr lang="en-US" sz="90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extLst>
                  <a:ext uri="{0D108BD9-81ED-4DB2-BD59-A6C34878D82A}">
                    <a16:rowId xmlns:a16="http://schemas.microsoft.com/office/drawing/2014/main" val="267106656"/>
                  </a:ext>
                </a:extLst>
              </a:tr>
              <a:tr h="821970">
                <a:tc>
                  <a:txBody>
                    <a:bodyPr/>
                    <a:lstStyle/>
                    <a:p>
                      <a:pPr marL="0" marR="0">
                        <a:lnSpc>
                          <a:spcPct val="115000"/>
                        </a:lnSpc>
                        <a:spcBef>
                          <a:spcPts val="0"/>
                        </a:spcBef>
                        <a:spcAft>
                          <a:spcPts val="0"/>
                        </a:spcAft>
                      </a:pPr>
                      <a:r>
                        <a:rPr lang="en-US" sz="1400" dirty="0">
                          <a:effectLst/>
                        </a:rPr>
                        <a:t>Acute Myocardial Infarction (MI)</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tc>
                  <a:txBody>
                    <a:bodyPr/>
                    <a:lstStyle/>
                    <a:p>
                      <a:pPr marL="0" marR="0">
                        <a:lnSpc>
                          <a:spcPct val="115000"/>
                        </a:lnSpc>
                        <a:spcBef>
                          <a:spcPts val="0"/>
                        </a:spcBef>
                        <a:spcAft>
                          <a:spcPts val="0"/>
                        </a:spcAft>
                      </a:pPr>
                      <a:r>
                        <a:rPr lang="en-US" sz="800" dirty="0">
                          <a:effectLst/>
                        </a:rPr>
                        <a:t>Clinical evidence of acute myocardial injury as evident from detection of a rise and/or fall of </a:t>
                      </a:r>
                      <a:r>
                        <a:rPr lang="en-US" sz="800" dirty="0" err="1">
                          <a:effectLst/>
                        </a:rPr>
                        <a:t>cTn</a:t>
                      </a:r>
                      <a:r>
                        <a:rPr lang="en-US" sz="800" dirty="0">
                          <a:effectLst/>
                        </a:rPr>
                        <a:t> values with at least one value above the 99th percentile URL and at least one of the following symptoms of myocardial ischemia:</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Symptoms of acute myocardial ischemia</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New ischemic </a:t>
                      </a:r>
                      <a:r>
                        <a:rPr lang="en-US" sz="800" dirty="0" err="1">
                          <a:effectLst/>
                        </a:rPr>
                        <a:t>ECG</a:t>
                      </a:r>
                      <a:r>
                        <a:rPr lang="en-US" sz="800" dirty="0">
                          <a:effectLst/>
                        </a:rPr>
                        <a:t> changes</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Development of pathological Q waves</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Imaging evidence of new loss of viable myocardium or new regional wall motion abnormality in a pattern consistent with an ischemic etiology</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Identification of a coronary thrombus by angiography or autopsy (not for type 2 MI)</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extLst>
                  <a:ext uri="{0D108BD9-81ED-4DB2-BD59-A6C34878D82A}">
                    <a16:rowId xmlns:a16="http://schemas.microsoft.com/office/drawing/2014/main" val="1528759235"/>
                  </a:ext>
                </a:extLst>
              </a:tr>
              <a:tr h="136995">
                <a:tc>
                  <a:txBody>
                    <a:bodyPr/>
                    <a:lstStyle/>
                    <a:p>
                      <a:pPr marL="0" marR="0">
                        <a:lnSpc>
                          <a:spcPct val="115000"/>
                        </a:lnSpc>
                        <a:spcBef>
                          <a:spcPts val="0"/>
                        </a:spcBef>
                        <a:spcAft>
                          <a:spcPts val="0"/>
                        </a:spcAft>
                      </a:pPr>
                      <a:r>
                        <a:rPr lang="en-US" sz="1400" dirty="0">
                          <a:effectLst/>
                        </a:rPr>
                        <a:t>Type 1 MI</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tc>
                  <a:txBody>
                    <a:bodyPr/>
                    <a:lstStyle/>
                    <a:p>
                      <a:pPr marL="0" marR="0">
                        <a:lnSpc>
                          <a:spcPct val="115000"/>
                        </a:lnSpc>
                        <a:spcBef>
                          <a:spcPts val="0"/>
                        </a:spcBef>
                        <a:spcAft>
                          <a:spcPts val="0"/>
                        </a:spcAft>
                      </a:pPr>
                      <a:r>
                        <a:rPr lang="en-US" sz="800" dirty="0">
                          <a:effectLst/>
                        </a:rPr>
                        <a:t>MI caused by </a:t>
                      </a:r>
                      <a:r>
                        <a:rPr lang="en-US" sz="800" dirty="0" err="1">
                          <a:effectLst/>
                        </a:rPr>
                        <a:t>atherothrombotic</a:t>
                      </a:r>
                      <a:r>
                        <a:rPr lang="en-US" sz="800" dirty="0">
                          <a:effectLst/>
                        </a:rPr>
                        <a:t> coronary artery disease and usually precipitated by atherosclerotic plaque disruption (rupture or erosion)</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extLst>
                  <a:ext uri="{0D108BD9-81ED-4DB2-BD59-A6C34878D82A}">
                    <a16:rowId xmlns:a16="http://schemas.microsoft.com/office/drawing/2014/main" val="2109647813"/>
                  </a:ext>
                </a:extLst>
              </a:tr>
              <a:tr h="205493">
                <a:tc>
                  <a:txBody>
                    <a:bodyPr/>
                    <a:lstStyle/>
                    <a:p>
                      <a:pPr marL="0" marR="0">
                        <a:lnSpc>
                          <a:spcPct val="115000"/>
                        </a:lnSpc>
                        <a:spcBef>
                          <a:spcPts val="0"/>
                        </a:spcBef>
                        <a:spcAft>
                          <a:spcPts val="0"/>
                        </a:spcAft>
                      </a:pPr>
                      <a:r>
                        <a:rPr lang="en-US" sz="1400" dirty="0">
                          <a:effectLst/>
                        </a:rPr>
                        <a:t>Type 2 MI</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tc>
                  <a:txBody>
                    <a:bodyPr/>
                    <a:lstStyle/>
                    <a:p>
                      <a:pPr marL="0" marR="0">
                        <a:lnSpc>
                          <a:spcPct val="115000"/>
                        </a:lnSpc>
                        <a:spcBef>
                          <a:spcPts val="0"/>
                        </a:spcBef>
                        <a:spcAft>
                          <a:spcPts val="0"/>
                        </a:spcAft>
                      </a:pPr>
                      <a:r>
                        <a:rPr lang="en-US" sz="800" dirty="0">
                          <a:effectLst/>
                        </a:rPr>
                        <a:t>MI caused by a mismatch between oxygen supply and demand by a pathophysiological mechanism other than coronary </a:t>
                      </a:r>
                      <a:r>
                        <a:rPr lang="en-US" sz="800" dirty="0" err="1">
                          <a:effectLst/>
                        </a:rPr>
                        <a:t>atherothrombosis</a:t>
                      </a:r>
                      <a:r>
                        <a:rPr lang="en-US" sz="800" dirty="0">
                          <a:effectLst/>
                        </a:rPr>
                        <a:t> (Type 1 MI) </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extLst>
                  <a:ext uri="{0D108BD9-81ED-4DB2-BD59-A6C34878D82A}">
                    <a16:rowId xmlns:a16="http://schemas.microsoft.com/office/drawing/2014/main" val="1284775424"/>
                  </a:ext>
                </a:extLst>
              </a:tr>
              <a:tr h="342488">
                <a:tc>
                  <a:txBody>
                    <a:bodyPr/>
                    <a:lstStyle/>
                    <a:p>
                      <a:pPr marL="0" marR="0">
                        <a:lnSpc>
                          <a:spcPct val="115000"/>
                        </a:lnSpc>
                        <a:spcBef>
                          <a:spcPts val="0"/>
                        </a:spcBef>
                        <a:spcAft>
                          <a:spcPts val="0"/>
                        </a:spcAft>
                      </a:pPr>
                      <a:r>
                        <a:rPr lang="en-US" sz="1400" dirty="0">
                          <a:effectLst/>
                        </a:rPr>
                        <a:t>Type 3 MI</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tc>
                  <a:txBody>
                    <a:bodyPr/>
                    <a:lstStyle/>
                    <a:p>
                      <a:pPr marL="0" marR="0">
                        <a:lnSpc>
                          <a:spcPct val="115000"/>
                        </a:lnSpc>
                        <a:spcBef>
                          <a:spcPts val="0"/>
                        </a:spcBef>
                        <a:spcAft>
                          <a:spcPts val="0"/>
                        </a:spcAft>
                      </a:pPr>
                      <a:r>
                        <a:rPr lang="en-US" sz="800" dirty="0">
                          <a:effectLst/>
                        </a:rPr>
                        <a:t>Cardiac death, with symptoms suggestive of myocardial ischemia accompanied by presumed new ischemic </a:t>
                      </a:r>
                      <a:r>
                        <a:rPr lang="en-US" sz="800" dirty="0" err="1">
                          <a:effectLst/>
                        </a:rPr>
                        <a:t>ECG</a:t>
                      </a:r>
                      <a:r>
                        <a:rPr lang="en-US" sz="800" dirty="0">
                          <a:effectLst/>
                        </a:rPr>
                        <a:t> changes or ventricular fibrillation, but death occurs before blood samples for biomarkers can be obtained, or before increases in cardiac biomarkers can be identified, or MI is detected by autopsy examination</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extLst>
                  <a:ext uri="{0D108BD9-81ED-4DB2-BD59-A6C34878D82A}">
                    <a16:rowId xmlns:a16="http://schemas.microsoft.com/office/drawing/2014/main" val="1209278778"/>
                  </a:ext>
                </a:extLst>
              </a:tr>
              <a:tr h="1095961">
                <a:tc>
                  <a:txBody>
                    <a:bodyPr/>
                    <a:lstStyle/>
                    <a:p>
                      <a:pPr marL="0" marR="0">
                        <a:lnSpc>
                          <a:spcPct val="115000"/>
                        </a:lnSpc>
                        <a:spcBef>
                          <a:spcPts val="0"/>
                        </a:spcBef>
                        <a:spcAft>
                          <a:spcPts val="0"/>
                        </a:spcAft>
                      </a:pPr>
                      <a:r>
                        <a:rPr lang="en-US" sz="1400" dirty="0">
                          <a:effectLst/>
                        </a:rPr>
                        <a:t>Type 4a MI</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tc>
                  <a:txBody>
                    <a:bodyPr/>
                    <a:lstStyle/>
                    <a:p>
                      <a:pPr marL="0" marR="0">
                        <a:lnSpc>
                          <a:spcPct val="115000"/>
                        </a:lnSpc>
                        <a:spcBef>
                          <a:spcPts val="0"/>
                        </a:spcBef>
                        <a:spcAft>
                          <a:spcPts val="0"/>
                        </a:spcAft>
                      </a:pPr>
                      <a:r>
                        <a:rPr lang="en-US" sz="800" dirty="0">
                          <a:effectLst/>
                        </a:rPr>
                        <a:t>Elevation of </a:t>
                      </a:r>
                      <a:r>
                        <a:rPr lang="en-US" sz="800" dirty="0" err="1">
                          <a:effectLst/>
                        </a:rPr>
                        <a:t>cTn</a:t>
                      </a:r>
                      <a:r>
                        <a:rPr lang="en-US" sz="800" dirty="0">
                          <a:effectLst/>
                        </a:rPr>
                        <a:t> values more than five times the 99</a:t>
                      </a:r>
                      <a:r>
                        <a:rPr lang="en-US" sz="800" baseline="30000" dirty="0">
                          <a:effectLst/>
                        </a:rPr>
                        <a:t>th</a:t>
                      </a:r>
                      <a:r>
                        <a:rPr lang="en-US" sz="800" dirty="0">
                          <a:effectLst/>
                        </a:rPr>
                        <a:t> percentile URL, ≤ 48 hours after the index percutaneous coronary intervention procedure, in patients with normal baseline values.  In patients with elevated pre-procedure </a:t>
                      </a:r>
                      <a:r>
                        <a:rPr lang="en-US" sz="800" dirty="0" err="1">
                          <a:effectLst/>
                        </a:rPr>
                        <a:t>cTn</a:t>
                      </a:r>
                      <a:r>
                        <a:rPr lang="en-US" sz="800" dirty="0">
                          <a:effectLst/>
                        </a:rPr>
                        <a:t> in whom the </a:t>
                      </a:r>
                      <a:r>
                        <a:rPr lang="en-US" sz="800" dirty="0" err="1">
                          <a:effectLst/>
                        </a:rPr>
                        <a:t>cTn</a:t>
                      </a:r>
                      <a:r>
                        <a:rPr lang="en-US" sz="800" dirty="0">
                          <a:effectLst/>
                        </a:rPr>
                        <a:t> level are stable (</a:t>
                      </a:r>
                      <a:r>
                        <a:rPr lang="en-US" sz="800" u="sng" dirty="0">
                          <a:effectLst/>
                        </a:rPr>
                        <a:t>&lt;</a:t>
                      </a:r>
                      <a:r>
                        <a:rPr lang="en-US" sz="800" dirty="0">
                          <a:effectLst/>
                        </a:rPr>
                        <a:t>20% variation) or falling, the post procedure </a:t>
                      </a:r>
                      <a:r>
                        <a:rPr lang="en-US" sz="800" dirty="0" err="1">
                          <a:effectLst/>
                        </a:rPr>
                        <a:t>cTn</a:t>
                      </a:r>
                      <a:r>
                        <a:rPr lang="en-US" sz="800" dirty="0">
                          <a:effectLst/>
                        </a:rPr>
                        <a:t> must rise by &gt;20%.  However, the absolute post-procedural value must still be at least five times the 99th percentile URL.  In addition, one of the following is required:</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Coronary </a:t>
                      </a:r>
                      <a:r>
                        <a:rPr lang="en-US" sz="800" dirty="0" err="1">
                          <a:effectLst/>
                        </a:rPr>
                        <a:t>imaginig</a:t>
                      </a:r>
                      <a:r>
                        <a:rPr lang="en-US" sz="800" dirty="0">
                          <a:effectLst/>
                        </a:rPr>
                        <a:t> consistent with a procedural flow-limiting complication such as coronary dissection, occlusion of a major </a:t>
                      </a:r>
                      <a:r>
                        <a:rPr lang="en-US" sz="800" dirty="0" err="1">
                          <a:effectLst/>
                        </a:rPr>
                        <a:t>epicardial</a:t>
                      </a:r>
                      <a:r>
                        <a:rPr lang="en-US" sz="800" dirty="0">
                          <a:effectLst/>
                        </a:rPr>
                        <a:t> artery or a side branch occlusion/thrombus, disruption of collateral flow, or distal embolization.</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New ischemic </a:t>
                      </a:r>
                      <a:r>
                        <a:rPr lang="en-US" sz="800" dirty="0" err="1">
                          <a:effectLst/>
                        </a:rPr>
                        <a:t>ECG</a:t>
                      </a:r>
                      <a:r>
                        <a:rPr lang="en-US" sz="800" dirty="0">
                          <a:effectLst/>
                        </a:rPr>
                        <a:t> changes</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Development of pathological Q waves</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Imaging evidence of new loss of viable myocardium or new regional wall motion abnormality in a pattern consistent with an ischemic etiology</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extLst>
                  <a:ext uri="{0D108BD9-81ED-4DB2-BD59-A6C34878D82A}">
                    <a16:rowId xmlns:a16="http://schemas.microsoft.com/office/drawing/2014/main" val="590310728"/>
                  </a:ext>
                </a:extLst>
              </a:tr>
              <a:tr h="136995">
                <a:tc>
                  <a:txBody>
                    <a:bodyPr/>
                    <a:lstStyle/>
                    <a:p>
                      <a:pPr marL="0" marR="0">
                        <a:lnSpc>
                          <a:spcPct val="115000"/>
                        </a:lnSpc>
                        <a:spcBef>
                          <a:spcPts val="0"/>
                        </a:spcBef>
                        <a:spcAft>
                          <a:spcPts val="0"/>
                        </a:spcAft>
                      </a:pPr>
                      <a:r>
                        <a:rPr lang="en-US" sz="1400" dirty="0">
                          <a:effectLst/>
                        </a:rPr>
                        <a:t>Type 4b MI</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tc>
                  <a:txBody>
                    <a:bodyPr/>
                    <a:lstStyle/>
                    <a:p>
                      <a:pPr marL="0" marR="0">
                        <a:lnSpc>
                          <a:spcPct val="115000"/>
                        </a:lnSpc>
                        <a:spcBef>
                          <a:spcPts val="0"/>
                        </a:spcBef>
                        <a:spcAft>
                          <a:spcPts val="0"/>
                        </a:spcAft>
                      </a:pPr>
                      <a:r>
                        <a:rPr lang="en-US" sz="800" dirty="0">
                          <a:effectLst/>
                        </a:rPr>
                        <a:t>MI secondary to stent/scaffold thrombosis documented by angiography or autopsy  </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extLst>
                  <a:ext uri="{0D108BD9-81ED-4DB2-BD59-A6C34878D82A}">
                    <a16:rowId xmlns:a16="http://schemas.microsoft.com/office/drawing/2014/main" val="57972017"/>
                  </a:ext>
                </a:extLst>
              </a:tr>
              <a:tr h="205493">
                <a:tc>
                  <a:txBody>
                    <a:bodyPr/>
                    <a:lstStyle/>
                    <a:p>
                      <a:pPr marL="0" marR="0">
                        <a:lnSpc>
                          <a:spcPct val="115000"/>
                        </a:lnSpc>
                        <a:spcBef>
                          <a:spcPts val="0"/>
                        </a:spcBef>
                        <a:spcAft>
                          <a:spcPts val="0"/>
                        </a:spcAft>
                      </a:pPr>
                      <a:r>
                        <a:rPr lang="en-US" sz="1400" dirty="0">
                          <a:effectLst/>
                        </a:rPr>
                        <a:t>Type 4c MI</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tc>
                  <a:txBody>
                    <a:bodyPr/>
                    <a:lstStyle/>
                    <a:p>
                      <a:pPr marL="0" marR="0">
                        <a:lnSpc>
                          <a:spcPct val="115000"/>
                        </a:lnSpc>
                        <a:spcBef>
                          <a:spcPts val="0"/>
                        </a:spcBef>
                        <a:spcAft>
                          <a:spcPts val="0"/>
                        </a:spcAft>
                      </a:pPr>
                      <a:r>
                        <a:rPr lang="en-US" sz="800" dirty="0">
                          <a:effectLst/>
                        </a:rPr>
                        <a:t>MI secondary to a focal or diffuse restenosis, or a complex lesion associated with a rise and/or fall of </a:t>
                      </a:r>
                      <a:r>
                        <a:rPr lang="en-US" sz="800" dirty="0" err="1">
                          <a:effectLst/>
                        </a:rPr>
                        <a:t>cTn</a:t>
                      </a:r>
                      <a:r>
                        <a:rPr lang="en-US" sz="800" dirty="0">
                          <a:effectLst/>
                        </a:rPr>
                        <a:t> values above the 99th percentile URL, applying the same criteria utilized for type 1 MI</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extLst>
                  <a:ext uri="{0D108BD9-81ED-4DB2-BD59-A6C34878D82A}">
                    <a16:rowId xmlns:a16="http://schemas.microsoft.com/office/drawing/2014/main" val="2460779680"/>
                  </a:ext>
                </a:extLst>
              </a:tr>
              <a:tr h="890468">
                <a:tc>
                  <a:txBody>
                    <a:bodyPr/>
                    <a:lstStyle/>
                    <a:p>
                      <a:pPr marL="0" marR="0">
                        <a:lnSpc>
                          <a:spcPct val="115000"/>
                        </a:lnSpc>
                        <a:spcBef>
                          <a:spcPts val="0"/>
                        </a:spcBef>
                        <a:spcAft>
                          <a:spcPts val="0"/>
                        </a:spcAft>
                      </a:pPr>
                      <a:r>
                        <a:rPr lang="en-US" sz="1400" dirty="0">
                          <a:effectLst/>
                        </a:rPr>
                        <a:t>Type 5 MI</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tc>
                  <a:txBody>
                    <a:bodyPr/>
                    <a:lstStyle/>
                    <a:p>
                      <a:pPr marL="0" marR="0">
                        <a:lnSpc>
                          <a:spcPct val="115000"/>
                        </a:lnSpc>
                        <a:spcBef>
                          <a:spcPts val="0"/>
                        </a:spcBef>
                        <a:spcAft>
                          <a:spcPts val="0"/>
                        </a:spcAft>
                      </a:pPr>
                      <a:r>
                        <a:rPr lang="en-US" sz="800" dirty="0">
                          <a:effectLst/>
                        </a:rPr>
                        <a:t>Elevation of </a:t>
                      </a:r>
                      <a:r>
                        <a:rPr lang="en-US" sz="800" dirty="0" err="1">
                          <a:effectLst/>
                        </a:rPr>
                        <a:t>cTn</a:t>
                      </a:r>
                      <a:r>
                        <a:rPr lang="en-US" sz="800" dirty="0">
                          <a:effectLst/>
                        </a:rPr>
                        <a:t> values &gt; 10 times the 99th percentile URL, ≤ 48 hours after the index coronary artery bypass grafting, in patients with normal baseline </a:t>
                      </a:r>
                      <a:r>
                        <a:rPr lang="en-US" sz="800" dirty="0" err="1">
                          <a:effectLst/>
                        </a:rPr>
                        <a:t>cTn</a:t>
                      </a:r>
                      <a:r>
                        <a:rPr lang="en-US" sz="800" dirty="0">
                          <a:effectLst/>
                        </a:rPr>
                        <a:t> values.  In patients with elevated pre-procedure </a:t>
                      </a:r>
                      <a:r>
                        <a:rPr lang="en-US" sz="800" dirty="0" err="1">
                          <a:effectLst/>
                        </a:rPr>
                        <a:t>cTn</a:t>
                      </a:r>
                      <a:r>
                        <a:rPr lang="en-US" sz="800" dirty="0">
                          <a:effectLst/>
                        </a:rPr>
                        <a:t> in whom </a:t>
                      </a:r>
                      <a:r>
                        <a:rPr lang="en-US" sz="800" dirty="0" err="1">
                          <a:effectLst/>
                        </a:rPr>
                        <a:t>cTn</a:t>
                      </a:r>
                      <a:r>
                        <a:rPr lang="en-US" sz="800" dirty="0">
                          <a:effectLst/>
                        </a:rPr>
                        <a:t> levels are stable (</a:t>
                      </a:r>
                      <a:r>
                        <a:rPr lang="en-US" sz="800" u="sng" dirty="0">
                          <a:effectLst/>
                        </a:rPr>
                        <a:t>&lt;</a:t>
                      </a:r>
                      <a:r>
                        <a:rPr lang="en-US" sz="800" dirty="0">
                          <a:effectLst/>
                        </a:rPr>
                        <a:t>20% variation) or falling, the post-procedure </a:t>
                      </a:r>
                      <a:r>
                        <a:rPr lang="en-US" sz="800" dirty="0" err="1">
                          <a:effectLst/>
                        </a:rPr>
                        <a:t>cTn</a:t>
                      </a:r>
                      <a:r>
                        <a:rPr lang="en-US" sz="800" dirty="0">
                          <a:effectLst/>
                        </a:rPr>
                        <a:t> must rise by &gt; 20%.  However, the absolute post procedural value still must be &gt; 10 times the 99</a:t>
                      </a:r>
                      <a:r>
                        <a:rPr lang="en-US" sz="800" baseline="30000" dirty="0">
                          <a:effectLst/>
                        </a:rPr>
                        <a:t>th</a:t>
                      </a:r>
                      <a:r>
                        <a:rPr lang="en-US" sz="800" dirty="0">
                          <a:effectLst/>
                        </a:rPr>
                        <a:t> percentile URL.  In addition, one of the following elements is required:</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Development of new pathological Q waves</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Angiographic documented new graft occlusion or new native coronary artery occlusion</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Imaging evidence of new loss of viable myocardium or new regional wall motion abnormality in a pattern consistent with an ischemic etiology</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extLst>
                  <a:ext uri="{0D108BD9-81ED-4DB2-BD59-A6C34878D82A}">
                    <a16:rowId xmlns:a16="http://schemas.microsoft.com/office/drawing/2014/main" val="3455762396"/>
                  </a:ext>
                </a:extLst>
              </a:tr>
              <a:tr h="547981">
                <a:tc>
                  <a:txBody>
                    <a:bodyPr/>
                    <a:lstStyle/>
                    <a:p>
                      <a:pPr marL="0" marR="0">
                        <a:lnSpc>
                          <a:spcPct val="115000"/>
                        </a:lnSpc>
                        <a:spcBef>
                          <a:spcPts val="0"/>
                        </a:spcBef>
                        <a:spcAft>
                          <a:spcPts val="0"/>
                        </a:spcAft>
                      </a:pPr>
                      <a:r>
                        <a:rPr lang="en-US" sz="1400" dirty="0">
                          <a:effectLst/>
                        </a:rPr>
                        <a:t>Silent/Unrecognized MI</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tc>
                  <a:txBody>
                    <a:bodyPr/>
                    <a:lstStyle/>
                    <a:p>
                      <a:pPr marL="0" marR="0">
                        <a:lnSpc>
                          <a:spcPct val="115000"/>
                        </a:lnSpc>
                        <a:spcBef>
                          <a:spcPts val="0"/>
                        </a:spcBef>
                        <a:spcAft>
                          <a:spcPts val="0"/>
                        </a:spcAft>
                      </a:pPr>
                      <a:r>
                        <a:rPr lang="en-US" sz="800" dirty="0">
                          <a:effectLst/>
                        </a:rPr>
                        <a:t>Any one of the following criteria meets the diagnosis for prior or silent/unrecognized MI:</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Abnormal Q waves with or without symptoms in the absence of </a:t>
                      </a:r>
                      <a:r>
                        <a:rPr lang="en-US" sz="800" dirty="0" err="1">
                          <a:effectLst/>
                        </a:rPr>
                        <a:t>nonischemic</a:t>
                      </a:r>
                      <a:r>
                        <a:rPr lang="en-US" sz="800" dirty="0">
                          <a:effectLst/>
                        </a:rPr>
                        <a:t> causes</a:t>
                      </a:r>
                    </a:p>
                    <a:p>
                      <a:pPr marL="342900" marR="0" lvl="0" indent="-342900">
                        <a:lnSpc>
                          <a:spcPct val="115000"/>
                        </a:lnSpc>
                        <a:spcBef>
                          <a:spcPts val="0"/>
                        </a:spcBef>
                        <a:spcAft>
                          <a:spcPts val="0"/>
                        </a:spcAft>
                        <a:buFont typeface="Symbol" panose="05050102010706020507" pitchFamily="18" charset="2"/>
                        <a:buChar char=""/>
                      </a:pPr>
                      <a:r>
                        <a:rPr lang="en-US" sz="800" dirty="0">
                          <a:effectLst/>
                        </a:rPr>
                        <a:t>Imaging evidence of loss of viable myocardium in a pattern consistent</a:t>
                      </a:r>
                    </a:p>
                    <a:p>
                      <a:pPr marL="228600" marR="0">
                        <a:lnSpc>
                          <a:spcPct val="115000"/>
                        </a:lnSpc>
                        <a:spcBef>
                          <a:spcPts val="0"/>
                        </a:spcBef>
                        <a:spcAft>
                          <a:spcPts val="0"/>
                        </a:spcAft>
                      </a:pPr>
                      <a:r>
                        <a:rPr lang="en-US" sz="800" dirty="0">
                          <a:effectLst/>
                        </a:rPr>
                        <a:t>with ischemic etiology</a:t>
                      </a:r>
                    </a:p>
                    <a:p>
                      <a:pPr marL="342900" marR="0" lvl="0" indent="-342900">
                        <a:lnSpc>
                          <a:spcPct val="115000"/>
                        </a:lnSpc>
                        <a:spcBef>
                          <a:spcPts val="0"/>
                        </a:spcBef>
                        <a:spcAft>
                          <a:spcPts val="0"/>
                        </a:spcAft>
                        <a:buFont typeface="Symbol" panose="05050102010706020507" pitchFamily="18" charset="2"/>
                        <a:buChar char=""/>
                      </a:pPr>
                      <a:r>
                        <a:rPr lang="en-US" sz="800" dirty="0" err="1">
                          <a:effectLst/>
                        </a:rPr>
                        <a:t>Patho</a:t>
                      </a:r>
                      <a:r>
                        <a:rPr lang="en-US" sz="800" dirty="0">
                          <a:effectLst/>
                        </a:rPr>
                        <a:t>-anatomical findings of a prior MI</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extLst>
                  <a:ext uri="{0D108BD9-81ED-4DB2-BD59-A6C34878D82A}">
                    <a16:rowId xmlns:a16="http://schemas.microsoft.com/office/drawing/2014/main" val="1771935095"/>
                  </a:ext>
                </a:extLst>
              </a:tr>
              <a:tr h="205493">
                <a:tc>
                  <a:txBody>
                    <a:bodyPr/>
                    <a:lstStyle/>
                    <a:p>
                      <a:pPr marL="0" marR="0">
                        <a:lnSpc>
                          <a:spcPct val="115000"/>
                        </a:lnSpc>
                        <a:spcBef>
                          <a:spcPts val="0"/>
                        </a:spcBef>
                        <a:spcAft>
                          <a:spcPts val="0"/>
                        </a:spcAft>
                      </a:pPr>
                      <a:r>
                        <a:rPr lang="en-US" sz="1400" dirty="0">
                          <a:effectLst/>
                        </a:rPr>
                        <a:t>Acute Non-Ischemic</a:t>
                      </a:r>
                    </a:p>
                    <a:p>
                      <a:pPr marL="0" marR="0">
                        <a:lnSpc>
                          <a:spcPct val="115000"/>
                        </a:lnSpc>
                        <a:spcBef>
                          <a:spcPts val="0"/>
                        </a:spcBef>
                        <a:spcAft>
                          <a:spcPts val="0"/>
                        </a:spcAft>
                      </a:pPr>
                      <a:r>
                        <a:rPr lang="en-US" sz="1400" dirty="0">
                          <a:effectLst/>
                        </a:rPr>
                        <a:t>Myocardial Injury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tc>
                  <a:txBody>
                    <a:bodyPr/>
                    <a:lstStyle/>
                    <a:p>
                      <a:pPr marL="0" marR="0">
                        <a:lnSpc>
                          <a:spcPct val="115000"/>
                        </a:lnSpc>
                        <a:spcBef>
                          <a:spcPts val="0"/>
                        </a:spcBef>
                        <a:spcAft>
                          <a:spcPts val="0"/>
                        </a:spcAft>
                      </a:pPr>
                      <a:r>
                        <a:rPr lang="en-US" sz="800" dirty="0">
                          <a:effectLst/>
                        </a:rPr>
                        <a:t>Acute myocardial injury (rise and/or fall in biomarkers [</a:t>
                      </a:r>
                      <a:r>
                        <a:rPr lang="en-US" sz="800" dirty="0" err="1">
                          <a:effectLst/>
                        </a:rPr>
                        <a:t>cTn</a:t>
                      </a:r>
                      <a:r>
                        <a:rPr lang="en-US" sz="800" dirty="0">
                          <a:effectLst/>
                        </a:rPr>
                        <a:t>]) in the absence of a primary ischemic cause (i.e. absence of MI).  </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extLst>
                  <a:ext uri="{0D108BD9-81ED-4DB2-BD59-A6C34878D82A}">
                    <a16:rowId xmlns:a16="http://schemas.microsoft.com/office/drawing/2014/main" val="4291051508"/>
                  </a:ext>
                </a:extLst>
              </a:tr>
              <a:tr h="136995">
                <a:tc>
                  <a:txBody>
                    <a:bodyPr/>
                    <a:lstStyle/>
                    <a:p>
                      <a:pPr marL="0" marR="0">
                        <a:lnSpc>
                          <a:spcPct val="115000"/>
                        </a:lnSpc>
                        <a:spcBef>
                          <a:spcPts val="0"/>
                        </a:spcBef>
                        <a:spcAft>
                          <a:spcPts val="0"/>
                        </a:spcAft>
                      </a:pPr>
                      <a:r>
                        <a:rPr lang="en-US" sz="1400" dirty="0">
                          <a:effectLst/>
                        </a:rPr>
                        <a:t>Chronic Myocardial Injury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tc>
                  <a:txBody>
                    <a:bodyPr/>
                    <a:lstStyle/>
                    <a:p>
                      <a:pPr marL="0" marR="0">
                        <a:lnSpc>
                          <a:spcPct val="115000"/>
                        </a:lnSpc>
                        <a:spcBef>
                          <a:spcPts val="0"/>
                        </a:spcBef>
                        <a:spcAft>
                          <a:spcPts val="0"/>
                        </a:spcAft>
                      </a:pPr>
                      <a:r>
                        <a:rPr lang="en-US" sz="800" dirty="0">
                          <a:effectLst/>
                        </a:rPr>
                        <a:t>Chronic myocardial injury (</a:t>
                      </a:r>
                      <a:r>
                        <a:rPr lang="en-US" sz="800" dirty="0" err="1">
                          <a:effectLst/>
                        </a:rPr>
                        <a:t>cTn</a:t>
                      </a:r>
                      <a:r>
                        <a:rPr lang="en-US" sz="800" dirty="0">
                          <a:effectLst/>
                        </a:rPr>
                        <a:t> &gt;99</a:t>
                      </a:r>
                      <a:r>
                        <a:rPr lang="en-US" sz="800" baseline="30000" dirty="0">
                          <a:effectLst/>
                        </a:rPr>
                        <a:t>th</a:t>
                      </a:r>
                      <a:r>
                        <a:rPr lang="en-US" sz="800" dirty="0">
                          <a:effectLst/>
                        </a:rPr>
                        <a:t> percentile URL without an acute change)</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23000" marR="23000" marT="0" marB="0"/>
                </a:tc>
                <a:extLst>
                  <a:ext uri="{0D108BD9-81ED-4DB2-BD59-A6C34878D82A}">
                    <a16:rowId xmlns:a16="http://schemas.microsoft.com/office/drawing/2014/main" val="3065697826"/>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990600"/>
          </a:xfrm>
        </p:spPr>
        <p:txBody>
          <a:bodyPr>
            <a:normAutofit fontScale="90000"/>
          </a:bodyPr>
          <a:lstStyle/>
          <a:p>
            <a:r>
              <a:rPr lang="en-US" b="1" dirty="0"/>
              <a:t>Types of Myocardial Injury and MI</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85409581"/>
              </p:ext>
            </p:extLst>
          </p:nvPr>
        </p:nvGraphicFramePr>
        <p:xfrm>
          <a:off x="152400" y="1066800"/>
          <a:ext cx="8839200" cy="5588113"/>
        </p:xfrm>
        <a:graphic>
          <a:graphicData uri="http://schemas.openxmlformats.org/drawingml/2006/table">
            <a:tbl>
              <a:tblPr firstRow="1" firstCol="1" bandRow="1">
                <a:tableStyleId>{5C22544A-7EE6-4342-B048-85BDC9FD1C3A}</a:tableStyleId>
              </a:tblPr>
              <a:tblGrid>
                <a:gridCol w="1868049">
                  <a:extLst>
                    <a:ext uri="{9D8B030D-6E8A-4147-A177-3AD203B41FA5}">
                      <a16:colId xmlns:a16="http://schemas.microsoft.com/office/drawing/2014/main" val="150605461"/>
                    </a:ext>
                  </a:extLst>
                </a:gridCol>
                <a:gridCol w="6971151">
                  <a:extLst>
                    <a:ext uri="{9D8B030D-6E8A-4147-A177-3AD203B41FA5}">
                      <a16:colId xmlns:a16="http://schemas.microsoft.com/office/drawing/2014/main" val="2257660337"/>
                    </a:ext>
                  </a:extLst>
                </a:gridCol>
              </a:tblGrid>
              <a:tr h="260888">
                <a:tc>
                  <a:txBody>
                    <a:bodyPr/>
                    <a:lstStyle/>
                    <a:p>
                      <a:pPr marL="0" marR="0">
                        <a:lnSpc>
                          <a:spcPct val="115000"/>
                        </a:lnSpc>
                        <a:spcBef>
                          <a:spcPts val="0"/>
                        </a:spcBef>
                        <a:spcAft>
                          <a:spcPts val="0"/>
                        </a:spcAft>
                      </a:pPr>
                      <a:r>
                        <a:rPr lang="en-US" sz="1600">
                          <a:effectLst/>
                        </a:rPr>
                        <a:t>Classification</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Definition</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83257"/>
                  </a:ext>
                </a:extLst>
              </a:tr>
              <a:tr h="2781577">
                <a:tc>
                  <a:txBody>
                    <a:bodyPr/>
                    <a:lstStyle/>
                    <a:p>
                      <a:pPr marL="0" marR="0">
                        <a:lnSpc>
                          <a:spcPct val="115000"/>
                        </a:lnSpc>
                        <a:spcBef>
                          <a:spcPts val="0"/>
                        </a:spcBef>
                        <a:spcAft>
                          <a:spcPts val="0"/>
                        </a:spcAft>
                      </a:pPr>
                      <a:r>
                        <a:rPr lang="en-US" sz="1600" dirty="0">
                          <a:effectLst/>
                        </a:rPr>
                        <a:t>Acute Myocardial Infarction (MI)</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Clinical evidence of acute myocardial injury as evident from detection of a rise and/or fall of </a:t>
                      </a:r>
                      <a:r>
                        <a:rPr lang="en-US" sz="1600" dirty="0" err="1">
                          <a:effectLst/>
                        </a:rPr>
                        <a:t>cTn</a:t>
                      </a:r>
                      <a:r>
                        <a:rPr lang="en-US" sz="1600" dirty="0">
                          <a:effectLst/>
                        </a:rPr>
                        <a:t> values with at least one value above the 99th percentile URL and at least one of the following symptoms of myocardial ischemia:</a:t>
                      </a:r>
                    </a:p>
                    <a:p>
                      <a:pPr marL="342900" marR="0" lvl="0" indent="-342900">
                        <a:lnSpc>
                          <a:spcPct val="115000"/>
                        </a:lnSpc>
                        <a:spcBef>
                          <a:spcPts val="0"/>
                        </a:spcBef>
                        <a:spcAft>
                          <a:spcPts val="0"/>
                        </a:spcAft>
                        <a:buFont typeface="Symbol" panose="05050102010706020507" pitchFamily="18" charset="2"/>
                        <a:buChar char=""/>
                      </a:pPr>
                      <a:r>
                        <a:rPr lang="en-US" sz="1600" dirty="0">
                          <a:effectLst/>
                        </a:rPr>
                        <a:t>Symptoms of acute myocardial ischemia</a:t>
                      </a:r>
                    </a:p>
                    <a:p>
                      <a:pPr marL="342900" marR="0" lvl="0" indent="-342900">
                        <a:lnSpc>
                          <a:spcPct val="115000"/>
                        </a:lnSpc>
                        <a:spcBef>
                          <a:spcPts val="0"/>
                        </a:spcBef>
                        <a:spcAft>
                          <a:spcPts val="0"/>
                        </a:spcAft>
                        <a:buFont typeface="Symbol" panose="05050102010706020507" pitchFamily="18" charset="2"/>
                        <a:buChar char=""/>
                      </a:pPr>
                      <a:r>
                        <a:rPr lang="en-US" sz="1600" dirty="0">
                          <a:effectLst/>
                        </a:rPr>
                        <a:t>New ischemic </a:t>
                      </a:r>
                      <a:r>
                        <a:rPr lang="en-US" sz="1600" dirty="0" err="1">
                          <a:effectLst/>
                        </a:rPr>
                        <a:t>ECG</a:t>
                      </a:r>
                      <a:r>
                        <a:rPr lang="en-US" sz="1600" dirty="0">
                          <a:effectLst/>
                        </a:rPr>
                        <a:t> changes</a:t>
                      </a:r>
                    </a:p>
                    <a:p>
                      <a:pPr marL="342900" marR="0" lvl="0" indent="-342900">
                        <a:lnSpc>
                          <a:spcPct val="115000"/>
                        </a:lnSpc>
                        <a:spcBef>
                          <a:spcPts val="0"/>
                        </a:spcBef>
                        <a:spcAft>
                          <a:spcPts val="0"/>
                        </a:spcAft>
                        <a:buFont typeface="Symbol" panose="05050102010706020507" pitchFamily="18" charset="2"/>
                        <a:buChar char=""/>
                      </a:pPr>
                      <a:r>
                        <a:rPr lang="en-US" sz="1600" dirty="0">
                          <a:effectLst/>
                        </a:rPr>
                        <a:t>Development of pathological Q waves</a:t>
                      </a:r>
                    </a:p>
                    <a:p>
                      <a:pPr marL="342900" marR="0" lvl="0" indent="-342900">
                        <a:lnSpc>
                          <a:spcPct val="115000"/>
                        </a:lnSpc>
                        <a:spcBef>
                          <a:spcPts val="0"/>
                        </a:spcBef>
                        <a:spcAft>
                          <a:spcPts val="0"/>
                        </a:spcAft>
                        <a:buFont typeface="Symbol" panose="05050102010706020507" pitchFamily="18" charset="2"/>
                        <a:buChar char=""/>
                      </a:pPr>
                      <a:r>
                        <a:rPr lang="en-US" sz="1600" dirty="0">
                          <a:effectLst/>
                        </a:rPr>
                        <a:t>Imaging evidence of new loss of viable myocardium or new regional wall motion abnormality in a pattern consistent with an ischemic etiology</a:t>
                      </a:r>
                    </a:p>
                    <a:p>
                      <a:pPr marL="342900" marR="0" lvl="0" indent="-342900">
                        <a:lnSpc>
                          <a:spcPct val="115000"/>
                        </a:lnSpc>
                        <a:spcBef>
                          <a:spcPts val="0"/>
                        </a:spcBef>
                        <a:spcAft>
                          <a:spcPts val="0"/>
                        </a:spcAft>
                        <a:buFont typeface="Symbol" panose="05050102010706020507" pitchFamily="18" charset="2"/>
                        <a:buChar char=""/>
                      </a:pPr>
                      <a:r>
                        <a:rPr lang="en-US" sz="1600" dirty="0">
                          <a:effectLst/>
                        </a:rPr>
                        <a:t>Identification of a coronary thrombus by angiography or autopsy (not for type 2 MI)</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257772"/>
                  </a:ext>
                </a:extLst>
              </a:tr>
              <a:tr h="540965">
                <a:tc>
                  <a:txBody>
                    <a:bodyPr/>
                    <a:lstStyle/>
                    <a:p>
                      <a:pPr marL="0" marR="0">
                        <a:lnSpc>
                          <a:spcPct val="115000"/>
                        </a:lnSpc>
                        <a:spcBef>
                          <a:spcPts val="0"/>
                        </a:spcBef>
                        <a:spcAft>
                          <a:spcPts val="0"/>
                        </a:spcAft>
                      </a:pPr>
                      <a:r>
                        <a:rPr lang="en-US" sz="1600" dirty="0" smtClean="0">
                          <a:effectLst/>
                        </a:rPr>
                        <a:t>               Type </a:t>
                      </a:r>
                      <a:r>
                        <a:rPr lang="en-US" sz="1600" dirty="0">
                          <a:effectLst/>
                        </a:rPr>
                        <a:t>1 MI</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MI caused by </a:t>
                      </a:r>
                      <a:r>
                        <a:rPr lang="en-US" sz="1600" dirty="0" err="1">
                          <a:effectLst/>
                        </a:rPr>
                        <a:t>atherothrombotic</a:t>
                      </a:r>
                      <a:r>
                        <a:rPr lang="en-US" sz="1600" dirty="0">
                          <a:effectLst/>
                        </a:rPr>
                        <a:t> coronary artery disease and usually precipitated by atherosclerotic plaque disruption (rupture or erosion)</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8176176"/>
                  </a:ext>
                </a:extLst>
              </a:tr>
              <a:tr h="540965">
                <a:tc>
                  <a:txBody>
                    <a:bodyPr/>
                    <a:lstStyle/>
                    <a:p>
                      <a:pPr marL="0" marR="0">
                        <a:lnSpc>
                          <a:spcPct val="115000"/>
                        </a:lnSpc>
                        <a:spcBef>
                          <a:spcPts val="0"/>
                        </a:spcBef>
                        <a:spcAft>
                          <a:spcPts val="0"/>
                        </a:spcAft>
                      </a:pPr>
                      <a:r>
                        <a:rPr lang="en-US" sz="1600" dirty="0" smtClean="0">
                          <a:effectLst/>
                        </a:rPr>
                        <a:t>               Type </a:t>
                      </a:r>
                      <a:r>
                        <a:rPr lang="en-US" sz="1600" dirty="0">
                          <a:effectLst/>
                        </a:rPr>
                        <a:t>2 MI</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MI caused by a mismatch between oxygen supply and demand by a pathophysiological mechanism other than coronary atherothrombosis (Type 1 MI)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0391707"/>
                  </a:ext>
                </a:extLst>
              </a:tr>
              <a:tr h="821041">
                <a:tc>
                  <a:txBody>
                    <a:bodyPr/>
                    <a:lstStyle/>
                    <a:p>
                      <a:pPr marL="0" marR="0">
                        <a:lnSpc>
                          <a:spcPct val="115000"/>
                        </a:lnSpc>
                        <a:spcBef>
                          <a:spcPts val="0"/>
                        </a:spcBef>
                        <a:spcAft>
                          <a:spcPts val="0"/>
                        </a:spcAft>
                      </a:pPr>
                      <a:r>
                        <a:rPr lang="en-US" sz="1600" dirty="0">
                          <a:effectLst/>
                        </a:rPr>
                        <a:t>Acute Non-Ischemic</a:t>
                      </a:r>
                    </a:p>
                    <a:p>
                      <a:pPr marL="0" marR="0">
                        <a:lnSpc>
                          <a:spcPct val="115000"/>
                        </a:lnSpc>
                        <a:spcBef>
                          <a:spcPts val="0"/>
                        </a:spcBef>
                        <a:spcAft>
                          <a:spcPts val="0"/>
                        </a:spcAft>
                      </a:pPr>
                      <a:r>
                        <a:rPr lang="en-US" sz="1600" dirty="0">
                          <a:effectLst/>
                        </a:rPr>
                        <a:t>Myocardial Injury</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Acute myocardial injury (rise and/or fall in biomarkers [cTn]) in the absence of a primary ischemic cause (i.e. absence of MI).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9960079"/>
                  </a:ext>
                </a:extLst>
              </a:tr>
              <a:tr h="540965">
                <a:tc>
                  <a:txBody>
                    <a:bodyPr/>
                    <a:lstStyle/>
                    <a:p>
                      <a:pPr marL="0" marR="0">
                        <a:lnSpc>
                          <a:spcPct val="115000"/>
                        </a:lnSpc>
                        <a:spcBef>
                          <a:spcPts val="0"/>
                        </a:spcBef>
                        <a:spcAft>
                          <a:spcPts val="0"/>
                        </a:spcAft>
                      </a:pPr>
                      <a:r>
                        <a:rPr lang="en-US" sz="1600" dirty="0">
                          <a:effectLst/>
                        </a:rPr>
                        <a:t>Chronic Myocardial Injury</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Chronic myocardial injury (</a:t>
                      </a:r>
                      <a:r>
                        <a:rPr lang="en-US" sz="1600" dirty="0" err="1">
                          <a:effectLst/>
                        </a:rPr>
                        <a:t>cTn</a:t>
                      </a:r>
                      <a:r>
                        <a:rPr lang="en-US" sz="1600" dirty="0">
                          <a:effectLst/>
                        </a:rPr>
                        <a:t> &gt;99</a:t>
                      </a:r>
                      <a:r>
                        <a:rPr lang="en-US" sz="1600" baseline="30000" dirty="0">
                          <a:effectLst/>
                        </a:rPr>
                        <a:t>th</a:t>
                      </a:r>
                      <a:r>
                        <a:rPr lang="en-US" sz="1600" dirty="0">
                          <a:effectLst/>
                        </a:rPr>
                        <a:t> percentile URL without an acute change)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5390767"/>
                  </a:ext>
                </a:extLst>
              </a:tr>
            </a:tbl>
          </a:graphicData>
        </a:graphic>
      </p:graphicFrame>
    </p:spTree>
    <p:extLst>
      <p:ext uri="{BB962C8B-B14F-4D97-AF65-F5344CB8AC3E}">
        <p14:creationId xmlns:p14="http://schemas.microsoft.com/office/powerpoint/2010/main" val="47641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46065"/>
          <a:stretch/>
        </p:blipFill>
        <p:spPr bwMode="auto">
          <a:xfrm>
            <a:off x="304800" y="1143000"/>
            <a:ext cx="3810000" cy="4724400"/>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170869"/>
            <a:ext cx="3117727" cy="3948363"/>
          </a:xfrm>
          <a:prstGeom prst="rect">
            <a:avLst/>
          </a:prstGeom>
          <a:ln w="57150">
            <a:noFill/>
          </a:ln>
        </p:spPr>
      </p:pic>
      <p:sp>
        <p:nvSpPr>
          <p:cNvPr id="5" name="TextBox 4"/>
          <p:cNvSpPr txBox="1"/>
          <p:nvPr/>
        </p:nvSpPr>
        <p:spPr>
          <a:xfrm>
            <a:off x="4966672" y="5299501"/>
            <a:ext cx="3578290" cy="1200329"/>
          </a:xfrm>
          <a:prstGeom prst="rect">
            <a:avLst/>
          </a:prstGeom>
          <a:noFill/>
        </p:spPr>
        <p:txBody>
          <a:bodyPr wrap="square" rtlCol="0">
            <a:spAutoFit/>
          </a:bodyPr>
          <a:lstStyle/>
          <a:p>
            <a:pPr marL="285750" indent="-285750">
              <a:buFont typeface="Wingdings" panose="05000000000000000000" pitchFamily="2" charset="2"/>
              <a:buChar char="q"/>
            </a:pPr>
            <a:r>
              <a:rPr lang="en-US" sz="2400" dirty="0" smtClean="0"/>
              <a:t>Myocarditis</a:t>
            </a:r>
          </a:p>
          <a:p>
            <a:pPr marL="285750" indent="-285750">
              <a:buFont typeface="Wingdings" panose="05000000000000000000" pitchFamily="2" charset="2"/>
              <a:buChar char="q"/>
            </a:pPr>
            <a:r>
              <a:rPr lang="en-US" sz="2400" dirty="0" smtClean="0"/>
              <a:t>Chemotherapy</a:t>
            </a:r>
          </a:p>
          <a:p>
            <a:pPr marL="285750" indent="-285750">
              <a:buFont typeface="Wingdings" panose="05000000000000000000" pitchFamily="2" charset="2"/>
              <a:buChar char="q"/>
            </a:pPr>
            <a:r>
              <a:rPr lang="en-US" sz="2400" dirty="0" smtClean="0"/>
              <a:t>Acidosis</a:t>
            </a:r>
            <a:endParaRPr lang="en-US" sz="2400" dirty="0"/>
          </a:p>
        </p:txBody>
      </p:sp>
      <p:cxnSp>
        <p:nvCxnSpPr>
          <p:cNvPr id="7" name="Straight Connector 6"/>
          <p:cNvCxnSpPr/>
          <p:nvPr/>
        </p:nvCxnSpPr>
        <p:spPr>
          <a:xfrm>
            <a:off x="4419600" y="637032"/>
            <a:ext cx="0" cy="56113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9091" y="4495800"/>
            <a:ext cx="2114618" cy="369332"/>
          </a:xfrm>
          <a:prstGeom prst="rect">
            <a:avLst/>
          </a:prstGeom>
          <a:noFill/>
        </p:spPr>
        <p:txBody>
          <a:bodyPr wrap="none" rtlCol="0">
            <a:spAutoFit/>
          </a:bodyPr>
          <a:lstStyle/>
          <a:p>
            <a:r>
              <a:rPr lang="en-US" dirty="0" smtClean="0"/>
              <a:t>e.g., tachyarrhythmia</a:t>
            </a:r>
            <a:endParaRPr lang="en-US" dirty="0"/>
          </a:p>
        </p:txBody>
      </p:sp>
      <p:sp>
        <p:nvSpPr>
          <p:cNvPr id="8" name="TextBox 7"/>
          <p:cNvSpPr txBox="1"/>
          <p:nvPr/>
        </p:nvSpPr>
        <p:spPr>
          <a:xfrm>
            <a:off x="1447800" y="5715000"/>
            <a:ext cx="1642886" cy="369332"/>
          </a:xfrm>
          <a:prstGeom prst="rect">
            <a:avLst/>
          </a:prstGeom>
          <a:noFill/>
        </p:spPr>
        <p:txBody>
          <a:bodyPr wrap="none" rtlCol="0">
            <a:spAutoFit/>
          </a:bodyPr>
          <a:lstStyle/>
          <a:p>
            <a:r>
              <a:rPr lang="en-US" dirty="0" smtClean="0"/>
              <a:t>e.g., hypoxemia</a:t>
            </a:r>
            <a:endParaRPr lang="en-US" dirty="0"/>
          </a:p>
        </p:txBody>
      </p:sp>
      <p:sp>
        <p:nvSpPr>
          <p:cNvPr id="9" name="TextBox 8"/>
          <p:cNvSpPr txBox="1"/>
          <p:nvPr/>
        </p:nvSpPr>
        <p:spPr>
          <a:xfrm>
            <a:off x="476478" y="499646"/>
            <a:ext cx="3366627" cy="523220"/>
          </a:xfrm>
          <a:prstGeom prst="rect">
            <a:avLst/>
          </a:prstGeom>
          <a:noFill/>
        </p:spPr>
        <p:txBody>
          <a:bodyPr wrap="none" rtlCol="0">
            <a:spAutoFit/>
          </a:bodyPr>
          <a:lstStyle/>
          <a:p>
            <a:r>
              <a:rPr lang="en-US" sz="2800" b="1" u="sng" dirty="0" smtClean="0"/>
              <a:t>Myocardial Infarction</a:t>
            </a:r>
            <a:endParaRPr lang="en-US" sz="2800" b="1" u="sng" dirty="0"/>
          </a:p>
        </p:txBody>
      </p:sp>
      <p:sp>
        <p:nvSpPr>
          <p:cNvPr id="10" name="TextBox 9"/>
          <p:cNvSpPr txBox="1"/>
          <p:nvPr/>
        </p:nvSpPr>
        <p:spPr>
          <a:xfrm>
            <a:off x="4710573" y="528935"/>
            <a:ext cx="4269054" cy="461665"/>
          </a:xfrm>
          <a:prstGeom prst="rect">
            <a:avLst/>
          </a:prstGeom>
          <a:noFill/>
        </p:spPr>
        <p:txBody>
          <a:bodyPr wrap="none" rtlCol="0">
            <a:spAutoFit/>
          </a:bodyPr>
          <a:lstStyle/>
          <a:p>
            <a:r>
              <a:rPr lang="en-US" sz="2400" b="1" u="sng" dirty="0" smtClean="0"/>
              <a:t>Non-Ischemic Myocardial Injury</a:t>
            </a:r>
            <a:endParaRPr lang="en-US" sz="2400" b="1" u="sng" dirty="0"/>
          </a:p>
        </p:txBody>
      </p:sp>
      <p:sp>
        <p:nvSpPr>
          <p:cNvPr id="11" name="Freeform 10"/>
          <p:cNvSpPr/>
          <p:nvPr/>
        </p:nvSpPr>
        <p:spPr>
          <a:xfrm>
            <a:off x="7122795" y="3352800"/>
            <a:ext cx="62865" cy="112395"/>
          </a:xfrm>
          <a:custGeom>
            <a:avLst/>
            <a:gdLst>
              <a:gd name="connsiteX0" fmla="*/ 0 w 62865"/>
              <a:gd name="connsiteY0" fmla="*/ 7620 h 112395"/>
              <a:gd name="connsiteX1" fmla="*/ 9525 w 62865"/>
              <a:gd name="connsiteY1" fmla="*/ 5715 h 112395"/>
              <a:gd name="connsiteX2" fmla="*/ 15240 w 62865"/>
              <a:gd name="connsiteY2" fmla="*/ 1905 h 112395"/>
              <a:gd name="connsiteX3" fmla="*/ 20955 w 62865"/>
              <a:gd name="connsiteY3" fmla="*/ 0 h 112395"/>
              <a:gd name="connsiteX4" fmla="*/ 43815 w 62865"/>
              <a:gd name="connsiteY4" fmla="*/ 7620 h 112395"/>
              <a:gd name="connsiteX5" fmla="*/ 45720 w 62865"/>
              <a:gd name="connsiteY5" fmla="*/ 13335 h 112395"/>
              <a:gd name="connsiteX6" fmla="*/ 51435 w 62865"/>
              <a:gd name="connsiteY6" fmla="*/ 45720 h 112395"/>
              <a:gd name="connsiteX7" fmla="*/ 53340 w 62865"/>
              <a:gd name="connsiteY7" fmla="*/ 53340 h 112395"/>
              <a:gd name="connsiteX8" fmla="*/ 57150 w 62865"/>
              <a:gd name="connsiteY8" fmla="*/ 66675 h 112395"/>
              <a:gd name="connsiteX9" fmla="*/ 59055 w 62865"/>
              <a:gd name="connsiteY9" fmla="*/ 76200 h 112395"/>
              <a:gd name="connsiteX10" fmla="*/ 62865 w 62865"/>
              <a:gd name="connsiteY10" fmla="*/ 87630 h 112395"/>
              <a:gd name="connsiteX11" fmla="*/ 28575 w 62865"/>
              <a:gd name="connsiteY11" fmla="*/ 95250 h 112395"/>
              <a:gd name="connsiteX12" fmla="*/ 26670 w 62865"/>
              <a:gd name="connsiteY12" fmla="*/ 102870 h 112395"/>
              <a:gd name="connsiteX13" fmla="*/ 15240 w 62865"/>
              <a:gd name="connsiteY13" fmla="*/ 112395 h 112395"/>
              <a:gd name="connsiteX14" fmla="*/ 5715 w 62865"/>
              <a:gd name="connsiteY14" fmla="*/ 110490 h 112395"/>
              <a:gd name="connsiteX15" fmla="*/ 0 w 62865"/>
              <a:gd name="connsiteY15" fmla="*/ 95250 h 112395"/>
              <a:gd name="connsiteX16" fmla="*/ 1905 w 62865"/>
              <a:gd name="connsiteY16" fmla="*/ 47625 h 112395"/>
              <a:gd name="connsiteX17" fmla="*/ 3810 w 62865"/>
              <a:gd name="connsiteY17" fmla="*/ 34290 h 112395"/>
              <a:gd name="connsiteX18" fmla="*/ 7620 w 62865"/>
              <a:gd name="connsiteY18" fmla="*/ 22860 h 112395"/>
              <a:gd name="connsiteX19" fmla="*/ 0 w 62865"/>
              <a:gd name="connsiteY19" fmla="*/ 7620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865" h="112395">
                <a:moveTo>
                  <a:pt x="0" y="7620"/>
                </a:moveTo>
                <a:cubicBezTo>
                  <a:pt x="3175" y="6985"/>
                  <a:pt x="6493" y="6852"/>
                  <a:pt x="9525" y="5715"/>
                </a:cubicBezTo>
                <a:cubicBezTo>
                  <a:pt x="11669" y="4911"/>
                  <a:pt x="13192" y="2929"/>
                  <a:pt x="15240" y="1905"/>
                </a:cubicBezTo>
                <a:cubicBezTo>
                  <a:pt x="17036" y="1007"/>
                  <a:pt x="19050" y="635"/>
                  <a:pt x="20955" y="0"/>
                </a:cubicBezTo>
                <a:cubicBezTo>
                  <a:pt x="36892" y="1594"/>
                  <a:pt x="38399" y="-3211"/>
                  <a:pt x="43815" y="7620"/>
                </a:cubicBezTo>
                <a:cubicBezTo>
                  <a:pt x="44713" y="9416"/>
                  <a:pt x="45085" y="11430"/>
                  <a:pt x="45720" y="13335"/>
                </a:cubicBezTo>
                <a:cubicBezTo>
                  <a:pt x="47457" y="25492"/>
                  <a:pt x="48308" y="33212"/>
                  <a:pt x="51435" y="45720"/>
                </a:cubicBezTo>
                <a:cubicBezTo>
                  <a:pt x="52070" y="48260"/>
                  <a:pt x="52621" y="50823"/>
                  <a:pt x="53340" y="53340"/>
                </a:cubicBezTo>
                <a:cubicBezTo>
                  <a:pt x="56522" y="64477"/>
                  <a:pt x="54172" y="53275"/>
                  <a:pt x="57150" y="66675"/>
                </a:cubicBezTo>
                <a:cubicBezTo>
                  <a:pt x="57852" y="69836"/>
                  <a:pt x="58203" y="73076"/>
                  <a:pt x="59055" y="76200"/>
                </a:cubicBezTo>
                <a:cubicBezTo>
                  <a:pt x="60112" y="80075"/>
                  <a:pt x="62865" y="87630"/>
                  <a:pt x="62865" y="87630"/>
                </a:cubicBezTo>
                <a:cubicBezTo>
                  <a:pt x="47245" y="103250"/>
                  <a:pt x="71017" y="81987"/>
                  <a:pt x="28575" y="95250"/>
                </a:cubicBezTo>
                <a:cubicBezTo>
                  <a:pt x="26076" y="96031"/>
                  <a:pt x="27969" y="100597"/>
                  <a:pt x="26670" y="102870"/>
                </a:cubicBezTo>
                <a:cubicBezTo>
                  <a:pt x="24413" y="106819"/>
                  <a:pt x="18882" y="109967"/>
                  <a:pt x="15240" y="112395"/>
                </a:cubicBezTo>
                <a:cubicBezTo>
                  <a:pt x="12065" y="111760"/>
                  <a:pt x="8173" y="112597"/>
                  <a:pt x="5715" y="110490"/>
                </a:cubicBezTo>
                <a:cubicBezTo>
                  <a:pt x="4652" y="109579"/>
                  <a:pt x="935" y="98056"/>
                  <a:pt x="0" y="95250"/>
                </a:cubicBezTo>
                <a:cubicBezTo>
                  <a:pt x="635" y="79375"/>
                  <a:pt x="914" y="63482"/>
                  <a:pt x="1905" y="47625"/>
                </a:cubicBezTo>
                <a:cubicBezTo>
                  <a:pt x="2185" y="43144"/>
                  <a:pt x="2800" y="38665"/>
                  <a:pt x="3810" y="34290"/>
                </a:cubicBezTo>
                <a:cubicBezTo>
                  <a:pt x="4713" y="30377"/>
                  <a:pt x="7620" y="26876"/>
                  <a:pt x="7620" y="22860"/>
                </a:cubicBezTo>
                <a:lnTo>
                  <a:pt x="0" y="7620"/>
                </a:lnTo>
                <a:close/>
              </a:path>
            </a:pathLst>
          </a:custGeom>
          <a:solidFill>
            <a:srgbClr val="AA383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23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3200" b="1" dirty="0" smtClean="0"/>
              <a:t>Prevalence of </a:t>
            </a:r>
            <a:r>
              <a:rPr lang="en-US" sz="3200" b="1" dirty="0"/>
              <a:t>Type 1 </a:t>
            </a:r>
            <a:r>
              <a:rPr lang="en-US" sz="3200" b="1" dirty="0" smtClean="0"/>
              <a:t>MI, Type </a:t>
            </a:r>
            <a:r>
              <a:rPr lang="en-US" sz="3200" b="1" dirty="0"/>
              <a:t>2 MI </a:t>
            </a:r>
            <a:r>
              <a:rPr lang="en-US" sz="3200" b="1" dirty="0" smtClean="0"/>
              <a:t>and Non-ischemic Myocardial Injury</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28600" y="1524000"/>
            <a:ext cx="8153400" cy="4495800"/>
          </a:xfrm>
        </p:spPr>
        <p:txBody>
          <a:bodyPr>
            <a:normAutofit/>
          </a:bodyPr>
          <a:lstStyle/>
          <a:p>
            <a:pPr>
              <a:buNone/>
            </a:pPr>
            <a:endParaRPr lang="en-US" sz="1300" dirty="0" smtClean="0"/>
          </a:p>
          <a:p>
            <a:r>
              <a:rPr lang="en-US" dirty="0" smtClean="0"/>
              <a:t>3762 </a:t>
            </a:r>
            <a:r>
              <a:rPr lang="en-US" dirty="0"/>
              <a:t>unselected consecutive hospitalized patients with </a:t>
            </a:r>
            <a:r>
              <a:rPr lang="en-US" dirty="0" err="1"/>
              <a:t>cTn</a:t>
            </a:r>
            <a:r>
              <a:rPr lang="en-US" dirty="0"/>
              <a:t> measured at the request of their </a:t>
            </a:r>
            <a:r>
              <a:rPr lang="en-US" dirty="0" smtClean="0"/>
              <a:t>physicians.</a:t>
            </a:r>
          </a:p>
          <a:p>
            <a:pPr lvl="1"/>
            <a:r>
              <a:rPr lang="en-US" dirty="0" smtClean="0"/>
              <a:t>42</a:t>
            </a:r>
            <a:r>
              <a:rPr lang="en-US" dirty="0"/>
              <a:t>% had one or more elevated </a:t>
            </a:r>
            <a:r>
              <a:rPr lang="en-US" dirty="0" smtClean="0"/>
              <a:t>values</a:t>
            </a:r>
          </a:p>
          <a:p>
            <a:pPr lvl="1"/>
            <a:r>
              <a:rPr lang="en-US" dirty="0" smtClean="0"/>
              <a:t>31</a:t>
            </a:r>
            <a:r>
              <a:rPr lang="en-US" dirty="0"/>
              <a:t>% </a:t>
            </a:r>
            <a:r>
              <a:rPr lang="en-US" dirty="0" smtClean="0"/>
              <a:t>had adjudicated </a:t>
            </a:r>
            <a:r>
              <a:rPr lang="en-US" dirty="0"/>
              <a:t>diagnosis of </a:t>
            </a:r>
            <a:r>
              <a:rPr lang="en-US" dirty="0" smtClean="0"/>
              <a:t>MI</a:t>
            </a:r>
          </a:p>
          <a:p>
            <a:pPr lvl="1"/>
            <a:r>
              <a:rPr lang="en-US" dirty="0" smtClean="0"/>
              <a:t>69</a:t>
            </a:r>
            <a:r>
              <a:rPr lang="en-US" dirty="0"/>
              <a:t>% were adjudicated </a:t>
            </a:r>
            <a:r>
              <a:rPr lang="en-US" dirty="0" smtClean="0"/>
              <a:t>acute or chronic myocardial injury</a:t>
            </a:r>
          </a:p>
          <a:p>
            <a:r>
              <a:rPr lang="en-US" dirty="0" smtClean="0"/>
              <a:t>Most studies find the overwhelming majority of MI’s are equally split between Type 1 and Type 2</a:t>
            </a:r>
            <a:endParaRPr lang="en-US" dirty="0"/>
          </a:p>
        </p:txBody>
      </p:sp>
      <p:sp>
        <p:nvSpPr>
          <p:cNvPr id="5" name="TextBox 4"/>
          <p:cNvSpPr txBox="1"/>
          <p:nvPr/>
        </p:nvSpPr>
        <p:spPr>
          <a:xfrm>
            <a:off x="4724400" y="6324600"/>
            <a:ext cx="3988400" cy="646331"/>
          </a:xfrm>
          <a:prstGeom prst="rect">
            <a:avLst/>
          </a:prstGeom>
          <a:noFill/>
        </p:spPr>
        <p:txBody>
          <a:bodyPr wrap="none" rtlCol="0">
            <a:spAutoFit/>
          </a:bodyPr>
          <a:lstStyle/>
          <a:p>
            <a:r>
              <a:rPr lang="en-US" dirty="0" err="1" smtClean="0"/>
              <a:t>Sarkisian</a:t>
            </a:r>
            <a:r>
              <a:rPr lang="en-US" dirty="0" smtClean="0"/>
              <a:t> L. Am J Med 2016;129:506-14</a:t>
            </a:r>
          </a:p>
          <a:p>
            <a:endParaRPr lang="en-US" dirty="0"/>
          </a:p>
        </p:txBody>
      </p:sp>
    </p:spTree>
    <p:extLst>
      <p:ext uri="{BB962C8B-B14F-4D97-AF65-F5344CB8AC3E}">
        <p14:creationId xmlns:p14="http://schemas.microsoft.com/office/powerpoint/2010/main" val="199594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600" b="1" dirty="0" smtClean="0"/>
              <a:t>Are Type 2 MI’s and Non-ischemic Myocardial Injury Events Dangerous</a:t>
            </a:r>
            <a:endParaRPr lang="en-US" sz="3600" b="1"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1000" t="10059" r="15443" b="10727"/>
          <a:stretch/>
        </p:blipFill>
        <p:spPr bwMode="auto">
          <a:xfrm>
            <a:off x="1049020" y="1341120"/>
            <a:ext cx="7045960" cy="5364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2917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24" y="152400"/>
            <a:ext cx="8766048" cy="990600"/>
          </a:xfrm>
        </p:spPr>
        <p:txBody>
          <a:bodyPr>
            <a:normAutofit/>
          </a:bodyPr>
          <a:lstStyle/>
          <a:p>
            <a:r>
              <a:rPr lang="en-US" b="1" dirty="0" smtClean="0"/>
              <a:t>MI Size Then and Now</a:t>
            </a:r>
            <a:endParaRPr lang="en-US" b="1" dirty="0"/>
          </a:p>
        </p:txBody>
      </p:sp>
      <p:sp>
        <p:nvSpPr>
          <p:cNvPr id="3" name="Content Placeholder 2"/>
          <p:cNvSpPr>
            <a:spLocks noGrp="1"/>
          </p:cNvSpPr>
          <p:nvPr>
            <p:ph sz="quarter" idx="1"/>
          </p:nvPr>
        </p:nvSpPr>
        <p:spPr/>
        <p:txBody>
          <a:bodyPr>
            <a:normAutofit/>
          </a:bodyPr>
          <a:lstStyle/>
          <a:p>
            <a:r>
              <a:rPr lang="en-US" dirty="0" smtClean="0"/>
              <a:t>Diagnosis </a:t>
            </a:r>
            <a:r>
              <a:rPr lang="en-US" dirty="0"/>
              <a:t>of </a:t>
            </a:r>
            <a:r>
              <a:rPr lang="en-US" dirty="0" err="1" smtClean="0"/>
              <a:t>NSTEMI</a:t>
            </a:r>
            <a:r>
              <a:rPr lang="en-US" dirty="0" smtClean="0"/>
              <a:t> </a:t>
            </a:r>
            <a:r>
              <a:rPr lang="en-US" dirty="0"/>
              <a:t>increases 28 – 195% with utilization of </a:t>
            </a:r>
            <a:r>
              <a:rPr lang="en-US" dirty="0" err="1" smtClean="0"/>
              <a:t>cTn</a:t>
            </a:r>
            <a:r>
              <a:rPr lang="en-US" dirty="0" smtClean="0"/>
              <a:t> </a:t>
            </a:r>
            <a:r>
              <a:rPr lang="en-US" dirty="0"/>
              <a:t>assays introduced in the 1990s as compared </a:t>
            </a:r>
            <a:r>
              <a:rPr lang="en-US" dirty="0" err="1" smtClean="0"/>
              <a:t>CK</a:t>
            </a:r>
            <a:r>
              <a:rPr lang="en-US" dirty="0" smtClean="0"/>
              <a:t>-MB.</a:t>
            </a:r>
          </a:p>
          <a:p>
            <a:r>
              <a:rPr lang="en-US" dirty="0" err="1" smtClean="0"/>
              <a:t>cTn</a:t>
            </a:r>
            <a:r>
              <a:rPr lang="en-US" dirty="0" smtClean="0"/>
              <a:t> </a:t>
            </a:r>
            <a:r>
              <a:rPr lang="en-US" dirty="0"/>
              <a:t>assays introduced in the 2000s </a:t>
            </a:r>
            <a:r>
              <a:rPr lang="en-US" dirty="0" smtClean="0"/>
              <a:t>increase </a:t>
            </a:r>
            <a:r>
              <a:rPr lang="en-US" dirty="0"/>
              <a:t>the diagnosis of acute MI by </a:t>
            </a:r>
            <a:r>
              <a:rPr lang="en-US" dirty="0" smtClean="0"/>
              <a:t>~ </a:t>
            </a:r>
            <a:r>
              <a:rPr lang="en-US" dirty="0"/>
              <a:t>50</a:t>
            </a:r>
            <a:r>
              <a:rPr lang="en-US" dirty="0" smtClean="0"/>
              <a:t>%.</a:t>
            </a:r>
          </a:p>
          <a:p>
            <a:r>
              <a:rPr lang="en-US" dirty="0" smtClean="0"/>
              <a:t>Moratorium </a:t>
            </a:r>
            <a:r>
              <a:rPr lang="en-US" dirty="0"/>
              <a:t>on the diagnosis of unstable </a:t>
            </a:r>
            <a:r>
              <a:rPr lang="en-US" dirty="0" smtClean="0"/>
              <a:t>angina.</a:t>
            </a:r>
            <a:endParaRPr lang="en-US" sz="4000" dirty="0"/>
          </a:p>
        </p:txBody>
      </p:sp>
      <p:sp>
        <p:nvSpPr>
          <p:cNvPr id="4" name="TextBox 3"/>
          <p:cNvSpPr txBox="1"/>
          <p:nvPr/>
        </p:nvSpPr>
        <p:spPr>
          <a:xfrm>
            <a:off x="4542071" y="5352871"/>
            <a:ext cx="4223977" cy="1200329"/>
          </a:xfrm>
          <a:prstGeom prst="rect">
            <a:avLst/>
          </a:prstGeom>
          <a:noFill/>
        </p:spPr>
        <p:txBody>
          <a:bodyPr wrap="none" rtlCol="0">
            <a:spAutoFit/>
          </a:bodyPr>
          <a:lstStyle/>
          <a:p>
            <a:r>
              <a:rPr lang="en-US" dirty="0" err="1" smtClean="0"/>
              <a:t>Kontos</a:t>
            </a:r>
            <a:r>
              <a:rPr lang="en-US" dirty="0" smtClean="0"/>
              <a:t> MC. Am Heart J 2003;146:446-52</a:t>
            </a:r>
          </a:p>
          <a:p>
            <a:r>
              <a:rPr lang="en-US" dirty="0" smtClean="0"/>
              <a:t>Mills NL. </a:t>
            </a:r>
            <a:r>
              <a:rPr lang="en-US" dirty="0" err="1" smtClean="0"/>
              <a:t>BMJ</a:t>
            </a:r>
            <a:r>
              <a:rPr lang="en-US" dirty="0" smtClean="0"/>
              <a:t> 2012;344:e1533.</a:t>
            </a:r>
          </a:p>
          <a:p>
            <a:r>
              <a:rPr lang="en-US" dirty="0" err="1" smtClean="0"/>
              <a:t>Braunwald</a:t>
            </a:r>
            <a:r>
              <a:rPr lang="en-US" dirty="0" smtClean="0"/>
              <a:t> E. Circulation 2013;127:2452-7</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Problem</a:t>
            </a:r>
            <a:endParaRPr lang="en-US" b="1" dirty="0"/>
          </a:p>
        </p:txBody>
      </p:sp>
      <p:sp>
        <p:nvSpPr>
          <p:cNvPr id="3" name="Content Placeholder 2"/>
          <p:cNvSpPr>
            <a:spLocks noGrp="1"/>
          </p:cNvSpPr>
          <p:nvPr>
            <p:ph sz="quarter" idx="1"/>
          </p:nvPr>
        </p:nvSpPr>
        <p:spPr>
          <a:xfrm>
            <a:off x="76200" y="1600200"/>
            <a:ext cx="8915400" cy="4495800"/>
          </a:xfrm>
        </p:spPr>
        <p:txBody>
          <a:bodyPr>
            <a:noAutofit/>
          </a:bodyPr>
          <a:lstStyle/>
          <a:p>
            <a:r>
              <a:rPr lang="en-US" dirty="0"/>
              <a:t>Despite the greater prevalence, mortality and distinct pathobiology, no prospective cohorts have identified type 2 MI </a:t>
            </a:r>
            <a:r>
              <a:rPr lang="en-US" dirty="0" smtClean="0"/>
              <a:t>or non-ischemic myocardial injury as </a:t>
            </a:r>
            <a:r>
              <a:rPr lang="en-US" dirty="0"/>
              <a:t>defined by international </a:t>
            </a:r>
            <a:r>
              <a:rPr lang="en-US" dirty="0" smtClean="0"/>
              <a:t>consensus.</a:t>
            </a:r>
          </a:p>
          <a:p>
            <a:endParaRPr lang="en-US" dirty="0" smtClean="0"/>
          </a:p>
          <a:p>
            <a:pPr lvl="1"/>
            <a:r>
              <a:rPr lang="en-US" sz="2400" dirty="0"/>
              <a:t>A fundamental understanding of the epidemiology of myocardial injury events, including the risk factors for all AMI sub-types and non-ischemic myocardial injury events, is needed to advance the prediction, prevention, and treatment of these leading causes of death.</a:t>
            </a:r>
          </a:p>
        </p:txBody>
      </p:sp>
    </p:spTree>
    <p:extLst>
      <p:ext uri="{BB962C8B-B14F-4D97-AF65-F5344CB8AC3E}">
        <p14:creationId xmlns:p14="http://schemas.microsoft.com/office/powerpoint/2010/main" val="127233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MESA Case 1</a:t>
            </a:r>
            <a:endParaRPr lang="en-US" b="1" dirty="0"/>
          </a:p>
        </p:txBody>
      </p:sp>
      <p:pic>
        <p:nvPicPr>
          <p:cNvPr id="5" name="Content Placeholder 4"/>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6022" t="33332" r="6583" b="44068"/>
          <a:stretch/>
        </p:blipFill>
        <p:spPr>
          <a:xfrm>
            <a:off x="31377" y="1676399"/>
            <a:ext cx="9036423" cy="3012141"/>
          </a:xfrm>
        </p:spPr>
      </p:pic>
    </p:spTree>
    <p:extLst>
      <p:ext uri="{BB962C8B-B14F-4D97-AF65-F5344CB8AC3E}">
        <p14:creationId xmlns:p14="http://schemas.microsoft.com/office/powerpoint/2010/main" val="3821625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Solution</a:t>
            </a:r>
            <a:endParaRPr lang="en-US" b="1" dirty="0"/>
          </a:p>
        </p:txBody>
      </p:sp>
      <p:sp>
        <p:nvSpPr>
          <p:cNvPr id="3" name="Content Placeholder 2"/>
          <p:cNvSpPr>
            <a:spLocks noGrp="1"/>
          </p:cNvSpPr>
          <p:nvPr>
            <p:ph sz="quarter" idx="1"/>
          </p:nvPr>
        </p:nvSpPr>
        <p:spPr>
          <a:xfrm>
            <a:off x="76200" y="1600200"/>
            <a:ext cx="8915400" cy="4495800"/>
          </a:xfrm>
        </p:spPr>
        <p:txBody>
          <a:bodyPr>
            <a:noAutofit/>
          </a:bodyPr>
          <a:lstStyle/>
          <a:p>
            <a:r>
              <a:rPr lang="en-US" dirty="0" smtClean="0"/>
              <a:t>Adjudicating </a:t>
            </a:r>
            <a:r>
              <a:rPr lang="en-US" dirty="0"/>
              <a:t>all clinical events of suspected myocardial injury in MESA as AMI Type 1-5, acute non-ischemic myocardial injury, or chronic non-ischemic myocardial injury, as defined by the Fourth Universal Definition of Myocardial infarction.  </a:t>
            </a:r>
            <a:endParaRPr lang="en-US" dirty="0" smtClean="0"/>
          </a:p>
          <a:p>
            <a:pPr marL="0" indent="0">
              <a:buNone/>
            </a:pPr>
            <a:endParaRPr lang="en-US" dirty="0" smtClean="0"/>
          </a:p>
          <a:p>
            <a:pPr lvl="1"/>
            <a:r>
              <a:rPr lang="en-US" dirty="0" smtClean="0"/>
              <a:t>This </a:t>
            </a:r>
            <a:r>
              <a:rPr lang="en-US" dirty="0"/>
              <a:t>will result in the first and only NIH/NHLBI prospective cohort with sub classification of one of the most common medical findings and leading causes of death, AMI and non-ischemic myocardial injury.</a:t>
            </a:r>
          </a:p>
        </p:txBody>
      </p:sp>
    </p:spTree>
    <p:extLst>
      <p:ext uri="{BB962C8B-B14F-4D97-AF65-F5344CB8AC3E}">
        <p14:creationId xmlns:p14="http://schemas.microsoft.com/office/powerpoint/2010/main" val="325750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Hypothesis and Aims</a:t>
            </a:r>
            <a:endParaRPr lang="en-US" b="1" dirty="0"/>
          </a:p>
        </p:txBody>
      </p:sp>
      <p:sp>
        <p:nvSpPr>
          <p:cNvPr id="3" name="Content Placeholder 2"/>
          <p:cNvSpPr>
            <a:spLocks noGrp="1"/>
          </p:cNvSpPr>
          <p:nvPr>
            <p:ph sz="quarter" idx="1"/>
          </p:nvPr>
        </p:nvSpPr>
        <p:spPr>
          <a:xfrm>
            <a:off x="76200" y="1600200"/>
            <a:ext cx="8915400" cy="4495800"/>
          </a:xfrm>
        </p:spPr>
        <p:txBody>
          <a:bodyPr>
            <a:noAutofit/>
          </a:bodyPr>
          <a:lstStyle/>
          <a:p>
            <a:pPr marL="0" indent="0">
              <a:buNone/>
            </a:pPr>
            <a:r>
              <a:rPr lang="en-US" sz="2400" dirty="0" smtClean="0">
                <a:latin typeface="Arial" pitchFamily="34" charset="0"/>
                <a:cs typeface="Arial" pitchFamily="34" charset="0"/>
              </a:rPr>
              <a:t>The </a:t>
            </a:r>
            <a:r>
              <a:rPr lang="en-US" sz="2400" dirty="0">
                <a:latin typeface="Arial" pitchFamily="34" charset="0"/>
                <a:cs typeface="Arial" pitchFamily="34" charset="0"/>
              </a:rPr>
              <a:t>incidence of, and the risk factors for, etiological distinct types of AMI (type 1 and 2) will differ significantly. </a:t>
            </a:r>
            <a:endParaRPr lang="en-US" sz="2400" dirty="0" smtClean="0">
              <a:latin typeface="Arial" pitchFamily="34" charset="0"/>
              <a:cs typeface="Arial" pitchFamily="34" charset="0"/>
            </a:endParaRPr>
          </a:p>
          <a:p>
            <a:r>
              <a:rPr lang="en-US" sz="2400" b="1" dirty="0"/>
              <a:t>Aim 1: Determine the incidence of all </a:t>
            </a:r>
            <a:r>
              <a:rPr lang="en-US" sz="2400" b="1" dirty="0" smtClean="0"/>
              <a:t>acute MI </a:t>
            </a:r>
            <a:r>
              <a:rPr lang="en-US" sz="2400" b="1" dirty="0"/>
              <a:t>sub-types (type 1-5) over 14 years of follow-up to understand the changing epidemiology of myocardial injury. </a:t>
            </a:r>
            <a:endParaRPr lang="en-US" sz="2400" b="1" dirty="0" smtClean="0"/>
          </a:p>
          <a:p>
            <a:r>
              <a:rPr lang="en-US" sz="2400" b="1" dirty="0"/>
              <a:t>Aim 2: Compare the size and strength of association between traditional atherosclerotic cardiovascular risk factors with individual </a:t>
            </a:r>
            <a:r>
              <a:rPr lang="en-US" sz="2400" b="1" dirty="0" smtClean="0"/>
              <a:t>acute MI </a:t>
            </a:r>
            <a:r>
              <a:rPr lang="en-US" sz="2400" b="1" dirty="0"/>
              <a:t>sub-types. </a:t>
            </a:r>
            <a:endParaRPr lang="en-US" sz="2400" b="1" dirty="0" smtClean="0"/>
          </a:p>
          <a:p>
            <a:r>
              <a:rPr lang="en-US" sz="2400" b="1" dirty="0"/>
              <a:t>Aim 3: Compare the size and strength of association between novel risk factors including burden and features of atherosclerosis, inflammation, and reporters of </a:t>
            </a:r>
            <a:r>
              <a:rPr lang="en-US" sz="2400" b="1" dirty="0" err="1"/>
              <a:t>thrombogenicity</a:t>
            </a:r>
            <a:r>
              <a:rPr lang="en-US" sz="2400" b="1" dirty="0"/>
              <a:t> with type of </a:t>
            </a:r>
            <a:r>
              <a:rPr lang="en-US" sz="2400" b="1" dirty="0" smtClean="0"/>
              <a:t>acute MI </a:t>
            </a:r>
            <a:r>
              <a:rPr lang="en-US" sz="2400" b="1" dirty="0"/>
              <a:t>and myocardial injury events. </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599" y="304800"/>
            <a:ext cx="7639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altLang="en-US" sz="4000" b="1" dirty="0">
                <a:solidFill>
                  <a:schemeClr val="tx2"/>
                </a:solidFill>
              </a:rPr>
              <a:t>MESA Cohort</a:t>
            </a:r>
            <a:endParaRPr lang="en-US" altLang="en-US" sz="4000" b="1" u="sng" dirty="0">
              <a:solidFill>
                <a:schemeClr val="tx2"/>
              </a:solidFill>
            </a:endParaRPr>
          </a:p>
        </p:txBody>
      </p:sp>
      <p:sp>
        <p:nvSpPr>
          <p:cNvPr id="19459" name="Rectangle 4"/>
          <p:cNvSpPr>
            <a:spLocks noChangeAspect="1" noChangeArrowheads="1"/>
          </p:cNvSpPr>
          <p:nvPr/>
        </p:nvSpPr>
        <p:spPr bwMode="auto">
          <a:xfrm>
            <a:off x="381000" y="1836738"/>
            <a:ext cx="82962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Tx/>
              <a:buChar char="•"/>
            </a:pPr>
            <a:r>
              <a:rPr lang="en-US" sz="3200" dirty="0" smtClean="0">
                <a:latin typeface="Arial" panose="020B0604020202020204" pitchFamily="34" charset="0"/>
                <a:ea typeface="Times New Roman" panose="02020603050405020304" pitchFamily="18" charset="0"/>
              </a:rPr>
              <a:t>18,975 </a:t>
            </a:r>
            <a:r>
              <a:rPr lang="en-US" sz="3200" dirty="0">
                <a:latin typeface="Arial" panose="020B0604020202020204" pitchFamily="34" charset="0"/>
                <a:ea typeface="Times New Roman" panose="02020603050405020304" pitchFamily="18" charset="0"/>
              </a:rPr>
              <a:t>individual events have been identified, investigated and evaluated for appropriateness for full evaluation by the physician adjudication committee</a:t>
            </a:r>
            <a:r>
              <a:rPr lang="en-US" sz="3200" dirty="0" smtClean="0">
                <a:latin typeface="Arial" panose="020B0604020202020204" pitchFamily="34" charset="0"/>
                <a:ea typeface="Times New Roman" panose="02020603050405020304" pitchFamily="18" charset="0"/>
              </a:rPr>
              <a:t>.</a:t>
            </a:r>
          </a:p>
          <a:p>
            <a:pPr fontAlgn="base">
              <a:spcBef>
                <a:spcPct val="20000"/>
              </a:spcBef>
              <a:spcAft>
                <a:spcPct val="0"/>
              </a:spcAft>
            </a:pPr>
            <a:endParaRPr lang="en-US" sz="3200" dirty="0" smtClean="0">
              <a:latin typeface="Arial" panose="020B0604020202020204" pitchFamily="34" charset="0"/>
              <a:ea typeface="Times New Roman" panose="02020603050405020304" pitchFamily="18" charset="0"/>
            </a:endParaRPr>
          </a:p>
          <a:p>
            <a:pPr marL="342900" indent="-342900" fontAlgn="base">
              <a:spcBef>
                <a:spcPct val="20000"/>
              </a:spcBef>
              <a:spcAft>
                <a:spcPct val="0"/>
              </a:spcAft>
              <a:buFontTx/>
              <a:buChar char="•"/>
            </a:pPr>
            <a:r>
              <a:rPr lang="en-US" sz="3200" dirty="0" smtClean="0">
                <a:latin typeface="Arial" panose="020B0604020202020204" pitchFamily="34" charset="0"/>
                <a:ea typeface="Times New Roman" panose="02020603050405020304" pitchFamily="18" charset="0"/>
              </a:rPr>
              <a:t>4,865 </a:t>
            </a:r>
            <a:r>
              <a:rPr lang="en-US" sz="3200" dirty="0">
                <a:latin typeface="Arial" panose="020B0604020202020204" pitchFamily="34" charset="0"/>
                <a:ea typeface="Times New Roman" panose="02020603050405020304" pitchFamily="18" charset="0"/>
              </a:rPr>
              <a:t>underwent full physician adjudication committee evaluation. </a:t>
            </a:r>
            <a:r>
              <a:rPr lang="en-US" altLang="en-US" sz="3200" b="1" dirty="0" smtClean="0">
                <a:solidFill>
                  <a:srgbClr val="FFFF00"/>
                </a:solidFill>
                <a:latin typeface="Arial" charset="0"/>
              </a:rPr>
              <a:t> </a:t>
            </a:r>
            <a:endParaRPr lang="en-US" altLang="en-US" sz="3200" b="1" dirty="0">
              <a:solidFill>
                <a:srgbClr val="FFFF00"/>
              </a:solidFill>
              <a:latin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76225"/>
            <a:ext cx="1362075" cy="7905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1000" y="381000"/>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lnSpc>
                <a:spcPct val="90000"/>
              </a:lnSpc>
              <a:spcBef>
                <a:spcPct val="0"/>
              </a:spcBef>
              <a:spcAft>
                <a:spcPct val="0"/>
              </a:spcAft>
            </a:pPr>
            <a:endParaRPr lang="en-US" altLang="en-US" sz="4400" b="1"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25445692"/>
              </p:ext>
            </p:extLst>
          </p:nvPr>
        </p:nvGraphicFramePr>
        <p:xfrm>
          <a:off x="1371600" y="1977382"/>
          <a:ext cx="5791200" cy="3741226"/>
        </p:xfrm>
        <a:graphic>
          <a:graphicData uri="http://schemas.openxmlformats.org/drawingml/2006/table">
            <a:tbl>
              <a:tblPr firstRow="1" firstCol="1" bandRow="1">
                <a:tableStyleId>{5C22544A-7EE6-4342-B048-85BDC9FD1C3A}</a:tableStyleId>
              </a:tblPr>
              <a:tblGrid>
                <a:gridCol w="1565789">
                  <a:extLst>
                    <a:ext uri="{9D8B030D-6E8A-4147-A177-3AD203B41FA5}">
                      <a16:colId xmlns:a16="http://schemas.microsoft.com/office/drawing/2014/main" val="980886132"/>
                    </a:ext>
                  </a:extLst>
                </a:gridCol>
                <a:gridCol w="1101211">
                  <a:extLst>
                    <a:ext uri="{9D8B030D-6E8A-4147-A177-3AD203B41FA5}">
                      <a16:colId xmlns:a16="http://schemas.microsoft.com/office/drawing/2014/main" val="3751164359"/>
                    </a:ext>
                  </a:extLst>
                </a:gridCol>
                <a:gridCol w="1425151">
                  <a:extLst>
                    <a:ext uri="{9D8B030D-6E8A-4147-A177-3AD203B41FA5}">
                      <a16:colId xmlns:a16="http://schemas.microsoft.com/office/drawing/2014/main" val="2467347515"/>
                    </a:ext>
                  </a:extLst>
                </a:gridCol>
                <a:gridCol w="1699049">
                  <a:extLst>
                    <a:ext uri="{9D8B030D-6E8A-4147-A177-3AD203B41FA5}">
                      <a16:colId xmlns:a16="http://schemas.microsoft.com/office/drawing/2014/main" val="3760211185"/>
                    </a:ext>
                  </a:extLst>
                </a:gridCol>
              </a:tblGrid>
              <a:tr h="214153">
                <a:tc>
                  <a:txBody>
                    <a:bodyPr/>
                    <a:lstStyle/>
                    <a:p>
                      <a:pPr marL="0" marR="0">
                        <a:lnSpc>
                          <a:spcPct val="115000"/>
                        </a:lnSpc>
                        <a:spcBef>
                          <a:spcPts val="0"/>
                        </a:spcBef>
                        <a:spcAft>
                          <a:spcPts val="0"/>
                        </a:spcAft>
                      </a:pPr>
                      <a:r>
                        <a:rPr lang="en-US" sz="1400">
                          <a:effectLst/>
                        </a:rPr>
                        <a:t>Data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nSpc>
                          <a:spcPct val="115000"/>
                        </a:lnSpc>
                        <a:spcBef>
                          <a:spcPts val="0"/>
                        </a:spcBef>
                        <a:spcAft>
                          <a:spcPts val="0"/>
                        </a:spcAft>
                      </a:pPr>
                      <a:r>
                        <a:rPr lang="en-US" sz="1400" dirty="0">
                          <a:effectLst/>
                        </a:rPr>
                        <a:t>Availability N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3136760"/>
                  </a:ext>
                </a:extLst>
              </a:tr>
              <a:tr h="443989">
                <a:tc>
                  <a:txBody>
                    <a:bodyPr/>
                    <a:lstStyle/>
                    <a:p>
                      <a:pPr marL="0" marR="0">
                        <a:lnSpc>
                          <a:spcPct val="115000"/>
                        </a:lnSpc>
                        <a:spcBef>
                          <a:spcPts val="0"/>
                        </a:spcBef>
                        <a:spcAft>
                          <a:spcPts val="0"/>
                        </a:spcAft>
                      </a:pPr>
                      <a:r>
                        <a:rPr lang="en-US" sz="1400">
                          <a:effectLst/>
                        </a:rPr>
                        <a:t>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All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Adjudicated as AMI (n=18)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Adjudicated as not-AMI (n=18)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848877"/>
                  </a:ext>
                </a:extLst>
              </a:tr>
              <a:tr h="897676">
                <a:tc>
                  <a:txBody>
                    <a:bodyPr/>
                    <a:lstStyle/>
                    <a:p>
                      <a:pPr marL="0" marR="0">
                        <a:lnSpc>
                          <a:spcPct val="115000"/>
                        </a:lnSpc>
                        <a:spcBef>
                          <a:spcPts val="0"/>
                        </a:spcBef>
                        <a:spcAft>
                          <a:spcPts val="0"/>
                        </a:spcAft>
                      </a:pPr>
                      <a:r>
                        <a:rPr lang="en-US" sz="1400">
                          <a:effectLst/>
                        </a:rPr>
                        <a:t>Pages of medical records per case (mean)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35</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35</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39 (excluding 2 cases of out of hosp death)</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8619932"/>
                  </a:ext>
                </a:extLst>
              </a:tr>
              <a:tr h="1126002">
                <a:tc>
                  <a:txBody>
                    <a:bodyPr/>
                    <a:lstStyle/>
                    <a:p>
                      <a:pPr marL="0" marR="0">
                        <a:lnSpc>
                          <a:spcPct val="115000"/>
                        </a:lnSpc>
                        <a:spcBef>
                          <a:spcPts val="0"/>
                        </a:spcBef>
                        <a:spcAft>
                          <a:spcPts val="0"/>
                        </a:spcAft>
                      </a:pPr>
                      <a:r>
                        <a:rPr lang="en-US" sz="1400">
                          <a:effectLst/>
                        </a:rPr>
                        <a:t>H&amp;P, Consult, Discharge Summary or Death Certificate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36 (100%)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18 (100%)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18 (100%)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1072311"/>
                  </a:ext>
                </a:extLst>
              </a:tr>
              <a:tr h="214153">
                <a:tc>
                  <a:txBody>
                    <a:bodyPr/>
                    <a:lstStyle/>
                    <a:p>
                      <a:pPr marL="0" marR="0">
                        <a:lnSpc>
                          <a:spcPct val="115000"/>
                        </a:lnSpc>
                        <a:spcBef>
                          <a:spcPts val="0"/>
                        </a:spcBef>
                        <a:spcAft>
                          <a:spcPts val="0"/>
                        </a:spcAft>
                      </a:pPr>
                      <a:r>
                        <a:rPr lang="en-US" sz="1400">
                          <a:effectLst/>
                        </a:rPr>
                        <a:t>ECG report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31*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4034975"/>
                  </a:ext>
                </a:extLst>
              </a:tr>
              <a:tr h="214153">
                <a:tc>
                  <a:txBody>
                    <a:bodyPr/>
                    <a:lstStyle/>
                    <a:p>
                      <a:pPr marL="0" marR="0">
                        <a:lnSpc>
                          <a:spcPct val="115000"/>
                        </a:lnSpc>
                        <a:spcBef>
                          <a:spcPts val="0"/>
                        </a:spcBef>
                        <a:spcAft>
                          <a:spcPts val="0"/>
                        </a:spcAft>
                      </a:pPr>
                      <a:r>
                        <a:rPr lang="en-US" sz="1400">
                          <a:effectLst/>
                        </a:rPr>
                        <a:t>ECG Image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27*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7362566"/>
                  </a:ext>
                </a:extLst>
              </a:tr>
              <a:tr h="238988">
                <a:tc>
                  <a:txBody>
                    <a:bodyPr/>
                    <a:lstStyle/>
                    <a:p>
                      <a:pPr marL="0" marR="0">
                        <a:lnSpc>
                          <a:spcPct val="115000"/>
                        </a:lnSpc>
                        <a:spcBef>
                          <a:spcPts val="0"/>
                        </a:spcBef>
                        <a:spcAft>
                          <a:spcPts val="0"/>
                        </a:spcAft>
                      </a:pPr>
                      <a:r>
                        <a:rPr lang="en-US" sz="1400">
                          <a:effectLst/>
                        </a:rPr>
                        <a:t>cTn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32*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14*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3671392"/>
                  </a:ext>
                </a:extLst>
              </a:tr>
              <a:tr h="238988">
                <a:tc>
                  <a:txBody>
                    <a:bodyPr/>
                    <a:lstStyle/>
                    <a:p>
                      <a:pPr marL="0" marR="0">
                        <a:lnSpc>
                          <a:spcPct val="115000"/>
                        </a:lnSpc>
                        <a:spcBef>
                          <a:spcPts val="0"/>
                        </a:spcBef>
                        <a:spcAft>
                          <a:spcPts val="0"/>
                        </a:spcAft>
                      </a:pPr>
                      <a:r>
                        <a:rPr lang="en-US" sz="1400">
                          <a:effectLst/>
                        </a:rPr>
                        <a:t>&gt; 1 cTn value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24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0136110"/>
                  </a:ext>
                </a:extLst>
              </a:tr>
            </a:tbl>
          </a:graphicData>
        </a:graphic>
      </p:graphicFrame>
      <p:sp>
        <p:nvSpPr>
          <p:cNvPr id="6" name="Rectangle 2"/>
          <p:cNvSpPr>
            <a:spLocks noChangeArrowheads="1"/>
          </p:cNvSpPr>
          <p:nvPr/>
        </p:nvSpPr>
        <p:spPr bwMode="auto">
          <a:xfrm>
            <a:off x="0" y="1590675"/>
            <a:ext cx="9067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dirty="0"/>
              <a:t>36 randomly selected cases (3 adjudicated as AMI &amp; 3 adjudicated as not AMI from </a:t>
            </a:r>
            <a:r>
              <a:rPr lang="en-US" dirty="0" smtClean="0"/>
              <a:t>6 sites)</a:t>
            </a:r>
            <a:endParaRPr lang="en-US" altLang="en-US" sz="4400" b="1" dirty="0">
              <a:solidFill>
                <a:schemeClr val="tx2"/>
              </a:solidFill>
            </a:endParaRPr>
          </a:p>
        </p:txBody>
      </p:sp>
      <p:sp>
        <p:nvSpPr>
          <p:cNvPr id="3" name="Rectangle 2"/>
          <p:cNvSpPr/>
          <p:nvPr/>
        </p:nvSpPr>
        <p:spPr>
          <a:xfrm>
            <a:off x="685800" y="5791200"/>
            <a:ext cx="7543800" cy="707886"/>
          </a:xfrm>
          <a:prstGeom prst="rect">
            <a:avLst/>
          </a:prstGeom>
        </p:spPr>
        <p:txBody>
          <a:bodyPr wrap="square">
            <a:spAutoFit/>
          </a:bodyPr>
          <a:lstStyle/>
          <a:p>
            <a:r>
              <a:rPr lang="en-US" sz="1000" dirty="0">
                <a:latin typeface="Arial" panose="020B0604020202020204" pitchFamily="34" charset="0"/>
                <a:ea typeface="Calibri" panose="020F0502020204030204" pitchFamily="34" charset="0"/>
                <a:cs typeface="Times New Roman" panose="02020603050405020304" pitchFamily="18" charset="0"/>
              </a:rPr>
              <a:t>*</a:t>
            </a:r>
            <a:r>
              <a:rPr lang="en-US" sz="1000" dirty="0" err="1">
                <a:latin typeface="Arial" panose="020B0604020202020204" pitchFamily="34" charset="0"/>
                <a:ea typeface="Calibri" panose="020F0502020204030204" pitchFamily="34" charset="0"/>
                <a:cs typeface="Times New Roman" panose="02020603050405020304" pitchFamily="18" charset="0"/>
              </a:rPr>
              <a:t>ECG</a:t>
            </a:r>
            <a:r>
              <a:rPr lang="en-US" sz="1000" dirty="0">
                <a:latin typeface="Arial" panose="020B0604020202020204" pitchFamily="34" charset="0"/>
                <a:ea typeface="Calibri" panose="020F0502020204030204" pitchFamily="34" charset="0"/>
                <a:cs typeface="Times New Roman" panose="02020603050405020304" pitchFamily="18" charset="0"/>
              </a:rPr>
              <a:t> / </a:t>
            </a:r>
            <a:r>
              <a:rPr lang="en-US" sz="1000" dirty="0" err="1">
                <a:latin typeface="Arial" panose="020B0604020202020204" pitchFamily="34" charset="0"/>
                <a:ea typeface="Calibri" panose="020F0502020204030204" pitchFamily="34" charset="0"/>
                <a:cs typeface="Times New Roman" panose="02020603050405020304" pitchFamily="18" charset="0"/>
              </a:rPr>
              <a:t>ECG</a:t>
            </a:r>
            <a:r>
              <a:rPr lang="en-US" sz="1000" dirty="0">
                <a:latin typeface="Arial" panose="020B0604020202020204" pitchFamily="34" charset="0"/>
                <a:ea typeface="Calibri" panose="020F0502020204030204" pitchFamily="34" charset="0"/>
                <a:cs typeface="Times New Roman" panose="02020603050405020304" pitchFamily="18" charset="0"/>
              </a:rPr>
              <a:t> report / </a:t>
            </a:r>
            <a:r>
              <a:rPr lang="en-US" sz="1000" dirty="0" err="1">
                <a:latin typeface="Arial" panose="020B0604020202020204" pitchFamily="34" charset="0"/>
                <a:ea typeface="Calibri" panose="020F0502020204030204" pitchFamily="34" charset="0"/>
                <a:cs typeface="Times New Roman" panose="02020603050405020304" pitchFamily="18" charset="0"/>
              </a:rPr>
              <a:t>cTn</a:t>
            </a:r>
            <a:r>
              <a:rPr lang="en-US" sz="1000" dirty="0">
                <a:latin typeface="Arial" panose="020B0604020202020204" pitchFamily="34" charset="0"/>
                <a:ea typeface="Calibri" panose="020F0502020204030204" pitchFamily="34" charset="0"/>
                <a:cs typeface="Times New Roman" panose="02020603050405020304" pitchFamily="18" charset="0"/>
              </a:rPr>
              <a:t> not available in three cases secondary death before </a:t>
            </a:r>
            <a:r>
              <a:rPr lang="en-US" sz="1000" dirty="0" err="1">
                <a:latin typeface="Arial" panose="020B0604020202020204" pitchFamily="34" charset="0"/>
                <a:ea typeface="Calibri" panose="020F0502020204030204" pitchFamily="34" charset="0"/>
                <a:cs typeface="Times New Roman" panose="02020603050405020304" pitchFamily="18" charset="0"/>
              </a:rPr>
              <a:t>ECG</a:t>
            </a:r>
            <a:r>
              <a:rPr lang="en-US" sz="1000" dirty="0">
                <a:latin typeface="Arial" panose="020B0604020202020204" pitchFamily="34" charset="0"/>
                <a:ea typeface="Calibri" panose="020F0502020204030204" pitchFamily="34" charset="0"/>
                <a:cs typeface="Times New Roman" panose="02020603050405020304" pitchFamily="18" charset="0"/>
              </a:rPr>
              <a:t> obtained</a:t>
            </a:r>
          </a:p>
          <a:p>
            <a:r>
              <a:rPr lang="en-US" sz="1000" dirty="0">
                <a:latin typeface="Arial" panose="020B0604020202020204" pitchFamily="34" charset="0"/>
                <a:ea typeface="Calibri" panose="020F0502020204030204" pitchFamily="34" charset="0"/>
                <a:cs typeface="Times New Roman" panose="02020603050405020304" pitchFamily="18" charset="0"/>
              </a:rPr>
              <a:t>**no image for a case of an 82 year old with </a:t>
            </a:r>
            <a:r>
              <a:rPr lang="en-US" sz="1000" dirty="0" smtClean="0">
                <a:latin typeface="Arial" panose="020B0604020202020204" pitchFamily="34" charset="0"/>
                <a:ea typeface="Calibri" panose="020F0502020204030204" pitchFamily="34" charset="0"/>
                <a:cs typeface="Times New Roman" panose="02020603050405020304" pitchFamily="18" charset="0"/>
              </a:rPr>
              <a:t>colitis, </a:t>
            </a:r>
            <a:r>
              <a:rPr lang="en-US" sz="1000" dirty="0" err="1">
                <a:latin typeface="Arial" panose="020B0604020202020204" pitchFamily="34" charset="0"/>
                <a:ea typeface="Calibri" panose="020F0502020204030204" pitchFamily="34" charset="0"/>
                <a:cs typeface="Times New Roman" panose="02020603050405020304" pitchFamily="18" charset="0"/>
              </a:rPr>
              <a:t>brady</a:t>
            </a:r>
            <a:r>
              <a:rPr lang="en-US" sz="1000" dirty="0">
                <a:latin typeface="Arial" panose="020B0604020202020204" pitchFamily="34" charset="0"/>
                <a:ea typeface="Calibri" panose="020F0502020204030204" pitchFamily="34" charset="0"/>
                <a:cs typeface="Times New Roman" panose="02020603050405020304" pitchFamily="18" charset="0"/>
              </a:rPr>
              <a:t> code, sig ICU stay and then died</a:t>
            </a:r>
          </a:p>
          <a:p>
            <a:r>
              <a:rPr lang="en-US" sz="1000" dirty="0" smtClean="0">
                <a:latin typeface="Arial" panose="020B0604020202020204" pitchFamily="34" charset="0"/>
                <a:ea typeface="Calibri" panose="020F0502020204030204" pitchFamily="34" charset="0"/>
                <a:cs typeface="Times New Roman" panose="02020603050405020304" pitchFamily="18" charset="0"/>
              </a:rPr>
              <a:t>***</a:t>
            </a:r>
            <a:r>
              <a:rPr lang="en-US" sz="1000" dirty="0">
                <a:latin typeface="Arial" panose="020B0604020202020204" pitchFamily="34" charset="0"/>
                <a:ea typeface="Calibri" panose="020F0502020204030204" pitchFamily="34" charset="0"/>
                <a:cs typeface="Times New Roman" panose="02020603050405020304" pitchFamily="18" charset="0"/>
              </a:rPr>
              <a:t>single </a:t>
            </a:r>
            <a:r>
              <a:rPr lang="en-US" sz="1000" dirty="0" err="1">
                <a:latin typeface="Arial" panose="020B0604020202020204" pitchFamily="34" charset="0"/>
                <a:ea typeface="Calibri" panose="020F0502020204030204" pitchFamily="34" charset="0"/>
                <a:cs typeface="Times New Roman" panose="02020603050405020304" pitchFamily="18" charset="0"/>
              </a:rPr>
              <a:t>cTn</a:t>
            </a:r>
            <a:r>
              <a:rPr lang="en-US" sz="1000" dirty="0">
                <a:latin typeface="Arial" panose="020B0604020202020204" pitchFamily="34" charset="0"/>
                <a:ea typeface="Calibri" panose="020F0502020204030204" pitchFamily="34" charset="0"/>
                <a:cs typeface="Times New Roman" panose="02020603050405020304" pitchFamily="18" charset="0"/>
              </a:rPr>
              <a:t> value in a participant with inferior </a:t>
            </a:r>
            <a:r>
              <a:rPr lang="en-US" sz="1000" dirty="0" err="1">
                <a:latin typeface="Arial" panose="020B0604020202020204" pitchFamily="34" charset="0"/>
                <a:ea typeface="Calibri" panose="020F0502020204030204" pitchFamily="34" charset="0"/>
                <a:cs typeface="Times New Roman" panose="02020603050405020304" pitchFamily="18" charset="0"/>
              </a:rPr>
              <a:t>STEMI</a:t>
            </a:r>
            <a:r>
              <a:rPr lang="en-US" sz="1000" dirty="0">
                <a:latin typeface="Arial" panose="020B0604020202020204" pitchFamily="34" charset="0"/>
                <a:ea typeface="Calibri" panose="020F0502020204030204" pitchFamily="34" charset="0"/>
                <a:cs typeface="Times New Roman" panose="02020603050405020304" pitchFamily="18" charset="0"/>
              </a:rPr>
              <a:t> treated with percutaneous coronary intervention and a participant with delirium tremors and non-sustained ventricular tachycardia</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19100" y="266700"/>
            <a:ext cx="5665910" cy="830997"/>
          </a:xfrm>
          <a:prstGeom prst="rect">
            <a:avLst/>
          </a:prstGeom>
        </p:spPr>
        <p:txBody>
          <a:bodyPr wrap="none">
            <a:spAutoFit/>
          </a:bodyPr>
          <a:lstStyle/>
          <a:p>
            <a:pPr fontAlgn="base">
              <a:spcBef>
                <a:spcPct val="0"/>
              </a:spcBef>
              <a:spcAft>
                <a:spcPct val="0"/>
              </a:spcAft>
            </a:pPr>
            <a:r>
              <a:rPr lang="en-US" altLang="en-US" sz="4800" b="1" dirty="0" smtClean="0">
                <a:solidFill>
                  <a:schemeClr val="tx2"/>
                </a:solidFill>
              </a:rPr>
              <a:t>Adequacy of Records</a:t>
            </a:r>
            <a:endParaRPr lang="en-US" altLang="en-US" sz="4800" b="1" u="sng"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04800" y="76200"/>
            <a:ext cx="7639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altLang="en-US" sz="4000" b="1" dirty="0" smtClean="0">
                <a:solidFill>
                  <a:schemeClr val="tx2"/>
                </a:solidFill>
                <a:latin typeface="+mj-lt"/>
              </a:rPr>
              <a:t>Adjudication Process Schematic</a:t>
            </a:r>
            <a:endParaRPr lang="en-US" altLang="en-US" sz="4000" b="1" dirty="0">
              <a:solidFill>
                <a:schemeClr val="tx2"/>
              </a:solidFill>
              <a:latin typeface="+mj-lt"/>
            </a:endParaRPr>
          </a:p>
        </p:txBody>
      </p:sp>
      <p:pic>
        <p:nvPicPr>
          <p:cNvPr id="2" name="Picture 1"/>
          <p:cNvPicPr>
            <a:picLocks noChangeAspect="1"/>
          </p:cNvPicPr>
          <p:nvPr/>
        </p:nvPicPr>
        <p:blipFill rotWithShape="1">
          <a:blip r:embed="rId2"/>
          <a:srcRect l="796" t="5260" r="2057" b="5423"/>
          <a:stretch/>
        </p:blipFill>
        <p:spPr>
          <a:xfrm>
            <a:off x="1600200" y="1685533"/>
            <a:ext cx="5867400" cy="50200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 for attention</a:t>
            </a:r>
            <a:endParaRPr lang="en-US" b="1" dirty="0"/>
          </a:p>
        </p:txBody>
      </p:sp>
      <p:sp>
        <p:nvSpPr>
          <p:cNvPr id="4" name="TextBox 3"/>
          <p:cNvSpPr txBox="1"/>
          <p:nvPr/>
        </p:nvSpPr>
        <p:spPr>
          <a:xfrm>
            <a:off x="2590800" y="3352800"/>
            <a:ext cx="3919663" cy="830997"/>
          </a:xfrm>
          <a:prstGeom prst="rect">
            <a:avLst/>
          </a:prstGeom>
          <a:noFill/>
        </p:spPr>
        <p:txBody>
          <a:bodyPr wrap="none" rtlCol="0">
            <a:spAutoFit/>
          </a:bodyPr>
          <a:lstStyle/>
          <a:p>
            <a:r>
              <a:rPr lang="en-US" sz="4800" dirty="0" smtClean="0">
                <a:latin typeface="Arial" panose="020B0604020202020204" pitchFamily="34" charset="0"/>
                <a:cs typeface="Arial" panose="020B0604020202020204" pitchFamily="34" charset="0"/>
              </a:rPr>
              <a:t>Suggestions?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817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Collaborative MESA Effort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a:bodyPr>
          <a:lstStyle/>
          <a:p>
            <a:r>
              <a:rPr lang="en-US" dirty="0" smtClean="0"/>
              <a:t>Data Coordinating Center</a:t>
            </a:r>
          </a:p>
          <a:p>
            <a:pPr lvl="1"/>
            <a:r>
              <a:rPr lang="en-US" dirty="0"/>
              <a:t>Robyn L McClelland, PhD</a:t>
            </a:r>
          </a:p>
          <a:p>
            <a:pPr lvl="1"/>
            <a:r>
              <a:rPr lang="en-US" dirty="0"/>
              <a:t>John B Pearce </a:t>
            </a:r>
            <a:endParaRPr lang="en-US" dirty="0" smtClean="0"/>
          </a:p>
          <a:p>
            <a:pPr lvl="1"/>
            <a:r>
              <a:rPr lang="en-US" dirty="0"/>
              <a:t>Craig </a:t>
            </a:r>
            <a:r>
              <a:rPr lang="en-US" dirty="0" smtClean="0"/>
              <a:t>Johnson</a:t>
            </a:r>
          </a:p>
          <a:p>
            <a:r>
              <a:rPr lang="en-US" dirty="0" smtClean="0"/>
              <a:t>Field Centers</a:t>
            </a:r>
          </a:p>
          <a:p>
            <a:pPr lvl="1"/>
            <a:r>
              <a:rPr lang="en-US" dirty="0" smtClean="0"/>
              <a:t>Wendy Post, MD, MS</a:t>
            </a:r>
          </a:p>
          <a:p>
            <a:pPr lvl="1"/>
            <a:r>
              <a:rPr lang="en-US" dirty="0" smtClean="0"/>
              <a:t>Sonia </a:t>
            </a:r>
          </a:p>
          <a:p>
            <a:r>
              <a:rPr lang="en-US" dirty="0" smtClean="0"/>
              <a:t>Adjudication Committee</a:t>
            </a:r>
          </a:p>
          <a:p>
            <a:pPr lvl="1"/>
            <a:r>
              <a:rPr lang="en-US" dirty="0"/>
              <a:t>Aaron </a:t>
            </a:r>
            <a:r>
              <a:rPr lang="en-US" dirty="0" smtClean="0"/>
              <a:t>Folsom, MD, MPH</a:t>
            </a:r>
            <a:endParaRPr lang="en-US" dirty="0"/>
          </a:p>
        </p:txBody>
      </p:sp>
    </p:spTree>
    <p:extLst>
      <p:ext uri="{BB962C8B-B14F-4D97-AF65-F5344CB8AC3E}">
        <p14:creationId xmlns:p14="http://schemas.microsoft.com/office/powerpoint/2010/main" val="2574993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457200" y="160713"/>
            <a:ext cx="7639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altLang="en-US" sz="4000" b="1" dirty="0" smtClean="0">
                <a:solidFill>
                  <a:schemeClr val="tx2"/>
                </a:solidFill>
              </a:rPr>
              <a:t>Data Coordinating Center</a:t>
            </a:r>
            <a:endParaRPr lang="en-US" altLang="en-US" sz="4000" b="1" u="sng" dirty="0">
              <a:solidFill>
                <a:schemeClr val="tx2"/>
              </a:solidFill>
            </a:endParaRPr>
          </a:p>
        </p:txBody>
      </p:sp>
      <p:sp>
        <p:nvSpPr>
          <p:cNvPr id="18435" name="Rectangle 4"/>
          <p:cNvSpPr>
            <a:spLocks noChangeArrowheads="1"/>
          </p:cNvSpPr>
          <p:nvPr/>
        </p:nvSpPr>
        <p:spPr bwMode="auto">
          <a:xfrm>
            <a:off x="227012" y="2057400"/>
            <a:ext cx="80994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09600" indent="-609600" fontAlgn="base">
              <a:spcBef>
                <a:spcPct val="20000"/>
              </a:spcBef>
              <a:spcAft>
                <a:spcPct val="0"/>
              </a:spcAft>
              <a:buFont typeface="Wingdings" pitchFamily="2" charset="2"/>
              <a:buNone/>
            </a:pPr>
            <a:endParaRPr lang="en-US" altLang="en-US" sz="2800" dirty="0">
              <a:solidFill>
                <a:srgbClr val="FFFF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7612" y="152400"/>
            <a:ext cx="1362075" cy="790575"/>
          </a:xfrm>
          <a:prstGeom prst="rect">
            <a:avLst/>
          </a:prstGeom>
        </p:spPr>
      </p:pic>
      <p:sp>
        <p:nvSpPr>
          <p:cNvPr id="3" name="TextBox 2"/>
          <p:cNvSpPr txBox="1"/>
          <p:nvPr/>
        </p:nvSpPr>
        <p:spPr>
          <a:xfrm>
            <a:off x="304800" y="1676400"/>
            <a:ext cx="8839200" cy="5355312"/>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CC will assist with development of protocol and criteria for what records will be reviewed.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CC will handle selection of clinical event </a:t>
            </a:r>
            <a:r>
              <a:rPr lang="en-US" dirty="0" smtClean="0">
                <a:latin typeface="Calibri" panose="020F0502020204030204" pitchFamily="34" charset="0"/>
                <a:ea typeface="Times New Roman" panose="02020603050405020304" pitchFamily="18" charset="0"/>
                <a:cs typeface="Times New Roman" panose="02020603050405020304" pitchFamily="18" charset="0"/>
              </a:rPr>
              <a:t>investigations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CC will arrange for transfer of associated medical records with appropriate tracking and verification that protocols ensuring </a:t>
            </a:r>
            <a:r>
              <a:rPr lang="en-US" dirty="0" err="1">
                <a:latin typeface="Calibri" panose="020F0502020204030204" pitchFamily="34" charset="0"/>
                <a:ea typeface="Times New Roman" panose="02020603050405020304" pitchFamily="18" charset="0"/>
                <a:cs typeface="Times New Roman" panose="02020603050405020304" pitchFamily="18" charset="0"/>
              </a:rPr>
              <a:t>ppt</a:t>
            </a:r>
            <a:r>
              <a:rPr lang="en-US" dirty="0">
                <a:latin typeface="Calibri" panose="020F0502020204030204" pitchFamily="34" charset="0"/>
                <a:ea typeface="Times New Roman" panose="02020603050405020304" pitchFamily="18" charset="0"/>
                <a:cs typeface="Times New Roman" panose="02020603050405020304" pitchFamily="18" charset="0"/>
              </a:rPr>
              <a:t> privacy and data security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CC will work with AS investigators / reviewers to ensure adjudication process is efficient, collects desired information, and meets MESA standards </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latin typeface="Calibri" panose="020F0502020204030204" pitchFamily="34" charset="0"/>
                <a:ea typeface="Times New Roman" panose="02020603050405020304" pitchFamily="18" charset="0"/>
                <a:cs typeface="Times New Roman" panose="02020603050405020304" pitchFamily="18" charset="0"/>
              </a:rPr>
              <a:t>CC </a:t>
            </a:r>
            <a:r>
              <a:rPr lang="en-US" dirty="0">
                <a:latin typeface="Calibri" panose="020F0502020204030204" pitchFamily="34" charset="0"/>
                <a:ea typeface="Times New Roman" panose="02020603050405020304" pitchFamily="18" charset="0"/>
                <a:cs typeface="Times New Roman" panose="02020603050405020304" pitchFamily="18" charset="0"/>
              </a:rPr>
              <a:t>will implement QC strategies and analyses to ensure quality data are produced.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CC will integrate resulting MI adjudication data into MESA clinical events datasets and will establish clear documentation of the processes.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CC will manage distribution of resulting data to MESA Investigators (includes managing necessary agreements, authorizations, and transfers).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5-10 high profile manuscripts are proposed requiring support from MESA </a:t>
            </a:r>
            <a:r>
              <a:rPr lang="en-US" dirty="0" err="1">
                <a:latin typeface="Calibri" panose="020F0502020204030204" pitchFamily="34" charset="0"/>
                <a:ea typeface="Times New Roman" panose="02020603050405020304" pitchFamily="18" charset="0"/>
                <a:cs typeface="Times New Roman" panose="02020603050405020304" pitchFamily="18" charset="0"/>
              </a:rPr>
              <a:t>P&amp;P</a:t>
            </a:r>
            <a:r>
              <a:rPr lang="en-US" dirty="0">
                <a:latin typeface="Calibri" panose="020F0502020204030204" pitchFamily="34" charset="0"/>
                <a:ea typeface="Times New Roman" panose="02020603050405020304" pitchFamily="18" charset="0"/>
                <a:cs typeface="Times New Roman" panose="02020603050405020304" pitchFamily="18" charset="0"/>
              </a:rPr>
              <a:t> Review Committees.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CC will collaborate in the statistical analysis of several papers.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100 or more additional publications may make use of these data going forward (it is thought that virtually every manuscript that makes use of </a:t>
            </a:r>
            <a:r>
              <a:rPr lang="en-US" dirty="0" err="1">
                <a:latin typeface="Calibri" panose="020F0502020204030204" pitchFamily="34" charset="0"/>
                <a:ea typeface="Times New Roman" panose="02020603050405020304" pitchFamily="18" charset="0"/>
                <a:cs typeface="Times New Roman" panose="02020603050405020304" pitchFamily="18" charset="0"/>
              </a:rPr>
              <a:t>CHD</a:t>
            </a:r>
            <a:r>
              <a:rPr lang="en-US" dirty="0">
                <a:latin typeface="Calibri" panose="020F0502020204030204" pitchFamily="34" charset="0"/>
                <a:ea typeface="Times New Roman" panose="02020603050405020304" pitchFamily="18" charset="0"/>
                <a:cs typeface="Times New Roman" panose="02020603050405020304" pitchFamily="18" charset="0"/>
              </a:rPr>
              <a:t> clinical events data will make use of these data).</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42254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Case Adjudication</a:t>
            </a: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 y="1543806"/>
            <a:ext cx="7715153" cy="4933193"/>
          </a:xfrm>
          <a:prstGeom prst="rect">
            <a:avLst/>
          </a:prstGeom>
        </p:spPr>
      </p:pic>
    </p:spTree>
    <p:extLst>
      <p:ext uri="{BB962C8B-B14F-4D97-AF65-F5344CB8AC3E}">
        <p14:creationId xmlns:p14="http://schemas.microsoft.com/office/powerpoint/2010/main" val="384139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Case Adjudication</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39428"/>
            <a:ext cx="7469520" cy="5281582"/>
          </a:xfrm>
          <a:prstGeom prst="rect">
            <a:avLst/>
          </a:prstGeom>
        </p:spPr>
      </p:pic>
    </p:spTree>
    <p:extLst>
      <p:ext uri="{BB962C8B-B14F-4D97-AF65-F5344CB8AC3E}">
        <p14:creationId xmlns:p14="http://schemas.microsoft.com/office/powerpoint/2010/main" val="744825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MESA Case 1</a:t>
            </a:r>
            <a:endParaRPr lang="en-US" b="1" dirty="0"/>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20504" r="9581"/>
          <a:stretch/>
        </p:blipFill>
        <p:spPr>
          <a:xfrm rot="5400000">
            <a:off x="2186650" y="-164303"/>
            <a:ext cx="4724400" cy="8710605"/>
          </a:xfrm>
        </p:spPr>
      </p:pic>
    </p:spTree>
    <p:extLst>
      <p:ext uri="{BB962C8B-B14F-4D97-AF65-F5344CB8AC3E}">
        <p14:creationId xmlns:p14="http://schemas.microsoft.com/office/powerpoint/2010/main" val="166214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Case Adjudication</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0"/>
            <a:ext cx="7469520" cy="5226386"/>
          </a:xfrm>
          <a:prstGeom prst="rect">
            <a:avLst/>
          </a:prstGeom>
        </p:spPr>
      </p:pic>
    </p:spTree>
    <p:extLst>
      <p:ext uri="{BB962C8B-B14F-4D97-AF65-F5344CB8AC3E}">
        <p14:creationId xmlns:p14="http://schemas.microsoft.com/office/powerpoint/2010/main" val="3393198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Case Adjudication</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 y="1524000"/>
            <a:ext cx="6659101" cy="5226386"/>
          </a:xfrm>
          <a:prstGeom prst="rect">
            <a:avLst/>
          </a:prstGeom>
        </p:spPr>
      </p:pic>
    </p:spTree>
    <p:extLst>
      <p:ext uri="{BB962C8B-B14F-4D97-AF65-F5344CB8AC3E}">
        <p14:creationId xmlns:p14="http://schemas.microsoft.com/office/powerpoint/2010/main" val="342237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457200" y="160713"/>
            <a:ext cx="7639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altLang="en-US" sz="4000" b="1" dirty="0" smtClean="0">
                <a:solidFill>
                  <a:schemeClr val="tx2"/>
                </a:solidFill>
              </a:rPr>
              <a:t>Adjudication</a:t>
            </a:r>
            <a:endParaRPr lang="en-US" altLang="en-US" sz="4000" b="1" u="sng" dirty="0">
              <a:solidFill>
                <a:schemeClr val="tx2"/>
              </a:solidFill>
            </a:endParaRPr>
          </a:p>
        </p:txBody>
      </p:sp>
      <p:sp>
        <p:nvSpPr>
          <p:cNvPr id="18435" name="Rectangle 4"/>
          <p:cNvSpPr>
            <a:spLocks noChangeArrowheads="1"/>
          </p:cNvSpPr>
          <p:nvPr/>
        </p:nvSpPr>
        <p:spPr bwMode="auto">
          <a:xfrm>
            <a:off x="227012" y="2057400"/>
            <a:ext cx="80994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u="sng" dirty="0">
                <a:solidFill>
                  <a:srgbClr val="1F497D"/>
                </a:solidFill>
                <a:latin typeface="Times New Roman" panose="02020603050405020304" pitchFamily="18" charset="0"/>
                <a:ea typeface="Calibri" panose="020F0502020204030204" pitchFamily="34" charset="0"/>
                <a:cs typeface="Times New Roman" panose="02020603050405020304" pitchFamily="18" charset="0"/>
                <a:hlinkClick r:id="rId4"/>
              </a:rPr>
              <a:t>https://redcap.louisville.edu/redcap/surveys/?s=X3XLECRXXT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09600" indent="-609600" fontAlgn="base">
              <a:spcBef>
                <a:spcPct val="20000"/>
              </a:spcBef>
              <a:spcAft>
                <a:spcPct val="0"/>
              </a:spcAft>
              <a:buFont typeface="Wingdings" pitchFamily="2" charset="2"/>
              <a:buNone/>
            </a:pPr>
            <a:endParaRPr lang="en-US" altLang="en-US" sz="2800" dirty="0">
              <a:solidFill>
                <a:srgbClr val="FFFF00"/>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7612" y="152400"/>
            <a:ext cx="1362075" cy="790575"/>
          </a:xfrm>
          <a:prstGeom prst="rect">
            <a:avLst/>
          </a:prstGeom>
        </p:spPr>
      </p:pic>
    </p:spTree>
    <p:custDataLst>
      <p:tags r:id="rId1"/>
    </p:custDataLst>
    <p:extLst>
      <p:ext uri="{BB962C8B-B14F-4D97-AF65-F5344CB8AC3E}">
        <p14:creationId xmlns:p14="http://schemas.microsoft.com/office/powerpoint/2010/main" val="1505660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r>
              <a:rPr lang="en-US" b="1" u="sng" dirty="0"/>
              <a:t>Adjudication MI </a:t>
            </a:r>
            <a:r>
              <a:rPr lang="en-US" b="1" u="sng" dirty="0" smtClean="0"/>
              <a:t>Characterization</a:t>
            </a:r>
            <a:br>
              <a:rPr lang="en-US" b="1" u="sng" dirty="0" smtClean="0"/>
            </a:br>
            <a:r>
              <a:rPr lang="en-US" sz="3100" b="1" u="sng" dirty="0" smtClean="0"/>
              <a:t>(not </a:t>
            </a:r>
            <a:r>
              <a:rPr lang="en-US" sz="3100" b="1" u="sng" dirty="0"/>
              <a:t>replacement of physician adjudication):</a:t>
            </a:r>
            <a:endParaRPr lang="en-US" sz="3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7538774" cy="4865936"/>
          </a:xfrm>
          <a:prstGeom prst="rect">
            <a:avLst/>
          </a:prstGeom>
        </p:spPr>
      </p:pic>
    </p:spTree>
    <p:extLst>
      <p:ext uri="{BB962C8B-B14F-4D97-AF65-F5344CB8AC3E}">
        <p14:creationId xmlns:p14="http://schemas.microsoft.com/office/powerpoint/2010/main" val="2383418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r>
              <a:rPr lang="en-US" b="1" u="sng" dirty="0"/>
              <a:t>Adjudication MI </a:t>
            </a:r>
            <a:r>
              <a:rPr lang="en-US" b="1" u="sng" dirty="0" smtClean="0"/>
              <a:t>Characterization</a:t>
            </a:r>
            <a:br>
              <a:rPr lang="en-US" b="1" u="sng" dirty="0" smtClean="0"/>
            </a:br>
            <a:r>
              <a:rPr lang="en-US" sz="3100" b="1" u="sng" dirty="0" smtClean="0"/>
              <a:t>(not </a:t>
            </a:r>
            <a:r>
              <a:rPr lang="en-US" sz="3100" b="1" u="sng" dirty="0"/>
              <a:t>replacement of physician adjudication):</a:t>
            </a:r>
            <a:endParaRPr lang="en-US" sz="31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0"/>
            <a:ext cx="6387353" cy="5461345"/>
          </a:xfrm>
          <a:prstGeom prst="rect">
            <a:avLst/>
          </a:prstGeom>
        </p:spPr>
      </p:pic>
    </p:spTree>
    <p:extLst>
      <p:ext uri="{BB962C8B-B14F-4D97-AF65-F5344CB8AC3E}">
        <p14:creationId xmlns:p14="http://schemas.microsoft.com/office/powerpoint/2010/main" val="4244625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r>
              <a:rPr lang="en-US" b="1" u="sng" dirty="0"/>
              <a:t>Adjudication MI </a:t>
            </a:r>
            <a:r>
              <a:rPr lang="en-US" b="1" u="sng" dirty="0" smtClean="0"/>
              <a:t>Characterization</a:t>
            </a:r>
            <a:br>
              <a:rPr lang="en-US" b="1" u="sng" dirty="0" smtClean="0"/>
            </a:br>
            <a:r>
              <a:rPr lang="en-US" sz="3100" b="1" u="sng" dirty="0" smtClean="0"/>
              <a:t>(not </a:t>
            </a:r>
            <a:r>
              <a:rPr lang="en-US" sz="3100" b="1" u="sng" dirty="0"/>
              <a:t>replacement of physician adjudication):</a:t>
            </a:r>
            <a:endParaRPr lang="en-US" sz="31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6389567" cy="2388272"/>
          </a:xfrm>
          <a:prstGeom prst="rect">
            <a:avLst/>
          </a:prstGeom>
        </p:spPr>
      </p:pic>
    </p:spTree>
    <p:extLst>
      <p:ext uri="{BB962C8B-B14F-4D97-AF65-F5344CB8AC3E}">
        <p14:creationId xmlns:p14="http://schemas.microsoft.com/office/powerpoint/2010/main" val="1423807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Autofit/>
          </a:bodyPr>
          <a:lstStyle/>
          <a:p>
            <a:r>
              <a:rPr lang="en-US" sz="3600" b="1" dirty="0" smtClean="0"/>
              <a:t>Common </a:t>
            </a:r>
            <a:r>
              <a:rPr lang="en-US" sz="3600" b="1" dirty="0"/>
              <a:t>C</a:t>
            </a:r>
            <a:r>
              <a:rPr lang="en-US" sz="3600" b="1" dirty="0" smtClean="0"/>
              <a:t>linical Scenarios of MI Types and Non-ischemic Myocardial injury</a:t>
            </a:r>
            <a:endParaRPr lang="en-US" sz="3600" b="1" dirty="0"/>
          </a:p>
        </p:txBody>
      </p:sp>
      <p:graphicFrame>
        <p:nvGraphicFramePr>
          <p:cNvPr id="5" name="Table 4"/>
          <p:cNvGraphicFramePr>
            <a:graphicFrameLocks noGrp="1"/>
          </p:cNvGraphicFramePr>
          <p:nvPr>
            <p:extLst/>
          </p:nvPr>
        </p:nvGraphicFramePr>
        <p:xfrm>
          <a:off x="237565" y="1676400"/>
          <a:ext cx="8613648" cy="5005384"/>
        </p:xfrm>
        <a:graphic>
          <a:graphicData uri="http://schemas.openxmlformats.org/drawingml/2006/table">
            <a:tbl>
              <a:tblPr firstRow="1" firstCol="1" bandRow="1">
                <a:tableStyleId>{5C22544A-7EE6-4342-B048-85BDC9FD1C3A}</a:tableStyleId>
              </a:tblPr>
              <a:tblGrid>
                <a:gridCol w="1295400">
                  <a:extLst>
                    <a:ext uri="{9D8B030D-6E8A-4147-A177-3AD203B41FA5}">
                      <a16:colId xmlns:a16="http://schemas.microsoft.com/office/drawing/2014/main" val="38753108"/>
                    </a:ext>
                  </a:extLst>
                </a:gridCol>
                <a:gridCol w="7318248">
                  <a:extLst>
                    <a:ext uri="{9D8B030D-6E8A-4147-A177-3AD203B41FA5}">
                      <a16:colId xmlns:a16="http://schemas.microsoft.com/office/drawing/2014/main" val="996398464"/>
                    </a:ext>
                  </a:extLst>
                </a:gridCol>
              </a:tblGrid>
              <a:tr h="520668">
                <a:tc>
                  <a:txBody>
                    <a:bodyPr/>
                    <a:lstStyle/>
                    <a:p>
                      <a:pPr marL="0" marR="0">
                        <a:spcBef>
                          <a:spcPts val="0"/>
                        </a:spcBef>
                        <a:spcAft>
                          <a:spcPts val="0"/>
                        </a:spcAft>
                      </a:pPr>
                      <a:r>
                        <a:rPr lang="en-US" sz="1100" dirty="0">
                          <a:effectLst/>
                        </a:rPr>
                        <a:t>Type 1 MI</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394" marR="39394" marT="0" marB="0"/>
                </a:tc>
                <a:tc>
                  <a:txBody>
                    <a:bodyPr/>
                    <a:lstStyle/>
                    <a:p>
                      <a:pPr marL="0" marR="0">
                        <a:spcBef>
                          <a:spcPts val="0"/>
                        </a:spcBef>
                        <a:spcAft>
                          <a:spcPts val="0"/>
                        </a:spcAft>
                      </a:pPr>
                      <a:r>
                        <a:rPr lang="en-US" sz="1100" b="0" dirty="0">
                          <a:solidFill>
                            <a:schemeClr val="tx1"/>
                          </a:solidFill>
                          <a:effectLst/>
                        </a:rPr>
                        <a:t>MI caused by atherosclerotic plaque disruption (rupture or erosion) resulting in coronary thrombosis.  Features on coronary angiography that are consistent with coronary thrombosis include: spherical, ovoid, or</a:t>
                      </a:r>
                    </a:p>
                    <a:p>
                      <a:pPr marL="0" marR="0">
                        <a:spcBef>
                          <a:spcPts val="0"/>
                        </a:spcBef>
                        <a:spcAft>
                          <a:spcPts val="0"/>
                        </a:spcAft>
                      </a:pPr>
                      <a:r>
                        <a:rPr lang="en-US" sz="1100" b="0" dirty="0">
                          <a:solidFill>
                            <a:schemeClr val="tx1"/>
                          </a:solidFill>
                          <a:effectLst/>
                        </a:rPr>
                        <a:t>irregular filling defect; abrupt vessel cutoff; intraluminal staining; and any coronary filling defect (</a:t>
                      </a:r>
                      <a:r>
                        <a:rPr lang="en-US" sz="1100" b="0" dirty="0" err="1">
                          <a:solidFill>
                            <a:schemeClr val="tx1"/>
                          </a:solidFill>
                          <a:effectLst/>
                        </a:rPr>
                        <a:t>PMID</a:t>
                      </a:r>
                      <a:r>
                        <a:rPr lang="en-US" sz="1100" b="0" dirty="0">
                          <a:solidFill>
                            <a:schemeClr val="tx1"/>
                          </a:solidFill>
                          <a:effectLst/>
                        </a:rPr>
                        <a:t>: 28150291).</a:t>
                      </a:r>
                      <a:endParaRPr lang="en-US" sz="11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94" marR="39394" marT="0" marB="0"/>
                </a:tc>
                <a:extLst>
                  <a:ext uri="{0D108BD9-81ED-4DB2-BD59-A6C34878D82A}">
                    <a16:rowId xmlns:a16="http://schemas.microsoft.com/office/drawing/2014/main" val="3478887822"/>
                  </a:ext>
                </a:extLst>
              </a:tr>
              <a:tr h="2142176">
                <a:tc>
                  <a:txBody>
                    <a:bodyPr/>
                    <a:lstStyle/>
                    <a:p>
                      <a:pPr marL="0" marR="0">
                        <a:spcBef>
                          <a:spcPts val="0"/>
                        </a:spcBef>
                        <a:spcAft>
                          <a:spcPts val="0"/>
                        </a:spcAft>
                      </a:pPr>
                      <a:r>
                        <a:rPr lang="en-US" sz="1200" dirty="0">
                          <a:effectLst/>
                        </a:rPr>
                        <a:t>Type 2 MI</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394" marR="39394" marT="0" marB="0"/>
                </a:tc>
                <a:tc>
                  <a:txBody>
                    <a:bodyPr/>
                    <a:lstStyle/>
                    <a:p>
                      <a:pPr marL="0" marR="0">
                        <a:spcBef>
                          <a:spcPts val="0"/>
                        </a:spcBef>
                        <a:spcAft>
                          <a:spcPts val="0"/>
                        </a:spcAft>
                      </a:pPr>
                      <a:r>
                        <a:rPr lang="en-US" sz="1200" dirty="0">
                          <a:effectLst/>
                        </a:rPr>
                        <a:t>MI caused by a mismatch between oxygen supply and demand by a pathophysiological mechanism other than coronary </a:t>
                      </a:r>
                      <a:r>
                        <a:rPr lang="en-US" sz="1200" dirty="0" err="1">
                          <a:effectLst/>
                        </a:rPr>
                        <a:t>atherothrombosis</a:t>
                      </a:r>
                      <a:r>
                        <a:rPr lang="en-US" sz="1200" dirty="0">
                          <a:effectLst/>
                        </a:rPr>
                        <a:t> (Type 1 MI) sustained and sever enough to cause ischemia (inadequate oxygen supply to the myocardium)</a:t>
                      </a:r>
                    </a:p>
                    <a:p>
                      <a:pPr marL="0" marR="0">
                        <a:spcBef>
                          <a:spcPts val="0"/>
                        </a:spcBef>
                        <a:spcAft>
                          <a:spcPts val="0"/>
                        </a:spcAft>
                      </a:pPr>
                      <a:r>
                        <a:rPr lang="en-US" sz="1200" dirty="0">
                          <a:effectLst/>
                        </a:rPr>
                        <a:t> </a:t>
                      </a:r>
                      <a:endParaRPr lang="en-US" sz="600" dirty="0">
                        <a:effectLst/>
                      </a:endParaRPr>
                    </a:p>
                    <a:p>
                      <a:pPr marL="0" marR="0">
                        <a:spcBef>
                          <a:spcPts val="0"/>
                        </a:spcBef>
                        <a:spcAft>
                          <a:spcPts val="0"/>
                        </a:spcAft>
                      </a:pPr>
                      <a:r>
                        <a:rPr lang="en-US" sz="1200" u="sng" dirty="0">
                          <a:effectLst/>
                        </a:rPr>
                        <a:t>Coronary causes</a:t>
                      </a:r>
                      <a:r>
                        <a:rPr lang="en-US" sz="1200" dirty="0">
                          <a:effectLst/>
                        </a:rPr>
                        <a:t>:  spasm, embolism, dissection, microvascular disease</a:t>
                      </a:r>
                    </a:p>
                    <a:p>
                      <a:pPr marL="0" marR="0">
                        <a:spcBef>
                          <a:spcPts val="0"/>
                        </a:spcBef>
                        <a:spcAft>
                          <a:spcPts val="0"/>
                        </a:spcAft>
                      </a:pPr>
                      <a:r>
                        <a:rPr lang="en-US" sz="1200" dirty="0">
                          <a:effectLst/>
                        </a:rPr>
                        <a:t> </a:t>
                      </a:r>
                      <a:endParaRPr lang="en-US" sz="600" dirty="0">
                        <a:effectLst/>
                      </a:endParaRPr>
                    </a:p>
                    <a:p>
                      <a:pPr marL="0" marR="0">
                        <a:spcBef>
                          <a:spcPts val="0"/>
                        </a:spcBef>
                        <a:spcAft>
                          <a:spcPts val="0"/>
                        </a:spcAft>
                      </a:pPr>
                      <a:r>
                        <a:rPr lang="en-US" sz="1200" u="sng" dirty="0">
                          <a:effectLst/>
                        </a:rPr>
                        <a:t>Cardiac (non-coronary):</a:t>
                      </a:r>
                      <a:r>
                        <a:rPr lang="en-US" sz="1200" dirty="0">
                          <a:effectLst/>
                        </a:rPr>
                        <a:t>  </a:t>
                      </a:r>
                    </a:p>
                    <a:p>
                      <a:pPr marL="342900" marR="0" lvl="0" indent="-342900">
                        <a:spcBef>
                          <a:spcPts val="0"/>
                        </a:spcBef>
                        <a:spcAft>
                          <a:spcPts val="0"/>
                        </a:spcAft>
                        <a:buFont typeface="Symbol" panose="05050102010706020507" pitchFamily="18" charset="2"/>
                        <a:buChar char=""/>
                      </a:pPr>
                      <a:r>
                        <a:rPr lang="en-US" sz="1200" dirty="0">
                          <a:effectLst/>
                        </a:rPr>
                        <a:t>significant </a:t>
                      </a:r>
                      <a:r>
                        <a:rPr lang="en-US" sz="1200" dirty="0" err="1">
                          <a:effectLst/>
                        </a:rPr>
                        <a:t>tachy</a:t>
                      </a:r>
                      <a:r>
                        <a:rPr lang="en-US" sz="1200" dirty="0">
                          <a:effectLst/>
                        </a:rPr>
                        <a:t> or </a:t>
                      </a:r>
                      <a:r>
                        <a:rPr lang="en-US" sz="1200" dirty="0" err="1">
                          <a:effectLst/>
                        </a:rPr>
                        <a:t>brady</a:t>
                      </a:r>
                      <a:r>
                        <a:rPr lang="en-US" sz="1200" dirty="0">
                          <a:effectLst/>
                        </a:rPr>
                        <a:t> arrhythmias sustained and relatively sever enough to be responsible for ischemia</a:t>
                      </a:r>
                    </a:p>
                    <a:p>
                      <a:pPr marL="342900" marR="0" lvl="0" indent="-342900">
                        <a:spcBef>
                          <a:spcPts val="0"/>
                        </a:spcBef>
                        <a:spcAft>
                          <a:spcPts val="0"/>
                        </a:spcAft>
                        <a:buFont typeface="Symbol" panose="05050102010706020507" pitchFamily="18" charset="2"/>
                        <a:buChar char=""/>
                      </a:pPr>
                      <a:r>
                        <a:rPr lang="en-US" sz="1200" dirty="0">
                          <a:effectLst/>
                        </a:rPr>
                        <a:t>sever aortic stenosis / acute valve disease</a:t>
                      </a:r>
                    </a:p>
                    <a:p>
                      <a:pPr marL="0" marR="0">
                        <a:spcBef>
                          <a:spcPts val="0"/>
                        </a:spcBef>
                        <a:spcAft>
                          <a:spcPts val="0"/>
                        </a:spcAft>
                      </a:pPr>
                      <a:r>
                        <a:rPr lang="en-US" sz="1200" dirty="0">
                          <a:effectLst/>
                        </a:rPr>
                        <a:t> </a:t>
                      </a:r>
                      <a:endParaRPr lang="en-US" sz="600" dirty="0">
                        <a:effectLst/>
                      </a:endParaRPr>
                    </a:p>
                    <a:p>
                      <a:pPr marL="0" marR="0">
                        <a:spcBef>
                          <a:spcPts val="0"/>
                        </a:spcBef>
                        <a:spcAft>
                          <a:spcPts val="0"/>
                        </a:spcAft>
                      </a:pPr>
                      <a:r>
                        <a:rPr lang="en-US" sz="1200" u="sng" dirty="0">
                          <a:effectLst/>
                        </a:rPr>
                        <a:t>Extra-cardiac:</a:t>
                      </a:r>
                      <a:r>
                        <a:rPr lang="en-US" sz="1200" dirty="0">
                          <a:effectLst/>
                        </a:rPr>
                        <a:t>  anemia, thyroid storm, sever hypertension, hypoxemia, seizure resulting in hypoxemia and/or </a:t>
                      </a:r>
                      <a:r>
                        <a:rPr lang="en-US" sz="1200" dirty="0" smtClean="0">
                          <a:effectLst/>
                        </a:rPr>
                        <a:t>hypotension</a:t>
                      </a:r>
                      <a:endParaRPr lang="en-US" sz="1200" dirty="0">
                        <a:effectLst/>
                      </a:endParaRPr>
                    </a:p>
                  </a:txBody>
                  <a:tcPr marL="39394" marR="39394" marT="0" marB="0"/>
                </a:tc>
                <a:extLst>
                  <a:ext uri="{0D108BD9-81ED-4DB2-BD59-A6C34878D82A}">
                    <a16:rowId xmlns:a16="http://schemas.microsoft.com/office/drawing/2014/main" val="345981099"/>
                  </a:ext>
                </a:extLst>
              </a:tr>
              <a:tr h="1654002">
                <a:tc>
                  <a:txBody>
                    <a:bodyPr/>
                    <a:lstStyle/>
                    <a:p>
                      <a:pPr marL="0" marR="0">
                        <a:spcBef>
                          <a:spcPts val="0"/>
                        </a:spcBef>
                        <a:spcAft>
                          <a:spcPts val="0"/>
                        </a:spcAft>
                      </a:pPr>
                      <a:r>
                        <a:rPr lang="en-US" sz="1200" dirty="0">
                          <a:effectLst/>
                        </a:rPr>
                        <a:t>Acute Non-Ischemic</a:t>
                      </a:r>
                    </a:p>
                    <a:p>
                      <a:pPr marL="0" marR="0">
                        <a:spcBef>
                          <a:spcPts val="0"/>
                        </a:spcBef>
                        <a:spcAft>
                          <a:spcPts val="0"/>
                        </a:spcAft>
                      </a:pPr>
                      <a:r>
                        <a:rPr lang="en-US" sz="1200" dirty="0">
                          <a:effectLst/>
                        </a:rPr>
                        <a:t>Myocardial Injury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394" marR="39394" marT="0" marB="0"/>
                </a:tc>
                <a:tc>
                  <a:txBody>
                    <a:bodyPr/>
                    <a:lstStyle/>
                    <a:p>
                      <a:pPr marL="0" marR="0">
                        <a:spcBef>
                          <a:spcPts val="0"/>
                        </a:spcBef>
                        <a:spcAft>
                          <a:spcPts val="0"/>
                        </a:spcAft>
                      </a:pPr>
                      <a:r>
                        <a:rPr lang="en-US" sz="1200" dirty="0">
                          <a:effectLst/>
                        </a:rPr>
                        <a:t>Direct and acute myocardial toxicity / insult</a:t>
                      </a:r>
                    </a:p>
                    <a:p>
                      <a:pPr marL="342900" marR="0" lvl="0" indent="-342900">
                        <a:spcBef>
                          <a:spcPts val="0"/>
                        </a:spcBef>
                        <a:spcAft>
                          <a:spcPts val="0"/>
                        </a:spcAft>
                        <a:buFont typeface="Symbol" panose="05050102010706020507" pitchFamily="18" charset="2"/>
                        <a:buChar char=""/>
                      </a:pPr>
                      <a:r>
                        <a:rPr lang="en-US" sz="1200" dirty="0">
                          <a:effectLst/>
                        </a:rPr>
                        <a:t>Acidosis</a:t>
                      </a:r>
                    </a:p>
                    <a:p>
                      <a:pPr marL="342900" marR="0" lvl="0" indent="-342900">
                        <a:spcBef>
                          <a:spcPts val="0"/>
                        </a:spcBef>
                        <a:spcAft>
                          <a:spcPts val="0"/>
                        </a:spcAft>
                        <a:buFont typeface="Symbol" panose="05050102010706020507" pitchFamily="18" charset="2"/>
                        <a:buChar char=""/>
                      </a:pPr>
                      <a:r>
                        <a:rPr lang="en-US" sz="1200" dirty="0">
                          <a:effectLst/>
                        </a:rPr>
                        <a:t>Sepsis in the absence or type 2 MI from sustained profound hypotension or tachyarrhythmia</a:t>
                      </a:r>
                    </a:p>
                    <a:p>
                      <a:pPr marL="342900" marR="0" lvl="0" indent="-342900">
                        <a:spcBef>
                          <a:spcPts val="0"/>
                        </a:spcBef>
                        <a:spcAft>
                          <a:spcPts val="0"/>
                        </a:spcAft>
                        <a:buFont typeface="Symbol" panose="05050102010706020507" pitchFamily="18" charset="2"/>
                        <a:buChar char=""/>
                      </a:pPr>
                      <a:r>
                        <a:rPr lang="en-US" sz="1200" dirty="0">
                          <a:effectLst/>
                        </a:rPr>
                        <a:t>Post-op state in the absence of type 2 MI from sustained profound hypotension or tachyarrhythmia</a:t>
                      </a:r>
                    </a:p>
                    <a:p>
                      <a:pPr marL="342900" marR="0" lvl="0" indent="-342900">
                        <a:spcBef>
                          <a:spcPts val="0"/>
                        </a:spcBef>
                        <a:spcAft>
                          <a:spcPts val="0"/>
                        </a:spcAft>
                        <a:buFont typeface="Symbol" panose="05050102010706020507" pitchFamily="18" charset="2"/>
                        <a:buChar char=""/>
                      </a:pPr>
                      <a:r>
                        <a:rPr lang="en-US" sz="1200" dirty="0">
                          <a:effectLst/>
                        </a:rPr>
                        <a:t>Myocarditis / inflammation</a:t>
                      </a:r>
                    </a:p>
                    <a:p>
                      <a:pPr marL="342900" marR="0" lvl="0" indent="-342900">
                        <a:spcBef>
                          <a:spcPts val="0"/>
                        </a:spcBef>
                        <a:spcAft>
                          <a:spcPts val="0"/>
                        </a:spcAft>
                        <a:buFont typeface="Symbol" panose="05050102010706020507" pitchFamily="18" charset="2"/>
                        <a:buChar char=""/>
                      </a:pPr>
                      <a:r>
                        <a:rPr lang="en-US" sz="1200" dirty="0">
                          <a:effectLst/>
                        </a:rPr>
                        <a:t>Heart failure in the absence of type 1 or type 2 MI</a:t>
                      </a:r>
                    </a:p>
                    <a:p>
                      <a:pPr marL="342900" marR="0" lvl="0" indent="-342900">
                        <a:spcBef>
                          <a:spcPts val="0"/>
                        </a:spcBef>
                        <a:spcAft>
                          <a:spcPts val="0"/>
                        </a:spcAft>
                        <a:buFont typeface="Symbol" panose="05050102010706020507" pitchFamily="18" charset="2"/>
                        <a:buChar char=""/>
                      </a:pPr>
                      <a:r>
                        <a:rPr lang="en-US" sz="1200" dirty="0">
                          <a:effectLst/>
                        </a:rPr>
                        <a:t>Stress cardiomyopathy in the absence of a cause consistent with type 2 MI (coronary spasm)  </a:t>
                      </a:r>
                    </a:p>
                    <a:p>
                      <a:pPr marL="342900" marR="0" lvl="0" indent="-342900">
                        <a:spcBef>
                          <a:spcPts val="0"/>
                        </a:spcBef>
                        <a:spcAft>
                          <a:spcPts val="0"/>
                        </a:spcAft>
                        <a:buFont typeface="Symbol" panose="05050102010706020507" pitchFamily="18" charset="2"/>
                        <a:buChar char=""/>
                      </a:pPr>
                      <a:r>
                        <a:rPr lang="en-US" sz="1200" dirty="0">
                          <a:effectLst/>
                        </a:rPr>
                        <a:t>Direct catecholamine toxicity: intracranial bleed, stress cardiomyopathy</a:t>
                      </a:r>
                    </a:p>
                    <a:p>
                      <a:pPr marL="342900" marR="0" lvl="0" indent="-342900">
                        <a:spcBef>
                          <a:spcPts val="0"/>
                        </a:spcBef>
                        <a:spcAft>
                          <a:spcPts val="0"/>
                        </a:spcAft>
                        <a:buFont typeface="Symbol" panose="05050102010706020507" pitchFamily="18" charset="2"/>
                        <a:buChar char=""/>
                      </a:pPr>
                      <a:r>
                        <a:rPr lang="en-US" sz="1200" dirty="0">
                          <a:effectLst/>
                        </a:rPr>
                        <a:t>Cardiac contusion from trauma, ablation, CDV</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394" marR="39394" marT="0" marB="0"/>
                </a:tc>
                <a:extLst>
                  <a:ext uri="{0D108BD9-81ED-4DB2-BD59-A6C34878D82A}">
                    <a16:rowId xmlns:a16="http://schemas.microsoft.com/office/drawing/2014/main" val="792371887"/>
                  </a:ext>
                </a:extLst>
              </a:tr>
              <a:tr h="636154">
                <a:tc>
                  <a:txBody>
                    <a:bodyPr/>
                    <a:lstStyle/>
                    <a:p>
                      <a:pPr marL="0" marR="0">
                        <a:spcBef>
                          <a:spcPts val="0"/>
                        </a:spcBef>
                        <a:spcAft>
                          <a:spcPts val="0"/>
                        </a:spcAft>
                      </a:pPr>
                      <a:r>
                        <a:rPr lang="en-US" sz="1200" dirty="0">
                          <a:effectLst/>
                        </a:rPr>
                        <a:t>Chronic Myocardial Injury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394" marR="39394"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a:effectLst/>
                        </a:rPr>
                        <a:t>Renal </a:t>
                      </a:r>
                      <a:r>
                        <a:rPr lang="en-US" sz="1200" dirty="0" smtClean="0">
                          <a:effectLst/>
                        </a:rPr>
                        <a:t>failure                Infiltrative cardiomyopathy (amyloid, sarcoid, hemochromatosis)</a:t>
                      </a:r>
                      <a:endParaRPr lang="en-US" sz="1200" dirty="0">
                        <a:effectLst/>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a:effectLst/>
                        </a:rPr>
                        <a:t>Heart </a:t>
                      </a:r>
                      <a:r>
                        <a:rPr lang="en-US" sz="1200" dirty="0" smtClean="0">
                          <a:effectLst/>
                        </a:rPr>
                        <a:t>failure              </a:t>
                      </a:r>
                      <a:r>
                        <a:rPr lang="en-US" sz="1200" baseline="0" dirty="0" smtClean="0">
                          <a:effectLst/>
                        </a:rPr>
                        <a:t> </a:t>
                      </a:r>
                      <a:r>
                        <a:rPr lang="en-US" sz="1200" dirty="0" smtClean="0">
                          <a:effectLst/>
                        </a:rPr>
                        <a:t> Prostration / failure to thrive                                                             </a:t>
                      </a:r>
                      <a:r>
                        <a:rPr lang="en-US" sz="1200" dirty="0" err="1" smtClean="0">
                          <a:effectLst/>
                        </a:rPr>
                        <a:t>LVH</a:t>
                      </a:r>
                      <a:endParaRPr lang="en-US" sz="1200" dirty="0" smtClean="0">
                        <a:effectLst/>
                      </a:endParaRPr>
                    </a:p>
                  </a:txBody>
                  <a:tcPr marL="39394" marR="39394" marT="0" marB="0"/>
                </a:tc>
                <a:extLst>
                  <a:ext uri="{0D108BD9-81ED-4DB2-BD59-A6C34878D82A}">
                    <a16:rowId xmlns:a16="http://schemas.microsoft.com/office/drawing/2014/main" val="103173740"/>
                  </a:ext>
                </a:extLst>
              </a:tr>
            </a:tbl>
          </a:graphicData>
        </a:graphic>
      </p:graphicFrame>
    </p:spTree>
    <p:extLst>
      <p:ext uri="{BB962C8B-B14F-4D97-AF65-F5344CB8AC3E}">
        <p14:creationId xmlns:p14="http://schemas.microsoft.com/office/powerpoint/2010/main" val="3740731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rmAutofit fontScale="90000"/>
          </a:bodyPr>
          <a:lstStyle/>
          <a:p>
            <a:r>
              <a:rPr lang="en-US" b="1" dirty="0"/>
              <a:t>Default position for common clinical scenarios</a:t>
            </a:r>
          </a:p>
        </p:txBody>
      </p:sp>
      <p:sp>
        <p:nvSpPr>
          <p:cNvPr id="3" name="TextBox 2"/>
          <p:cNvSpPr txBox="1"/>
          <p:nvPr/>
        </p:nvSpPr>
        <p:spPr>
          <a:xfrm>
            <a:off x="228601" y="1752600"/>
            <a:ext cx="8537448" cy="3970318"/>
          </a:xfrm>
          <a:prstGeom prst="rect">
            <a:avLst/>
          </a:prstGeom>
          <a:noFill/>
        </p:spPr>
        <p:txBody>
          <a:bodyPr wrap="square" rtlCol="0">
            <a:spAutoFit/>
          </a:bodyPr>
          <a:lstStyle/>
          <a:p>
            <a:r>
              <a:rPr lang="en-US" b="1" u="sng" dirty="0"/>
              <a:t>Sepsis</a:t>
            </a:r>
            <a:endParaRPr lang="en-US" dirty="0"/>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No evidence of ischemia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acute non-ischemic myocardial injury secondary to direct myocardial insult (acidosis, inflammation).</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sustained or profound supply demand mismatch (hypoxemia, hypotension, tachycardia)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supportive of type 2 MI diagnosis</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ischemia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ECG</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new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RWMA</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symptoms)</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type 2 MI</a:t>
            </a:r>
          </a:p>
          <a:p>
            <a:r>
              <a:rPr lang="en-US" dirty="0"/>
              <a:t> </a:t>
            </a:r>
          </a:p>
          <a:p>
            <a:r>
              <a:rPr lang="en-US" b="1" u="sng" dirty="0"/>
              <a:t>Post-operative state</a:t>
            </a:r>
            <a:endParaRPr lang="en-US" dirty="0"/>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No evidence of ischemia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acute non-ischemic myocardial injury secondary to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to</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direct myocardial insult (anesthetic agents).</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sustained or profound supply demand mismatch (hypoxemia, hypotension, tachycardia, blood loss)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supportive of type 2 MI diagnosis</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ischemia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ECG</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new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RWMA</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symptoms)</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type 2 MI</a:t>
            </a:r>
          </a:p>
          <a:p>
            <a:r>
              <a:rPr lang="en-US" dirty="0"/>
              <a:t> </a:t>
            </a:r>
          </a:p>
        </p:txBody>
      </p:sp>
    </p:spTree>
    <p:extLst>
      <p:ext uri="{BB962C8B-B14F-4D97-AF65-F5344CB8AC3E}">
        <p14:creationId xmlns:p14="http://schemas.microsoft.com/office/powerpoint/2010/main" val="1743306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rmAutofit fontScale="90000"/>
          </a:bodyPr>
          <a:lstStyle/>
          <a:p>
            <a:r>
              <a:rPr lang="en-US" b="1" dirty="0"/>
              <a:t>Default position for common clinical scenarios</a:t>
            </a:r>
          </a:p>
        </p:txBody>
      </p:sp>
      <p:sp>
        <p:nvSpPr>
          <p:cNvPr id="3" name="TextBox 2"/>
          <p:cNvSpPr txBox="1"/>
          <p:nvPr/>
        </p:nvSpPr>
        <p:spPr>
          <a:xfrm>
            <a:off x="228601" y="1752600"/>
            <a:ext cx="8537448" cy="4247317"/>
          </a:xfrm>
          <a:prstGeom prst="rect">
            <a:avLst/>
          </a:prstGeom>
          <a:noFill/>
        </p:spPr>
        <p:txBody>
          <a:bodyPr wrap="square" rtlCol="0">
            <a:spAutoFit/>
          </a:bodyPr>
          <a:lstStyle/>
          <a:p>
            <a:pPr marL="457200" marR="0" indent="-457200">
              <a:spcBef>
                <a:spcPts val="0"/>
              </a:spcBef>
              <a:spcAft>
                <a:spcPts val="0"/>
              </a:spcAft>
            </a:pPr>
            <a:r>
              <a:rPr lang="en-US" b="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Heart failure</a:t>
            </a:r>
            <a:endPar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No evidence of ischemia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acute non-ischemic myocardial injury secondary transmural pressure, wall stretch resulting in myocyte apoptosis and autophagy, direct myocyte inflammatory, or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neurohormonal</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toxicity.</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atherothrombosis</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type 1 MI</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sustained or profound supply demand mismatch (hypoxemia, hypotension, tachycardia)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supportive of type 2 MI diagnosis</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ischemia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ECG</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new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RWMA</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symptoms)</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type 2 MI</a:t>
            </a:r>
          </a:p>
          <a:p>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a:p>
            <a:r>
              <a:rPr lang="en-US" b="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Stress cardiomyopathy</a:t>
            </a:r>
            <a:endPar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No evidence of ischemia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acute non-ischemic myocardial injury secondary to direct catecholamine myocardial toxicity.</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sustained or profound vasospasm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supportive of type 2 MI diagnosis</a:t>
            </a:r>
          </a:p>
          <a:p>
            <a:r>
              <a:rPr lang="en-US" dirty="0"/>
              <a:t> </a:t>
            </a:r>
          </a:p>
        </p:txBody>
      </p:sp>
    </p:spTree>
    <p:extLst>
      <p:ext uri="{BB962C8B-B14F-4D97-AF65-F5344CB8AC3E}">
        <p14:creationId xmlns:p14="http://schemas.microsoft.com/office/powerpoint/2010/main" val="147204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rmAutofit fontScale="90000"/>
          </a:bodyPr>
          <a:lstStyle/>
          <a:p>
            <a:r>
              <a:rPr lang="en-US" b="1" dirty="0"/>
              <a:t>Default position for common clinical scenarios</a:t>
            </a:r>
          </a:p>
        </p:txBody>
      </p:sp>
      <p:sp>
        <p:nvSpPr>
          <p:cNvPr id="3" name="TextBox 2"/>
          <p:cNvSpPr txBox="1"/>
          <p:nvPr/>
        </p:nvSpPr>
        <p:spPr>
          <a:xfrm>
            <a:off x="228601" y="1752600"/>
            <a:ext cx="8537448" cy="4801314"/>
          </a:xfrm>
          <a:prstGeom prst="rect">
            <a:avLst/>
          </a:prstGeom>
          <a:noFill/>
        </p:spPr>
        <p:txBody>
          <a:bodyPr wrap="square" rtlCol="0">
            <a:spAutoFit/>
          </a:bodyPr>
          <a:lstStyle/>
          <a:p>
            <a:r>
              <a:rPr lang="en-US" b="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Hypertensive emergency</a:t>
            </a:r>
            <a:endPar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No evidence of ischemia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acute non-ischemic myocardial injury secondary to transmural pressure, wall stretch resulting in myocyte apoptosis and autophagy.</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sustained or profound supply demand mismatch (hypoxemia, sustained hypertension)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supportive of type 2 MI diagnosis</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ischemia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ECG</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new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RWMA</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symptoms)</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type 2 MI</a:t>
            </a:r>
          </a:p>
          <a:p>
            <a:pPr marL="400050" marR="0">
              <a:spcBef>
                <a:spcPts val="0"/>
              </a:spcBef>
              <a:spcAft>
                <a:spcPts val="0"/>
              </a:spcAft>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a:p>
            <a:r>
              <a:rPr lang="en-US" b="1" u="sng"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A.Fib</a:t>
            </a:r>
            <a:r>
              <a:rPr lang="en-US" b="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 / tachyarrhythmia</a:t>
            </a:r>
            <a:endPar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sustained or profound tachycardia with respect to underlying substrate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LVH</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obstructive CAD lower threshold for supply demand / mismatch)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supportive of type 2 MI diagnosis</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ischemia (significant ST depression (not all ST depression is ischemic), new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RWMA</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symptoms)</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type 2 MI</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No evidence of ischemia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acute non-ischemic myocardial injury secondary inflammatory state that resulted in or from the A. Fib.</a:t>
            </a:r>
          </a:p>
          <a:p>
            <a:r>
              <a:rPr lang="en-US" dirty="0"/>
              <a:t> </a:t>
            </a:r>
          </a:p>
        </p:txBody>
      </p:sp>
    </p:spTree>
    <p:extLst>
      <p:ext uri="{BB962C8B-B14F-4D97-AF65-F5344CB8AC3E}">
        <p14:creationId xmlns:p14="http://schemas.microsoft.com/office/powerpoint/2010/main" val="385514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MESA Case 1</a:t>
            </a:r>
            <a:endParaRPr lang="en-US" b="1" dirty="0"/>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10924" t="19210" r="10421" b="69491"/>
          <a:stretch/>
        </p:blipFill>
        <p:spPr>
          <a:xfrm>
            <a:off x="0" y="1676400"/>
            <a:ext cx="8229600" cy="1524000"/>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385" t="26667" r="11703" b="52222"/>
          <a:stretch/>
        </p:blipFill>
        <p:spPr>
          <a:xfrm>
            <a:off x="304800" y="3505200"/>
            <a:ext cx="8153400" cy="2922916"/>
          </a:xfrm>
          <a:prstGeom prst="rect">
            <a:avLst/>
          </a:prstGeom>
        </p:spPr>
      </p:pic>
      <p:sp>
        <p:nvSpPr>
          <p:cNvPr id="3" name="TextBox 2"/>
          <p:cNvSpPr txBox="1"/>
          <p:nvPr/>
        </p:nvSpPr>
        <p:spPr>
          <a:xfrm>
            <a:off x="6477000" y="6363584"/>
            <a:ext cx="2355132" cy="369332"/>
          </a:xfrm>
          <a:prstGeom prst="rect">
            <a:avLst/>
          </a:prstGeom>
          <a:noFill/>
        </p:spPr>
        <p:txBody>
          <a:bodyPr wrap="none" rtlCol="0">
            <a:spAutoFit/>
          </a:bodyPr>
          <a:lstStyle/>
          <a:p>
            <a:r>
              <a:rPr lang="en-US" dirty="0" smtClean="0"/>
              <a:t>99</a:t>
            </a:r>
            <a:r>
              <a:rPr lang="en-US" baseline="30000" dirty="0" smtClean="0"/>
              <a:t>th</a:t>
            </a:r>
            <a:r>
              <a:rPr lang="en-US" dirty="0" smtClean="0"/>
              <a:t> percentile = 0.034</a:t>
            </a:r>
            <a:endParaRPr lang="en-US" dirty="0"/>
          </a:p>
        </p:txBody>
      </p:sp>
    </p:spTree>
    <p:extLst>
      <p:ext uri="{BB962C8B-B14F-4D97-AF65-F5344CB8AC3E}">
        <p14:creationId xmlns:p14="http://schemas.microsoft.com/office/powerpoint/2010/main" val="1344317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rmAutofit fontScale="90000"/>
          </a:bodyPr>
          <a:lstStyle/>
          <a:p>
            <a:r>
              <a:rPr lang="en-US" b="1" dirty="0"/>
              <a:t>Default position for common clinical scenarios</a:t>
            </a:r>
          </a:p>
        </p:txBody>
      </p:sp>
      <p:sp>
        <p:nvSpPr>
          <p:cNvPr id="3" name="TextBox 2"/>
          <p:cNvSpPr txBox="1"/>
          <p:nvPr/>
        </p:nvSpPr>
        <p:spPr>
          <a:xfrm>
            <a:off x="228601" y="1752600"/>
            <a:ext cx="8537448" cy="4247317"/>
          </a:xfrm>
          <a:prstGeom prst="rect">
            <a:avLst/>
          </a:prstGeom>
          <a:noFill/>
        </p:spPr>
        <p:txBody>
          <a:bodyPr wrap="square" rtlCol="0">
            <a:spAutoFit/>
          </a:bodyPr>
          <a:lstStyle/>
          <a:p>
            <a:r>
              <a:rPr lang="en-US" b="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Anemia</a:t>
            </a:r>
            <a:endPar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sustained or profound anemia with respect to underlying substrate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LVH</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obstructive CAD, tachycardia lower threshold for supply demand / mismatch)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supportive of type 2 MI diagnosis</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ischemia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ECG</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new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RWMA</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symptoms)</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type 2 MI</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No evidence of ischemia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acute non-ischemic myocardial injury secondary inflammatory state that resulted in or from the anemia.</a:t>
            </a:r>
          </a:p>
          <a:p>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a:p>
            <a:r>
              <a:rPr lang="en-US" b="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Toxicity / Chemotherapy / Cocaine</a:t>
            </a:r>
            <a:endPar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No evidence of ischemia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acute non-ischemic myocardial injury secondary to direct toxicity induced by drug </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sustained or profound supply demand mismatch (hypoxemia, hypotension, tachycardia)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supportive of type 2 MI diagnosis</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ischemia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ECG</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new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RWMA</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symptoms)</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type 2 MI</a:t>
            </a:r>
          </a:p>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Evidence of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atherothrombosis</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type 1 </a:t>
            </a: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MI</a:t>
            </a:r>
            <a:r>
              <a:rPr lang="en-US" dirty="0"/>
              <a:t> </a:t>
            </a:r>
          </a:p>
        </p:txBody>
      </p:sp>
    </p:spTree>
    <p:extLst>
      <p:ext uri="{BB962C8B-B14F-4D97-AF65-F5344CB8AC3E}">
        <p14:creationId xmlns:p14="http://schemas.microsoft.com/office/powerpoint/2010/main" val="3135428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990600"/>
          </a:xfrm>
        </p:spPr>
        <p:txBody>
          <a:bodyPr>
            <a:noAutofit/>
          </a:bodyPr>
          <a:lstStyle/>
          <a:p>
            <a:r>
              <a:rPr lang="en-US" sz="3200" b="1" dirty="0"/>
              <a:t>Peak </a:t>
            </a:r>
            <a:r>
              <a:rPr lang="en-US" sz="3200" b="1" dirty="0" err="1"/>
              <a:t>cTn</a:t>
            </a:r>
            <a:r>
              <a:rPr lang="en-US" sz="3200" b="1" dirty="0"/>
              <a:t> concentration among patients with type 1 MI, type 2 MI, or non-ischemic myocardial injury. </a:t>
            </a:r>
            <a:endParaRPr lang="en-US" sz="3200"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t="21653"/>
          <a:stretch/>
        </p:blipFill>
        <p:spPr>
          <a:xfrm>
            <a:off x="609600" y="1524000"/>
            <a:ext cx="8001000" cy="5029200"/>
          </a:xfrm>
          <a:prstGeom prst="rect">
            <a:avLst/>
          </a:prstGeom>
        </p:spPr>
      </p:pic>
    </p:spTree>
    <p:extLst>
      <p:ext uri="{BB962C8B-B14F-4D97-AF65-F5344CB8AC3E}">
        <p14:creationId xmlns:p14="http://schemas.microsoft.com/office/powerpoint/2010/main" val="389865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3600" b="1" dirty="0" smtClean="0"/>
              <a:t>Miss-classification in Clinical Practice</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12648" y="1600200"/>
            <a:ext cx="8153400" cy="3886200"/>
          </a:xfrm>
        </p:spPr>
        <p:txBody>
          <a:bodyPr>
            <a:normAutofit fontScale="85000" lnSpcReduction="10000"/>
          </a:bodyPr>
          <a:lstStyle/>
          <a:p>
            <a:pPr>
              <a:buNone/>
            </a:pPr>
            <a:endParaRPr lang="en-US" sz="1300" dirty="0" smtClean="0"/>
          </a:p>
          <a:p>
            <a:r>
              <a:rPr lang="en-US" dirty="0" err="1" smtClean="0"/>
              <a:t>ICD</a:t>
            </a:r>
            <a:r>
              <a:rPr lang="en-US" dirty="0" smtClean="0"/>
              <a:t> </a:t>
            </a:r>
            <a:r>
              <a:rPr lang="en-US" dirty="0"/>
              <a:t>code </a:t>
            </a:r>
            <a:r>
              <a:rPr lang="en-US" dirty="0" smtClean="0"/>
              <a:t>introduced </a:t>
            </a:r>
            <a:r>
              <a:rPr lang="en-US" dirty="0"/>
              <a:t>for a MI sub-type (type 2 MI</a:t>
            </a:r>
            <a:r>
              <a:rPr lang="en-US" dirty="0" smtClean="0"/>
              <a:t>) in 2017</a:t>
            </a:r>
          </a:p>
          <a:p>
            <a:r>
              <a:rPr lang="en-US" dirty="0"/>
              <a:t>Prior to </a:t>
            </a:r>
            <a:r>
              <a:rPr lang="en-US" dirty="0" err="1" smtClean="0"/>
              <a:t>ICD</a:t>
            </a:r>
            <a:r>
              <a:rPr lang="en-US" dirty="0" smtClean="0"/>
              <a:t> </a:t>
            </a:r>
            <a:r>
              <a:rPr lang="en-US" dirty="0"/>
              <a:t>code for type 2 </a:t>
            </a:r>
            <a:r>
              <a:rPr lang="en-US" dirty="0" smtClean="0"/>
              <a:t>MI:</a:t>
            </a:r>
          </a:p>
          <a:p>
            <a:pPr lvl="1"/>
            <a:r>
              <a:rPr lang="en-US" dirty="0" smtClean="0"/>
              <a:t>Among </a:t>
            </a:r>
            <a:r>
              <a:rPr lang="en-US" dirty="0" err="1" smtClean="0"/>
              <a:t>MIs</a:t>
            </a:r>
            <a:r>
              <a:rPr lang="en-US" dirty="0" smtClean="0"/>
              <a:t> not coded as MI: 81% </a:t>
            </a:r>
            <a:r>
              <a:rPr lang="en-US" dirty="0"/>
              <a:t>adjudicated as type 2 MI compared with 19% type 1 </a:t>
            </a:r>
            <a:r>
              <a:rPr lang="en-US" dirty="0" smtClean="0"/>
              <a:t>MI.</a:t>
            </a:r>
          </a:p>
          <a:p>
            <a:pPr lvl="1"/>
            <a:r>
              <a:rPr lang="en-US" dirty="0" smtClean="0"/>
              <a:t>Among with MI code: </a:t>
            </a:r>
            <a:r>
              <a:rPr lang="en-US" dirty="0"/>
              <a:t>85% were adjudicated as type 1 MI and 15% were adjudicated as type 2 </a:t>
            </a:r>
            <a:r>
              <a:rPr lang="en-US" dirty="0" smtClean="0"/>
              <a:t>MI.</a:t>
            </a:r>
          </a:p>
          <a:p>
            <a:r>
              <a:rPr lang="en-US" dirty="0" smtClean="0"/>
              <a:t>57</a:t>
            </a:r>
            <a:r>
              <a:rPr lang="en-US" dirty="0"/>
              <a:t>% of patients classified as type 2 MI by ICD-10 code at </a:t>
            </a:r>
            <a:r>
              <a:rPr lang="en-US" dirty="0" err="1" smtClean="0"/>
              <a:t>MGH</a:t>
            </a:r>
            <a:r>
              <a:rPr lang="en-US" dirty="0" smtClean="0"/>
              <a:t> meet </a:t>
            </a:r>
            <a:r>
              <a:rPr lang="en-US" dirty="0" err="1"/>
              <a:t>UDMI</a:t>
            </a:r>
            <a:r>
              <a:rPr lang="en-US" dirty="0"/>
              <a:t> criteria for this </a:t>
            </a:r>
            <a:r>
              <a:rPr lang="en-US" dirty="0" smtClean="0"/>
              <a:t>diagnosis</a:t>
            </a:r>
          </a:p>
          <a:p>
            <a:r>
              <a:rPr lang="en-US" dirty="0" smtClean="0"/>
              <a:t>42</a:t>
            </a:r>
            <a:r>
              <a:rPr lang="en-US" dirty="0"/>
              <a:t>% adjudicated as acute non-ischemic myocardial </a:t>
            </a:r>
            <a:r>
              <a:rPr lang="en-US" dirty="0" smtClean="0"/>
              <a:t>injury.</a:t>
            </a:r>
            <a:endParaRPr lang="en-US" dirty="0"/>
          </a:p>
        </p:txBody>
      </p:sp>
      <p:sp>
        <p:nvSpPr>
          <p:cNvPr id="4" name="TextBox 3"/>
          <p:cNvSpPr txBox="1"/>
          <p:nvPr/>
        </p:nvSpPr>
        <p:spPr>
          <a:xfrm>
            <a:off x="5410200" y="6019800"/>
            <a:ext cx="3259226" cy="646331"/>
          </a:xfrm>
          <a:prstGeom prst="rect">
            <a:avLst/>
          </a:prstGeom>
          <a:noFill/>
        </p:spPr>
        <p:txBody>
          <a:bodyPr wrap="none" rtlCol="0">
            <a:spAutoFit/>
          </a:bodyPr>
          <a:lstStyle/>
          <a:p>
            <a:r>
              <a:rPr lang="en-US" dirty="0"/>
              <a:t>Diaz-</a:t>
            </a:r>
            <a:r>
              <a:rPr lang="en-US" dirty="0" err="1"/>
              <a:t>Garzon</a:t>
            </a:r>
            <a:r>
              <a:rPr lang="en-US" dirty="0"/>
              <a:t>, </a:t>
            </a:r>
            <a:r>
              <a:rPr lang="en-US" i="1" dirty="0" err="1"/>
              <a:t>Clin</a:t>
            </a:r>
            <a:r>
              <a:rPr lang="en-US" i="1" dirty="0"/>
              <a:t> Chem</a:t>
            </a:r>
            <a:r>
              <a:rPr lang="en-US" dirty="0"/>
              <a:t>. </a:t>
            </a:r>
            <a:r>
              <a:rPr lang="en-US" dirty="0" smtClean="0"/>
              <a:t>2017 </a:t>
            </a:r>
          </a:p>
          <a:p>
            <a:r>
              <a:rPr lang="en-US" dirty="0" smtClean="0"/>
              <a:t>McCarthy C. </a:t>
            </a:r>
            <a:r>
              <a:rPr lang="en-US" dirty="0" err="1" smtClean="0"/>
              <a:t>JAMA</a:t>
            </a:r>
            <a:r>
              <a:rPr lang="en-US" dirty="0" smtClean="0"/>
              <a:t> </a:t>
            </a:r>
            <a:r>
              <a:rPr lang="en-US" dirty="0" err="1" smtClean="0"/>
              <a:t>Cardiol</a:t>
            </a:r>
            <a:r>
              <a:rPr lang="en-US" dirty="0" smtClean="0"/>
              <a:t> 2019</a:t>
            </a:r>
          </a:p>
        </p:txBody>
      </p:sp>
    </p:spTree>
    <p:extLst>
      <p:ext uri="{BB962C8B-B14F-4D97-AF65-F5344CB8AC3E}">
        <p14:creationId xmlns:p14="http://schemas.microsoft.com/office/powerpoint/2010/main" val="2692385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MESA Case </a:t>
            </a:r>
            <a:r>
              <a:rPr lang="en-US" b="1" dirty="0" smtClean="0"/>
              <a:t>1: Diagnosis</a:t>
            </a:r>
            <a:endParaRPr lang="en-US" b="1" dirty="0"/>
          </a:p>
        </p:txBody>
      </p:sp>
      <p:sp>
        <p:nvSpPr>
          <p:cNvPr id="3" name="Content Placeholder 2"/>
          <p:cNvSpPr>
            <a:spLocks noGrp="1"/>
          </p:cNvSpPr>
          <p:nvPr>
            <p:ph sz="quarter" idx="1"/>
          </p:nvPr>
        </p:nvSpPr>
        <p:spPr/>
        <p:txBody>
          <a:bodyPr/>
          <a:lstStyle/>
          <a:p>
            <a:r>
              <a:rPr lang="en-US" dirty="0" smtClean="0">
                <a:latin typeface="Calibri" panose="020F0502020204030204" pitchFamily="34" charset="0"/>
              </a:rPr>
              <a:t>Acute MI?</a:t>
            </a:r>
          </a:p>
          <a:p>
            <a:r>
              <a:rPr lang="en-US" dirty="0" smtClean="0">
                <a:latin typeface="Calibri" panose="020F0502020204030204" pitchFamily="34" charset="0"/>
              </a:rPr>
              <a:t>Preventable with aspirin and statin?</a:t>
            </a:r>
            <a:endParaRPr lang="en-US" dirty="0">
              <a:latin typeface="Calibri" panose="020F0502020204030204" pitchFamily="34" charset="0"/>
            </a:endParaRPr>
          </a:p>
        </p:txBody>
      </p:sp>
    </p:spTree>
    <p:extLst>
      <p:ext uri="{BB962C8B-B14F-4D97-AF65-F5344CB8AC3E}">
        <p14:creationId xmlns:p14="http://schemas.microsoft.com/office/powerpoint/2010/main" val="94011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MESA Case 2</a:t>
            </a:r>
            <a:endParaRPr lang="en-US" b="1" dirty="0"/>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12955" t="66102" r="-2375" b="13560"/>
          <a:stretch/>
        </p:blipFill>
        <p:spPr>
          <a:xfrm>
            <a:off x="228600" y="1525484"/>
            <a:ext cx="8610600" cy="2587832"/>
          </a:xfr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5010" t="50292" r="57879" b="48578"/>
          <a:stretch/>
        </p:blipFill>
        <p:spPr>
          <a:xfrm>
            <a:off x="457200" y="4018068"/>
            <a:ext cx="1981200" cy="172932"/>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1829" t="20000" b="57778"/>
          <a:stretch/>
        </p:blipFill>
        <p:spPr>
          <a:xfrm>
            <a:off x="228600" y="4191000"/>
            <a:ext cx="7779812" cy="2590800"/>
          </a:xfrm>
          <a:prstGeom prst="rect">
            <a:avLst/>
          </a:prstGeom>
        </p:spPr>
      </p:pic>
    </p:spTree>
    <p:extLst>
      <p:ext uri="{BB962C8B-B14F-4D97-AF65-F5344CB8AC3E}">
        <p14:creationId xmlns:p14="http://schemas.microsoft.com/office/powerpoint/2010/main" val="896596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MESA Case 2</a:t>
            </a:r>
            <a:endParaRPr lang="en-US" b="1" dirty="0"/>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24246" t="5156" r="6330" b="5014"/>
          <a:stretch/>
        </p:blipFill>
        <p:spPr>
          <a:xfrm rot="5400000">
            <a:off x="2000525" y="56874"/>
            <a:ext cx="4993597" cy="8537448"/>
          </a:xfrm>
        </p:spPr>
      </p:pic>
    </p:spTree>
    <p:extLst>
      <p:ext uri="{BB962C8B-B14F-4D97-AF65-F5344CB8AC3E}">
        <p14:creationId xmlns:p14="http://schemas.microsoft.com/office/powerpoint/2010/main" val="1693255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MESA Case 2</a:t>
            </a:r>
            <a:endParaRPr lang="en-US" b="1" dirty="0"/>
          </a:p>
        </p:txBody>
      </p:sp>
      <p:pic>
        <p:nvPicPr>
          <p:cNvPr id="6" name="Content Placeholder 5"/>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11829" t="30000" b="60000"/>
          <a:stretch/>
        </p:blipFill>
        <p:spPr>
          <a:xfrm>
            <a:off x="152399" y="1856805"/>
            <a:ext cx="8457349" cy="126739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6509" t="30000" r="20639" b="55555"/>
          <a:stretch/>
        </p:blipFill>
        <p:spPr>
          <a:xfrm>
            <a:off x="304800" y="3657600"/>
            <a:ext cx="6752492" cy="2438400"/>
          </a:xfrm>
          <a:prstGeom prst="rect">
            <a:avLst/>
          </a:prstGeom>
        </p:spPr>
      </p:pic>
    </p:spTree>
    <p:extLst>
      <p:ext uri="{BB962C8B-B14F-4D97-AF65-F5344CB8AC3E}">
        <p14:creationId xmlns:p14="http://schemas.microsoft.com/office/powerpoint/2010/main" val="525972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MESA Case </a:t>
            </a:r>
            <a:r>
              <a:rPr lang="en-US" b="1" dirty="0" smtClean="0"/>
              <a:t>2: Diagnosis</a:t>
            </a:r>
            <a:endParaRPr lang="en-US" b="1" dirty="0"/>
          </a:p>
        </p:txBody>
      </p:sp>
      <p:sp>
        <p:nvSpPr>
          <p:cNvPr id="3" name="Content Placeholder 2"/>
          <p:cNvSpPr>
            <a:spLocks noGrp="1"/>
          </p:cNvSpPr>
          <p:nvPr>
            <p:ph sz="quarter" idx="1"/>
          </p:nvPr>
        </p:nvSpPr>
        <p:spPr/>
        <p:txBody>
          <a:bodyPr/>
          <a:lstStyle/>
          <a:p>
            <a:r>
              <a:rPr lang="en-US" dirty="0" smtClean="0">
                <a:latin typeface="Calibri" panose="020F0502020204030204" pitchFamily="34" charset="0"/>
              </a:rPr>
              <a:t>Acute MI?</a:t>
            </a:r>
          </a:p>
          <a:p>
            <a:r>
              <a:rPr lang="en-US" dirty="0" smtClean="0">
                <a:latin typeface="Calibri" panose="020F0502020204030204" pitchFamily="34" charset="0"/>
              </a:rPr>
              <a:t>Preventable with aspirin and statin?</a:t>
            </a:r>
            <a:endParaRPr lang="en-US" dirty="0">
              <a:latin typeface="Calibri" panose="020F0502020204030204" pitchFamily="34" charset="0"/>
            </a:endParaRPr>
          </a:p>
        </p:txBody>
      </p:sp>
    </p:spTree>
    <p:extLst>
      <p:ext uri="{BB962C8B-B14F-4D97-AF65-F5344CB8AC3E}">
        <p14:creationId xmlns:p14="http://schemas.microsoft.com/office/powerpoint/2010/main" val="331932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6.2|8.7|4.7|3.9|1.4"/>
</p:tagLst>
</file>

<file path=ppt/tags/tag2.xml><?xml version="1.0" encoding="utf-8"?>
<p:tagLst xmlns:a="http://schemas.openxmlformats.org/drawingml/2006/main" xmlns:r="http://schemas.openxmlformats.org/officeDocument/2006/relationships" xmlns:p="http://schemas.openxmlformats.org/presentationml/2006/main">
  <p:tag name="TIMING" val="|6.9|11.7|8.1|6.9"/>
</p:tagLst>
</file>

<file path=ppt/tags/tag3.xml><?xml version="1.0" encoding="utf-8"?>
<p:tagLst xmlns:a="http://schemas.openxmlformats.org/drawingml/2006/main" xmlns:r="http://schemas.openxmlformats.org/officeDocument/2006/relationships" xmlns:p="http://schemas.openxmlformats.org/presentationml/2006/main">
  <p:tag name="TIMING" val="|6.9|11.7|8.1|6.9"/>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6941</TotalTime>
  <Words>2554</Words>
  <Application>Microsoft Office PowerPoint</Application>
  <PresentationFormat>On-screen Show (4:3)</PresentationFormat>
  <Paragraphs>284</Paragraphs>
  <Slides>42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Symbol</vt:lpstr>
      <vt:lpstr>Times New Roman</vt:lpstr>
      <vt:lpstr>Tw Cen MT</vt:lpstr>
      <vt:lpstr>Wingdings</vt:lpstr>
      <vt:lpstr>Wingdings 2</vt:lpstr>
      <vt:lpstr>Median</vt:lpstr>
      <vt:lpstr>Myocardial Infarction As A Clinical Endpoint In Research—What are we really talking about?</vt:lpstr>
      <vt:lpstr>MESA Case 1</vt:lpstr>
      <vt:lpstr>MESA Case 1</vt:lpstr>
      <vt:lpstr>MESA Case 1</vt:lpstr>
      <vt:lpstr>MESA Case 1: Diagnosis</vt:lpstr>
      <vt:lpstr>MESA Case 2</vt:lpstr>
      <vt:lpstr>MESA Case 2</vt:lpstr>
      <vt:lpstr>MESA Case 2</vt:lpstr>
      <vt:lpstr>MESA Case 2: Diagnosis</vt:lpstr>
      <vt:lpstr>Defining Myocardial Infarction</vt:lpstr>
      <vt:lpstr>Terminology</vt:lpstr>
      <vt:lpstr>Myocardial injury taxonomy</vt:lpstr>
      <vt:lpstr>Types of Myocardial Injury and MI</vt:lpstr>
      <vt:lpstr>Types of Myocardial Injury and MI</vt:lpstr>
      <vt:lpstr>PowerPoint Presentation</vt:lpstr>
      <vt:lpstr>Prevalence of Type 1 MI, Type 2 MI and Non-ischemic Myocardial Injury</vt:lpstr>
      <vt:lpstr>Are Type 2 MI’s and Non-ischemic Myocardial Injury Events Dangerous</vt:lpstr>
      <vt:lpstr>MI Size Then and Now</vt:lpstr>
      <vt:lpstr>The Problem</vt:lpstr>
      <vt:lpstr>The Solution</vt:lpstr>
      <vt:lpstr>Hypothesis and Aims</vt:lpstr>
      <vt:lpstr>PowerPoint Presentation</vt:lpstr>
      <vt:lpstr>PowerPoint Presentation</vt:lpstr>
      <vt:lpstr>PowerPoint Presentation</vt:lpstr>
      <vt:lpstr>Thank you for attention</vt:lpstr>
      <vt:lpstr>Collaborative MESA Effort</vt:lpstr>
      <vt:lpstr>PowerPoint Presentation</vt:lpstr>
      <vt:lpstr>Case Adjudication</vt:lpstr>
      <vt:lpstr>Case Adjudication</vt:lpstr>
      <vt:lpstr>Case Adjudication</vt:lpstr>
      <vt:lpstr>Case Adjudication</vt:lpstr>
      <vt:lpstr>PowerPoint Presentation</vt:lpstr>
      <vt:lpstr>Adjudication MI Characterization (not replacement of physician adjudication):</vt:lpstr>
      <vt:lpstr>Adjudication MI Characterization (not replacement of physician adjudication):</vt:lpstr>
      <vt:lpstr>Adjudication MI Characterization (not replacement of physician adjudication):</vt:lpstr>
      <vt:lpstr>Common Clinical Scenarios of MI Types and Non-ischemic Myocardial injury</vt:lpstr>
      <vt:lpstr>Default position for common clinical scenarios</vt:lpstr>
      <vt:lpstr>Default position for common clinical scenarios</vt:lpstr>
      <vt:lpstr>Default position for common clinical scenarios</vt:lpstr>
      <vt:lpstr>Default position for common clinical scenarios</vt:lpstr>
      <vt:lpstr>Peak cTn concentration among patients with type 1 MI, type 2 MI, or non-ischemic myocardial injury. </vt:lpstr>
      <vt:lpstr>Miss-classification in Clinical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Risk Prediction</dc:title>
  <dc:creator>Jewish Hospital &amp; St. Mary's Healthcare</dc:creator>
  <cp:lastModifiedBy>apdefi01</cp:lastModifiedBy>
  <cp:revision>210</cp:revision>
  <dcterms:created xsi:type="dcterms:W3CDTF">2014-01-30T17:40:20Z</dcterms:created>
  <dcterms:modified xsi:type="dcterms:W3CDTF">2019-03-26T13:39:30Z</dcterms:modified>
</cp:coreProperties>
</file>