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8"/>
  </p:notesMasterIdLst>
  <p:sldIdLst>
    <p:sldId id="256" r:id="rId4"/>
    <p:sldId id="265" r:id="rId5"/>
    <p:sldId id="257" r:id="rId6"/>
    <p:sldId id="258" r:id="rId7"/>
    <p:sldId id="268" r:id="rId8"/>
    <p:sldId id="267" r:id="rId9"/>
    <p:sldId id="269" r:id="rId10"/>
    <p:sldId id="270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23" autoAdjust="0"/>
  </p:normalViewPr>
  <p:slideViewPr>
    <p:cSldViewPr>
      <p:cViewPr varScale="1">
        <p:scale>
          <a:sx n="60" d="100"/>
          <a:sy n="60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6DFF-836E-4B7B-A97D-2A493B6F4B9A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01984-9DB9-45A7-8904-DFC7420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</a:p>
          <a:p>
            <a:pPr rtl="0" eaLnBrk="1" fontAlgn="ctr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1450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1389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1373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1437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1438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1217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01984-9DB9-45A7-8904-DFC7420F8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IMMEDIATE REFERRALS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?Suspected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tamponade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?Aortic aneurysm (measuring &gt;5.0 cm) or dissection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Intracardiac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abscess or obvious vegetation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Intracardiac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thrombus or mass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Pseudoaneurysm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?Significant arrhythmia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atrial fibrillation with heart rate &gt; 110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sustained ventricular arrhythmias, or NSVT &gt; 10 beats)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URGENT REFERRALS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?Severe left ventricular or right ventricular enlargement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?Severe stenosis of any valve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?Severe regurgitation of any valve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?Moderate or greater pericardial effusion without evidence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tamponade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?Atrial fibrillation with heart rate &lt; 110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ALERTS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?Mild or moderate stenosis of any valve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?Moderate mitral or aortic regurgitation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?Moderate or greater dynamic LVOT obstruction (gradient at rest or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Valsalva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&gt;40 mmHg)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?Intra-cardiac shunt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?Moderate to severe pulmonary hypertension (RVSP&gt;45 mmHg)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?Evidence of RV pressure or volume overload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?Low ejection fraction (&lt;40%) or wall motion abnormality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1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5% sample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analyzed each quarter are selected for QC reads.  This only includes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have had the complete read performed.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I’ve attached a QC report from last July that details the QC process.  It also includes Q1 QC results.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   QC measurements are finished for Q1-Q4.  We will be taking a look at the numbers soon and putting out a new report.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01984-9DB9-45A7-8904-DFC7420F8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2597 subjects from 24 studies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A8A65-7EEE-4D20-B7C6-40466B1FBB2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443" indent="-272863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45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803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611" indent="-218290" defTabSz="91409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19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77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35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932" indent="-218290" defTabSz="91409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27ABEC-6D37-064F-A1A3-A68DE1C6A829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1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Percentiles (10th, 25th and 50th) curves for 6-min walk distance (6MWD; —–: males; -----: females) compared with the mean (range) published data of the 6MWD for several important chronic diseases: primary pulmonary hypertension (•) 19, idiopathic pulmonary fibrosis (▪) 20, congestive heart failure subdivided into New York Heart Association (NYHA) stages II (□) and III–IV (○) 21, and chronic obstructive pulmonary disease subdivided into Global </a:t>
            </a:r>
            <a:r>
              <a:rPr lang="en-GB" altLang="en-US" dirty="0" err="1">
                <a:latin typeface="Arial" panose="020B0604020202020204" pitchFamily="34" charset="0"/>
                <a:cs typeface="msgothic" charset="0"/>
              </a:rPr>
              <a:t>Intitative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for Obstructive Lung Disease stages II (⋄) and III–IV (♦) 7.</a:t>
            </a:r>
          </a:p>
        </p:txBody>
      </p:sp>
    </p:spTree>
    <p:extLst>
      <p:ext uri="{BB962C8B-B14F-4D97-AF65-F5344CB8AC3E}">
        <p14:creationId xmlns:p14="http://schemas.microsoft.com/office/powerpoint/2010/main" val="185859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0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156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6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6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2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54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07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44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0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749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9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5100"/>
            <a:ext cx="2057400" cy="5595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019800" cy="5595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8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65100"/>
            <a:ext cx="8229600" cy="559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6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003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003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56025"/>
            <a:ext cx="4038600" cy="2005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56025"/>
            <a:ext cx="4038600" cy="2005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12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1608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26266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289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40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92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5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2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60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136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5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108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811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087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58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4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7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5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E3D1-F2D0-45F5-B8FD-CA6713C2F188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7E93-057A-4DAE-92F1-94D076387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rgbClr val="0000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66900"/>
            <a:ext cx="8229600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1363665"/>
            <a:ext cx="9144000" cy="904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 userDrawn="1"/>
        </p:nvSpPr>
        <p:spPr bwMode="auto">
          <a:xfrm>
            <a:off x="0" y="6765927"/>
            <a:ext cx="9144000" cy="920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FFFF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rebuchet MS" charset="0"/>
        <a:buChar char="—"/>
        <a:defRPr sz="2400">
          <a:solidFill>
            <a:srgbClr val="FFFF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E3D1-F2D0-45F5-B8FD-CA6713C2F1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7E93-057A-4DAE-92F1-94D076387C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2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mesa-nhlbi.org/MesaInternal/MESAEx5/Ex6HeartFailureComponentsDetails.aspx?Site=7&amp;R=EchoNoRCD12Wk" TargetMode="External"/><Relationship Id="rId12" Type="http://schemas.openxmlformats.org/officeDocument/2006/relationships/hyperlink" Target="https://www.mesa-nhlbi.org/MesaInternal/MESAEx5/Ex6HeartFailureComponentsDetails.aspx?Site=8&amp;R=EchoNoRCD8Wk" TargetMode="External"/><Relationship Id="rId13" Type="http://schemas.openxmlformats.org/officeDocument/2006/relationships/hyperlink" Target="https://www.mesa-nhlbi.org/MesaInternal/MESAEx5/Ex6HeartFailureComponentsDetails.aspx?Site=8&amp;R=EchoNoRCD12Wk" TargetMode="External"/><Relationship Id="rId14" Type="http://schemas.openxmlformats.org/officeDocument/2006/relationships/hyperlink" Target="https://www.mesa-nhlbi.org/MesaInternal/MESAEx5/Ex6HeartFailureComponentsDetails.aspx?Site=T&amp;R=EchoNoRCD8Wk" TargetMode="External"/><Relationship Id="rId15" Type="http://schemas.openxmlformats.org/officeDocument/2006/relationships/hyperlink" Target="https://www.mesa-nhlbi.org/MesaInternal/MESAEx5/Ex6HeartFailureComponentsDetails.aspx?Site=T&amp;R=EchoNoRCD12W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sa-nhlbi.org/MesaInternal/MESAEx5/Ex6HeartFailureComponentsDetails.aspx?Site=3&amp;R=EchoNoRCD8Wk" TargetMode="External"/><Relationship Id="rId3" Type="http://schemas.openxmlformats.org/officeDocument/2006/relationships/hyperlink" Target="https://www.mesa-nhlbi.org/MesaInternal/MESAEx5/Ex6HeartFailureComponentsDetails.aspx?Site=3&amp;R=EchoNoRCD12Wk" TargetMode="External"/><Relationship Id="rId4" Type="http://schemas.openxmlformats.org/officeDocument/2006/relationships/hyperlink" Target="https://www.mesa-nhlbi.org/MesaInternal/MESAEx5/Ex6HeartFailureComponentsDetails.aspx?Site=4&amp;R=EchoNoRCD8Wk" TargetMode="External"/><Relationship Id="rId5" Type="http://schemas.openxmlformats.org/officeDocument/2006/relationships/hyperlink" Target="https://www.mesa-nhlbi.org/MesaInternal/MESAEx5/Ex6HeartFailureComponentsDetails.aspx?Site=4&amp;R=EchoNoRCD12Wk" TargetMode="External"/><Relationship Id="rId6" Type="http://schemas.openxmlformats.org/officeDocument/2006/relationships/hyperlink" Target="https://www.mesa-nhlbi.org/MesaInternal/MESAEx5/Ex6HeartFailureComponentsDetails.aspx?Site=5&amp;R=EchoNoRCD8Wk" TargetMode="External"/><Relationship Id="rId7" Type="http://schemas.openxmlformats.org/officeDocument/2006/relationships/hyperlink" Target="https://www.mesa-nhlbi.org/MesaInternal/MESAEx5/Ex6HeartFailureComponentsDetails.aspx?Site=5&amp;R=EchoNoRCD12Wk" TargetMode="External"/><Relationship Id="rId8" Type="http://schemas.openxmlformats.org/officeDocument/2006/relationships/hyperlink" Target="https://www.mesa-nhlbi.org/MesaInternal/MESAEx5/Ex6HeartFailureComponentsDetails.aspx?Site=6&amp;R=EchoNoRCD8Wk" TargetMode="External"/><Relationship Id="rId9" Type="http://schemas.openxmlformats.org/officeDocument/2006/relationships/hyperlink" Target="https://www.mesa-nhlbi.org/MesaInternal/MESAEx5/Ex6HeartFailureComponentsDetails.aspx?Site=6&amp;R=EchoNoRCD12Wk" TargetMode="External"/><Relationship Id="rId10" Type="http://schemas.openxmlformats.org/officeDocument/2006/relationships/hyperlink" Target="https://www.mesa-nhlbi.org/MesaInternal/MESAEx5/Ex6HeartFailureComponentsDetails.aspx?Site=7&amp;R=EchoNoRCD8W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HF Steering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9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17638"/>
            <a:ext cx="6287283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353224"/>
            <a:ext cx="6791686" cy="49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2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229600" cy="2239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Of participants with 6MWT data, 26 (1%) had an adjudicated CHF event prior to 2014, 99% did not</a:t>
            </a:r>
          </a:p>
          <a:p>
            <a:pPr lvl="1"/>
            <a:r>
              <a:rPr lang="en-US" dirty="0" smtClean="0"/>
              <a:t>No HF: Mean 6MWT 412 meters, SD 96 </a:t>
            </a:r>
          </a:p>
          <a:p>
            <a:pPr lvl="1"/>
            <a:r>
              <a:rPr lang="en-US" dirty="0" smtClean="0"/>
              <a:t>HF: Mean 6MWT 355 meters, SD 104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"/>
            <a:ext cx="5117123" cy="37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regress total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age6 gender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i.race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Source |       SS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MS      Number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=     2,407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   F(6, 2400)      =    149.09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Model |  6060971.47         6  1010161.91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F        =    0.0000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Residual |  16261182.5     2,400  6775.49273   R-squared       =    0.2715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R-squared   =    0.2697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Total |    22322154     2,406  9277.70325   Root MSE        =    82.313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total6 |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   Std. Err.      t    P&gt;|t|     [95% Conf. Interval]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----------------------------+----------------------------------------------------------------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-39.9214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16.26691    -2.45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0.014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-71.82004   -8.022762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age6c |  -5.025246   .2123859   -23.66   0.000    -5.441725   -4.608767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gender1 |   45.48804   3.363233    13.53   0.000      38.8929    52.08318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race1c 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2: CHINESE-AMERICAN  |  -35.88144   5.296812    -6.77   0.000    -46.26824   -25.49464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3: black, AFRICAN-AMERICAN  |  -31.91609   4.277976    -7.46   0.000      -40.305   -23.52718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4: HISPANIC  |  -55.64631   4.509845   -12.34   0.000    -64.48991   -46.80272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_cons |   780.0883   15.78405    49.42   0.000     749.1365    811.0401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PRELIMINARY.  However adjusting for Exam 6 age, gender, and race, prior identification as incident HF associated with 39.9 meters lower walking distance.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5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0160" y="304800"/>
            <a:ext cx="8532000" cy="76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451" b="1" dirty="0">
                <a:latin typeface="Arial" panose="020B0604020202020204" pitchFamily="34" charset="0"/>
              </a:rPr>
              <a:t>Percentiles (10th, 25th and 50th) curves for 6-min walk distance (6MWD; —–: males; -----: females) compared with the mean (range) published data of the 6MWD for several important chronic diseases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01" y="979561"/>
            <a:ext cx="693072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9521" y="5779080"/>
            <a:ext cx="7810559" cy="6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270" dirty="0">
                <a:latin typeface="Arial" panose="020B0604020202020204" pitchFamily="34" charset="0"/>
              </a:rPr>
              <a:t>Primary pulmonary hypertension (•) idiopathic pulmonary fibrosis (▪), </a:t>
            </a:r>
            <a:endParaRPr lang="en-GB" altLang="en-US" sz="1451" dirty="0">
              <a:latin typeface="Arial" panose="020B0604020202020204" pitchFamily="34" charset="0"/>
            </a:endParaRPr>
          </a:p>
          <a:p>
            <a:r>
              <a:rPr lang="en-GB" altLang="en-US" sz="1451" dirty="0">
                <a:latin typeface="Arial" panose="020B0604020202020204" pitchFamily="34" charset="0"/>
              </a:rPr>
              <a:t>CHF subdivided into New York Heart Association (NYHA) stages II (□) and III–IV (○)</a:t>
            </a:r>
            <a:endParaRPr lang="en-GB" altLang="en-US" sz="1270" dirty="0">
              <a:latin typeface="Arial" panose="020B0604020202020204" pitchFamily="34" charset="0"/>
            </a:endParaRPr>
          </a:p>
          <a:p>
            <a:r>
              <a:rPr lang="en-GB" altLang="en-US" sz="1270" dirty="0">
                <a:latin typeface="Arial" panose="020B0604020202020204" pitchFamily="34" charset="0"/>
              </a:rPr>
              <a:t>COPD subdivided into Global Initiative for Obstructive Lung Disease stages II (⋄) and III–IV (♦).</a:t>
            </a:r>
            <a:endParaRPr lang="en-GB" altLang="en-US" sz="1270" b="1" dirty="0">
              <a:latin typeface="Arial" panose="020B0604020202020204" pitchFamily="34" charset="0"/>
            </a:endParaRPr>
          </a:p>
          <a:p>
            <a:endParaRPr lang="en-GB" altLang="en-US" sz="1089" b="1" dirty="0">
              <a:latin typeface="Arial" panose="020B0604020202020204" pitchFamily="34" charset="0"/>
            </a:endParaRPr>
          </a:p>
          <a:p>
            <a:r>
              <a:rPr lang="en-GB" altLang="en-US" sz="1089" b="1" dirty="0">
                <a:latin typeface="Arial" panose="020B0604020202020204" pitchFamily="34" charset="0"/>
              </a:rPr>
              <a:t>Casanova et al. </a:t>
            </a:r>
            <a:r>
              <a:rPr lang="en-GB" altLang="en-US" sz="1089" b="1" dirty="0" err="1">
                <a:latin typeface="Arial" panose="020B0604020202020204" pitchFamily="34" charset="0"/>
              </a:rPr>
              <a:t>Eur</a:t>
            </a:r>
            <a:r>
              <a:rPr lang="en-GB" altLang="en-US" sz="1089" b="1" dirty="0">
                <a:latin typeface="Arial" panose="020B0604020202020204" pitchFamily="34" charset="0"/>
              </a:rPr>
              <a:t> </a:t>
            </a:r>
            <a:r>
              <a:rPr lang="en-GB" altLang="en-US" sz="1089" b="1" dirty="0" err="1">
                <a:latin typeface="Arial" panose="020B0604020202020204" pitchFamily="34" charset="0"/>
              </a:rPr>
              <a:t>Respir</a:t>
            </a:r>
            <a:r>
              <a:rPr lang="en-GB" altLang="en-US" sz="1089" b="1" dirty="0">
                <a:latin typeface="Arial" panose="020B0604020202020204" pitchFamily="34" charset="0"/>
              </a:rPr>
              <a:t> J 2011;37:150-156</a:t>
            </a:r>
          </a:p>
        </p:txBody>
      </p:sp>
    </p:spTree>
    <p:extLst>
      <p:ext uri="{BB962C8B-B14F-4D97-AF65-F5344CB8AC3E}">
        <p14:creationId xmlns:p14="http://schemas.microsoft.com/office/powerpoint/2010/main" val="636993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3596" y="851975"/>
            <a:ext cx="4003263" cy="567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Arial"/>
                <a:cs typeface="Arial"/>
              </a:rPr>
              <a:t>All participants, all 6 sites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Questionnaires: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KCCQ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6MWT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Echocardiography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GE Vivid T8 2D, M-mode, color Doppler, tissue Doppler, speckle-tracking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Resting echo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Passive leg raise maneuver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Arterial tonometry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Fukuda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VaSera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Pulse-wave velocity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Augmentation index</a:t>
            </a:r>
          </a:p>
          <a:p>
            <a:pPr marL="1200150" lvl="2" indent="-285750"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Arterial waveform</a:t>
            </a:r>
          </a:p>
          <a:p>
            <a:endParaRPr lang="en-US" sz="1050" b="1" u="sng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000" b="1" u="sng" dirty="0" smtClean="0">
                <a:solidFill>
                  <a:srgbClr val="0000FF"/>
                </a:solidFill>
                <a:latin typeface="Arial"/>
                <a:cs typeface="Arial"/>
              </a:rPr>
              <a:t>Wake Forest (n=300)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Cardiopulmonary exercise test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1200150" lvl="2" indent="-285750">
              <a:buFont typeface="Wingdings" charset="2"/>
              <a:buChar char="Ø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63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Arial"/>
                <a:cs typeface="Arial"/>
              </a:rPr>
              <a:t>MESA Heart Failure Study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(Shah/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Bertoni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PIs)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30282" y="803750"/>
            <a:ext cx="0" cy="581915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639" y="851975"/>
            <a:ext cx="4003263" cy="650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/>
                <a:cs typeface="Arial"/>
              </a:rPr>
              <a:t>Specific Aims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Aim 1 (Prevalence): </a:t>
            </a:r>
            <a:r>
              <a:rPr lang="en-US" dirty="0" smtClean="0">
                <a:latin typeface="Arial"/>
                <a:cs typeface="Arial"/>
              </a:rPr>
              <a:t>Determine the prevalence of early HF</a:t>
            </a:r>
          </a:p>
          <a:p>
            <a:endParaRPr lang="en-US" sz="105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Aim 2 (Pathogenesis</a:t>
            </a:r>
            <a:r>
              <a:rPr lang="en-US" b="1" dirty="0">
                <a:latin typeface="Arial"/>
                <a:cs typeface="Arial"/>
              </a:rPr>
              <a:t>)</a:t>
            </a:r>
            <a:r>
              <a:rPr lang="en-US" b="1" dirty="0" smtClean="0">
                <a:latin typeface="Arial"/>
                <a:cs typeface="Arial"/>
              </a:rPr>
              <a:t>: </a:t>
            </a:r>
            <a:r>
              <a:rPr lang="en-US" dirty="0" smtClean="0">
                <a:latin typeface="Arial"/>
                <a:cs typeface="Arial"/>
              </a:rPr>
              <a:t>Examine associations </a:t>
            </a:r>
            <a:r>
              <a:rPr lang="en-US" dirty="0">
                <a:latin typeface="Arial"/>
                <a:cs typeface="Arial"/>
              </a:rPr>
              <a:t>between risk factors, biomarkers, and changes in risk factors with </a:t>
            </a:r>
            <a:r>
              <a:rPr lang="en-US" dirty="0" smtClean="0">
                <a:latin typeface="Arial"/>
                <a:cs typeface="Arial"/>
              </a:rPr>
              <a:t>early HF and its pathophysiologic markers: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Arial"/>
                <a:cs typeface="Arial"/>
              </a:rPr>
              <a:t>Cardiac mechanics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Arial"/>
                <a:cs typeface="Arial"/>
              </a:rPr>
              <a:t>Ventricular-arterial coupling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 smtClean="0">
                <a:latin typeface="Arial"/>
                <a:cs typeface="Arial"/>
              </a:rPr>
              <a:t>Myocardial pressure-stress relationships</a:t>
            </a:r>
          </a:p>
          <a:p>
            <a:endParaRPr lang="en-US" sz="105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Aim 3 (Phenomics): </a:t>
            </a:r>
            <a:r>
              <a:rPr lang="en-US" dirty="0" smtClean="0">
                <a:latin typeface="Arial"/>
                <a:cs typeface="Arial"/>
              </a:rPr>
              <a:t>Perform machine learning analyses of previously ascertained MESA quantitative data and relate risk factor phenotypic signatures to pathophysiologic markers and HF subtypes</a:t>
            </a:r>
          </a:p>
          <a:p>
            <a:pPr marL="1200150" lvl="2" indent="-285750">
              <a:buFont typeface="Wingdings" charset="2"/>
              <a:buChar char="Ø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29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1" y="479658"/>
            <a:ext cx="8686800" cy="60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1269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2299"/>
                </a:solidFill>
                <a:effectLst/>
                <a:latin typeface="Arial" pitchFamily="34" charset="0"/>
                <a:cs typeface="Arial" pitchFamily="34" charset="0"/>
              </a:rPr>
              <a:t>Exam 6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2299"/>
                </a:solidFill>
                <a:effectLst/>
                <a:latin typeface="Arial" pitchFamily="34" charset="0"/>
                <a:cs typeface="Arial" pitchFamily="34" charset="0"/>
              </a:rPr>
              <a:t>Heart Failure Components (all Selected)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76530"/>
              </p:ext>
            </p:extLst>
          </p:nvPr>
        </p:nvGraphicFramePr>
        <p:xfrm>
          <a:off x="304799" y="1219201"/>
          <a:ext cx="8458203" cy="2990352"/>
        </p:xfrm>
        <a:graphic>
          <a:graphicData uri="http://schemas.openxmlformats.org/drawingml/2006/table">
            <a:tbl>
              <a:tblPr/>
              <a:tblGrid>
                <a:gridCol w="1579123">
                  <a:extLst>
                    <a:ext uri="{9D8B030D-6E8A-4147-A177-3AD203B41FA5}">
                      <a16:colId xmlns="" xmlns:a16="http://schemas.microsoft.com/office/drawing/2014/main" val="158841386"/>
                    </a:ext>
                  </a:extLst>
                </a:gridCol>
                <a:gridCol w="842996">
                  <a:extLst>
                    <a:ext uri="{9D8B030D-6E8A-4147-A177-3AD203B41FA5}">
                      <a16:colId xmlns="" xmlns:a16="http://schemas.microsoft.com/office/drawing/2014/main" val="2091163139"/>
                    </a:ext>
                  </a:extLst>
                </a:gridCol>
                <a:gridCol w="1006014">
                  <a:extLst>
                    <a:ext uri="{9D8B030D-6E8A-4147-A177-3AD203B41FA5}">
                      <a16:colId xmlns="" xmlns:a16="http://schemas.microsoft.com/office/drawing/2014/main" val="3465646685"/>
                    </a:ext>
                  </a:extLst>
                </a:gridCol>
                <a:gridCol w="1006014">
                  <a:extLst>
                    <a:ext uri="{9D8B030D-6E8A-4147-A177-3AD203B41FA5}">
                      <a16:colId xmlns="" xmlns:a16="http://schemas.microsoft.com/office/drawing/2014/main" val="4106165243"/>
                    </a:ext>
                  </a:extLst>
                </a:gridCol>
                <a:gridCol w="1006014">
                  <a:extLst>
                    <a:ext uri="{9D8B030D-6E8A-4147-A177-3AD203B41FA5}">
                      <a16:colId xmlns="" xmlns:a16="http://schemas.microsoft.com/office/drawing/2014/main" val="4193677571"/>
                    </a:ext>
                  </a:extLst>
                </a:gridCol>
                <a:gridCol w="1006014">
                  <a:extLst>
                    <a:ext uri="{9D8B030D-6E8A-4147-A177-3AD203B41FA5}">
                      <a16:colId xmlns="" xmlns:a16="http://schemas.microsoft.com/office/drawing/2014/main" val="3782008627"/>
                    </a:ext>
                  </a:extLst>
                </a:gridCol>
                <a:gridCol w="1006014">
                  <a:extLst>
                    <a:ext uri="{9D8B030D-6E8A-4147-A177-3AD203B41FA5}">
                      <a16:colId xmlns="" xmlns:a16="http://schemas.microsoft.com/office/drawing/2014/main" val="2341515421"/>
                    </a:ext>
                  </a:extLst>
                </a:gridCol>
                <a:gridCol w="1006014">
                  <a:extLst>
                    <a:ext uri="{9D8B030D-6E8A-4147-A177-3AD203B41FA5}">
                      <a16:colId xmlns="" xmlns:a16="http://schemas.microsoft.com/office/drawing/2014/main" val="3802540460"/>
                    </a:ext>
                  </a:extLst>
                </a:gridCol>
              </a:tblGrid>
              <a:tr h="30508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Site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Selected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Echo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Arterial </a:t>
                      </a:r>
                      <a:br>
                        <a:rPr lang="en-US" sz="1600" b="1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Stiffness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Physical 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Activity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KCCQ-12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6MW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6MW 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Exclusion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74903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3: Wake Forest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341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229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232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327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326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281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38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577942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4: Columbia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544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500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497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497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498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411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82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0577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5: Johns Hopkins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450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418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417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423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423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349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74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2295390"/>
                  </a:ext>
                </a:extLst>
              </a:tr>
              <a:tr h="228313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6: Minnesota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568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547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525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555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555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447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99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8157623"/>
                  </a:ext>
                </a:extLst>
              </a:tr>
              <a:tr h="228313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7: Northwestern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654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647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632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645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650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496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147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40245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8: UCLA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525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506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492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517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516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461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52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0064416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Total</a:t>
                      </a: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3082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</a:endParaRP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2847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92%</a:t>
                      </a:r>
                      <a:endParaRPr lang="en-US" sz="1600" dirty="0">
                        <a:effectLst/>
                      </a:endParaRP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2795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91%</a:t>
                      </a:r>
                      <a:endParaRPr lang="en-US" sz="1600" dirty="0">
                        <a:effectLst/>
                      </a:endParaRP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2964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96%</a:t>
                      </a:r>
                      <a:endParaRPr lang="en-US" sz="1600" dirty="0">
                        <a:effectLst/>
                      </a:endParaRP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2968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94%</a:t>
                      </a:r>
                      <a:endParaRPr lang="en-US" sz="1600" dirty="0">
                        <a:effectLst/>
                      </a:endParaRP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2445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79%</a:t>
                      </a:r>
                      <a:endParaRPr lang="en-US" sz="1600" dirty="0">
                        <a:effectLst/>
                      </a:endParaRP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492</a:t>
                      </a:r>
                    </a:p>
                    <a:p>
                      <a:pPr algn="ctr"/>
                      <a:endParaRPr lang="en-US" sz="1600" dirty="0">
                        <a:effectLst/>
                      </a:endParaRPr>
                    </a:p>
                  </a:txBody>
                  <a:tcPr marL="34497" marR="34497" marT="34497" marB="34497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007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57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1" y="210979"/>
            <a:ext cx="8686800" cy="174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1269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002299"/>
                </a:solidFill>
                <a:effectLst/>
                <a:latin typeface="Arial" pitchFamily="34" charset="0"/>
                <a:cs typeface="Arial" pitchFamily="34" charset="0"/>
              </a:rPr>
              <a:t>Exam 6 Echocardiogram Reading Center Data Status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691574"/>
              </p:ext>
            </p:extLst>
          </p:nvPr>
        </p:nvGraphicFramePr>
        <p:xfrm>
          <a:off x="457200" y="1776357"/>
          <a:ext cx="8229600" cy="4167953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84222014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145410057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739282558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560257917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1799934873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408808548"/>
                    </a:ext>
                  </a:extLst>
                </a:gridCol>
              </a:tblGrid>
              <a:tr h="896048">
                <a:tc>
                  <a:txBody>
                    <a:bodyPr/>
                    <a:lstStyle/>
                    <a:p>
                      <a:r>
                        <a:rPr lang="en-US" sz="1800"/>
                        <a:t>Site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Echo</a:t>
                      </a:r>
                    </a:p>
                    <a:p>
                      <a:r>
                        <a:rPr lang="en-US" sz="1800" dirty="0" smtClean="0"/>
                        <a:t>completed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Echo data </a:t>
                      </a:r>
                      <a:br>
                        <a:rPr lang="en-US" sz="1800"/>
                      </a:br>
                      <a:r>
                        <a:rPr lang="en-US" sz="1800"/>
                        <a:t>received at CC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Echo data </a:t>
                      </a:r>
                      <a:br>
                        <a:rPr lang="en-US" sz="1800"/>
                      </a:br>
                      <a:r>
                        <a:rPr lang="en-US" sz="1800"/>
                        <a:t>not received at CC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 Echo data </a:t>
                      </a:r>
                      <a:br>
                        <a:rPr lang="en-US" sz="1800"/>
                      </a:br>
                      <a:r>
                        <a:rPr lang="en-US" sz="1800"/>
                        <a:t>after 8 weeks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 Echo data </a:t>
                      </a:r>
                      <a:br>
                        <a:rPr lang="en-US" sz="1800"/>
                      </a:br>
                      <a:r>
                        <a:rPr lang="en-US" sz="1800"/>
                        <a:t>after 12 weeks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256707"/>
                  </a:ext>
                </a:extLst>
              </a:tr>
              <a:tr h="62267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3: Wake Forest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229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227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4836D"/>
                          </a:solidFill>
                          <a:effectLst/>
                          <a:hlinkClick r:id="rId2"/>
                        </a:rPr>
                        <a:t>0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4836D"/>
                          </a:solidFill>
                          <a:effectLst/>
                          <a:hlinkClick r:id="rId3"/>
                        </a:rPr>
                        <a:t>0</a:t>
                      </a:r>
                      <a:endParaRPr lang="en-US" sz="180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687028"/>
                  </a:ext>
                </a:extLst>
              </a:tr>
              <a:tr h="3493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4: Columbia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500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495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4836D"/>
                          </a:solidFill>
                          <a:effectLst/>
                          <a:hlinkClick r:id="rId4"/>
                        </a:rPr>
                        <a:t>0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4836D"/>
                          </a:solidFill>
                          <a:effectLst/>
                          <a:hlinkClick r:id="rId5"/>
                        </a:rPr>
                        <a:t>0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552471"/>
                  </a:ext>
                </a:extLst>
              </a:tr>
              <a:tr h="62267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5: Johns Hopkins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418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418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4836D"/>
                          </a:solidFill>
                          <a:effectLst/>
                          <a:hlinkClick r:id="rId6"/>
                        </a:rPr>
                        <a:t>0</a:t>
                      </a:r>
                      <a:endParaRPr lang="en-US" sz="180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4836D"/>
                          </a:solidFill>
                          <a:effectLst/>
                          <a:hlinkClick r:id="rId7"/>
                        </a:rPr>
                        <a:t>0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2890703"/>
                  </a:ext>
                </a:extLst>
              </a:tr>
              <a:tr h="3493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6: Minnesota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547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547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4836D"/>
                          </a:solidFill>
                          <a:effectLst/>
                          <a:hlinkClick r:id="rId8"/>
                        </a:rPr>
                        <a:t>0</a:t>
                      </a:r>
                      <a:endParaRPr lang="en-US" sz="180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4836D"/>
                          </a:solidFill>
                          <a:effectLst/>
                          <a:hlinkClick r:id="rId9"/>
                        </a:rPr>
                        <a:t>0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5724309"/>
                  </a:ext>
                </a:extLst>
              </a:tr>
              <a:tr h="622678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7: Northwestern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647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645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4836D"/>
                          </a:solidFill>
                          <a:effectLst/>
                          <a:hlinkClick r:id="rId10"/>
                        </a:rPr>
                        <a:t>0</a:t>
                      </a:r>
                      <a:endParaRPr lang="en-US" sz="180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4836D"/>
                          </a:solidFill>
                          <a:effectLst/>
                          <a:hlinkClick r:id="rId11"/>
                        </a:rPr>
                        <a:t>0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905180"/>
                  </a:ext>
                </a:extLst>
              </a:tr>
              <a:tr h="3493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8: UCLA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506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506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4836D"/>
                          </a:solidFill>
                          <a:effectLst/>
                          <a:hlinkClick r:id="rId12"/>
                        </a:rPr>
                        <a:t>0</a:t>
                      </a:r>
                      <a:endParaRPr lang="en-US" sz="180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4836D"/>
                          </a:solidFill>
                          <a:effectLst/>
                          <a:hlinkClick r:id="rId13"/>
                        </a:rPr>
                        <a:t>0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385744"/>
                  </a:ext>
                </a:extLst>
              </a:tr>
              <a:tr h="3493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Total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2847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2838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4836D"/>
                          </a:solidFill>
                          <a:effectLst/>
                          <a:hlinkClick r:id="rId14"/>
                        </a:rPr>
                        <a:t>0</a:t>
                      </a:r>
                      <a:endParaRPr lang="en-US" sz="180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4836D"/>
                          </a:solidFill>
                          <a:effectLst/>
                          <a:hlinkClick r:id="rId15"/>
                        </a:rPr>
                        <a:t>0</a:t>
                      </a:r>
                      <a:endParaRPr lang="en-US" sz="1800" dirty="0"/>
                    </a:p>
                  </a:txBody>
                  <a:tcPr marL="37968" marR="37968" marT="37968" marB="37968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234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16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Georgia" charset="0"/>
              </a:rPr>
              <a:t>MESA Exam 6: Echo alerts</a:t>
            </a:r>
            <a:endParaRPr lang="en-US" sz="4800" dirty="0">
              <a:latin typeface="Georgi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624"/>
            <a:ext cx="8393113" cy="4665663"/>
          </a:xfrm>
        </p:spPr>
        <p:txBody>
          <a:bodyPr/>
          <a:lstStyle/>
          <a:p>
            <a:r>
              <a:rPr lang="en-US" dirty="0" smtClean="0"/>
              <a:t>Total number of </a:t>
            </a:r>
            <a:r>
              <a:rPr lang="en-US" dirty="0" err="1" smtClean="0"/>
              <a:t>echos</a:t>
            </a:r>
            <a:r>
              <a:rPr lang="en-US" dirty="0" smtClean="0"/>
              <a:t> received at Echo Reading Center as of 3/22/18: n=2864 (n=2276 at Fall 2017 SC meeting)</a:t>
            </a:r>
          </a:p>
          <a:p>
            <a:r>
              <a:rPr lang="en-US" dirty="0" smtClean="0"/>
              <a:t>Referrals/alerts:</a:t>
            </a:r>
          </a:p>
          <a:p>
            <a:pPr lvl="1"/>
            <a:r>
              <a:rPr lang="en-US" dirty="0" smtClean="0"/>
              <a:t>Immediate referrals: 	3/2864 (0.1%)</a:t>
            </a:r>
          </a:p>
          <a:p>
            <a:pPr lvl="1"/>
            <a:r>
              <a:rPr lang="en-US" dirty="0" smtClean="0"/>
              <a:t>Urgent referrals: 		48/2864 (1.7%)</a:t>
            </a:r>
          </a:p>
          <a:p>
            <a:pPr lvl="1"/>
            <a:r>
              <a:rPr lang="en-US" dirty="0" smtClean="0"/>
              <a:t>Routine alerts: 		257/2864 (9.0%)</a:t>
            </a:r>
          </a:p>
          <a:p>
            <a:pPr lvl="1"/>
            <a:r>
              <a:rPr lang="en-US" dirty="0" smtClean="0"/>
              <a:t>No alert: 			2556/2864 (89.2%)</a:t>
            </a:r>
            <a:endParaRPr lang="en-US" dirty="0"/>
          </a:p>
          <a:p>
            <a:pPr eaLnBrk="1" hangingPunct="1"/>
            <a:endParaRPr lang="en-US" sz="4400" dirty="0">
              <a:latin typeface="Trebuchet MS" charset="0"/>
            </a:endParaRPr>
          </a:p>
          <a:p>
            <a:pPr lvl="1" eaLnBrk="1" hangingPunct="1"/>
            <a:endParaRPr lang="en-US" sz="36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7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3437"/>
            <a:ext cx="9143999" cy="109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1269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/>
            <a:r>
              <a:rPr lang="en-US" altLang="en-US" sz="3200" b="1" dirty="0" smtClean="0">
                <a:solidFill>
                  <a:srgbClr val="002299"/>
                </a:solidFill>
              </a:rPr>
              <a:t>MESA Exam 6: </a:t>
            </a:r>
          </a:p>
          <a:p>
            <a:pPr algn="ctr" defTabSz="914400"/>
            <a:r>
              <a:rPr lang="en-US" altLang="en-US" sz="3200" b="1" dirty="0" smtClean="0">
                <a:solidFill>
                  <a:srgbClr val="002299"/>
                </a:solidFill>
              </a:rPr>
              <a:t>Echo Quality Scores by Site</a:t>
            </a:r>
            <a:endParaRPr lang="en-US" altLang="en-US" sz="2800" b="1" dirty="0" smtClean="0">
              <a:solidFill>
                <a:srgbClr val="0022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0" y="1479416"/>
            <a:ext cx="8095686" cy="44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1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800" dirty="0" smtClean="0"/>
              <a:t>Speckle (tissue) tracking</a:t>
            </a:r>
          </a:p>
        </p:txBody>
      </p:sp>
      <p:pic>
        <p:nvPicPr>
          <p:cNvPr id="11" name="2DS66_08872786_BUSCH_18_08_2010_4CH_SL.AVI">
            <a:hlinkClick r:id="" action="ppaction://media"/>
          </p:cNvPr>
          <p:cNvPicPr>
            <a:picLocks noGrp="1" noChangeAspect="1"/>
          </p:cNvPicPr>
          <p:nvPr>
            <p:ph sz="half"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245" y="1415250"/>
            <a:ext cx="3955181" cy="4223550"/>
          </a:xfrm>
          <a:prstGeom prst="rect">
            <a:avLst/>
          </a:prstGeom>
          <a:noFill/>
          <a:ln w="19050" cmpd="sng">
            <a:solidFill>
              <a:srgbClr val="B1E6FF"/>
            </a:solidFill>
            <a:miter lim="800000"/>
            <a:headEnd type="none" w="lg" len="lg"/>
            <a:tailEnd type="none" w="lg" len="med"/>
          </a:ln>
        </p:spPr>
      </p:pic>
      <p:pic>
        <p:nvPicPr>
          <p:cNvPr id="12" name="Picture 11" descr="2DS66_12071946_COBBS_04_02_2010_4CH_SL.JPG"/>
          <p:cNvPicPr>
            <a:picLocks noChangeAspect="1"/>
          </p:cNvPicPr>
          <p:nvPr/>
        </p:nvPicPr>
        <p:blipFill rotWithShape="1">
          <a:blip r:embed="rId6" cstate="print"/>
          <a:srcRect l="33401"/>
          <a:stretch/>
        </p:blipFill>
        <p:spPr>
          <a:xfrm>
            <a:off x="4465592" y="1458892"/>
            <a:ext cx="4423729" cy="4820548"/>
          </a:xfrm>
          <a:prstGeom prst="rect">
            <a:avLst/>
          </a:prstGeom>
          <a:solidFill>
            <a:schemeClr val="bg1"/>
          </a:solidFill>
          <a:ln>
            <a:solidFill>
              <a:srgbClr val="B1E6FF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6194202" y="3459906"/>
            <a:ext cx="1107996" cy="2436529"/>
            <a:chOff x="6194202" y="3688506"/>
            <a:chExt cx="1107996" cy="243652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746929" y="4091621"/>
              <a:ext cx="0" cy="64008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46929" y="5151030"/>
              <a:ext cx="0" cy="640080"/>
            </a:xfrm>
            <a:prstGeom prst="straightConnector1">
              <a:avLst/>
            </a:prstGeom>
            <a:ln w="76200" cmpd="sng">
              <a:solidFill>
                <a:srgbClr val="00FF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208546" y="3688506"/>
              <a:ext cx="105671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6600"/>
                  </a:solidFill>
                  <a:latin typeface="Arial" charset="0"/>
                </a:rPr>
                <a:t>WORSE</a:t>
              </a:r>
              <a:endParaRPr lang="en-US" b="1" dirty="0">
                <a:solidFill>
                  <a:srgbClr val="FF6600"/>
                </a:solidFill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4202" y="5755703"/>
              <a:ext cx="110799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FF00"/>
                  </a:solidFill>
                  <a:latin typeface="Arial" charset="0"/>
                </a:rPr>
                <a:t>BETTER</a:t>
              </a:r>
              <a:endParaRPr lang="en-US" b="1" dirty="0">
                <a:solidFill>
                  <a:srgbClr val="00FF00"/>
                </a:solidFill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66653" y="1878908"/>
            <a:ext cx="4642166" cy="120032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Arial" charset="0"/>
              </a:rPr>
              <a:t>LV longitudinal systolic strain: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FFFF"/>
                </a:solidFill>
                <a:latin typeface="Arial" charset="0"/>
              </a:rPr>
              <a:t>Marker of the health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FFFF"/>
                </a:solidFill>
                <a:latin typeface="Arial" charset="0"/>
              </a:rPr>
              <a:t>of the subendocardium</a:t>
            </a:r>
            <a:endParaRPr lang="en-US" sz="2400" b="1" i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754469"/>
            <a:ext cx="4206875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Absolute longitudinal strain: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lower limit of 95% CI = &lt;18.9%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Yingchoncharoen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T et al, </a:t>
            </a:r>
            <a:r>
              <a:rPr lang="en-US" sz="1600" i="1" dirty="0" smtClean="0">
                <a:solidFill>
                  <a:schemeClr val="bg1"/>
                </a:solidFill>
                <a:latin typeface="Arial" charset="0"/>
              </a:rPr>
              <a:t>JASE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 2013)</a:t>
            </a:r>
            <a:endParaRPr lang="en-US" sz="1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0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Georgia" charset="0"/>
              </a:rPr>
              <a:t>LVEF vs. longitudinal systolic strain</a:t>
            </a:r>
            <a:endParaRPr lang="en-US" sz="4800" dirty="0">
              <a:latin typeface="Georgia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93113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MESA 6 participants with both LVEF and longitudinal strain values: n=2,692</a:t>
            </a:r>
          </a:p>
          <a:p>
            <a:r>
              <a:rPr lang="en-US" dirty="0" smtClean="0"/>
              <a:t>Pearson correlation: R=0.58, p&lt;0.0001</a:t>
            </a:r>
          </a:p>
          <a:p>
            <a:r>
              <a:rPr lang="en-US" dirty="0" smtClean="0"/>
              <a:t>Abnormal LVEF:</a:t>
            </a:r>
          </a:p>
          <a:p>
            <a:pPr lvl="1"/>
            <a:r>
              <a:rPr lang="en-US" dirty="0" smtClean="0"/>
              <a:t>LVEF &lt; 55%: n=126/2692 = 4.8%</a:t>
            </a:r>
          </a:p>
          <a:p>
            <a:pPr lvl="1"/>
            <a:r>
              <a:rPr lang="en-US" dirty="0" smtClean="0"/>
              <a:t>LVEF &lt; 50%: n=54/2692 = 2.0%</a:t>
            </a:r>
          </a:p>
          <a:p>
            <a:r>
              <a:rPr lang="en-US" dirty="0" smtClean="0"/>
              <a:t>Abnormal longitudinal strain (LS): </a:t>
            </a:r>
          </a:p>
          <a:p>
            <a:pPr lvl="1"/>
            <a:r>
              <a:rPr lang="en-US" dirty="0" smtClean="0"/>
              <a:t>Absolute LS &lt; 18.9%: n=1097/2692 = 40.7%</a:t>
            </a:r>
          </a:p>
          <a:p>
            <a:pPr lvl="1"/>
            <a:r>
              <a:rPr lang="en-US" dirty="0" smtClean="0"/>
              <a:t>Absolute LS &lt; 17.0%: n=490/2692 = 18.2%</a:t>
            </a:r>
          </a:p>
          <a:p>
            <a:r>
              <a:rPr lang="en-US" dirty="0" smtClean="0"/>
              <a:t>LS correlations: age (R=-0.06), male (R=-0.17), height (R=-0.14), weight (R=-0.15), BMI (R=-0.09)</a:t>
            </a:r>
            <a:endParaRPr lang="en-US" dirty="0"/>
          </a:p>
          <a:p>
            <a:pPr eaLnBrk="1" hangingPunct="1"/>
            <a:endParaRPr lang="en-US" sz="4400" dirty="0">
              <a:latin typeface="Trebuchet MS" charset="0"/>
            </a:endParaRPr>
          </a:p>
          <a:p>
            <a:pPr lvl="1" eaLnBrk="1" hangingPunct="1"/>
            <a:endParaRPr lang="en-US" sz="36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6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6MWT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417638"/>
            <a:ext cx="5117123" cy="3745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334000"/>
            <a:ext cx="810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N=2408 </a:t>
            </a:r>
          </a:p>
          <a:p>
            <a:r>
              <a:rPr lang="en-US" dirty="0" smtClean="0"/>
              <a:t>Mean age 73 years, 53% female, 41% White, 13% Chinese, 25% Black, 21% Hispanic</a:t>
            </a:r>
          </a:p>
          <a:p>
            <a:endParaRPr lang="en-US" dirty="0" smtClean="0"/>
          </a:p>
          <a:p>
            <a:r>
              <a:rPr lang="en-US" dirty="0" smtClean="0"/>
              <a:t>Mean Distance </a:t>
            </a:r>
            <a:r>
              <a:rPr lang="en-US" dirty="0"/>
              <a:t>412 meters, </a:t>
            </a:r>
            <a:r>
              <a:rPr lang="en-US" dirty="0" err="1"/>
              <a:t>std</a:t>
            </a:r>
            <a:r>
              <a:rPr lang="en-US" dirty="0"/>
              <a:t> </a:t>
            </a:r>
            <a:r>
              <a:rPr lang="en-US" dirty="0" smtClean="0"/>
              <a:t>dev </a:t>
            </a:r>
            <a:r>
              <a:rPr lang="en-US" dirty="0"/>
              <a:t>96.  25</a:t>
            </a:r>
            <a:r>
              <a:rPr lang="en-US" dirty="0" smtClean="0"/>
              <a:t>% </a:t>
            </a:r>
            <a:r>
              <a:rPr lang="en-US" dirty="0" err="1" smtClean="0"/>
              <a:t>pctile</a:t>
            </a:r>
            <a:r>
              <a:rPr lang="en-US" dirty="0" smtClean="0"/>
              <a:t> </a:t>
            </a:r>
            <a:r>
              <a:rPr lang="en-US" dirty="0"/>
              <a:t>348 Median 410, 75% </a:t>
            </a:r>
            <a:r>
              <a:rPr lang="en-US" dirty="0" smtClean="0"/>
              <a:t>476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6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1696</Words>
  <Application>Microsoft Macintosh PowerPoint</Application>
  <PresentationFormat>On-screen Show (4:3)</PresentationFormat>
  <Paragraphs>261</Paragraphs>
  <Slides>14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6_Default Design</vt:lpstr>
      <vt:lpstr>1_Office Theme</vt:lpstr>
      <vt:lpstr>Early HF Steering</vt:lpstr>
      <vt:lpstr>PowerPoint Presentation</vt:lpstr>
      <vt:lpstr>PowerPoint Presentation</vt:lpstr>
      <vt:lpstr>PowerPoint Presentation</vt:lpstr>
      <vt:lpstr>MESA Exam 6: Echo alerts</vt:lpstr>
      <vt:lpstr>PowerPoint Presentation</vt:lpstr>
      <vt:lpstr>Speckle (tissue) tracking</vt:lpstr>
      <vt:lpstr>LVEF vs. longitudinal systolic strain</vt:lpstr>
      <vt:lpstr>Preliminary 6MWT results</vt:lpstr>
      <vt:lpstr>PowerPoint Presentation</vt:lpstr>
      <vt:lpstr>PowerPoint Presentation</vt:lpstr>
      <vt:lpstr>PowerPoint Presentation</vt:lpstr>
      <vt:lpstr>Regression</vt:lpstr>
      <vt:lpstr>PowerPoint Presentation</vt:lpstr>
    </vt:vector>
  </TitlesOfParts>
  <Company>WFUHS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HF Steering</dc:title>
  <dc:creator>WFBMC</dc:creator>
  <cp:lastModifiedBy>Ben Freed</cp:lastModifiedBy>
  <cp:revision>32</cp:revision>
  <dcterms:created xsi:type="dcterms:W3CDTF">2017-04-14T21:32:05Z</dcterms:created>
  <dcterms:modified xsi:type="dcterms:W3CDTF">2018-03-28T03:54:31Z</dcterms:modified>
</cp:coreProperties>
</file>