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8"/>
  </p:notesMasterIdLst>
  <p:sldIdLst>
    <p:sldId id="257" r:id="rId2"/>
    <p:sldId id="273" r:id="rId3"/>
    <p:sldId id="266" r:id="rId4"/>
    <p:sldId id="319" r:id="rId5"/>
    <p:sldId id="267" r:id="rId6"/>
    <p:sldId id="269" r:id="rId7"/>
    <p:sldId id="306" r:id="rId8"/>
    <p:sldId id="320" r:id="rId9"/>
    <p:sldId id="312" r:id="rId10"/>
    <p:sldId id="270" r:id="rId11"/>
    <p:sldId id="321" r:id="rId12"/>
    <p:sldId id="271" r:id="rId13"/>
    <p:sldId id="322" r:id="rId14"/>
    <p:sldId id="303" r:id="rId15"/>
    <p:sldId id="324" r:id="rId16"/>
    <p:sldId id="308" r:id="rId17"/>
    <p:sldId id="326" r:id="rId18"/>
    <p:sldId id="305" r:id="rId19"/>
    <p:sldId id="317" r:id="rId20"/>
    <p:sldId id="325" r:id="rId21"/>
    <p:sldId id="314" r:id="rId22"/>
    <p:sldId id="293" r:id="rId23"/>
    <p:sldId id="294" r:id="rId24"/>
    <p:sldId id="310" r:id="rId25"/>
    <p:sldId id="311" r:id="rId26"/>
    <p:sldId id="304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692"/>
    <p:restoredTop sz="91461"/>
  </p:normalViewPr>
  <p:slideViewPr>
    <p:cSldViewPr snapToGrid="0" snapToObjects="1">
      <p:cViewPr>
        <p:scale>
          <a:sx n="90" d="100"/>
          <a:sy n="90" d="100"/>
        </p:scale>
        <p:origin x="1392" y="14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85" d="100"/>
        <a:sy n="85" d="100"/>
      </p:scale>
      <p:origin x="0" y="0"/>
    </p:cViewPr>
  </p:notesTextViewPr>
  <p:sorterViewPr>
    <p:cViewPr>
      <p:scale>
        <a:sx n="163" d="100"/>
        <a:sy n="163" d="100"/>
      </p:scale>
      <p:origin x="0" y="0"/>
    </p:cViewPr>
  </p:sorterViewPr>
  <p:notesViewPr>
    <p:cSldViewPr snapToGrid="0" snapToObjects="1">
      <p:cViewPr varScale="1">
        <p:scale>
          <a:sx n="74" d="100"/>
          <a:sy n="74" d="100"/>
        </p:scale>
        <p:origin x="2536" y="1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539A-3B4B-A05A-A40A670949F5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12BD-CF4F-AF5B-80271128B6F6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12BD-CF4F-AF5B-80271128B6F6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2BD-CF4F-AF5B-80271128B6F6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2BD-CF4F-AF5B-80271128B6F6}"/>
              </c:ext>
            </c:extLst>
          </c:dPt>
          <c:errBars>
            <c:errBarType val="both"/>
            <c:errValType val="cust"/>
            <c:noEndCap val="0"/>
            <c:plus>
              <c:numRef>
                <c:f>Sheet1!$E$3:$E$11</c:f>
                <c:numCache>
                  <c:formatCode>General</c:formatCode>
                  <c:ptCount val="9"/>
                  <c:pt idx="0">
                    <c:v>0</c:v>
                  </c:pt>
                  <c:pt idx="1">
                    <c:v>3.5</c:v>
                  </c:pt>
                  <c:pt idx="2">
                    <c:v>3.9</c:v>
                  </c:pt>
                  <c:pt idx="3">
                    <c:v>4.7</c:v>
                  </c:pt>
                  <c:pt idx="5">
                    <c:v>0</c:v>
                  </c:pt>
                  <c:pt idx="6">
                    <c:v>3.3</c:v>
                  </c:pt>
                  <c:pt idx="7">
                    <c:v>3.5</c:v>
                  </c:pt>
                  <c:pt idx="8">
                    <c:v>4</c:v>
                  </c:pt>
                </c:numCache>
              </c:numRef>
            </c:plus>
            <c:minus>
              <c:numRef>
                <c:f>Sheet1!$E$3:$E$11</c:f>
                <c:numCache>
                  <c:formatCode>General</c:formatCode>
                  <c:ptCount val="9"/>
                  <c:pt idx="0">
                    <c:v>0</c:v>
                  </c:pt>
                  <c:pt idx="1">
                    <c:v>3.5</c:v>
                  </c:pt>
                  <c:pt idx="2">
                    <c:v>3.9</c:v>
                  </c:pt>
                  <c:pt idx="3">
                    <c:v>4.7</c:v>
                  </c:pt>
                  <c:pt idx="5">
                    <c:v>0</c:v>
                  </c:pt>
                  <c:pt idx="6">
                    <c:v>3.3</c:v>
                  </c:pt>
                  <c:pt idx="7">
                    <c:v>3.5</c:v>
                  </c:pt>
                  <c:pt idx="8">
                    <c:v>4</c:v>
                  </c:pt>
                </c:numCache>
              </c:numRef>
            </c:minus>
            <c:spPr>
              <a:noFill/>
              <a:ln w="222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numRef>
              <c:f>Sheet1!$A$3:$A$11</c:f>
              <c:numCache>
                <c:formatCode>General</c:formatCode>
                <c:ptCount val="9"/>
              </c:numCache>
            </c:numRef>
          </c:cat>
          <c:val>
            <c:numRef>
              <c:f>Sheet1!$B$3:$B$11</c:f>
              <c:numCache>
                <c:formatCode>General</c:formatCode>
                <c:ptCount val="9"/>
                <c:pt idx="0">
                  <c:v>0</c:v>
                </c:pt>
                <c:pt idx="1">
                  <c:v>-6.6</c:v>
                </c:pt>
                <c:pt idx="2">
                  <c:v>-2.8</c:v>
                </c:pt>
                <c:pt idx="3">
                  <c:v>1.4</c:v>
                </c:pt>
                <c:pt idx="5">
                  <c:v>0</c:v>
                </c:pt>
                <c:pt idx="6">
                  <c:v>-1.1000000000000001</c:v>
                </c:pt>
                <c:pt idx="7">
                  <c:v>0.5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10-AA4D-9E20-81F7B9C9AC0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Sheet1!$A$3:$A$11</c:f>
              <c:numCache>
                <c:formatCode>General</c:formatCode>
                <c:ptCount val="9"/>
              </c:numCache>
            </c:numRef>
          </c:cat>
          <c:val>
            <c:numRef>
              <c:f>Sheet1!$C$3:$C$11</c:f>
              <c:numCache>
                <c:formatCode>General</c:formatCode>
                <c:ptCount val="9"/>
              </c:numCache>
            </c:numRef>
          </c:val>
          <c:extLst>
            <c:ext xmlns:c16="http://schemas.microsoft.com/office/drawing/2014/chart" uri="{C3380CC4-5D6E-409C-BE32-E72D297353CC}">
              <c16:uniqueId val="{00000001-F010-AA4D-9E20-81F7B9C9AC0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Sheet1!$A$3:$A$11</c:f>
              <c:numCache>
                <c:formatCode>General</c:formatCode>
                <c:ptCount val="9"/>
              </c:numCache>
            </c:numRef>
          </c:cat>
          <c:val>
            <c:numRef>
              <c:f>Sheet1!$D$3:$D$11</c:f>
              <c:numCache>
                <c:formatCode>General</c:formatCode>
                <c:ptCount val="9"/>
              </c:numCache>
            </c:numRef>
          </c:val>
          <c:extLst>
            <c:ext xmlns:c16="http://schemas.microsoft.com/office/drawing/2014/chart" uri="{C3380CC4-5D6E-409C-BE32-E72D297353CC}">
              <c16:uniqueId val="{00000002-F010-AA4D-9E20-81F7B9C9AC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73"/>
        <c:axId val="925360464"/>
        <c:axId val="925312080"/>
      </c:barChart>
      <c:catAx>
        <c:axId val="925360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254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25312080"/>
        <c:crosses val="autoZero"/>
        <c:auto val="1"/>
        <c:lblAlgn val="ctr"/>
        <c:lblOffset val="100"/>
        <c:noMultiLvlLbl val="0"/>
      </c:catAx>
      <c:valAx>
        <c:axId val="925312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25360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E783FE-E1E6-C649-9C38-BF96A227AE29}" type="datetimeFigureOut">
              <a:rPr lang="en-US" smtClean="0"/>
              <a:t>3/26/19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F88234-AC50-924B-B94F-E2A3589462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141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664A7492-787A-BC44-9FFA-50BC7FF82769}" type="slidenum">
              <a:rPr lang="en-US" altLang="zh-CN" sz="1200"/>
              <a:pPr/>
              <a:t>1</a:t>
            </a:fld>
            <a:endParaRPr lang="en-US" altLang="zh-CN" sz="1200" dirty="0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zh-CN" altLang="en-US">
              <a:latin typeface="Times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5494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AEA23-7E1C-B349-B982-DCE68D9EEEF3}" type="slidenum">
              <a:rPr lang="en-US" altLang="en-US" smtClean="0"/>
              <a:pPr/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619016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AEA23-7E1C-B349-B982-DCE68D9EEEF3}" type="slidenum">
              <a:rPr lang="en-US" altLang="en-US" smtClean="0"/>
              <a:pPr/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282747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AEA23-7E1C-B349-B982-DCE68D9EEEF3}" type="slidenum">
              <a:rPr lang="en-US" altLang="en-US" smtClean="0"/>
              <a:pPr/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404383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 expected, more AF is detected over 14 </a:t>
            </a:r>
            <a:r>
              <a:rPr lang="en-US" dirty="0" err="1"/>
              <a:t>yrs</a:t>
            </a:r>
            <a:r>
              <a:rPr lang="en-US" dirty="0"/>
              <a:t> of f/u than is detected in 2 weeks of monitoring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AEA23-7E1C-B349-B982-DCE68D9EEEF3}" type="slidenum">
              <a:rPr lang="en-US" altLang="en-US" smtClean="0"/>
              <a:pPr/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878240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AEA23-7E1C-B349-B982-DCE68D9EEEF3}" type="slidenum">
              <a:rPr lang="en-US" altLang="en-US" smtClean="0"/>
              <a:pPr/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735359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AEA23-7E1C-B349-B982-DCE68D9EEEF3}" type="slidenum">
              <a:rPr lang="en-US" altLang="en-US" smtClean="0"/>
              <a:pPr/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909932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AEA23-7E1C-B349-B982-DCE68D9EEEF3}" type="slidenum">
              <a:rPr lang="en-US" altLang="en-US" smtClean="0"/>
              <a:pPr/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9387288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AEA23-7E1C-B349-B982-DCE68D9EEEF3}" type="slidenum">
              <a:rPr lang="en-US" altLang="en-US" smtClean="0"/>
              <a:pPr/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351943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AA had a 6.6% lower prevalence of clinically-detected AF than whites, after adjustment for AF risk factors.</a:t>
            </a:r>
          </a:p>
          <a:p>
            <a:r>
              <a:rPr lang="en-US" dirty="0"/>
              <a:t>But there was little difference in the prevalence of monitor-detected AF by race/ethnicity in the same individuals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F88234-AC50-924B-B94F-E2A358946213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9522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EM by age: dichotomized at age 73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AEA23-7E1C-B349-B982-DCE68D9EEEF3}" type="slidenum">
              <a:rPr lang="en-US" altLang="en-US" smtClean="0"/>
              <a:pPr/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056393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AEA23-7E1C-B349-B982-DCE68D9EEEF3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398545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Chinese, 8 of 11 were paroxysmal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AEA23-7E1C-B349-B982-DCE68D9EEEF3}" type="slidenum">
              <a:rPr lang="en-US" altLang="en-US" smtClean="0"/>
              <a:pPr/>
              <a:t>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2278427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AEA23-7E1C-B349-B982-DCE68D9EEEF3}" type="slidenum">
              <a:rPr lang="en-US" altLang="en-US" smtClean="0"/>
              <a:pPr/>
              <a:t>21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842641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AEA23-7E1C-B349-B982-DCE68D9EEEF3}" type="slidenum">
              <a:rPr lang="en-US" altLang="en-US" smtClean="0"/>
              <a:pPr/>
              <a:t>22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5647971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AEA23-7E1C-B349-B982-DCE68D9EEEF3}" type="slidenum">
              <a:rPr lang="en-US" altLang="en-US" smtClean="0"/>
              <a:pPr/>
              <a:t>23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0353462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Imperfect: not all AF is recognized by either the patient or the physician, and ECG monitoring for 14 days misses paroxysmal AF that occurs infrequently.</a:t>
            </a:r>
          </a:p>
          <a:p>
            <a:r>
              <a:rPr lang="en-US" dirty="0"/>
              <a:t>Despite the careful hospitalization follow-up in MESA and the inclusion of Medicare claims data.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Ppts studied had a low prevalence of past myocardial infarction and heart failure, thus our findings may not be applicable to individuals with different risk profiles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AEA23-7E1C-B349-B982-DCE68D9EEEF3}" type="slidenum">
              <a:rPr lang="en-US" altLang="en-US" smtClean="0"/>
              <a:pPr/>
              <a:t>24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8204683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AEA23-7E1C-B349-B982-DCE68D9EEEF3}" type="slidenum">
              <a:rPr lang="en-US" altLang="en-US" smtClean="0"/>
              <a:pPr/>
              <a:t>25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4071101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664A7492-787A-BC44-9FFA-50BC7FF82769}" type="slidenum">
              <a:rPr lang="en-US" altLang="zh-CN" sz="1200"/>
              <a:pPr/>
              <a:t>26</a:t>
            </a:fld>
            <a:endParaRPr lang="en-US" altLang="zh-CN" sz="1200" dirty="0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zh-CN" altLang="en-US">
              <a:latin typeface="Times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532897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both cohort studies and clinical studies for prevalent AF or incident AF; all are based on ICD-9</a:t>
            </a:r>
          </a:p>
          <a:p>
            <a:r>
              <a:rPr lang="en-US" dirty="0"/>
              <a:t>Rodriguez had an average of 7.3 </a:t>
            </a:r>
            <a:r>
              <a:rPr lang="en-US" dirty="0" err="1"/>
              <a:t>yrs</a:t>
            </a:r>
            <a:r>
              <a:rPr lang="en-US" dirty="0"/>
              <a:t> of f/u; did not use Medicare claims.</a:t>
            </a:r>
          </a:p>
          <a:p>
            <a:r>
              <a:rPr lang="en-US" dirty="0" err="1"/>
              <a:t>Dewland</a:t>
            </a:r>
            <a:r>
              <a:rPr lang="en-US" dirty="0"/>
              <a:t> found HR of 1.09 (1.06 - 1.12) for black vs. white for A Flutter</a:t>
            </a:r>
          </a:p>
          <a:p>
            <a:r>
              <a:rPr lang="en-US" dirty="0"/>
              <a:t>All are multivariable adjusted except ARIC, which is </a:t>
            </a:r>
            <a:r>
              <a:rPr lang="en-US" dirty="0" err="1"/>
              <a:t>adj</a:t>
            </a:r>
            <a:r>
              <a:rPr lang="en-US" dirty="0"/>
              <a:t> for age, sex, and calendar year only; and Rodriguez MESA, which is </a:t>
            </a:r>
            <a:r>
              <a:rPr lang="en-US" dirty="0" err="1"/>
              <a:t>adj</a:t>
            </a:r>
            <a:r>
              <a:rPr lang="en-US" dirty="0"/>
              <a:t> for age and sex only.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AEA23-7E1C-B349-B982-DCE68D9EEEF3}" type="slidenum">
              <a:rPr lang="en-US" altLang="en-US" smtClean="0"/>
              <a:pPr/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076096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Is this difference real or is it due to differential detection?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AEA23-7E1C-B349-B982-DCE68D9EEEF3}" type="slidenum">
              <a:rPr lang="en-US" altLang="en-US" smtClean="0"/>
              <a:pPr/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879736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AEA23-7E1C-B349-B982-DCE68D9EEEF3}" type="slidenum">
              <a:rPr lang="en-US" altLang="en-US" smtClean="0"/>
              <a:pPr/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682995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AEA23-7E1C-B349-B982-DCE68D9EEEF3}" type="slidenum">
              <a:rPr lang="en-US" altLang="en-US" smtClean="0"/>
              <a:pPr/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250866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AEA23-7E1C-B349-B982-DCE68D9EEEF3}" type="slidenum">
              <a:rPr lang="en-US" altLang="en-US" smtClean="0"/>
              <a:pPr/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511376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AEA23-7E1C-B349-B982-DCE68D9EEEF3}" type="slidenum">
              <a:rPr lang="en-US" altLang="en-US" smtClean="0"/>
              <a:pPr/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199477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AEA23-7E1C-B349-B982-DCE68D9EEEF3}" type="slidenum">
              <a:rPr lang="en-US" altLang="en-US" smtClean="0"/>
              <a:pPr/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2725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C5DC-8DB1-4D43-AE6B-F95A6C003F39}" type="datetimeFigureOut">
              <a:rPr lang="en-US" smtClean="0"/>
              <a:t>3/26/19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24E6D-FF8B-294E-B8D3-FABE08ACC37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C5DC-8DB1-4D43-AE6B-F95A6C003F39}" type="datetimeFigureOut">
              <a:rPr lang="en-US" smtClean="0"/>
              <a:t>3/26/19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24E6D-FF8B-294E-B8D3-FABE08ACC37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C5DC-8DB1-4D43-AE6B-F95A6C003F39}" type="datetimeFigureOut">
              <a:rPr lang="en-US" smtClean="0"/>
              <a:t>3/26/19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24E6D-FF8B-294E-B8D3-FABE08ACC37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C5DC-8DB1-4D43-AE6B-F95A6C003F39}" type="datetimeFigureOut">
              <a:rPr lang="en-US" smtClean="0"/>
              <a:t>3/26/19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24E6D-FF8B-294E-B8D3-FABE08ACC37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C5DC-8DB1-4D43-AE6B-F95A6C003F39}" type="datetimeFigureOut">
              <a:rPr lang="en-US" smtClean="0"/>
              <a:t>3/26/19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24E6D-FF8B-294E-B8D3-FABE08ACC37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C5DC-8DB1-4D43-AE6B-F95A6C003F39}" type="datetimeFigureOut">
              <a:rPr lang="en-US" smtClean="0"/>
              <a:t>3/26/19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24E6D-FF8B-294E-B8D3-FABE08ACC37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C5DC-8DB1-4D43-AE6B-F95A6C003F39}" type="datetimeFigureOut">
              <a:rPr lang="en-US" smtClean="0"/>
              <a:t>3/26/19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24E6D-FF8B-294E-B8D3-FABE08ACC37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C5DC-8DB1-4D43-AE6B-F95A6C003F39}" type="datetimeFigureOut">
              <a:rPr lang="en-US" smtClean="0"/>
              <a:t>3/26/19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24E6D-FF8B-294E-B8D3-FABE08ACC37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C5DC-8DB1-4D43-AE6B-F95A6C003F39}" type="datetimeFigureOut">
              <a:rPr lang="en-US" smtClean="0"/>
              <a:t>3/26/19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24E6D-FF8B-294E-B8D3-FABE08ACC37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C5DC-8DB1-4D43-AE6B-F95A6C003F39}" type="datetimeFigureOut">
              <a:rPr lang="en-US" smtClean="0"/>
              <a:t>3/26/19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24E6D-FF8B-294E-B8D3-FABE08ACC37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C5DC-8DB1-4D43-AE6B-F95A6C003F39}" type="datetimeFigureOut">
              <a:rPr lang="en-US" smtClean="0"/>
              <a:t>3/26/19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24E6D-FF8B-294E-B8D3-FABE08ACC37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FC5DC-8DB1-4D43-AE6B-F95A6C003F39}" type="datetimeFigureOut">
              <a:rPr lang="en-US" smtClean="0"/>
              <a:t>3/26/19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24E6D-FF8B-294E-B8D3-FABE08ACC3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392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tif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tif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488" y="924156"/>
            <a:ext cx="8927024" cy="180761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fr-FR" sz="3600" b="1" dirty="0">
                <a:latin typeface="+mn-lt"/>
              </a:rPr>
              <a:t>Race/</a:t>
            </a:r>
            <a:r>
              <a:rPr lang="fr-FR" sz="3600" b="1" dirty="0" err="1">
                <a:latin typeface="+mn-lt"/>
              </a:rPr>
              <a:t>ethnic</a:t>
            </a:r>
            <a:r>
              <a:rPr lang="fr-FR" sz="3600" b="1" dirty="0">
                <a:latin typeface="+mn-lt"/>
              </a:rPr>
              <a:t> </a:t>
            </a:r>
            <a:r>
              <a:rPr lang="fr-FR" sz="3600" b="1" dirty="0" err="1">
                <a:latin typeface="+mn-lt"/>
              </a:rPr>
              <a:t>differences</a:t>
            </a:r>
            <a:r>
              <a:rPr lang="fr-FR" sz="3600" b="1" dirty="0">
                <a:latin typeface="+mn-lt"/>
              </a:rPr>
              <a:t> in </a:t>
            </a:r>
            <a:r>
              <a:rPr lang="fr-FR" sz="3600" b="1" dirty="0" err="1">
                <a:latin typeface="+mn-lt"/>
              </a:rPr>
              <a:t>clinically-detected</a:t>
            </a:r>
            <a:r>
              <a:rPr lang="fr-FR" sz="3600" b="1" dirty="0">
                <a:latin typeface="+mn-lt"/>
              </a:rPr>
              <a:t> and monitor-</a:t>
            </a:r>
            <a:r>
              <a:rPr lang="fr-FR" sz="3600" b="1" dirty="0" err="1">
                <a:latin typeface="+mn-lt"/>
              </a:rPr>
              <a:t>detected</a:t>
            </a:r>
            <a:r>
              <a:rPr lang="fr-FR" sz="3600" b="1" dirty="0">
                <a:latin typeface="+mn-lt"/>
              </a:rPr>
              <a:t> atrial fibrillation</a:t>
            </a:r>
            <a:r>
              <a:rPr lang="en-US" sz="3600" b="1" dirty="0">
                <a:latin typeface="+mn-lt"/>
              </a:rPr>
              <a:t>:</a:t>
            </a:r>
            <a:br>
              <a:rPr lang="en-US" sz="3600" dirty="0">
                <a:latin typeface="+mn-lt"/>
              </a:rPr>
            </a:br>
            <a:r>
              <a:rPr lang="en-US" sz="3600" dirty="0">
                <a:latin typeface="+mn-lt"/>
              </a:rPr>
              <a:t>the Multi-Ethnic Study of Atherosclerosis</a:t>
            </a:r>
            <a:endParaRPr lang="en-US" altLang="zh-CN" sz="2400" b="1" dirty="0">
              <a:latin typeface="+mn-lt"/>
              <a:ea typeface="ＭＳ Ｐゴシック" charset="-128"/>
            </a:endParaRPr>
          </a:p>
        </p:txBody>
      </p:sp>
      <p:pic>
        <p:nvPicPr>
          <p:cNvPr id="14338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2993" y="5897881"/>
            <a:ext cx="148336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F89DE63D-CC5D-0C4D-9346-AFC081D4AD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3429000"/>
            <a:ext cx="0" cy="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4AB99CE-F590-1549-A05D-AD9EDAFBA35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4400" y="3581400"/>
            <a:ext cx="0" cy="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C999113-6CB9-2742-94E5-4C0CCE074E4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9800" y="3610065"/>
            <a:ext cx="7264400" cy="1308100"/>
          </a:xfrm>
          <a:prstGeom prst="rect">
            <a:avLst/>
          </a:prstGeom>
          <a:ln w="19050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17923831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457200" y="341858"/>
            <a:ext cx="8229600" cy="907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9pPr>
          </a:lstStyle>
          <a:p>
            <a:r>
              <a:rPr lang="en-US" sz="3600" b="1" kern="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Statistical analysis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659446" y="1652460"/>
            <a:ext cx="7825109" cy="3791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9pPr>
          </a:lstStyle>
          <a:p>
            <a:pPr marL="457200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kern="0" dirty="0">
                <a:latin typeface="Calibri" charset="0"/>
                <a:ea typeface="Calibri" charset="0"/>
                <a:cs typeface="Calibri" charset="0"/>
              </a:rPr>
              <a:t>Unadjusted and adjusted rate differences</a:t>
            </a:r>
          </a:p>
          <a:p>
            <a:pPr marL="914400" lvl="1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kern="0" dirty="0">
                <a:latin typeface="Calibri" charset="0"/>
                <a:ea typeface="Calibri" charset="0"/>
                <a:cs typeface="Calibri" charset="0"/>
              </a:rPr>
              <a:t>White participants as reference group</a:t>
            </a:r>
          </a:p>
          <a:p>
            <a:pPr marL="457200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kern="0" dirty="0">
                <a:latin typeface="Calibri" charset="0"/>
                <a:ea typeface="Calibri" charset="0"/>
                <a:cs typeface="Calibri" charset="0"/>
              </a:rPr>
              <a:t>Multivariable linear regression with robust standard errors</a:t>
            </a:r>
          </a:p>
          <a:p>
            <a:pPr marL="914400" lvl="1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kern="0" dirty="0">
                <a:latin typeface="Calibri" charset="0"/>
                <a:ea typeface="Calibri" charset="0"/>
                <a:cs typeface="Calibri" charset="0"/>
              </a:rPr>
              <a:t>Monitor-detected AF: adjusted for monitoring duration</a:t>
            </a:r>
          </a:p>
          <a:p>
            <a:pPr marL="914400" lvl="1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kern="0" dirty="0">
                <a:latin typeface="Calibri" charset="0"/>
                <a:ea typeface="Calibri" charset="0"/>
                <a:cs typeface="Calibri" charset="0"/>
              </a:rPr>
              <a:t>Additional adjustment for AF risk factors</a:t>
            </a:r>
          </a:p>
        </p:txBody>
      </p:sp>
      <p:pic>
        <p:nvPicPr>
          <p:cNvPr id="4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2993" y="5897881"/>
            <a:ext cx="148336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4737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457200" y="557519"/>
            <a:ext cx="8229600" cy="907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9pPr>
          </a:lstStyle>
          <a:p>
            <a:r>
              <a:rPr lang="en-US" sz="3600" b="1" kern="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Participants</a:t>
            </a:r>
          </a:p>
        </p:txBody>
      </p:sp>
      <p:pic>
        <p:nvPicPr>
          <p:cNvPr id="4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2993" y="5897881"/>
            <a:ext cx="148336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772A47A-9512-004D-B1A0-976589C30DBA}"/>
              </a:ext>
            </a:extLst>
          </p:cNvPr>
          <p:cNvSpPr txBox="1">
            <a:spLocks/>
          </p:cNvSpPr>
          <p:nvPr/>
        </p:nvSpPr>
        <p:spPr bwMode="auto">
          <a:xfrm>
            <a:off x="1049069" y="2247682"/>
            <a:ext cx="2144142" cy="18024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9pPr>
          </a:lstStyle>
          <a:p>
            <a:pPr>
              <a:buClr>
                <a:srgbClr val="FF0000"/>
              </a:buClr>
            </a:pPr>
            <a:r>
              <a:rPr lang="en-US" sz="2800" b="1" kern="0" dirty="0">
                <a:latin typeface="Calibri" charset="0"/>
                <a:ea typeface="Calibri" charset="0"/>
                <a:cs typeface="Calibri" charset="0"/>
              </a:rPr>
              <a:t>1930</a:t>
            </a:r>
          </a:p>
          <a:p>
            <a:pPr>
              <a:buClr>
                <a:srgbClr val="FF0000"/>
              </a:buClr>
            </a:pPr>
            <a:r>
              <a:rPr lang="en-US" sz="2800" kern="0" dirty="0">
                <a:latin typeface="Calibri" charset="0"/>
                <a:ea typeface="Calibri" charset="0"/>
                <a:cs typeface="Calibri" charset="0"/>
              </a:rPr>
              <a:t>Offered participation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CB87519-3C29-0F47-BE5D-2828587BAC8B}"/>
              </a:ext>
            </a:extLst>
          </p:cNvPr>
          <p:cNvSpPr txBox="1"/>
          <p:nvPr/>
        </p:nvSpPr>
        <p:spPr>
          <a:xfrm>
            <a:off x="4433977" y="2247682"/>
            <a:ext cx="4085558" cy="18158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1556 (81%)</a:t>
            </a:r>
            <a:endParaRPr lang="en-US" sz="2800" dirty="0"/>
          </a:p>
          <a:p>
            <a:pPr algn="ctr"/>
            <a:r>
              <a:rPr lang="en-US" sz="2800" dirty="0"/>
              <a:t>Participated in ECG monitoring and had follow-up for clinical AF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4EC6266-CFD5-7844-B2D4-B18B0E23A483}"/>
              </a:ext>
            </a:extLst>
          </p:cNvPr>
          <p:cNvCxnSpPr>
            <a:cxnSpLocks/>
          </p:cNvCxnSpPr>
          <p:nvPr/>
        </p:nvCxnSpPr>
        <p:spPr>
          <a:xfrm>
            <a:off x="3381553" y="3174521"/>
            <a:ext cx="828136" cy="0"/>
          </a:xfrm>
          <a:prstGeom prst="line">
            <a:avLst/>
          </a:prstGeom>
          <a:ln w="60325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3543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457200" y="156115"/>
            <a:ext cx="8229600" cy="907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9pPr>
          </a:lstStyle>
          <a:p>
            <a:r>
              <a:rPr lang="en-US" sz="3200" b="1" kern="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Characteristics at Exam 6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2AFF700-AD20-714A-B5B6-4DC49BDF6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869837"/>
              </p:ext>
            </p:extLst>
          </p:nvPr>
        </p:nvGraphicFramePr>
        <p:xfrm>
          <a:off x="164307" y="1063938"/>
          <a:ext cx="8815387" cy="5569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6697">
                  <a:extLst>
                    <a:ext uri="{9D8B030D-6E8A-4147-A177-3AD203B41FA5}">
                      <a16:colId xmlns:a16="http://schemas.microsoft.com/office/drawing/2014/main" val="1118833755"/>
                    </a:ext>
                  </a:extLst>
                </a:gridCol>
                <a:gridCol w="1236677">
                  <a:extLst>
                    <a:ext uri="{9D8B030D-6E8A-4147-A177-3AD203B41FA5}">
                      <a16:colId xmlns:a16="http://schemas.microsoft.com/office/drawing/2014/main" val="4220829156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val="3232838138"/>
                    </a:ext>
                  </a:extLst>
                </a:gridCol>
                <a:gridCol w="1471613">
                  <a:extLst>
                    <a:ext uri="{9D8B030D-6E8A-4147-A177-3AD203B41FA5}">
                      <a16:colId xmlns:a16="http://schemas.microsoft.com/office/drawing/2014/main" val="1692460589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22960495"/>
                    </a:ext>
                  </a:extLst>
                </a:gridCol>
              </a:tblGrid>
              <a:tr h="49296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White</a:t>
                      </a:r>
                    </a:p>
                    <a:p>
                      <a:pPr algn="ctr"/>
                      <a:r>
                        <a:rPr lang="en-US" dirty="0"/>
                        <a:t>n = 632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African-American</a:t>
                      </a:r>
                    </a:p>
                    <a:p>
                      <a:pPr algn="ctr"/>
                      <a:r>
                        <a:rPr lang="en-US" dirty="0"/>
                        <a:t>n = 392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Hispanic</a:t>
                      </a:r>
                    </a:p>
                    <a:p>
                      <a:pPr algn="ctr"/>
                      <a:r>
                        <a:rPr lang="en-US" dirty="0"/>
                        <a:t>n = 321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Chinese</a:t>
                      </a:r>
                    </a:p>
                    <a:p>
                      <a:pPr algn="ctr"/>
                      <a:r>
                        <a:rPr lang="en-US" dirty="0"/>
                        <a:t>n = 212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166248"/>
                  </a:ext>
                </a:extLst>
              </a:tr>
              <a:tr h="492962">
                <a:tc>
                  <a:txBody>
                    <a:bodyPr/>
                    <a:lstStyle/>
                    <a:p>
                      <a:r>
                        <a:rPr lang="en-US" sz="2000" dirty="0"/>
                        <a:t>Age, mean (SD), </a:t>
                      </a:r>
                      <a:r>
                        <a:rPr lang="en-US" sz="2000" dirty="0" err="1"/>
                        <a:t>yrs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74 (8)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74 (9)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73 (8)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73 (8)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2963888"/>
                  </a:ext>
                </a:extLst>
              </a:tr>
              <a:tr h="492962">
                <a:tc>
                  <a:txBody>
                    <a:bodyPr/>
                    <a:lstStyle/>
                    <a:p>
                      <a:r>
                        <a:rPr lang="en-US" sz="2000" dirty="0"/>
                        <a:t>Female,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6580883"/>
                  </a:ext>
                </a:extLst>
              </a:tr>
              <a:tr h="492962">
                <a:tc>
                  <a:txBody>
                    <a:bodyPr/>
                    <a:lstStyle/>
                    <a:p>
                      <a:r>
                        <a:rPr lang="en-US" sz="2000" dirty="0"/>
                        <a:t>Current smoking,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5036833"/>
                  </a:ext>
                </a:extLst>
              </a:tr>
              <a:tr h="492962">
                <a:tc>
                  <a:txBody>
                    <a:bodyPr/>
                    <a:lstStyle/>
                    <a:p>
                      <a:r>
                        <a:rPr lang="en-US" sz="2000" dirty="0"/>
                        <a:t>Treated hypertension,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0741174"/>
                  </a:ext>
                </a:extLst>
              </a:tr>
              <a:tr h="492962">
                <a:tc>
                  <a:txBody>
                    <a:bodyPr/>
                    <a:lstStyle/>
                    <a:p>
                      <a:r>
                        <a:rPr lang="en-US" sz="2000" dirty="0"/>
                        <a:t>SBP, mean (SD), mmHg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126 (20)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133 (21)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125 (18)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124 (20)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0731876"/>
                  </a:ext>
                </a:extLst>
              </a:tr>
              <a:tr h="492962">
                <a:tc>
                  <a:txBody>
                    <a:bodyPr/>
                    <a:lstStyle/>
                    <a:p>
                      <a:r>
                        <a:rPr lang="en-US" sz="2000" dirty="0"/>
                        <a:t>Height, mean (SD), 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167 (10)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167 (10)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162 (9)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161 (9)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579633"/>
                  </a:ext>
                </a:extLst>
              </a:tr>
              <a:tr h="492962">
                <a:tc>
                  <a:txBody>
                    <a:bodyPr/>
                    <a:lstStyle/>
                    <a:p>
                      <a:r>
                        <a:rPr lang="en-US" sz="2000" dirty="0"/>
                        <a:t>Weight, mean (SD), 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78 (17)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83 (17)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79 (16)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64 (12)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4792072"/>
                  </a:ext>
                </a:extLst>
              </a:tr>
              <a:tr h="492962">
                <a:tc>
                  <a:txBody>
                    <a:bodyPr/>
                    <a:lstStyle/>
                    <a:p>
                      <a:r>
                        <a:rPr lang="en-US" sz="2000" dirty="0"/>
                        <a:t>Diabetes,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1953693"/>
                  </a:ext>
                </a:extLst>
              </a:tr>
              <a:tr h="492962">
                <a:tc>
                  <a:txBody>
                    <a:bodyPr/>
                    <a:lstStyle/>
                    <a:p>
                      <a:r>
                        <a:rPr lang="en-US" sz="2000" dirty="0"/>
                        <a:t>History of MI,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2683360"/>
                  </a:ext>
                </a:extLst>
              </a:tr>
              <a:tr h="492962">
                <a:tc>
                  <a:txBody>
                    <a:bodyPr/>
                    <a:lstStyle/>
                    <a:p>
                      <a:r>
                        <a:rPr lang="en-US" sz="2000" dirty="0"/>
                        <a:t>History of heart failure,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66722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34269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457200" y="487680"/>
            <a:ext cx="8229600" cy="907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9pPr>
          </a:lstStyle>
          <a:p>
            <a:r>
              <a:rPr lang="en-US" sz="3600" b="1" kern="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Atrial fibrillation detected</a:t>
            </a:r>
          </a:p>
        </p:txBody>
      </p:sp>
      <p:pic>
        <p:nvPicPr>
          <p:cNvPr id="4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2993" y="5897881"/>
            <a:ext cx="148336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6BF9F3E-D8FE-0046-8211-D608DAD71B61}"/>
              </a:ext>
            </a:extLst>
          </p:cNvPr>
          <p:cNvSpPr txBox="1"/>
          <p:nvPr/>
        </p:nvSpPr>
        <p:spPr>
          <a:xfrm>
            <a:off x="2018583" y="2247682"/>
            <a:ext cx="614200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(1) Clinically-detected AF</a:t>
            </a:r>
          </a:p>
          <a:p>
            <a:pPr lvl="1"/>
            <a:r>
              <a:rPr lang="en-US" sz="2800" dirty="0"/>
              <a:t>mean 14.4 (SD 0.8) years follow-up</a:t>
            </a:r>
          </a:p>
          <a:p>
            <a:pPr lvl="1"/>
            <a:r>
              <a:rPr lang="en-US" sz="2800" b="1" dirty="0"/>
              <a:t>N=143 (9.2%)</a:t>
            </a:r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(2) Monitor-detected AF</a:t>
            </a:r>
          </a:p>
          <a:p>
            <a:pPr lvl="1"/>
            <a:r>
              <a:rPr lang="en-US" sz="2800" dirty="0"/>
              <a:t>median 13.8 (IQR 12.8 - 14.0) days</a:t>
            </a:r>
          </a:p>
          <a:p>
            <a:pPr lvl="1"/>
            <a:r>
              <a:rPr lang="en-US" sz="2800" b="1" dirty="0"/>
              <a:t>N=103 (6.6%)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788811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457200" y="230507"/>
            <a:ext cx="8229600" cy="907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9pPr>
          </a:lstStyle>
          <a:p>
            <a:r>
              <a:rPr lang="en-US" sz="4000" b="1" kern="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Overlap</a:t>
            </a:r>
            <a:endParaRPr lang="en-US" sz="3600" b="1" kern="0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B3559FAD-718F-E349-BBF6-5C6E305EF449}"/>
              </a:ext>
            </a:extLst>
          </p:cNvPr>
          <p:cNvGrpSpPr/>
          <p:nvPr/>
        </p:nvGrpSpPr>
        <p:grpSpPr>
          <a:xfrm>
            <a:off x="2342630" y="2246167"/>
            <a:ext cx="4458740" cy="3207711"/>
            <a:chOff x="2260142" y="2383391"/>
            <a:chExt cx="4458740" cy="3207711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3450ECF5-2078-F84B-9FC3-69F7121A0EA3}"/>
                </a:ext>
              </a:extLst>
            </p:cNvPr>
            <p:cNvGrpSpPr/>
            <p:nvPr/>
          </p:nvGrpSpPr>
          <p:grpSpPr>
            <a:xfrm>
              <a:off x="2260142" y="2383391"/>
              <a:ext cx="4458740" cy="3207711"/>
              <a:chOff x="2202990" y="2111925"/>
              <a:chExt cx="4458740" cy="3207711"/>
            </a:xfrm>
          </p:grpSpPr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F72018F1-B298-5544-A31B-1D92703FC674}"/>
                  </a:ext>
                </a:extLst>
              </p:cNvPr>
              <p:cNvSpPr/>
              <p:nvPr/>
            </p:nvSpPr>
            <p:spPr>
              <a:xfrm>
                <a:off x="2202990" y="2111925"/>
                <a:ext cx="3207711" cy="3207711"/>
              </a:xfrm>
              <a:prstGeom prst="ellipse">
                <a:avLst/>
              </a:prstGeom>
              <a:solidFill>
                <a:schemeClr val="accent1">
                  <a:alpha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6136D66E-164C-5247-A809-90D6C64027EC}"/>
                  </a:ext>
                </a:extLst>
              </p:cNvPr>
              <p:cNvSpPr/>
              <p:nvPr/>
            </p:nvSpPr>
            <p:spPr>
              <a:xfrm>
                <a:off x="3936100" y="2343556"/>
                <a:ext cx="2725630" cy="2744448"/>
              </a:xfrm>
              <a:prstGeom prst="ellipse">
                <a:avLst/>
              </a:prstGeom>
              <a:solidFill>
                <a:schemeClr val="accent1">
                  <a:alpha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C8B3C241-2C96-4D47-BB42-F34FC63D90F5}"/>
                </a:ext>
              </a:extLst>
            </p:cNvPr>
            <p:cNvSpPr txBox="1"/>
            <p:nvPr/>
          </p:nvSpPr>
          <p:spPr>
            <a:xfrm>
              <a:off x="3063063" y="3848017"/>
              <a:ext cx="59658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dirty="0">
                  <a:solidFill>
                    <a:schemeClr val="bg1"/>
                  </a:solidFill>
                </a:rPr>
                <a:t>98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1ED38A2-2741-2248-81BF-147C69E06583}"/>
                </a:ext>
              </a:extLst>
            </p:cNvPr>
            <p:cNvSpPr txBox="1"/>
            <p:nvPr/>
          </p:nvSpPr>
          <p:spPr>
            <a:xfrm>
              <a:off x="4538009" y="3848017"/>
              <a:ext cx="59658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dirty="0">
                  <a:solidFill>
                    <a:schemeClr val="bg1"/>
                  </a:solidFill>
                </a:rPr>
                <a:t>45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D9070C40-F7AF-1746-9121-8E6A96CAE0BC}"/>
                </a:ext>
              </a:extLst>
            </p:cNvPr>
            <p:cNvSpPr txBox="1"/>
            <p:nvPr/>
          </p:nvSpPr>
          <p:spPr>
            <a:xfrm>
              <a:off x="5768963" y="3848017"/>
              <a:ext cx="59658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dirty="0">
                  <a:solidFill>
                    <a:schemeClr val="bg1"/>
                  </a:solidFill>
                </a:rPr>
                <a:t>58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AD9FF2F4-89FE-6244-841E-CFF507A6F44A}"/>
              </a:ext>
            </a:extLst>
          </p:cNvPr>
          <p:cNvSpPr txBox="1"/>
          <p:nvPr/>
        </p:nvSpPr>
        <p:spPr>
          <a:xfrm>
            <a:off x="2062415" y="1487490"/>
            <a:ext cx="274467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Clinically-detected AF</a:t>
            </a:r>
          </a:p>
          <a:p>
            <a:pPr algn="ctr"/>
            <a:r>
              <a:rPr lang="en-US" sz="2200" dirty="0"/>
              <a:t>n=143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064F705-B853-4A48-A126-62BDEB11C3FF}"/>
              </a:ext>
            </a:extLst>
          </p:cNvPr>
          <p:cNvSpPr txBox="1"/>
          <p:nvPr/>
        </p:nvSpPr>
        <p:spPr>
          <a:xfrm>
            <a:off x="4707204" y="1725699"/>
            <a:ext cx="274467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Monitor-detected AF</a:t>
            </a:r>
          </a:p>
          <a:p>
            <a:pPr algn="ctr"/>
            <a:r>
              <a:rPr lang="en-US" sz="2200" dirty="0"/>
              <a:t>n=103</a:t>
            </a:r>
          </a:p>
        </p:txBody>
      </p:sp>
    </p:spTree>
    <p:extLst>
      <p:ext uri="{BB962C8B-B14F-4D97-AF65-F5344CB8AC3E}">
        <p14:creationId xmlns:p14="http://schemas.microsoft.com/office/powerpoint/2010/main" val="41775360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457200" y="230507"/>
            <a:ext cx="8229600" cy="907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9pPr>
          </a:lstStyle>
          <a:p>
            <a:r>
              <a:rPr lang="en-US" sz="4000" b="1" kern="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AF burden on the monitor</a:t>
            </a:r>
            <a:endParaRPr lang="en-US" sz="3600" b="1" kern="0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23A2C4E-60A8-264D-B109-D8B44CFA0C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4860" y="1097279"/>
            <a:ext cx="7574280" cy="550856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C4413D6C-9AEE-BE4C-BC60-FC34C8BC4D04}"/>
              </a:ext>
            </a:extLst>
          </p:cNvPr>
          <p:cNvSpPr txBox="1"/>
          <p:nvPr/>
        </p:nvSpPr>
        <p:spPr>
          <a:xfrm>
            <a:off x="4279848" y="6184143"/>
            <a:ext cx="115615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AF burden</a:t>
            </a:r>
          </a:p>
        </p:txBody>
      </p:sp>
    </p:spTree>
    <p:extLst>
      <p:ext uri="{BB962C8B-B14F-4D97-AF65-F5344CB8AC3E}">
        <p14:creationId xmlns:p14="http://schemas.microsoft.com/office/powerpoint/2010/main" val="8391400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457200" y="341858"/>
            <a:ext cx="8229600" cy="907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9pPr>
          </a:lstStyle>
          <a:p>
            <a:r>
              <a:rPr lang="en-US" sz="4000" b="1" kern="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Prevalence of AF by race/ethnicity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7D5CB03-5200-A94D-A824-E20E991FA5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8661957"/>
              </p:ext>
            </p:extLst>
          </p:nvPr>
        </p:nvGraphicFramePr>
        <p:xfrm>
          <a:off x="158750" y="1687601"/>
          <a:ext cx="8815387" cy="4302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0350">
                  <a:extLst>
                    <a:ext uri="{9D8B030D-6E8A-4147-A177-3AD203B41FA5}">
                      <a16:colId xmlns:a16="http://schemas.microsoft.com/office/drawing/2014/main" val="1840535223"/>
                    </a:ext>
                  </a:extLst>
                </a:gridCol>
                <a:gridCol w="1308100">
                  <a:extLst>
                    <a:ext uri="{9D8B030D-6E8A-4147-A177-3AD203B41FA5}">
                      <a16:colId xmlns:a16="http://schemas.microsoft.com/office/drawing/2014/main" val="3393237066"/>
                    </a:ext>
                  </a:extLst>
                </a:gridCol>
                <a:gridCol w="1920874">
                  <a:extLst>
                    <a:ext uri="{9D8B030D-6E8A-4147-A177-3AD203B41FA5}">
                      <a16:colId xmlns:a16="http://schemas.microsoft.com/office/drawing/2014/main" val="3952152461"/>
                    </a:ext>
                  </a:extLst>
                </a:gridCol>
                <a:gridCol w="1471613">
                  <a:extLst>
                    <a:ext uri="{9D8B030D-6E8A-4147-A177-3AD203B41FA5}">
                      <a16:colId xmlns:a16="http://schemas.microsoft.com/office/drawing/2014/main" val="3914837042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076788282"/>
                    </a:ext>
                  </a:extLst>
                </a:gridCol>
              </a:tblGrid>
              <a:tr h="102590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endParaRPr lang="en-US" sz="2600" b="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en-US" sz="2600" b="0" dirty="0"/>
                        <a:t>White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en-US" sz="2600" b="0" dirty="0"/>
                        <a:t>n = 632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en-US" sz="2600" b="0" dirty="0"/>
                        <a:t>African-American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en-US" sz="2600" b="0" dirty="0"/>
                        <a:t>n = 392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en-US" sz="2600" b="0" dirty="0"/>
                        <a:t>Hispanic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en-US" sz="2600" b="0" dirty="0"/>
                        <a:t>n = 321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en-US" sz="2600" b="0" dirty="0"/>
                        <a:t>Chinese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en-US" sz="2600" b="0" dirty="0"/>
                        <a:t>n = 212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419640"/>
                  </a:ext>
                </a:extLst>
              </a:tr>
              <a:tr h="1053738">
                <a:tc>
                  <a:txBody>
                    <a:bodyPr/>
                    <a:lstStyle/>
                    <a:p>
                      <a:pPr marL="239713" indent="-239713">
                        <a:lnSpc>
                          <a:spcPct val="150000"/>
                        </a:lnSpc>
                        <a:spcBef>
                          <a:spcPts val="0"/>
                        </a:spcBef>
                        <a:tabLst/>
                      </a:pPr>
                      <a:r>
                        <a:rPr lang="en-US" sz="2600" b="0" dirty="0"/>
                        <a:t>Clinically-detected AF, N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en-US" sz="2600" b="0" dirty="0"/>
                        <a:t>71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en-US" sz="2600" b="0" dirty="0"/>
                        <a:t>(11.3)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en-US" sz="2600" b="0" dirty="0"/>
                        <a:t>26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en-US" sz="2600" b="0" dirty="0"/>
                        <a:t>(6.6)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en-US" sz="2600" b="0" dirty="0"/>
                        <a:t>25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en-US" sz="2600" b="0" dirty="0"/>
                        <a:t>(7.8)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en-US" sz="2600" b="0" dirty="0"/>
                        <a:t>21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en-US" sz="2600" b="0" dirty="0"/>
                        <a:t>(9.9)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517271"/>
                  </a:ext>
                </a:extLst>
              </a:tr>
              <a:tr h="1270620">
                <a:tc>
                  <a:txBody>
                    <a:bodyPr/>
                    <a:lstStyle/>
                    <a:p>
                      <a:pPr marL="239713" indent="-239713">
                        <a:lnSpc>
                          <a:spcPct val="150000"/>
                        </a:lnSpc>
                        <a:spcBef>
                          <a:spcPts val="0"/>
                        </a:spcBef>
                        <a:tabLst/>
                      </a:pPr>
                      <a:r>
                        <a:rPr lang="en-US" sz="2600" b="0" dirty="0"/>
                        <a:t>Monitor-detected AF, N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endParaRPr lang="en-US" sz="2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endParaRPr lang="en-US" sz="2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endParaRPr lang="en-US" sz="2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endParaRPr lang="en-US" sz="2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40005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56002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457200" y="341858"/>
            <a:ext cx="8229600" cy="907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9pPr>
          </a:lstStyle>
          <a:p>
            <a:r>
              <a:rPr lang="en-US" sz="4000" b="1" kern="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Prevalence of AF by race/ethnicity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7D5CB03-5200-A94D-A824-E20E991FA51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58750" y="1687601"/>
          <a:ext cx="8815387" cy="4302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0350">
                  <a:extLst>
                    <a:ext uri="{9D8B030D-6E8A-4147-A177-3AD203B41FA5}">
                      <a16:colId xmlns:a16="http://schemas.microsoft.com/office/drawing/2014/main" val="1840535223"/>
                    </a:ext>
                  </a:extLst>
                </a:gridCol>
                <a:gridCol w="1308100">
                  <a:extLst>
                    <a:ext uri="{9D8B030D-6E8A-4147-A177-3AD203B41FA5}">
                      <a16:colId xmlns:a16="http://schemas.microsoft.com/office/drawing/2014/main" val="3393237066"/>
                    </a:ext>
                  </a:extLst>
                </a:gridCol>
                <a:gridCol w="1920874">
                  <a:extLst>
                    <a:ext uri="{9D8B030D-6E8A-4147-A177-3AD203B41FA5}">
                      <a16:colId xmlns:a16="http://schemas.microsoft.com/office/drawing/2014/main" val="3952152461"/>
                    </a:ext>
                  </a:extLst>
                </a:gridCol>
                <a:gridCol w="1471613">
                  <a:extLst>
                    <a:ext uri="{9D8B030D-6E8A-4147-A177-3AD203B41FA5}">
                      <a16:colId xmlns:a16="http://schemas.microsoft.com/office/drawing/2014/main" val="3914837042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076788282"/>
                    </a:ext>
                  </a:extLst>
                </a:gridCol>
              </a:tblGrid>
              <a:tr h="102590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endParaRPr lang="en-US" sz="2600" b="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en-US" sz="2600" b="0" dirty="0"/>
                        <a:t>White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en-US" sz="2600" b="0" dirty="0"/>
                        <a:t>n = 632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en-US" sz="2600" b="0" dirty="0"/>
                        <a:t>African-American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en-US" sz="2600" b="0" dirty="0"/>
                        <a:t>n = 392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en-US" sz="2600" b="0" dirty="0"/>
                        <a:t>Hispanic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en-US" sz="2600" b="0" dirty="0"/>
                        <a:t>n = 321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en-US" sz="2600" b="0" dirty="0"/>
                        <a:t>Chinese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en-US" sz="2600" b="0" dirty="0"/>
                        <a:t>n = 212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419640"/>
                  </a:ext>
                </a:extLst>
              </a:tr>
              <a:tr h="1053738">
                <a:tc>
                  <a:txBody>
                    <a:bodyPr/>
                    <a:lstStyle/>
                    <a:p>
                      <a:pPr marL="239713" indent="-239713">
                        <a:lnSpc>
                          <a:spcPct val="150000"/>
                        </a:lnSpc>
                        <a:spcBef>
                          <a:spcPts val="0"/>
                        </a:spcBef>
                        <a:tabLst/>
                      </a:pPr>
                      <a:r>
                        <a:rPr lang="en-US" sz="2600" b="0" dirty="0"/>
                        <a:t>Clinically-detected AF, N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en-US" sz="2600" b="0" dirty="0"/>
                        <a:t>71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en-US" sz="2600" b="0" dirty="0"/>
                        <a:t>(11.3)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en-US" sz="2600" b="0" dirty="0"/>
                        <a:t>26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en-US" sz="2600" b="0" dirty="0"/>
                        <a:t>(6.6)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en-US" sz="2600" b="0" dirty="0"/>
                        <a:t>25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en-US" sz="2600" b="0" dirty="0"/>
                        <a:t>(7.8)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en-US" sz="2600" b="0" dirty="0"/>
                        <a:t>21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en-US" sz="2600" b="0" dirty="0"/>
                        <a:t>(9.9)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517271"/>
                  </a:ext>
                </a:extLst>
              </a:tr>
              <a:tr h="1270620">
                <a:tc>
                  <a:txBody>
                    <a:bodyPr/>
                    <a:lstStyle/>
                    <a:p>
                      <a:pPr marL="239713" indent="-239713">
                        <a:lnSpc>
                          <a:spcPct val="150000"/>
                        </a:lnSpc>
                        <a:spcBef>
                          <a:spcPts val="0"/>
                        </a:spcBef>
                        <a:tabLst/>
                      </a:pPr>
                      <a:r>
                        <a:rPr lang="en-US" sz="2600" b="0" dirty="0"/>
                        <a:t>Monitor-detected AF, N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en-US" sz="2600" b="0" dirty="0"/>
                        <a:t>45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en-US" sz="2600" b="0" dirty="0"/>
                        <a:t>(7.1)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en-US" sz="2600" b="0" dirty="0"/>
                        <a:t>25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en-US" sz="2600" b="0" dirty="0"/>
                        <a:t>(6.4)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en-US" sz="2600" b="0" dirty="0"/>
                        <a:t>22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en-US" sz="2600" b="0" dirty="0"/>
                        <a:t>(6.9)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en-US" sz="2600" b="0" dirty="0"/>
                        <a:t>11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en-US" sz="2600" b="0" dirty="0"/>
                        <a:t>(5.2)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40005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35975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AB03781-2016-BA4E-8161-AD39D2B7CC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7618437"/>
              </p:ext>
            </p:extLst>
          </p:nvPr>
        </p:nvGraphicFramePr>
        <p:xfrm>
          <a:off x="705851" y="1556085"/>
          <a:ext cx="8066171" cy="43642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DA45F621-F2EB-9741-8CD7-75C9CC18DB40}"/>
              </a:ext>
            </a:extLst>
          </p:cNvPr>
          <p:cNvSpPr txBox="1"/>
          <p:nvPr/>
        </p:nvSpPr>
        <p:spPr>
          <a:xfrm>
            <a:off x="101600" y="368969"/>
            <a:ext cx="88834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Adjusted* difference in AF prevalence vs. whites, %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1E206ED-A48E-0444-9C60-3903C3041634}"/>
              </a:ext>
            </a:extLst>
          </p:cNvPr>
          <p:cNvSpPr txBox="1"/>
          <p:nvPr/>
        </p:nvSpPr>
        <p:spPr>
          <a:xfrm>
            <a:off x="481260" y="3080087"/>
            <a:ext cx="404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%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EE8A61E-F794-F946-B4E6-E3CE86A277F7}"/>
              </a:ext>
            </a:extLst>
          </p:cNvPr>
          <p:cNvSpPr txBox="1"/>
          <p:nvPr/>
        </p:nvSpPr>
        <p:spPr>
          <a:xfrm>
            <a:off x="1228438" y="1494680"/>
            <a:ext cx="754358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   Clinically-detected AF                    Monitor-detected AF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949B662-FE3E-5D46-A7EC-2A6A43643A56}"/>
              </a:ext>
            </a:extLst>
          </p:cNvPr>
          <p:cNvCxnSpPr/>
          <p:nvPr/>
        </p:nvCxnSpPr>
        <p:spPr>
          <a:xfrm>
            <a:off x="5374101" y="3348694"/>
            <a:ext cx="545432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0378C37-84F5-534A-BA6C-25116A0F96EF}"/>
              </a:ext>
            </a:extLst>
          </p:cNvPr>
          <p:cNvCxnSpPr/>
          <p:nvPr/>
        </p:nvCxnSpPr>
        <p:spPr>
          <a:xfrm>
            <a:off x="1382379" y="3344502"/>
            <a:ext cx="545432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E1482A6-6D7B-0343-8319-BEEF578AE6AB}"/>
              </a:ext>
            </a:extLst>
          </p:cNvPr>
          <p:cNvCxnSpPr/>
          <p:nvPr/>
        </p:nvCxnSpPr>
        <p:spPr>
          <a:xfrm>
            <a:off x="7799634" y="3349348"/>
            <a:ext cx="545432" cy="0"/>
          </a:xfrm>
          <a:prstGeom prst="line">
            <a:avLst/>
          </a:prstGeom>
          <a:ln w="317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4B7BBE9A-B4FF-2442-8202-EE4840FE5C9C}"/>
              </a:ext>
            </a:extLst>
          </p:cNvPr>
          <p:cNvSpPr txBox="1"/>
          <p:nvPr/>
        </p:nvSpPr>
        <p:spPr>
          <a:xfrm>
            <a:off x="705850" y="5414969"/>
            <a:ext cx="8422107" cy="55720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2000" dirty="0"/>
              <a:t>         W</a:t>
            </a:r>
            <a:r>
              <a:rPr lang="en-US" dirty="0"/>
              <a:t>hite     African   Hispanic  Chinese                White    African  Hispanic  Chinese</a:t>
            </a:r>
          </a:p>
          <a:p>
            <a:pPr>
              <a:lnSpc>
                <a:spcPts val="1800"/>
              </a:lnSpc>
            </a:pPr>
            <a:r>
              <a:rPr lang="en-US" dirty="0"/>
              <a:t>                      American                                                            American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ADBEB33-0789-854D-B535-C7B5A090CB70}"/>
              </a:ext>
            </a:extLst>
          </p:cNvPr>
          <p:cNvSpPr/>
          <p:nvPr/>
        </p:nvSpPr>
        <p:spPr>
          <a:xfrm flipV="1">
            <a:off x="2377857" y="4597325"/>
            <a:ext cx="100517" cy="10051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A76889EF-0845-5347-8EF2-2FA622AE4E53}"/>
              </a:ext>
            </a:extLst>
          </p:cNvPr>
          <p:cNvSpPr/>
          <p:nvPr/>
        </p:nvSpPr>
        <p:spPr>
          <a:xfrm flipV="1">
            <a:off x="3187484" y="3842478"/>
            <a:ext cx="100517" cy="10051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D992591-8C55-CE46-ABE0-0BCB95B6C6B5}"/>
              </a:ext>
            </a:extLst>
          </p:cNvPr>
          <p:cNvSpPr/>
          <p:nvPr/>
        </p:nvSpPr>
        <p:spPr>
          <a:xfrm flipV="1">
            <a:off x="3989968" y="3023328"/>
            <a:ext cx="100517" cy="10051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F85730B0-2367-C44E-B191-5FBEAD98D937}"/>
              </a:ext>
            </a:extLst>
          </p:cNvPr>
          <p:cNvSpPr/>
          <p:nvPr/>
        </p:nvSpPr>
        <p:spPr>
          <a:xfrm flipV="1">
            <a:off x="6421239" y="3504336"/>
            <a:ext cx="100517" cy="10051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50300216-72AE-8B43-BF31-49E9D3CCEE22}"/>
              </a:ext>
            </a:extLst>
          </p:cNvPr>
          <p:cNvSpPr/>
          <p:nvPr/>
        </p:nvSpPr>
        <p:spPr>
          <a:xfrm flipV="1">
            <a:off x="7230872" y="3192396"/>
            <a:ext cx="100517" cy="10051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668C368A-1B35-CE4B-8A09-06E09EFA8EB8}"/>
              </a:ext>
            </a:extLst>
          </p:cNvPr>
          <p:cNvSpPr/>
          <p:nvPr/>
        </p:nvSpPr>
        <p:spPr>
          <a:xfrm flipV="1">
            <a:off x="5597322" y="3291056"/>
            <a:ext cx="100517" cy="10051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37E5BF0-02AD-4441-AB64-76E5238A01A7}"/>
              </a:ext>
            </a:extLst>
          </p:cNvPr>
          <p:cNvSpPr/>
          <p:nvPr/>
        </p:nvSpPr>
        <p:spPr>
          <a:xfrm flipV="1">
            <a:off x="8035738" y="3296846"/>
            <a:ext cx="100517" cy="10051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0EEEBBF1-7276-3247-8F39-F36D3AD2C575}"/>
              </a:ext>
            </a:extLst>
          </p:cNvPr>
          <p:cNvSpPr/>
          <p:nvPr/>
        </p:nvSpPr>
        <p:spPr>
          <a:xfrm flipV="1">
            <a:off x="1613462" y="3293756"/>
            <a:ext cx="100517" cy="10051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F69090E-EB79-1C41-AC93-EFCD09919CCA}"/>
              </a:ext>
            </a:extLst>
          </p:cNvPr>
          <p:cNvSpPr txBox="1"/>
          <p:nvPr/>
        </p:nvSpPr>
        <p:spPr>
          <a:xfrm>
            <a:off x="1149350" y="6273799"/>
            <a:ext cx="6845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indent="-114300"/>
            <a:r>
              <a:rPr lang="en-US" sz="1400" dirty="0"/>
              <a:t>*	</a:t>
            </a:r>
            <a:r>
              <a:rPr lang="en-US" sz="1400" dirty="0" err="1"/>
              <a:t>Adj</a:t>
            </a:r>
            <a:r>
              <a:rPr lang="en-US" sz="1400" dirty="0"/>
              <a:t> for age, sex, height, weight, treated HTN, current smoking, diabetes, SBP, </a:t>
            </a:r>
            <a:r>
              <a:rPr lang="en-US" sz="1400" dirty="0" err="1"/>
              <a:t>Hx</a:t>
            </a:r>
            <a:r>
              <a:rPr lang="en-US" sz="1400" dirty="0"/>
              <a:t> HF, </a:t>
            </a:r>
            <a:r>
              <a:rPr lang="en-US" sz="1400" dirty="0" err="1"/>
              <a:t>Hx</a:t>
            </a:r>
            <a:r>
              <a:rPr lang="en-US" sz="1400" dirty="0"/>
              <a:t> MI; for monitor-detected AF: monitoring duration</a:t>
            </a:r>
          </a:p>
        </p:txBody>
      </p:sp>
    </p:spTree>
    <p:extLst>
      <p:ext uri="{BB962C8B-B14F-4D97-AF65-F5344CB8AC3E}">
        <p14:creationId xmlns:p14="http://schemas.microsoft.com/office/powerpoint/2010/main" val="23053059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157163" y="273372"/>
            <a:ext cx="8829675" cy="12103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9pPr>
          </a:lstStyle>
          <a:p>
            <a:r>
              <a:rPr lang="en-US" sz="4000" b="1" kern="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Additional analyses</a:t>
            </a:r>
            <a:endParaRPr lang="en-US" sz="3600" b="1" kern="0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4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2993" y="5897881"/>
            <a:ext cx="148336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8F7B770-247C-634C-AB10-429E2FC2EF56}"/>
              </a:ext>
            </a:extLst>
          </p:cNvPr>
          <p:cNvSpPr txBox="1"/>
          <p:nvPr/>
        </p:nvSpPr>
        <p:spPr>
          <a:xfrm>
            <a:off x="228603" y="1705653"/>
            <a:ext cx="882967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800" dirty="0"/>
              <a:t>Results unchanged:</a:t>
            </a:r>
          </a:p>
          <a:p>
            <a:pPr marL="914400" lvl="1" indent="-4572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800" dirty="0"/>
              <a:t>Inclusion of self-reported AF in clinical AF</a:t>
            </a:r>
          </a:p>
          <a:p>
            <a:pPr marL="914400" lvl="1" indent="-4572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800" dirty="0"/>
              <a:t>Adjusted for education</a:t>
            </a:r>
          </a:p>
          <a:p>
            <a:pPr marL="914400" lvl="1" indent="-4572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800" dirty="0"/>
              <a:t>Adjusted for FFS Medicare enrollment</a:t>
            </a:r>
          </a:p>
          <a:p>
            <a:pPr marL="914400" lvl="1" indent="-4572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800" dirty="0"/>
              <a:t>Limited to those enrolled in FFS Medicare</a:t>
            </a:r>
          </a:p>
          <a:p>
            <a:pPr marL="914400" lvl="1" indent="-4572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800" dirty="0"/>
              <a:t>Weighted by sampling stratum</a:t>
            </a:r>
          </a:p>
          <a:p>
            <a:pPr marL="457200" indent="-4572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800" dirty="0"/>
              <a:t>No effect modification by age</a:t>
            </a:r>
          </a:p>
          <a:p>
            <a:pPr marL="457200" indent="-4572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800" dirty="0"/>
              <a:t>Numbers inadequate to examine atrial flutter separately</a:t>
            </a:r>
          </a:p>
        </p:txBody>
      </p:sp>
    </p:spTree>
    <p:extLst>
      <p:ext uri="{BB962C8B-B14F-4D97-AF65-F5344CB8AC3E}">
        <p14:creationId xmlns:p14="http://schemas.microsoft.com/office/powerpoint/2010/main" val="2510485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457200" y="447675"/>
            <a:ext cx="8229600" cy="907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9pPr>
          </a:lstStyle>
          <a:p>
            <a:r>
              <a:rPr lang="en-US" sz="3600" b="1" kern="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Writing group</a:t>
            </a:r>
          </a:p>
        </p:txBody>
      </p:sp>
      <p:pic>
        <p:nvPicPr>
          <p:cNvPr id="4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2993" y="5897881"/>
            <a:ext cx="148336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400050" y="1892625"/>
            <a:ext cx="8343900" cy="3119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2" anchor="t" anchorCtr="0" compatLnSpc="1">
            <a:prstTxWarp prst="textNoShape">
              <a:avLst/>
            </a:prstTxWarp>
            <a:no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9pPr>
          </a:lstStyle>
          <a:p>
            <a:pPr indent="457200" algn="l">
              <a:buClr>
                <a:srgbClr val="FF0000"/>
              </a:buClr>
            </a:pPr>
            <a:r>
              <a:rPr lang="en-US" sz="3400" kern="0" dirty="0">
                <a:latin typeface="Calibri" charset="0"/>
                <a:ea typeface="Calibri" charset="0"/>
                <a:cs typeface="Calibri" charset="0"/>
              </a:rPr>
              <a:t>Susan R. Heckbert</a:t>
            </a:r>
          </a:p>
          <a:p>
            <a:pPr indent="457200" algn="l">
              <a:buClr>
                <a:srgbClr val="FF0000"/>
              </a:buClr>
            </a:pPr>
            <a:r>
              <a:rPr lang="en-US" sz="3400" kern="0" dirty="0">
                <a:latin typeface="Calibri" charset="0"/>
                <a:ea typeface="Calibri" charset="0"/>
                <a:cs typeface="Calibri" charset="0"/>
              </a:rPr>
              <a:t>Thomas R. Austin</a:t>
            </a:r>
          </a:p>
          <a:p>
            <a:pPr indent="457200" algn="l">
              <a:buClr>
                <a:srgbClr val="FF0000"/>
              </a:buClr>
            </a:pPr>
            <a:r>
              <a:rPr lang="en-US" sz="3400" kern="0" dirty="0">
                <a:latin typeface="Calibri" charset="0"/>
                <a:ea typeface="Calibri" charset="0"/>
                <a:cs typeface="Calibri" charset="0"/>
              </a:rPr>
              <a:t>Paul N. Jensen</a:t>
            </a:r>
          </a:p>
          <a:p>
            <a:pPr indent="457200" algn="l">
              <a:buClr>
                <a:srgbClr val="FF0000"/>
              </a:buClr>
            </a:pPr>
            <a:r>
              <a:rPr lang="en-US" sz="3400" kern="0" dirty="0">
                <a:latin typeface="Calibri" charset="0"/>
                <a:ea typeface="Calibri" charset="0"/>
                <a:cs typeface="Calibri" charset="0"/>
              </a:rPr>
              <a:t>Lin Yee Chen</a:t>
            </a:r>
          </a:p>
          <a:p>
            <a:pPr indent="457200" algn="l">
              <a:buClr>
                <a:srgbClr val="FF0000"/>
              </a:buClr>
            </a:pPr>
            <a:r>
              <a:rPr lang="en-US" sz="3400" kern="0" dirty="0">
                <a:latin typeface="Calibri" charset="0"/>
                <a:ea typeface="Calibri" charset="0"/>
                <a:cs typeface="Calibri" charset="0"/>
              </a:rPr>
              <a:t>Wendy S. Post</a:t>
            </a:r>
          </a:p>
          <a:p>
            <a:pPr indent="457200" algn="l">
              <a:buClr>
                <a:srgbClr val="FF0000"/>
              </a:buClr>
            </a:pPr>
            <a:r>
              <a:rPr lang="en-US" sz="3400" kern="0" dirty="0">
                <a:latin typeface="Calibri" charset="0"/>
                <a:ea typeface="Calibri" charset="0"/>
                <a:cs typeface="Calibri" charset="0"/>
              </a:rPr>
              <a:t>James S. Floyd</a:t>
            </a:r>
          </a:p>
          <a:p>
            <a:pPr indent="457200" algn="l">
              <a:buClr>
                <a:srgbClr val="FF0000"/>
              </a:buClr>
            </a:pPr>
            <a:r>
              <a:rPr lang="en-US" sz="3400" kern="0" dirty="0">
                <a:latin typeface="Calibri" charset="0"/>
                <a:ea typeface="Calibri" charset="0"/>
                <a:cs typeface="Calibri" charset="0"/>
              </a:rPr>
              <a:t>Elsayed Z. Soliman</a:t>
            </a:r>
          </a:p>
          <a:p>
            <a:pPr indent="457200" algn="l">
              <a:buClr>
                <a:srgbClr val="FF0000"/>
              </a:buClr>
            </a:pPr>
            <a:r>
              <a:rPr lang="en-US" sz="3400" kern="0" dirty="0">
                <a:latin typeface="Calibri" charset="0"/>
                <a:ea typeface="Calibri" charset="0"/>
                <a:cs typeface="Calibri" charset="0"/>
              </a:rPr>
              <a:t>Richard A. </a:t>
            </a:r>
            <a:r>
              <a:rPr lang="en-US" sz="3400" kern="0" dirty="0" err="1">
                <a:latin typeface="Calibri" charset="0"/>
                <a:ea typeface="Calibri" charset="0"/>
                <a:cs typeface="Calibri" charset="0"/>
              </a:rPr>
              <a:t>Kronmal</a:t>
            </a:r>
            <a:endParaRPr lang="en-US" sz="3400" kern="0" dirty="0">
              <a:latin typeface="Calibri" charset="0"/>
              <a:ea typeface="Calibri" charset="0"/>
              <a:cs typeface="Calibri" charset="0"/>
            </a:endParaRPr>
          </a:p>
          <a:p>
            <a:pPr indent="457200" algn="l">
              <a:buClr>
                <a:srgbClr val="FF0000"/>
              </a:buClr>
            </a:pPr>
            <a:r>
              <a:rPr lang="en-US" sz="3400" kern="0" dirty="0">
                <a:latin typeface="Calibri" charset="0"/>
                <a:ea typeface="Calibri" charset="0"/>
                <a:cs typeface="Calibri" charset="0"/>
              </a:rPr>
              <a:t>Bruce M. </a:t>
            </a:r>
            <a:r>
              <a:rPr lang="en-US" sz="3400" kern="0" dirty="0" err="1">
                <a:latin typeface="Calibri" charset="0"/>
                <a:ea typeface="Calibri" charset="0"/>
                <a:cs typeface="Calibri" charset="0"/>
              </a:rPr>
              <a:t>Psaty</a:t>
            </a:r>
            <a:endParaRPr lang="en-US" sz="3400" kern="0" dirty="0">
              <a:latin typeface="Calibri" charset="0"/>
              <a:ea typeface="Calibri" charset="0"/>
              <a:cs typeface="Calibri" charset="0"/>
            </a:endParaRPr>
          </a:p>
          <a:p>
            <a:pPr algn="l">
              <a:buClr>
                <a:srgbClr val="FF0000"/>
              </a:buClr>
            </a:pPr>
            <a:endParaRPr lang="en-US" sz="2800" kern="0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6012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157163" y="316236"/>
            <a:ext cx="8829675" cy="12103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9pPr>
          </a:lstStyle>
          <a:p>
            <a:r>
              <a:rPr lang="en-US" sz="3600" b="1" kern="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Among those with monitor-detected AF:</a:t>
            </a:r>
          </a:p>
          <a:p>
            <a:r>
              <a:rPr lang="en-US" sz="3600" b="1" kern="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paroxysmal vs persistent/permanent</a:t>
            </a:r>
          </a:p>
        </p:txBody>
      </p:sp>
      <p:pic>
        <p:nvPicPr>
          <p:cNvPr id="4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2993" y="5897881"/>
            <a:ext cx="148336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779523F-A71A-D84A-9ABF-A70092E7C1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4669939"/>
              </p:ext>
            </p:extLst>
          </p:nvPr>
        </p:nvGraphicFramePr>
        <p:xfrm>
          <a:off x="362309" y="2100263"/>
          <a:ext cx="8402129" cy="24917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52316">
                  <a:extLst>
                    <a:ext uri="{9D8B030D-6E8A-4147-A177-3AD203B41FA5}">
                      <a16:colId xmlns:a16="http://schemas.microsoft.com/office/drawing/2014/main" val="3269015322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453019153"/>
                    </a:ext>
                  </a:extLst>
                </a:gridCol>
                <a:gridCol w="1685925">
                  <a:extLst>
                    <a:ext uri="{9D8B030D-6E8A-4147-A177-3AD203B41FA5}">
                      <a16:colId xmlns:a16="http://schemas.microsoft.com/office/drawing/2014/main" val="1932618234"/>
                    </a:ext>
                  </a:extLst>
                </a:gridCol>
                <a:gridCol w="1582947">
                  <a:extLst>
                    <a:ext uri="{9D8B030D-6E8A-4147-A177-3AD203B41FA5}">
                      <a16:colId xmlns:a16="http://schemas.microsoft.com/office/drawing/2014/main" val="4168320129"/>
                    </a:ext>
                  </a:extLst>
                </a:gridCol>
                <a:gridCol w="1466491">
                  <a:extLst>
                    <a:ext uri="{9D8B030D-6E8A-4147-A177-3AD203B41FA5}">
                      <a16:colId xmlns:a16="http://schemas.microsoft.com/office/drawing/2014/main" val="3835165211"/>
                    </a:ext>
                  </a:extLst>
                </a:gridCol>
              </a:tblGrid>
              <a:tr h="1020307">
                <a:tc>
                  <a:txBody>
                    <a:bodyPr/>
                    <a:lstStyle/>
                    <a:p>
                      <a:pPr marL="100330" marR="0" indent="-100330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800" b="0" dirty="0">
                          <a:effectLst/>
                          <a:latin typeface="+mn-lt"/>
                        </a:rPr>
                        <a:t> </a:t>
                      </a:r>
                      <a:endParaRPr lang="en-US" sz="2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2800" b="0" dirty="0">
                          <a:effectLst/>
                          <a:latin typeface="+mn-lt"/>
                        </a:rPr>
                        <a:t>White</a:t>
                      </a:r>
                    </a:p>
                    <a:p>
                      <a:pPr marL="0" marR="0"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28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n=45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2800" b="0" dirty="0">
                          <a:effectLst/>
                          <a:latin typeface="+mn-lt"/>
                        </a:rPr>
                        <a:t>African American</a:t>
                      </a:r>
                    </a:p>
                    <a:p>
                      <a:pPr marL="0" marR="0"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28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n=25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2800" b="0" dirty="0">
                          <a:effectLst/>
                          <a:latin typeface="+mn-lt"/>
                        </a:rPr>
                        <a:t>Hispanic n=22</a:t>
                      </a:r>
                      <a:endParaRPr lang="en-US" sz="2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2800" b="0" dirty="0">
                          <a:effectLst/>
                          <a:latin typeface="+mn-lt"/>
                        </a:rPr>
                        <a:t>Chinese n=11</a:t>
                      </a:r>
                      <a:endParaRPr lang="en-US" sz="2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3323005"/>
                  </a:ext>
                </a:extLst>
              </a:tr>
              <a:tr h="1110004">
                <a:tc>
                  <a:txBody>
                    <a:bodyPr/>
                    <a:lstStyle/>
                    <a:p>
                      <a:pPr marL="216535" marR="0" indent="-216535">
                        <a:lnSpc>
                          <a:spcPct val="2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8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Paroxysmal AF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8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8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8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8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480962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9456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242411" y="287659"/>
            <a:ext cx="8659179" cy="1351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9pPr>
          </a:lstStyle>
          <a:p>
            <a:r>
              <a:rPr lang="en-US" sz="4000" b="1" kern="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% with monitor-detected AF, stratified by history of clinical AF</a:t>
            </a:r>
            <a:endParaRPr lang="en-US" sz="3600" b="1" kern="0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4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2993" y="5897881"/>
            <a:ext cx="148336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3E10F40-8C65-824F-B543-BBB24CAFC9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6235328"/>
              </p:ext>
            </p:extLst>
          </p:nvPr>
        </p:nvGraphicFramePr>
        <p:xfrm>
          <a:off x="364331" y="2114550"/>
          <a:ext cx="8415338" cy="26208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54582">
                  <a:extLst>
                    <a:ext uri="{9D8B030D-6E8A-4147-A177-3AD203B41FA5}">
                      <a16:colId xmlns:a16="http://schemas.microsoft.com/office/drawing/2014/main" val="4075436818"/>
                    </a:ext>
                  </a:extLst>
                </a:gridCol>
                <a:gridCol w="1380227">
                  <a:extLst>
                    <a:ext uri="{9D8B030D-6E8A-4147-A177-3AD203B41FA5}">
                      <a16:colId xmlns:a16="http://schemas.microsoft.com/office/drawing/2014/main" val="50075499"/>
                    </a:ext>
                  </a:extLst>
                </a:gridCol>
                <a:gridCol w="1656271">
                  <a:extLst>
                    <a:ext uri="{9D8B030D-6E8A-4147-A177-3AD203B41FA5}">
                      <a16:colId xmlns:a16="http://schemas.microsoft.com/office/drawing/2014/main" val="3654904872"/>
                    </a:ext>
                  </a:extLst>
                </a:gridCol>
                <a:gridCol w="1500997">
                  <a:extLst>
                    <a:ext uri="{9D8B030D-6E8A-4147-A177-3AD203B41FA5}">
                      <a16:colId xmlns:a16="http://schemas.microsoft.com/office/drawing/2014/main" val="2333706133"/>
                    </a:ext>
                  </a:extLst>
                </a:gridCol>
                <a:gridCol w="1723261">
                  <a:extLst>
                    <a:ext uri="{9D8B030D-6E8A-4147-A177-3AD203B41FA5}">
                      <a16:colId xmlns:a16="http://schemas.microsoft.com/office/drawing/2014/main" val="2104044224"/>
                    </a:ext>
                  </a:extLst>
                </a:gridCol>
              </a:tblGrid>
              <a:tr h="825236">
                <a:tc>
                  <a:txBody>
                    <a:bodyPr/>
                    <a:lstStyle/>
                    <a:p>
                      <a:pPr marL="100330" marR="0" indent="-10033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b="0" dirty="0">
                          <a:effectLst/>
                        </a:rPr>
                        <a:t> 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2400" b="0">
                          <a:effectLst/>
                        </a:rPr>
                        <a:t>White</a:t>
                      </a:r>
                      <a:endParaRPr lang="en-US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2400" b="0" dirty="0">
                          <a:effectLst/>
                        </a:rPr>
                        <a:t>African American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2400" b="0">
                          <a:effectLst/>
                        </a:rPr>
                        <a:t>Hispanic</a:t>
                      </a:r>
                      <a:endParaRPr lang="en-US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2400" b="0" dirty="0">
                          <a:effectLst/>
                        </a:rPr>
                        <a:t>Chinese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107020"/>
                  </a:ext>
                </a:extLst>
              </a:tr>
              <a:tr h="897784">
                <a:tc>
                  <a:txBody>
                    <a:bodyPr/>
                    <a:lstStyle/>
                    <a:p>
                      <a:pPr marL="216535" marR="0" indent="-216535">
                        <a:lnSpc>
                          <a:spcPct val="2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b="0" dirty="0">
                          <a:effectLst/>
                        </a:rPr>
                        <a:t>No clinical AF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b="0" dirty="0">
                          <a:effectLst/>
                        </a:rPr>
                        <a:t>4.5%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b="0" dirty="0">
                          <a:effectLst/>
                        </a:rPr>
                        <a:t>3.8%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b="0" dirty="0">
                          <a:effectLst/>
                        </a:rPr>
                        <a:t>4.1%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b="0" dirty="0">
                          <a:effectLst/>
                        </a:rPr>
                        <a:t>3.7%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32726811"/>
                  </a:ext>
                </a:extLst>
              </a:tr>
              <a:tr h="897784">
                <a:tc>
                  <a:txBody>
                    <a:bodyPr/>
                    <a:lstStyle/>
                    <a:p>
                      <a:pPr marL="216535" marR="0" indent="-216535">
                        <a:lnSpc>
                          <a:spcPct val="2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b="0" dirty="0" err="1">
                          <a:effectLst/>
                        </a:rPr>
                        <a:t>Hx</a:t>
                      </a:r>
                      <a:r>
                        <a:rPr lang="en-US" sz="2400" b="0" dirty="0">
                          <a:effectLst/>
                        </a:rPr>
                        <a:t> of clinical AF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b="0" dirty="0">
                          <a:effectLst/>
                        </a:rPr>
                        <a:t>28%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b="0" dirty="0">
                          <a:effectLst/>
                        </a:rPr>
                        <a:t>42%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b="0" dirty="0">
                          <a:effectLst/>
                        </a:rPr>
                        <a:t>40%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b="0" dirty="0">
                          <a:effectLst/>
                        </a:rPr>
                        <a:t>19%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440806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48014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457200" y="273372"/>
            <a:ext cx="8229600" cy="907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9pPr>
          </a:lstStyle>
          <a:p>
            <a:r>
              <a:rPr lang="en-US" sz="4000" b="1" kern="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Summary</a:t>
            </a:r>
            <a:r>
              <a:rPr lang="en-US" sz="3600" b="1" kern="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 of findings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364001" y="1639795"/>
            <a:ext cx="7982141" cy="298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9pPr>
          </a:lstStyle>
          <a:p>
            <a:pPr marL="914400" lvl="1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sz="2400" kern="0" dirty="0">
                <a:latin typeface="Calibri" charset="0"/>
                <a:ea typeface="Calibri" charset="0"/>
                <a:cs typeface="Calibri" charset="0"/>
              </a:rPr>
              <a:t>Prevalence of clinically-detected AF was substantially lower in AA than in white participants</a:t>
            </a:r>
          </a:p>
          <a:p>
            <a:pPr marL="914400" lvl="1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sz="2400" kern="0" dirty="0">
                <a:latin typeface="Calibri" charset="0"/>
                <a:ea typeface="Calibri" charset="0"/>
                <a:cs typeface="Calibri" charset="0"/>
              </a:rPr>
              <a:t>In the same individuals, unbiased AF detection by ambulatory ECG monitoring revealed little difference by race/ethnicity in % with AF</a:t>
            </a:r>
          </a:p>
          <a:p>
            <a:pPr marL="1371600" lvl="2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kern="0" dirty="0">
                <a:latin typeface="Calibri" charset="0"/>
                <a:ea typeface="Calibri" charset="0"/>
                <a:cs typeface="Calibri" charset="0"/>
              </a:rPr>
              <a:t>Similar findings in those with no history of clinically-detected AF</a:t>
            </a:r>
          </a:p>
        </p:txBody>
      </p:sp>
      <p:pic>
        <p:nvPicPr>
          <p:cNvPr id="4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2993" y="5897881"/>
            <a:ext cx="148336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2853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457200" y="544834"/>
            <a:ext cx="8229600" cy="907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9pPr>
          </a:lstStyle>
          <a:p>
            <a:r>
              <a:rPr lang="en-US" sz="4000" b="1" kern="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Interpretation</a:t>
            </a:r>
            <a:endParaRPr lang="en-US" sz="3600" b="1" kern="0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408383" y="1909545"/>
            <a:ext cx="8327235" cy="3545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9pPr>
          </a:lstStyle>
          <a:p>
            <a:pPr marL="457200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dirty="0"/>
              <a:t>Differences by race/ethnic group in clinically-detected AF may be:</a:t>
            </a:r>
          </a:p>
          <a:p>
            <a:pPr marL="914400" lvl="1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dirty="0"/>
              <a:t>Real</a:t>
            </a:r>
          </a:p>
          <a:p>
            <a:pPr marL="914400" lvl="1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dirty="0"/>
              <a:t>Reflect differences in symptom perception, clinical AF recognition, or health care access</a:t>
            </a:r>
          </a:p>
          <a:p>
            <a:pPr marL="914400" lvl="1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dirty="0"/>
              <a:t>Reflect differences in the completeness of clinical event ascertainment</a:t>
            </a:r>
            <a:endParaRPr lang="en-US" sz="2000" kern="0" dirty="0"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4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2993" y="5897881"/>
            <a:ext cx="148336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97079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457200" y="544834"/>
            <a:ext cx="8229600" cy="907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9pPr>
          </a:lstStyle>
          <a:p>
            <a:r>
              <a:rPr lang="en-US" sz="4000" b="1" kern="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Limitations</a:t>
            </a:r>
            <a:endParaRPr lang="en-US" sz="3600" b="1" kern="0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408383" y="1795245"/>
            <a:ext cx="8327235" cy="3891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9pPr>
          </a:lstStyle>
          <a:p>
            <a:pPr marL="457200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sz="2800" dirty="0"/>
              <a:t>Clinical recognition of AF during 14 yr follow-up is not measuring the same quantity as AF detected by monitoring over 14 days</a:t>
            </a:r>
          </a:p>
          <a:p>
            <a:pPr marL="457200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sz="2800" dirty="0"/>
              <a:t>Both methods of AF detection are imperfect</a:t>
            </a:r>
          </a:p>
          <a:p>
            <a:pPr marL="457200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sz="2800" dirty="0"/>
              <a:t>Failed to ascertain some clinical encounters where an AF diagnosis was made</a:t>
            </a:r>
          </a:p>
          <a:p>
            <a:pPr marL="457200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sz="2800" dirty="0"/>
              <a:t>MESA participants are a low-risk group, limiting generalizability</a:t>
            </a:r>
            <a:endParaRPr lang="en-US" sz="2800" kern="0" dirty="0"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4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2993" y="5897881"/>
            <a:ext cx="148336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60456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457200" y="544834"/>
            <a:ext cx="8229600" cy="907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9pPr>
          </a:lstStyle>
          <a:p>
            <a:r>
              <a:rPr lang="en-US" sz="4000" b="1" kern="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Conclusions</a:t>
            </a:r>
            <a:endParaRPr lang="en-US" sz="3600" b="1" kern="0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408383" y="1823819"/>
            <a:ext cx="8327235" cy="4105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9pPr>
          </a:lstStyle>
          <a:p>
            <a:pPr marL="457200" indent="-457200" algn="l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dirty="0"/>
              <a:t>Findings provides support for the hypothesis of differential detection by race/ethnicity in clinical recognition of AF</a:t>
            </a:r>
          </a:p>
          <a:p>
            <a:pPr marL="457200" indent="-457200" algn="l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dirty="0"/>
              <a:t>Additional study is needed</a:t>
            </a:r>
          </a:p>
          <a:p>
            <a:pPr marL="914400" lvl="1" indent="-457200" algn="l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dirty="0"/>
              <a:t>To confirm these findings</a:t>
            </a:r>
          </a:p>
          <a:p>
            <a:pPr marL="914400" lvl="1" indent="-457200" algn="l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dirty="0"/>
              <a:t>To increase understanding of reasons for the observed differences, which may have important implications for stroke prevention</a:t>
            </a:r>
          </a:p>
        </p:txBody>
      </p:sp>
      <p:pic>
        <p:nvPicPr>
          <p:cNvPr id="4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2993" y="5897881"/>
            <a:ext cx="148336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31436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55237" y="715826"/>
            <a:ext cx="6633527" cy="142729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400" b="1" dirty="0">
                <a:latin typeface="+mn-lt"/>
              </a:rPr>
              <a:t>Thanks to co-authors, PIs, FC staff, MESA participants!</a:t>
            </a:r>
            <a:endParaRPr lang="en-US" altLang="zh-CN" sz="4400" b="1" dirty="0">
              <a:latin typeface="+mn-lt"/>
              <a:ea typeface="ＭＳ Ｐゴシック" charset="-128"/>
            </a:endParaRPr>
          </a:p>
        </p:txBody>
      </p:sp>
      <p:pic>
        <p:nvPicPr>
          <p:cNvPr id="14338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2993" y="5897881"/>
            <a:ext cx="148336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0CD8423-DDCD-D542-A73D-E26AB3A2BE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3429000"/>
            <a:ext cx="0" cy="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FB067CD-BBC6-D647-84A9-6D543D3841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4400" y="3581400"/>
            <a:ext cx="0" cy="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3BAE000-9266-F14B-8B9A-9F94CA6B0B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9800" y="3610065"/>
            <a:ext cx="7264400" cy="1308100"/>
          </a:xfrm>
          <a:prstGeom prst="rect">
            <a:avLst/>
          </a:prstGeom>
          <a:ln w="19050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3414223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457200" y="304800"/>
            <a:ext cx="8229600" cy="907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9pPr>
          </a:lstStyle>
          <a:p>
            <a:r>
              <a:rPr lang="en-US" sz="3200" b="1" kern="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Background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650876" y="1365565"/>
            <a:ext cx="7842249" cy="1034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9pPr>
          </a:lstStyle>
          <a:p>
            <a:pPr marL="457200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sz="2800" dirty="0"/>
              <a:t>African Americans have less clinically-detected atrial fibrillation (AF) than whites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A40148A-3DD8-614B-9896-3E2811A9BF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2141372"/>
              </p:ext>
            </p:extLst>
          </p:nvPr>
        </p:nvGraphicFramePr>
        <p:xfrm>
          <a:off x="228600" y="2643184"/>
          <a:ext cx="8572500" cy="30886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7638">
                  <a:extLst>
                    <a:ext uri="{9D8B030D-6E8A-4147-A177-3AD203B41FA5}">
                      <a16:colId xmlns:a16="http://schemas.microsoft.com/office/drawing/2014/main" val="662683384"/>
                    </a:ext>
                  </a:extLst>
                </a:gridCol>
                <a:gridCol w="2943225">
                  <a:extLst>
                    <a:ext uri="{9D8B030D-6E8A-4147-A177-3AD203B41FA5}">
                      <a16:colId xmlns:a16="http://schemas.microsoft.com/office/drawing/2014/main" val="3202890289"/>
                    </a:ext>
                  </a:extLst>
                </a:gridCol>
                <a:gridCol w="1671637">
                  <a:extLst>
                    <a:ext uri="{9D8B030D-6E8A-4147-A177-3AD203B41FA5}">
                      <a16:colId xmlns:a16="http://schemas.microsoft.com/office/drawing/2014/main" val="3224578650"/>
                    </a:ext>
                  </a:extLst>
                </a:gridCol>
              </a:tblGrid>
              <a:tr h="441235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Setting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Prevalent or Incident AF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err="1"/>
                        <a:t>Adj</a:t>
                      </a:r>
                      <a:r>
                        <a:rPr lang="en-US" dirty="0"/>
                        <a:t> OR or HR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8550156"/>
                  </a:ext>
                </a:extLst>
              </a:tr>
              <a:tr h="441235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CHS (</a:t>
                      </a:r>
                      <a:r>
                        <a:rPr lang="en-US" dirty="0" err="1"/>
                        <a:t>Psaty</a:t>
                      </a:r>
                      <a:r>
                        <a:rPr lang="en-US" dirty="0"/>
                        <a:t> 1997)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incident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0.47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1138954"/>
                  </a:ext>
                </a:extLst>
              </a:tr>
              <a:tr h="441235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Kaiser N CA, 2000 (Go)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prevalent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0.68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8283750"/>
                  </a:ext>
                </a:extLst>
              </a:tr>
              <a:tr h="441235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ARIC (Alonso 2009)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incident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0.59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4314237"/>
                  </a:ext>
                </a:extLst>
              </a:tr>
              <a:tr h="441235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Medicare (</a:t>
                      </a:r>
                      <a:r>
                        <a:rPr lang="en-US" dirty="0" err="1"/>
                        <a:t>Piccini</a:t>
                      </a:r>
                      <a:r>
                        <a:rPr lang="en-US" dirty="0"/>
                        <a:t> 2012)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prevalent / incident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0.51 / 0.75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3866237"/>
                  </a:ext>
                </a:extLst>
              </a:tr>
              <a:tr h="441235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CA hospitalization data (</a:t>
                      </a:r>
                      <a:r>
                        <a:rPr lang="en-US" dirty="0" err="1"/>
                        <a:t>Dewland</a:t>
                      </a:r>
                      <a:r>
                        <a:rPr lang="en-US" dirty="0"/>
                        <a:t> 2013)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prevalent / incident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0.53 / 0.84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1143571"/>
                  </a:ext>
                </a:extLst>
              </a:tr>
              <a:tr h="441235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MESA (Rodriguez 2015)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incident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0.51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671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435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457200" y="304800"/>
            <a:ext cx="8229600" cy="907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9pPr>
          </a:lstStyle>
          <a:p>
            <a:r>
              <a:rPr lang="en-US" sz="3200" b="1" kern="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Background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650876" y="1365565"/>
            <a:ext cx="7842249" cy="4086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9pPr>
          </a:lstStyle>
          <a:p>
            <a:pPr marL="457200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sz="2800" dirty="0"/>
              <a:t>African Americans have less clinically-detected atrial fibrillation (AF) than whites</a:t>
            </a:r>
          </a:p>
          <a:p>
            <a:pPr marL="457200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sz="2800" dirty="0"/>
              <a:t>But paradoxically:</a:t>
            </a:r>
          </a:p>
          <a:p>
            <a:pPr marL="914400" lvl="1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dirty="0"/>
              <a:t>Prevalence of AF risk factors: hypertension, diabetes, obesity, heart failure is higher in AA than in whites</a:t>
            </a:r>
          </a:p>
          <a:p>
            <a:pPr marL="914400" lvl="1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dirty="0"/>
              <a:t>Incidence of ischemic stroke is higher in AA than whites</a:t>
            </a:r>
          </a:p>
        </p:txBody>
      </p:sp>
    </p:spTree>
    <p:extLst>
      <p:ext uri="{BB962C8B-B14F-4D97-AF65-F5344CB8AC3E}">
        <p14:creationId xmlns:p14="http://schemas.microsoft.com/office/powerpoint/2010/main" val="2063417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457200" y="508000"/>
            <a:ext cx="8229600" cy="907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9pPr>
          </a:lstStyle>
          <a:p>
            <a:r>
              <a:rPr lang="en-US" sz="3600" b="1" kern="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Research question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660400" y="2003535"/>
            <a:ext cx="7823200" cy="1688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9pPr>
          </a:lstStyle>
          <a:p>
            <a:pPr marL="457200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dirty="0"/>
              <a:t>Is the finding of lower AF prevalence in AA confirmed when an unbiased detection method is used? </a:t>
            </a:r>
            <a:endParaRPr lang="en-US" kern="0" dirty="0"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4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2993" y="5897881"/>
            <a:ext cx="148336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2055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457200" y="487680"/>
            <a:ext cx="8229600" cy="907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9pPr>
          </a:lstStyle>
          <a:p>
            <a:r>
              <a:rPr lang="en-US" sz="3600" b="1" kern="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Exposure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426641" y="1816609"/>
            <a:ext cx="8290718" cy="769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9pPr>
          </a:lstStyle>
          <a:p>
            <a:pPr marL="457200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kern="0" dirty="0">
                <a:latin typeface="Calibri" charset="0"/>
                <a:ea typeface="Calibri" charset="0"/>
                <a:cs typeface="Calibri" charset="0"/>
              </a:rPr>
              <a:t>Self-reported race/ethnicity</a:t>
            </a:r>
          </a:p>
        </p:txBody>
      </p:sp>
      <p:pic>
        <p:nvPicPr>
          <p:cNvPr id="4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2993" y="5897881"/>
            <a:ext cx="148336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4046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601980" y="487679"/>
            <a:ext cx="7940040" cy="1325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9pPr>
          </a:lstStyle>
          <a:p>
            <a:r>
              <a:rPr lang="en-US" sz="3600" b="1" kern="0" dirty="0">
                <a:solidFill>
                  <a:schemeClr val="tx1"/>
                </a:solidFill>
                <a:latin typeface="+mn-lt"/>
                <a:ea typeface="Calibri" charset="0"/>
                <a:cs typeface="Calibri" charset="0"/>
              </a:rPr>
              <a:t>Outcome</a:t>
            </a:r>
          </a:p>
          <a:p>
            <a:pPr algn="l"/>
            <a:r>
              <a:rPr lang="en-US" sz="3600" dirty="0">
                <a:solidFill>
                  <a:schemeClr val="tx1"/>
                </a:solidFill>
                <a:latin typeface="+mn-lt"/>
              </a:rPr>
              <a:t>AF: presence of atrial fibrillation or flutter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86264" y="2529841"/>
            <a:ext cx="8971472" cy="3320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9pPr>
          </a:lstStyle>
          <a:p>
            <a:pPr algn="l">
              <a:buClr>
                <a:srgbClr val="FF0000"/>
              </a:buClr>
            </a:pPr>
            <a:r>
              <a:rPr lang="en-US" b="1" kern="0" dirty="0">
                <a:ea typeface="Calibri" charset="0"/>
                <a:cs typeface="Calibri" charset="0"/>
              </a:rPr>
              <a:t>Two different ways of assessing AF:</a:t>
            </a:r>
          </a:p>
          <a:p>
            <a:pPr algn="l">
              <a:buClr>
                <a:srgbClr val="FF0000"/>
              </a:buClr>
            </a:pPr>
            <a:endParaRPr lang="en-US" b="1" kern="0" dirty="0">
              <a:latin typeface="Calibri" charset="0"/>
              <a:ea typeface="Calibri" charset="0"/>
              <a:cs typeface="Calibri" charset="0"/>
            </a:endParaRPr>
          </a:p>
          <a:p>
            <a:pPr algn="l">
              <a:buClr>
                <a:srgbClr val="FF0000"/>
              </a:buClr>
            </a:pPr>
            <a:r>
              <a:rPr lang="en-US" b="1" kern="0" dirty="0">
                <a:latin typeface="Calibri" charset="0"/>
                <a:ea typeface="Calibri" charset="0"/>
                <a:cs typeface="Calibri" charset="0"/>
              </a:rPr>
              <a:t>(1)</a:t>
            </a:r>
            <a:r>
              <a:rPr lang="en-US" kern="0" dirty="0">
                <a:latin typeface="Calibri" charset="0"/>
                <a:ea typeface="Calibri" charset="0"/>
                <a:cs typeface="Calibri" charset="0"/>
              </a:rPr>
              <a:t> Clinically-detected AF, baseline through Dec 2015</a:t>
            </a:r>
          </a:p>
          <a:p>
            <a:pPr marL="914400" lvl="1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kern="0" dirty="0">
                <a:latin typeface="Calibri" charset="0"/>
                <a:ea typeface="Calibri" charset="0"/>
                <a:cs typeface="Calibri" charset="0"/>
              </a:rPr>
              <a:t>Hospital discharge diagnosis code for AF, A flutter</a:t>
            </a:r>
          </a:p>
          <a:p>
            <a:pPr marL="914400" lvl="1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kern="0" dirty="0">
                <a:latin typeface="Calibri" charset="0"/>
                <a:ea typeface="Calibri" charset="0"/>
                <a:cs typeface="Calibri" charset="0"/>
              </a:rPr>
              <a:t>For those in FFS Medicare: inpatient, outpatient, and carrier claims for AF, A flutter</a:t>
            </a:r>
          </a:p>
        </p:txBody>
      </p:sp>
      <p:pic>
        <p:nvPicPr>
          <p:cNvPr id="4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2993" y="5897881"/>
            <a:ext cx="148336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2599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110128" y="1426790"/>
            <a:ext cx="5528672" cy="4551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9pPr>
          </a:lstStyle>
          <a:p>
            <a:pPr algn="l">
              <a:buClr>
                <a:srgbClr val="FF0000"/>
              </a:buClr>
            </a:pPr>
            <a:r>
              <a:rPr lang="en-US" b="1" kern="0" dirty="0">
                <a:latin typeface="Calibri" charset="0"/>
                <a:ea typeface="Calibri" charset="0"/>
                <a:cs typeface="Calibri" charset="0"/>
              </a:rPr>
              <a:t>(2) </a:t>
            </a:r>
            <a:r>
              <a:rPr lang="en-US" kern="0" dirty="0">
                <a:latin typeface="Calibri" charset="0"/>
                <a:ea typeface="Calibri" charset="0"/>
                <a:cs typeface="Calibri" charset="0"/>
              </a:rPr>
              <a:t>Monitor-detected AF at e6</a:t>
            </a:r>
          </a:p>
          <a:p>
            <a:pPr marL="695325" lvl="1" indent="-409575" algn="l">
              <a:buClr>
                <a:srgbClr val="FF0000"/>
              </a:buClr>
              <a:buFont typeface="Courier New" charset="0"/>
              <a:buChar char="o"/>
            </a:pPr>
            <a:r>
              <a:rPr lang="en-US" sz="2600" kern="0" dirty="0">
                <a:latin typeface="Calibri" charset="0"/>
                <a:ea typeface="Calibri" charset="0"/>
                <a:cs typeface="Calibri" charset="0"/>
              </a:rPr>
              <a:t>Zio Patch, up to 14 day recording</a:t>
            </a:r>
          </a:p>
          <a:p>
            <a:pPr marL="695325" lvl="1" indent="-409575" algn="l">
              <a:buClr>
                <a:srgbClr val="FF0000"/>
              </a:buClr>
              <a:buFont typeface="Courier New" charset="0"/>
              <a:buChar char="o"/>
            </a:pPr>
            <a:r>
              <a:rPr lang="en-US" sz="2600" dirty="0"/>
              <a:t>Irregularly irregular rhythm with absent P waves lasting at least 30 seconds</a:t>
            </a:r>
          </a:p>
          <a:p>
            <a:pPr marL="695325" lvl="1" indent="-409575" algn="l">
              <a:buClr>
                <a:srgbClr val="FF0000"/>
              </a:buClr>
              <a:buFont typeface="Courier New" charset="0"/>
              <a:buChar char="o"/>
            </a:pPr>
            <a:r>
              <a:rPr lang="en-US" sz="2600" dirty="0"/>
              <a:t>Monitoring duration: total time with ECG tracing adequate to determine rhythm</a:t>
            </a:r>
          </a:p>
          <a:p>
            <a:pPr marL="695325" lvl="1" indent="-409575" algn="l">
              <a:buClr>
                <a:srgbClr val="FF0000"/>
              </a:buClr>
              <a:buFont typeface="Courier New" charset="0"/>
              <a:buChar char="o"/>
            </a:pPr>
            <a:r>
              <a:rPr lang="en-US" sz="2600" kern="0" dirty="0">
                <a:latin typeface="Calibri" charset="0"/>
                <a:ea typeface="Calibri" charset="0"/>
                <a:cs typeface="Calibri" charset="0"/>
              </a:rPr>
              <a:t>AF burden: proportion of monitoring time that rhythm is AF</a:t>
            </a:r>
          </a:p>
        </p:txBody>
      </p:sp>
      <p:pic>
        <p:nvPicPr>
          <p:cNvPr id="4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2993" y="5897881"/>
            <a:ext cx="148336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12AA353-57F6-0345-909F-7C51A920E6B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9568" y="1908050"/>
            <a:ext cx="3247869" cy="29718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C72EE099-1725-624D-B6F9-1B130E77724A}"/>
              </a:ext>
            </a:extLst>
          </p:cNvPr>
          <p:cNvSpPr txBox="1">
            <a:spLocks/>
          </p:cNvSpPr>
          <p:nvPr/>
        </p:nvSpPr>
        <p:spPr bwMode="auto">
          <a:xfrm>
            <a:off x="601980" y="487680"/>
            <a:ext cx="7940040" cy="707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9pPr>
          </a:lstStyle>
          <a:p>
            <a:r>
              <a:rPr lang="en-US" sz="3600" b="1" kern="0" dirty="0">
                <a:solidFill>
                  <a:schemeClr val="tx1"/>
                </a:solidFill>
                <a:latin typeface="+mn-lt"/>
                <a:ea typeface="Calibri" charset="0"/>
                <a:cs typeface="Calibri" charset="0"/>
              </a:rPr>
              <a:t>Outcome</a:t>
            </a:r>
          </a:p>
        </p:txBody>
      </p:sp>
    </p:spTree>
    <p:extLst>
      <p:ext uri="{BB962C8B-B14F-4D97-AF65-F5344CB8AC3E}">
        <p14:creationId xmlns:p14="http://schemas.microsoft.com/office/powerpoint/2010/main" val="2473058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457200" y="487680"/>
            <a:ext cx="8229600" cy="907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9pPr>
          </a:lstStyle>
          <a:p>
            <a:r>
              <a:rPr lang="en-US" sz="3600" b="1" kern="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Covariates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1000125" y="1845176"/>
            <a:ext cx="7543801" cy="3255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2" anchor="t" anchorCtr="0" compatLnSpc="1">
            <a:prstTxWarp prst="textNoShape">
              <a:avLst/>
            </a:prstTxWarp>
            <a:no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9pPr>
          </a:lstStyle>
          <a:p>
            <a:pPr algn="l">
              <a:buClr>
                <a:srgbClr val="FF0000"/>
              </a:buClr>
            </a:pPr>
            <a:r>
              <a:rPr lang="en-US" sz="2800" kern="0" dirty="0">
                <a:latin typeface="Calibri" charset="0"/>
                <a:ea typeface="Calibri" charset="0"/>
                <a:cs typeface="Calibri" charset="0"/>
              </a:rPr>
              <a:t>age</a:t>
            </a:r>
          </a:p>
          <a:p>
            <a:pPr algn="l">
              <a:buClr>
                <a:srgbClr val="FF0000"/>
              </a:buClr>
            </a:pPr>
            <a:r>
              <a:rPr lang="en-US" sz="2800" kern="0" dirty="0">
                <a:latin typeface="Calibri" charset="0"/>
                <a:ea typeface="Calibri" charset="0"/>
                <a:cs typeface="Calibri" charset="0"/>
              </a:rPr>
              <a:t>sex</a:t>
            </a:r>
          </a:p>
          <a:p>
            <a:pPr algn="l">
              <a:buClr>
                <a:srgbClr val="FF0000"/>
              </a:buClr>
            </a:pPr>
            <a:r>
              <a:rPr lang="en-US" sz="2800" kern="0" dirty="0">
                <a:latin typeface="Calibri" charset="0"/>
                <a:ea typeface="Calibri" charset="0"/>
                <a:cs typeface="Calibri" charset="0"/>
              </a:rPr>
              <a:t>height</a:t>
            </a:r>
          </a:p>
          <a:p>
            <a:pPr algn="l">
              <a:buClr>
                <a:srgbClr val="FF0000"/>
              </a:buClr>
            </a:pPr>
            <a:r>
              <a:rPr lang="en-US" sz="2800" kern="0" dirty="0">
                <a:latin typeface="Calibri" charset="0"/>
                <a:ea typeface="Calibri" charset="0"/>
                <a:cs typeface="Calibri" charset="0"/>
              </a:rPr>
              <a:t>weight</a:t>
            </a:r>
          </a:p>
          <a:p>
            <a:pPr algn="l">
              <a:buClr>
                <a:srgbClr val="FF0000"/>
              </a:buClr>
            </a:pPr>
            <a:r>
              <a:rPr lang="en-US" sz="2800" kern="0" dirty="0">
                <a:latin typeface="Calibri" charset="0"/>
                <a:ea typeface="Calibri" charset="0"/>
                <a:cs typeface="Calibri" charset="0"/>
              </a:rPr>
              <a:t>treated hypertension</a:t>
            </a:r>
          </a:p>
          <a:p>
            <a:pPr algn="l">
              <a:buClr>
                <a:srgbClr val="FF0000"/>
              </a:buClr>
            </a:pPr>
            <a:r>
              <a:rPr lang="en-US" sz="2800" kern="0" dirty="0">
                <a:latin typeface="Calibri" charset="0"/>
                <a:ea typeface="Calibri" charset="0"/>
                <a:cs typeface="Calibri" charset="0"/>
              </a:rPr>
              <a:t>current smoking</a:t>
            </a:r>
          </a:p>
          <a:p>
            <a:pPr algn="l">
              <a:buClr>
                <a:srgbClr val="FF0000"/>
              </a:buClr>
            </a:pPr>
            <a:r>
              <a:rPr lang="en-US" sz="2800" kern="0" dirty="0">
                <a:latin typeface="Calibri" charset="0"/>
                <a:ea typeface="Calibri" charset="0"/>
                <a:cs typeface="Calibri" charset="0"/>
              </a:rPr>
              <a:t>diabetes</a:t>
            </a:r>
          </a:p>
          <a:p>
            <a:pPr algn="l">
              <a:buClr>
                <a:srgbClr val="FF0000"/>
              </a:buClr>
            </a:pPr>
            <a:r>
              <a:rPr lang="en-US" sz="2800" kern="0" dirty="0">
                <a:latin typeface="Calibri" charset="0"/>
                <a:ea typeface="Calibri" charset="0"/>
                <a:cs typeface="Calibri" charset="0"/>
              </a:rPr>
              <a:t>systolic blood pressure</a:t>
            </a:r>
          </a:p>
          <a:p>
            <a:pPr algn="l">
              <a:buClr>
                <a:srgbClr val="FF0000"/>
              </a:buClr>
            </a:pPr>
            <a:r>
              <a:rPr lang="en-US" sz="2800" kern="0" dirty="0">
                <a:latin typeface="Calibri" charset="0"/>
                <a:ea typeface="Calibri" charset="0"/>
                <a:cs typeface="Calibri" charset="0"/>
              </a:rPr>
              <a:t>history of heart failure</a:t>
            </a:r>
          </a:p>
          <a:p>
            <a:pPr algn="l">
              <a:buClr>
                <a:srgbClr val="FF0000"/>
              </a:buClr>
            </a:pPr>
            <a:r>
              <a:rPr lang="en-US" sz="2800" kern="0" dirty="0">
                <a:latin typeface="Calibri" charset="0"/>
                <a:ea typeface="Calibri" charset="0"/>
                <a:cs typeface="Calibri" charset="0"/>
              </a:rPr>
              <a:t>history of MI</a:t>
            </a:r>
          </a:p>
          <a:p>
            <a:pPr algn="l">
              <a:buClr>
                <a:srgbClr val="FF0000"/>
              </a:buClr>
            </a:pPr>
            <a:endParaRPr lang="en-US" sz="2800" kern="0" dirty="0">
              <a:latin typeface="Calibri" charset="0"/>
              <a:ea typeface="Calibri" charset="0"/>
              <a:cs typeface="Calibri" charset="0"/>
            </a:endParaRPr>
          </a:p>
          <a:p>
            <a:pPr algn="l">
              <a:buClr>
                <a:srgbClr val="FF0000"/>
              </a:buClr>
            </a:pPr>
            <a:r>
              <a:rPr lang="en-US" sz="2800" kern="0" dirty="0">
                <a:latin typeface="Calibri" charset="0"/>
                <a:ea typeface="Calibri" charset="0"/>
                <a:cs typeface="Calibri" charset="0"/>
              </a:rPr>
              <a:t>monitoring duration</a:t>
            </a:r>
          </a:p>
        </p:txBody>
      </p:sp>
      <p:pic>
        <p:nvPicPr>
          <p:cNvPr id="4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2993" y="5897881"/>
            <a:ext cx="148336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0ACC7EC-B5C8-CB47-9A6B-D24C501A4D17}"/>
              </a:ext>
            </a:extLst>
          </p:cNvPr>
          <p:cNvSpPr txBox="1"/>
          <p:nvPr/>
        </p:nvSpPr>
        <p:spPr>
          <a:xfrm>
            <a:off x="728663" y="6040761"/>
            <a:ext cx="4517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from CHARGE-AF risk score, Alonso JAHA 2013</a:t>
            </a:r>
          </a:p>
        </p:txBody>
      </p:sp>
    </p:spTree>
    <p:extLst>
      <p:ext uri="{BB962C8B-B14F-4D97-AF65-F5344CB8AC3E}">
        <p14:creationId xmlns:p14="http://schemas.microsoft.com/office/powerpoint/2010/main" val="4278302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8940</TotalTime>
  <Words>1336</Words>
  <Application>Microsoft Macintosh PowerPoint</Application>
  <PresentationFormat>On-screen Show (4:3)</PresentationFormat>
  <Paragraphs>309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Courier New</vt:lpstr>
      <vt:lpstr>Times</vt:lpstr>
      <vt:lpstr>Office Theme</vt:lpstr>
      <vt:lpstr>Race/ethnic differences in clinically-detected and monitor-detected atrial fibrillation: the Multi-Ethnic Study of Atherosclerosis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Thanks to co-authors, PIs, FC staff, MESA participants!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Heckbert</dc:creator>
  <cp:lastModifiedBy>Susan R Heckbert</cp:lastModifiedBy>
  <cp:revision>433</cp:revision>
  <dcterms:created xsi:type="dcterms:W3CDTF">2018-03-09T04:04:14Z</dcterms:created>
  <dcterms:modified xsi:type="dcterms:W3CDTF">2019-03-27T13:14:47Z</dcterms:modified>
</cp:coreProperties>
</file>