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8"/>
  </p:notesMasterIdLst>
  <p:sldIdLst>
    <p:sldId id="257" r:id="rId2"/>
    <p:sldId id="273" r:id="rId3"/>
    <p:sldId id="266" r:id="rId4"/>
    <p:sldId id="319" r:id="rId5"/>
    <p:sldId id="267" r:id="rId6"/>
    <p:sldId id="269" r:id="rId7"/>
    <p:sldId id="306" r:id="rId8"/>
    <p:sldId id="320" r:id="rId9"/>
    <p:sldId id="312" r:id="rId10"/>
    <p:sldId id="270" r:id="rId11"/>
    <p:sldId id="321" r:id="rId12"/>
    <p:sldId id="271" r:id="rId13"/>
    <p:sldId id="322" r:id="rId14"/>
    <p:sldId id="303" r:id="rId15"/>
    <p:sldId id="324" r:id="rId16"/>
    <p:sldId id="308" r:id="rId17"/>
    <p:sldId id="326" r:id="rId18"/>
    <p:sldId id="305" r:id="rId19"/>
    <p:sldId id="317" r:id="rId20"/>
    <p:sldId id="325" r:id="rId21"/>
    <p:sldId id="314" r:id="rId22"/>
    <p:sldId id="293" r:id="rId23"/>
    <p:sldId id="294" r:id="rId24"/>
    <p:sldId id="310" r:id="rId25"/>
    <p:sldId id="311" r:id="rId26"/>
    <p:sldId id="30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92"/>
    <p:restoredTop sz="91461"/>
  </p:normalViewPr>
  <p:slideViewPr>
    <p:cSldViewPr snapToGrid="0" snapToObjects="1">
      <p:cViewPr>
        <p:scale>
          <a:sx n="90" d="100"/>
          <a:sy n="90" d="100"/>
        </p:scale>
        <p:origin x="139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notesViewPr>
    <p:cSldViewPr snapToGrid="0" snapToObjects="1">
      <p:cViewPr varScale="1">
        <p:scale>
          <a:sx n="74" d="100"/>
          <a:sy n="74" d="100"/>
        </p:scale>
        <p:origin x="253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39A-3B4B-A05A-A40A670949F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2BD-CF4F-AF5B-80271128B6F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2BD-CF4F-AF5B-80271128B6F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2BD-CF4F-AF5B-80271128B6F6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2BD-CF4F-AF5B-80271128B6F6}"/>
              </c:ext>
            </c:extLst>
          </c:dPt>
          <c:errBars>
            <c:errBarType val="both"/>
            <c:errValType val="cust"/>
            <c:noEndCap val="0"/>
            <c:plus>
              <c:numRef>
                <c:f>Sheet1!$E$3:$E$11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3.5</c:v>
                  </c:pt>
                  <c:pt idx="2">
                    <c:v>3.9</c:v>
                  </c:pt>
                  <c:pt idx="3">
                    <c:v>4.7</c:v>
                  </c:pt>
                  <c:pt idx="5">
                    <c:v>0</c:v>
                  </c:pt>
                  <c:pt idx="6">
                    <c:v>3.3</c:v>
                  </c:pt>
                  <c:pt idx="7">
                    <c:v>3.5</c:v>
                  </c:pt>
                  <c:pt idx="8">
                    <c:v>4</c:v>
                  </c:pt>
                </c:numCache>
              </c:numRef>
            </c:plus>
            <c:minus>
              <c:numRef>
                <c:f>Sheet1!$E$3:$E$11</c:f>
                <c:numCache>
                  <c:formatCode>General</c:formatCode>
                  <c:ptCount val="9"/>
                  <c:pt idx="0">
                    <c:v>0</c:v>
                  </c:pt>
                  <c:pt idx="1">
                    <c:v>3.5</c:v>
                  </c:pt>
                  <c:pt idx="2">
                    <c:v>3.9</c:v>
                  </c:pt>
                  <c:pt idx="3">
                    <c:v>4.7</c:v>
                  </c:pt>
                  <c:pt idx="5">
                    <c:v>0</c:v>
                  </c:pt>
                  <c:pt idx="6">
                    <c:v>3.3</c:v>
                  </c:pt>
                  <c:pt idx="7">
                    <c:v>3.5</c:v>
                  </c:pt>
                  <c:pt idx="8">
                    <c:v>4</c:v>
                  </c:pt>
                </c:numCache>
              </c:numRef>
            </c:minus>
            <c:spPr>
              <a:noFill/>
              <a:ln w="222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Sheet1!$A$3:$A$11</c:f>
              <c:numCache>
                <c:formatCode>General</c:formatCode>
                <c:ptCount val="9"/>
              </c:numCache>
            </c:numRef>
          </c:cat>
          <c:val>
            <c:numRef>
              <c:f>Sheet1!$B$3:$B$11</c:f>
              <c:numCache>
                <c:formatCode>General</c:formatCode>
                <c:ptCount val="9"/>
                <c:pt idx="0">
                  <c:v>0</c:v>
                </c:pt>
                <c:pt idx="1">
                  <c:v>-6.6</c:v>
                </c:pt>
                <c:pt idx="2">
                  <c:v>-2.8</c:v>
                </c:pt>
                <c:pt idx="3">
                  <c:v>1.4</c:v>
                </c:pt>
                <c:pt idx="5">
                  <c:v>0</c:v>
                </c:pt>
                <c:pt idx="6">
                  <c:v>-1.1000000000000001</c:v>
                </c:pt>
                <c:pt idx="7">
                  <c:v>0.5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10-AA4D-9E20-81F7B9C9AC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Sheet1!$A$3:$A$11</c:f>
              <c:numCache>
                <c:formatCode>General</c:formatCode>
                <c:ptCount val="9"/>
              </c:numCache>
            </c:numRef>
          </c:cat>
          <c:val>
            <c:numRef>
              <c:f>Sheet1!$C$3:$C$11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F010-AA4D-9E20-81F7B9C9AC0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Sheet1!$A$3:$A$11</c:f>
              <c:numCache>
                <c:formatCode>General</c:formatCode>
                <c:ptCount val="9"/>
              </c:numCache>
            </c:numRef>
          </c:cat>
          <c:val>
            <c:numRef>
              <c:f>Sheet1!$D$3:$D$11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F010-AA4D-9E20-81F7B9C9A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73"/>
        <c:axId val="925360464"/>
        <c:axId val="925312080"/>
      </c:barChart>
      <c:catAx>
        <c:axId val="925360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54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5312080"/>
        <c:crosses val="autoZero"/>
        <c:auto val="1"/>
        <c:lblAlgn val="ctr"/>
        <c:lblOffset val="100"/>
        <c:noMultiLvlLbl val="0"/>
      </c:catAx>
      <c:valAx>
        <c:axId val="925312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5360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783FE-E1E6-C649-9C38-BF96A227AE2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88234-AC50-924B-B94F-E2A35894621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4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1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5494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619016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8274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0438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expected, more AF is detected over 14 </a:t>
            </a:r>
            <a:r>
              <a:rPr lang="en-US" dirty="0" err="1"/>
              <a:t>yrs</a:t>
            </a:r>
            <a:r>
              <a:rPr lang="en-US" dirty="0"/>
              <a:t> of f/u than is detected in 2 weeks of monitoring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824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5359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90993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38728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5194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AA had a 6.6% lower prevalence of clinically-detected AF than whites, after adjustment for AF risk factors.</a:t>
            </a:r>
          </a:p>
          <a:p>
            <a:r>
              <a:rPr lang="en-US" dirty="0"/>
              <a:t>But there was little difference in the prevalence of monitor-detected AF by race/ethnicity in the same 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F88234-AC50-924B-B94F-E2A35894621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952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 by age: dichotomized at age 73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63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98545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Chinese, 8 of 11 were paroxysmal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27842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4264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64797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35346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Imperfect: not all AF is recognized by either the patient or the physician, and ECG monitoring for 14 days misses paroxysmal AF that occurs infrequently.</a:t>
            </a:r>
          </a:p>
          <a:p>
            <a:r>
              <a:rPr lang="en-US" dirty="0"/>
              <a:t>Despite the careful hospitalization follow-up in MESA and the inclusion of Medicare claims data.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Ppts studied had a low prevalence of past myocardial infarction and heart failure, thus our findings may not be applicable to individuals with different risk profiles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204683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07110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664A7492-787A-BC44-9FFA-50BC7FF82769}" type="slidenum">
              <a:rPr lang="en-US" altLang="zh-CN" sz="1200"/>
              <a:pPr/>
              <a:t>26</a:t>
            </a:fld>
            <a:endParaRPr lang="en-US" altLang="zh-CN" sz="1200" dirty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zh-CN" altLang="en-US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3289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both cohort studies and clinical studies for prevalent AF or incident AF; all are based on ICD-9</a:t>
            </a:r>
          </a:p>
          <a:p>
            <a:r>
              <a:rPr lang="en-US" dirty="0"/>
              <a:t>Rodriguez had an average of 7.3 </a:t>
            </a:r>
            <a:r>
              <a:rPr lang="en-US" dirty="0" err="1"/>
              <a:t>yrs</a:t>
            </a:r>
            <a:r>
              <a:rPr lang="en-US" dirty="0"/>
              <a:t> of f/u; did not use Medicare claims.</a:t>
            </a:r>
          </a:p>
          <a:p>
            <a:r>
              <a:rPr lang="en-US" dirty="0" err="1"/>
              <a:t>Dewland</a:t>
            </a:r>
            <a:r>
              <a:rPr lang="en-US" dirty="0"/>
              <a:t> found HR of 1.09 (1.06 - 1.12) for black vs. white for A Flutter</a:t>
            </a:r>
          </a:p>
          <a:p>
            <a:r>
              <a:rPr lang="en-US" dirty="0"/>
              <a:t>All are multivariable adjusted except ARIC, which is </a:t>
            </a:r>
            <a:r>
              <a:rPr lang="en-US" dirty="0" err="1"/>
              <a:t>adj</a:t>
            </a:r>
            <a:r>
              <a:rPr lang="en-US" dirty="0"/>
              <a:t> for age, sex, and calendar year only; and Rodriguez MESA, which is </a:t>
            </a:r>
            <a:r>
              <a:rPr lang="en-US" dirty="0" err="1"/>
              <a:t>adj</a:t>
            </a:r>
            <a:r>
              <a:rPr lang="en-US" dirty="0"/>
              <a:t> for age and sex only.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7609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difference real or is it due to differential detection?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7973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8299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086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1137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99477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9AEA23-7E1C-B349-B982-DCE68D9EEEF3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72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FC5DC-8DB1-4D43-AE6B-F95A6C003F39}" type="datetimeFigureOut">
              <a:rPr lang="en-US" smtClean="0"/>
              <a:t>3/26/19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24E6D-FF8B-294E-B8D3-FABE08ACC3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9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488" y="924156"/>
            <a:ext cx="8927024" cy="180761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3600" b="1" dirty="0">
                <a:latin typeface="+mn-lt"/>
              </a:rPr>
              <a:t>Race/</a:t>
            </a:r>
            <a:r>
              <a:rPr lang="fr-FR" sz="3600" b="1" dirty="0" err="1">
                <a:latin typeface="+mn-lt"/>
              </a:rPr>
              <a:t>ethnic</a:t>
            </a:r>
            <a:r>
              <a:rPr lang="fr-FR" sz="3600" b="1" dirty="0">
                <a:latin typeface="+mn-lt"/>
              </a:rPr>
              <a:t> </a:t>
            </a:r>
            <a:r>
              <a:rPr lang="fr-FR" sz="3600" b="1" dirty="0" err="1">
                <a:latin typeface="+mn-lt"/>
              </a:rPr>
              <a:t>differences</a:t>
            </a:r>
            <a:r>
              <a:rPr lang="fr-FR" sz="3600" b="1" dirty="0">
                <a:latin typeface="+mn-lt"/>
              </a:rPr>
              <a:t> in </a:t>
            </a:r>
            <a:r>
              <a:rPr lang="fr-FR" sz="3600" b="1" dirty="0" err="1">
                <a:latin typeface="+mn-lt"/>
              </a:rPr>
              <a:t>clinically-detected</a:t>
            </a:r>
            <a:r>
              <a:rPr lang="fr-FR" sz="3600" b="1" dirty="0">
                <a:latin typeface="+mn-lt"/>
              </a:rPr>
              <a:t> and monitor-</a:t>
            </a:r>
            <a:r>
              <a:rPr lang="fr-FR" sz="3600" b="1" dirty="0" err="1">
                <a:latin typeface="+mn-lt"/>
              </a:rPr>
              <a:t>detected</a:t>
            </a:r>
            <a:r>
              <a:rPr lang="fr-FR" sz="3600" b="1" dirty="0">
                <a:latin typeface="+mn-lt"/>
              </a:rPr>
              <a:t> atrial fibrillation</a:t>
            </a:r>
            <a:r>
              <a:rPr lang="en-US" sz="3600" b="1" dirty="0">
                <a:latin typeface="+mn-lt"/>
              </a:rPr>
              <a:t>:</a:t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the Multi-Ethnic Study of Atherosclerosis</a:t>
            </a:r>
            <a:endParaRPr lang="en-US" altLang="zh-CN" sz="2400" b="1" dirty="0">
              <a:latin typeface="+mn-lt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89DE63D-CC5D-0C4D-9346-AFC081D4AD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9000"/>
            <a:ext cx="0" cy="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4AB99CE-F590-1549-A05D-AD9EDAFBA3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581400"/>
            <a:ext cx="0" cy="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999113-6CB9-2742-94E5-4C0CCE074E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3610065"/>
            <a:ext cx="7264400" cy="13081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792383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Statistical analysis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59446" y="1652460"/>
            <a:ext cx="7825109" cy="3791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Unadjusted and adjusted rate differences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White participants as reference group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Multivariable linear regression with robust standard errors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Monitor-detected AF: adjusted for monitoring duration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Additional adjustment for AF risk factors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737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57519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Participants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772A47A-9512-004D-B1A0-976589C30DBA}"/>
              </a:ext>
            </a:extLst>
          </p:cNvPr>
          <p:cNvSpPr txBox="1">
            <a:spLocks/>
          </p:cNvSpPr>
          <p:nvPr/>
        </p:nvSpPr>
        <p:spPr bwMode="auto">
          <a:xfrm>
            <a:off x="1049069" y="2247682"/>
            <a:ext cx="2144142" cy="180241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>
              <a:buClr>
                <a:srgbClr val="FF0000"/>
              </a:buClr>
            </a:pPr>
            <a:r>
              <a:rPr lang="en-US" sz="2800" b="1" kern="0" dirty="0">
                <a:latin typeface="Calibri" charset="0"/>
                <a:ea typeface="Calibri" charset="0"/>
                <a:cs typeface="Calibri" charset="0"/>
              </a:rPr>
              <a:t>1930</a:t>
            </a:r>
          </a:p>
          <a:p>
            <a:pPr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Offered participation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B87519-3C29-0F47-BE5D-2828587BAC8B}"/>
              </a:ext>
            </a:extLst>
          </p:cNvPr>
          <p:cNvSpPr txBox="1"/>
          <p:nvPr/>
        </p:nvSpPr>
        <p:spPr>
          <a:xfrm>
            <a:off x="4433977" y="2247682"/>
            <a:ext cx="4085558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1556 (81%)</a:t>
            </a:r>
            <a:endParaRPr lang="en-US" sz="2800" dirty="0"/>
          </a:p>
          <a:p>
            <a:pPr algn="ctr"/>
            <a:r>
              <a:rPr lang="en-US" sz="2800" dirty="0"/>
              <a:t>Participated in ECG monitoring and had follow-up for clinical AF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4EC6266-CFD5-7844-B2D4-B18B0E23A483}"/>
              </a:ext>
            </a:extLst>
          </p:cNvPr>
          <p:cNvCxnSpPr>
            <a:cxnSpLocks/>
          </p:cNvCxnSpPr>
          <p:nvPr/>
        </p:nvCxnSpPr>
        <p:spPr>
          <a:xfrm>
            <a:off x="3381553" y="3174521"/>
            <a:ext cx="828136" cy="0"/>
          </a:xfrm>
          <a:prstGeom prst="line">
            <a:avLst/>
          </a:prstGeom>
          <a:ln w="60325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54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156115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Characteristics at Exam 6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2AFF700-AD20-714A-B5B6-4DC49BDF68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69837"/>
              </p:ext>
            </p:extLst>
          </p:nvPr>
        </p:nvGraphicFramePr>
        <p:xfrm>
          <a:off x="164307" y="1063938"/>
          <a:ext cx="8815387" cy="5569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6697">
                  <a:extLst>
                    <a:ext uri="{9D8B030D-6E8A-4147-A177-3AD203B41FA5}">
                      <a16:colId xmlns:a16="http://schemas.microsoft.com/office/drawing/2014/main" val="1118833755"/>
                    </a:ext>
                  </a:extLst>
                </a:gridCol>
                <a:gridCol w="1236677">
                  <a:extLst>
                    <a:ext uri="{9D8B030D-6E8A-4147-A177-3AD203B41FA5}">
                      <a16:colId xmlns:a16="http://schemas.microsoft.com/office/drawing/2014/main" val="4220829156"/>
                    </a:ext>
                  </a:extLst>
                </a:gridCol>
                <a:gridCol w="1885950">
                  <a:extLst>
                    <a:ext uri="{9D8B030D-6E8A-4147-A177-3AD203B41FA5}">
                      <a16:colId xmlns:a16="http://schemas.microsoft.com/office/drawing/2014/main" val="3232838138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169246058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2960495"/>
                    </a:ext>
                  </a:extLst>
                </a:gridCol>
              </a:tblGrid>
              <a:tr h="4929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White</a:t>
                      </a:r>
                    </a:p>
                    <a:p>
                      <a:pPr algn="ctr"/>
                      <a:r>
                        <a:rPr lang="en-US" dirty="0"/>
                        <a:t>n = 632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African-American</a:t>
                      </a:r>
                    </a:p>
                    <a:p>
                      <a:pPr algn="ctr"/>
                      <a:r>
                        <a:rPr lang="en-US" dirty="0"/>
                        <a:t>n = 392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Hispanic</a:t>
                      </a:r>
                    </a:p>
                    <a:p>
                      <a:pPr algn="ctr"/>
                      <a:r>
                        <a:rPr lang="en-US" dirty="0"/>
                        <a:t>n = 321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Chinese</a:t>
                      </a:r>
                    </a:p>
                    <a:p>
                      <a:pPr algn="ctr"/>
                      <a:r>
                        <a:rPr lang="en-US" dirty="0"/>
                        <a:t>n = 212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166248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Age, mean (SD), </a:t>
                      </a:r>
                      <a:r>
                        <a:rPr lang="en-US" sz="2000" dirty="0" err="1"/>
                        <a:t>yrs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74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74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73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963888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Female,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580883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Current smoking,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5036833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Treated hypertension,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741174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SBP, mean (SD), 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126 (20)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133 (21)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125 (18)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124 (20)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731876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Height, mean (SD),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167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167 (10)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162 (9)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161 (9)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9633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Weight, mean (SD),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78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83 (17)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79 (16)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 (12)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792072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Diabetes,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1953693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History of MI,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83360"/>
                  </a:ext>
                </a:extLst>
              </a:tr>
              <a:tr h="492962">
                <a:tc>
                  <a:txBody>
                    <a:bodyPr/>
                    <a:lstStyle/>
                    <a:p>
                      <a:r>
                        <a:rPr lang="en-US" sz="2000" dirty="0"/>
                        <a:t>History of heart failure,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67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426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8768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Atrial fibrillation detected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6BF9F3E-D8FE-0046-8211-D608DAD71B61}"/>
              </a:ext>
            </a:extLst>
          </p:cNvPr>
          <p:cNvSpPr txBox="1"/>
          <p:nvPr/>
        </p:nvSpPr>
        <p:spPr>
          <a:xfrm>
            <a:off x="2018583" y="2247682"/>
            <a:ext cx="61420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(1) Clinically-detected AF</a:t>
            </a:r>
          </a:p>
          <a:p>
            <a:pPr lvl="1"/>
            <a:r>
              <a:rPr lang="en-US" sz="2800" dirty="0"/>
              <a:t>mean 14.4 (SD 0.8) years follow-up</a:t>
            </a:r>
          </a:p>
          <a:p>
            <a:pPr lvl="1"/>
            <a:r>
              <a:rPr lang="en-US" sz="2800" b="1" dirty="0"/>
              <a:t>N=143 (9.2%)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(2) Monitor-detected AF</a:t>
            </a:r>
          </a:p>
          <a:p>
            <a:pPr lvl="1"/>
            <a:r>
              <a:rPr lang="en-US" sz="2800" dirty="0"/>
              <a:t>median 13.8 (IQR 12.8 - 14.0) days</a:t>
            </a:r>
          </a:p>
          <a:p>
            <a:pPr lvl="1"/>
            <a:r>
              <a:rPr lang="en-US" sz="2800" b="1" dirty="0"/>
              <a:t>N=103 (6.6%)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8881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30507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Overlap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3559FAD-718F-E349-BBF6-5C6E305EF449}"/>
              </a:ext>
            </a:extLst>
          </p:cNvPr>
          <p:cNvGrpSpPr/>
          <p:nvPr/>
        </p:nvGrpSpPr>
        <p:grpSpPr>
          <a:xfrm>
            <a:off x="2342630" y="2246167"/>
            <a:ext cx="4458740" cy="3207711"/>
            <a:chOff x="2260142" y="2383391"/>
            <a:chExt cx="4458740" cy="3207711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450ECF5-2078-F84B-9FC3-69F7121A0EA3}"/>
                </a:ext>
              </a:extLst>
            </p:cNvPr>
            <p:cNvGrpSpPr/>
            <p:nvPr/>
          </p:nvGrpSpPr>
          <p:grpSpPr>
            <a:xfrm>
              <a:off x="2260142" y="2383391"/>
              <a:ext cx="4458740" cy="3207711"/>
              <a:chOff x="2202990" y="2111925"/>
              <a:chExt cx="4458740" cy="3207711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F72018F1-B298-5544-A31B-1D92703FC674}"/>
                  </a:ext>
                </a:extLst>
              </p:cNvPr>
              <p:cNvSpPr/>
              <p:nvPr/>
            </p:nvSpPr>
            <p:spPr>
              <a:xfrm>
                <a:off x="2202990" y="2111925"/>
                <a:ext cx="3207711" cy="3207711"/>
              </a:xfrm>
              <a:prstGeom prst="ellipse">
                <a:avLst/>
              </a:prstGeom>
              <a:solidFill>
                <a:schemeClr val="accent1">
                  <a:alpha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6136D66E-164C-5247-A809-90D6C64027EC}"/>
                  </a:ext>
                </a:extLst>
              </p:cNvPr>
              <p:cNvSpPr/>
              <p:nvPr/>
            </p:nvSpPr>
            <p:spPr>
              <a:xfrm>
                <a:off x="3936100" y="2343556"/>
                <a:ext cx="2725630" cy="2744448"/>
              </a:xfrm>
              <a:prstGeom prst="ellipse">
                <a:avLst/>
              </a:prstGeom>
              <a:solidFill>
                <a:schemeClr val="accent1">
                  <a:alpha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B3C241-2C96-4D47-BB42-F34FC63D90F5}"/>
                </a:ext>
              </a:extLst>
            </p:cNvPr>
            <p:cNvSpPr txBox="1"/>
            <p:nvPr/>
          </p:nvSpPr>
          <p:spPr>
            <a:xfrm>
              <a:off x="3063063" y="3848017"/>
              <a:ext cx="5965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98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1ED38A2-2741-2248-81BF-147C69E06583}"/>
                </a:ext>
              </a:extLst>
            </p:cNvPr>
            <p:cNvSpPr txBox="1"/>
            <p:nvPr/>
          </p:nvSpPr>
          <p:spPr>
            <a:xfrm>
              <a:off x="4538009" y="3848017"/>
              <a:ext cx="5965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45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9070C40-F7AF-1746-9121-8E6A96CAE0BC}"/>
                </a:ext>
              </a:extLst>
            </p:cNvPr>
            <p:cNvSpPr txBox="1"/>
            <p:nvPr/>
          </p:nvSpPr>
          <p:spPr>
            <a:xfrm>
              <a:off x="5768963" y="3848017"/>
              <a:ext cx="59658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solidFill>
                    <a:schemeClr val="bg1"/>
                  </a:solidFill>
                </a:rPr>
                <a:t>58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D9FF2F4-89FE-6244-841E-CFF507A6F44A}"/>
              </a:ext>
            </a:extLst>
          </p:cNvPr>
          <p:cNvSpPr txBox="1"/>
          <p:nvPr/>
        </p:nvSpPr>
        <p:spPr>
          <a:xfrm>
            <a:off x="2062415" y="1487490"/>
            <a:ext cx="2744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Clinically-detected AF</a:t>
            </a:r>
          </a:p>
          <a:p>
            <a:pPr algn="ctr"/>
            <a:r>
              <a:rPr lang="en-US" sz="2200" dirty="0"/>
              <a:t>n=143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64F705-B853-4A48-A126-62BDEB11C3FF}"/>
              </a:ext>
            </a:extLst>
          </p:cNvPr>
          <p:cNvSpPr txBox="1"/>
          <p:nvPr/>
        </p:nvSpPr>
        <p:spPr>
          <a:xfrm>
            <a:off x="4707204" y="1725699"/>
            <a:ext cx="27446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Monitor-detected AF</a:t>
            </a:r>
          </a:p>
          <a:p>
            <a:pPr algn="ctr"/>
            <a:r>
              <a:rPr lang="en-US" sz="2200" dirty="0"/>
              <a:t>n=103</a:t>
            </a:r>
          </a:p>
        </p:txBody>
      </p:sp>
    </p:spTree>
    <p:extLst>
      <p:ext uri="{BB962C8B-B14F-4D97-AF65-F5344CB8AC3E}">
        <p14:creationId xmlns:p14="http://schemas.microsoft.com/office/powerpoint/2010/main" val="4177536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30507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AF burden on the monitor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3A2C4E-60A8-264D-B109-D8B44CFA0C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60" y="1097279"/>
            <a:ext cx="7574280" cy="550856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4413D6C-9AEE-BE4C-BC60-FC34C8BC4D04}"/>
              </a:ext>
            </a:extLst>
          </p:cNvPr>
          <p:cNvSpPr txBox="1"/>
          <p:nvPr/>
        </p:nvSpPr>
        <p:spPr>
          <a:xfrm>
            <a:off x="4279848" y="6184143"/>
            <a:ext cx="115615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AF burden</a:t>
            </a:r>
          </a:p>
        </p:txBody>
      </p:sp>
    </p:spTree>
    <p:extLst>
      <p:ext uri="{BB962C8B-B14F-4D97-AF65-F5344CB8AC3E}">
        <p14:creationId xmlns:p14="http://schemas.microsoft.com/office/powerpoint/2010/main" val="839140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Prevalence of AF by race/ethnicity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D5CB03-5200-A94D-A824-E20E991FA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661957"/>
              </p:ext>
            </p:extLst>
          </p:nvPr>
        </p:nvGraphicFramePr>
        <p:xfrm>
          <a:off x="158750" y="1687601"/>
          <a:ext cx="8815387" cy="430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840535223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3393237066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3952152461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39148370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76788282"/>
                    </a:ext>
                  </a:extLst>
                </a:gridCol>
              </a:tblGrid>
              <a:tr h="102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White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632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African-American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392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Hispanic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321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Chinese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212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9640"/>
                  </a:ext>
                </a:extLst>
              </a:tr>
              <a:tr h="1053738">
                <a:tc>
                  <a:txBody>
                    <a:bodyPr/>
                    <a:lstStyle/>
                    <a:p>
                      <a:pPr marL="239713" indent="-239713">
                        <a:lnSpc>
                          <a:spcPct val="15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en-US" sz="2600" b="0" dirty="0"/>
                        <a:t>Clinically-detected AF,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71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(11.3)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(9.9)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17271"/>
                  </a:ext>
                </a:extLst>
              </a:tr>
              <a:tr h="1270620">
                <a:tc>
                  <a:txBody>
                    <a:bodyPr/>
                    <a:lstStyle/>
                    <a:p>
                      <a:pPr marL="239713" indent="-239713">
                        <a:lnSpc>
                          <a:spcPct val="15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en-US" sz="2600" b="0" dirty="0"/>
                        <a:t>Monitor-detected AF,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0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600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41858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Prevalence of AF by race/ethnicity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7D5CB03-5200-A94D-A824-E20E991FA51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8750" y="1687601"/>
          <a:ext cx="8815387" cy="4302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350">
                  <a:extLst>
                    <a:ext uri="{9D8B030D-6E8A-4147-A177-3AD203B41FA5}">
                      <a16:colId xmlns:a16="http://schemas.microsoft.com/office/drawing/2014/main" val="1840535223"/>
                    </a:ext>
                  </a:extLst>
                </a:gridCol>
                <a:gridCol w="1308100">
                  <a:extLst>
                    <a:ext uri="{9D8B030D-6E8A-4147-A177-3AD203B41FA5}">
                      <a16:colId xmlns:a16="http://schemas.microsoft.com/office/drawing/2014/main" val="3393237066"/>
                    </a:ext>
                  </a:extLst>
                </a:gridCol>
                <a:gridCol w="1920874">
                  <a:extLst>
                    <a:ext uri="{9D8B030D-6E8A-4147-A177-3AD203B41FA5}">
                      <a16:colId xmlns:a16="http://schemas.microsoft.com/office/drawing/2014/main" val="3952152461"/>
                    </a:ext>
                  </a:extLst>
                </a:gridCol>
                <a:gridCol w="1471613">
                  <a:extLst>
                    <a:ext uri="{9D8B030D-6E8A-4147-A177-3AD203B41FA5}">
                      <a16:colId xmlns:a16="http://schemas.microsoft.com/office/drawing/2014/main" val="391483704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76788282"/>
                    </a:ext>
                  </a:extLst>
                </a:gridCol>
              </a:tblGrid>
              <a:tr h="102590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endParaRPr lang="en-US" sz="2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White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632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African-American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392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Hispanic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321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Chinese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n = 212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9640"/>
                  </a:ext>
                </a:extLst>
              </a:tr>
              <a:tr h="1053738">
                <a:tc>
                  <a:txBody>
                    <a:bodyPr/>
                    <a:lstStyle/>
                    <a:p>
                      <a:pPr marL="239713" indent="-239713">
                        <a:lnSpc>
                          <a:spcPct val="15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en-US" sz="2600" b="0" dirty="0"/>
                        <a:t>Clinically-detected AF,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71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(11.3)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(9.9)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517271"/>
                  </a:ext>
                </a:extLst>
              </a:tr>
              <a:tr h="1270620">
                <a:tc>
                  <a:txBody>
                    <a:bodyPr/>
                    <a:lstStyle/>
                    <a:p>
                      <a:pPr marL="239713" indent="-239713">
                        <a:lnSpc>
                          <a:spcPct val="150000"/>
                        </a:lnSpc>
                        <a:spcBef>
                          <a:spcPts val="0"/>
                        </a:spcBef>
                        <a:tabLst/>
                      </a:pPr>
                      <a:r>
                        <a:rPr lang="en-US" sz="2600" b="0" dirty="0"/>
                        <a:t>Monitor-detected AF, 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45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(7.1)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(6.4)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22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(6.9)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11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en-US" sz="2600" b="0" dirty="0"/>
                        <a:t>(5.2)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400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597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B03781-2016-BA4E-8161-AD39D2B7CC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618437"/>
              </p:ext>
            </p:extLst>
          </p:nvPr>
        </p:nvGraphicFramePr>
        <p:xfrm>
          <a:off x="705851" y="1556085"/>
          <a:ext cx="8066171" cy="4364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DA45F621-F2EB-9741-8CD7-75C9CC18DB40}"/>
              </a:ext>
            </a:extLst>
          </p:cNvPr>
          <p:cNvSpPr txBox="1"/>
          <p:nvPr/>
        </p:nvSpPr>
        <p:spPr>
          <a:xfrm>
            <a:off x="101600" y="368969"/>
            <a:ext cx="88834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Adjusted* difference in AF prevalence vs. whites, 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E206ED-A48E-0444-9C60-3903C3041634}"/>
              </a:ext>
            </a:extLst>
          </p:cNvPr>
          <p:cNvSpPr txBox="1"/>
          <p:nvPr/>
        </p:nvSpPr>
        <p:spPr>
          <a:xfrm>
            <a:off x="481260" y="3080087"/>
            <a:ext cx="4042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E8A61E-F794-F946-B4E6-E3CE86A277F7}"/>
              </a:ext>
            </a:extLst>
          </p:cNvPr>
          <p:cNvSpPr txBox="1"/>
          <p:nvPr/>
        </p:nvSpPr>
        <p:spPr>
          <a:xfrm>
            <a:off x="1228438" y="1494680"/>
            <a:ext cx="754358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   Clinically-detected AF                    Monitor-detected AF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49B662-FE3E-5D46-A7EC-2A6A43643A56}"/>
              </a:ext>
            </a:extLst>
          </p:cNvPr>
          <p:cNvCxnSpPr/>
          <p:nvPr/>
        </p:nvCxnSpPr>
        <p:spPr>
          <a:xfrm>
            <a:off x="5374101" y="3348694"/>
            <a:ext cx="545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378C37-84F5-534A-BA6C-25116A0F96EF}"/>
              </a:ext>
            </a:extLst>
          </p:cNvPr>
          <p:cNvCxnSpPr/>
          <p:nvPr/>
        </p:nvCxnSpPr>
        <p:spPr>
          <a:xfrm>
            <a:off x="1382379" y="3344502"/>
            <a:ext cx="545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482A6-6D7B-0343-8319-BEEF578AE6AB}"/>
              </a:ext>
            </a:extLst>
          </p:cNvPr>
          <p:cNvCxnSpPr/>
          <p:nvPr/>
        </p:nvCxnSpPr>
        <p:spPr>
          <a:xfrm>
            <a:off x="7799634" y="3349348"/>
            <a:ext cx="545432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B7BBE9A-B4FF-2442-8202-EE4840FE5C9C}"/>
              </a:ext>
            </a:extLst>
          </p:cNvPr>
          <p:cNvSpPr txBox="1"/>
          <p:nvPr/>
        </p:nvSpPr>
        <p:spPr>
          <a:xfrm>
            <a:off x="705850" y="5414969"/>
            <a:ext cx="8422107" cy="557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         W</a:t>
            </a:r>
            <a:r>
              <a:rPr lang="en-US" dirty="0"/>
              <a:t>hite     African   Hispanic  Chinese                White    African  Hispanic  Chinese</a:t>
            </a:r>
          </a:p>
          <a:p>
            <a:pPr>
              <a:lnSpc>
                <a:spcPts val="1800"/>
              </a:lnSpc>
            </a:pPr>
            <a:r>
              <a:rPr lang="en-US" dirty="0"/>
              <a:t>                      American                                                            American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ADBEB33-0789-854D-B535-C7B5A090CB70}"/>
              </a:ext>
            </a:extLst>
          </p:cNvPr>
          <p:cNvSpPr/>
          <p:nvPr/>
        </p:nvSpPr>
        <p:spPr>
          <a:xfrm flipV="1">
            <a:off x="2377857" y="4597325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76889EF-0845-5347-8EF2-2FA622AE4E53}"/>
              </a:ext>
            </a:extLst>
          </p:cNvPr>
          <p:cNvSpPr/>
          <p:nvPr/>
        </p:nvSpPr>
        <p:spPr>
          <a:xfrm flipV="1">
            <a:off x="3187484" y="3842478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D992591-8C55-CE46-ABE0-0BCB95B6C6B5}"/>
              </a:ext>
            </a:extLst>
          </p:cNvPr>
          <p:cNvSpPr/>
          <p:nvPr/>
        </p:nvSpPr>
        <p:spPr>
          <a:xfrm flipV="1">
            <a:off x="3989968" y="3023328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85730B0-2367-C44E-B191-5FBEAD98D937}"/>
              </a:ext>
            </a:extLst>
          </p:cNvPr>
          <p:cNvSpPr/>
          <p:nvPr/>
        </p:nvSpPr>
        <p:spPr>
          <a:xfrm flipV="1">
            <a:off x="6421239" y="3504336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0300216-72AE-8B43-BF31-49E9D3CCEE22}"/>
              </a:ext>
            </a:extLst>
          </p:cNvPr>
          <p:cNvSpPr/>
          <p:nvPr/>
        </p:nvSpPr>
        <p:spPr>
          <a:xfrm flipV="1">
            <a:off x="7230872" y="3192396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668C368A-1B35-CE4B-8A09-06E09EFA8EB8}"/>
              </a:ext>
            </a:extLst>
          </p:cNvPr>
          <p:cNvSpPr/>
          <p:nvPr/>
        </p:nvSpPr>
        <p:spPr>
          <a:xfrm flipV="1">
            <a:off x="5597322" y="3291056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7E5BF0-02AD-4441-AB64-76E5238A01A7}"/>
              </a:ext>
            </a:extLst>
          </p:cNvPr>
          <p:cNvSpPr/>
          <p:nvPr/>
        </p:nvSpPr>
        <p:spPr>
          <a:xfrm flipV="1">
            <a:off x="8035738" y="3296846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EEEBBF1-7276-3247-8F39-F36D3AD2C575}"/>
              </a:ext>
            </a:extLst>
          </p:cNvPr>
          <p:cNvSpPr/>
          <p:nvPr/>
        </p:nvSpPr>
        <p:spPr>
          <a:xfrm flipV="1">
            <a:off x="1613462" y="3293756"/>
            <a:ext cx="100517" cy="10051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69090E-EB79-1C41-AC93-EFCD09919CCA}"/>
              </a:ext>
            </a:extLst>
          </p:cNvPr>
          <p:cNvSpPr txBox="1"/>
          <p:nvPr/>
        </p:nvSpPr>
        <p:spPr>
          <a:xfrm>
            <a:off x="1149350" y="6273799"/>
            <a:ext cx="6845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/>
            <a:r>
              <a:rPr lang="en-US" sz="1400" dirty="0"/>
              <a:t>*	</a:t>
            </a:r>
            <a:r>
              <a:rPr lang="en-US" sz="1400" dirty="0" err="1"/>
              <a:t>Adj</a:t>
            </a:r>
            <a:r>
              <a:rPr lang="en-US" sz="1400" dirty="0"/>
              <a:t> for age, sex, height, weight, treated HTN, current smoking, diabetes, SBP, </a:t>
            </a:r>
            <a:r>
              <a:rPr lang="en-US" sz="1400" dirty="0" err="1"/>
              <a:t>Hx</a:t>
            </a:r>
            <a:r>
              <a:rPr lang="en-US" sz="1400" dirty="0"/>
              <a:t> HF, </a:t>
            </a:r>
            <a:r>
              <a:rPr lang="en-US" sz="1400" dirty="0" err="1"/>
              <a:t>Hx</a:t>
            </a:r>
            <a:r>
              <a:rPr lang="en-US" sz="1400" dirty="0"/>
              <a:t> MI; for monitor-detected AF: monitoring duration</a:t>
            </a:r>
          </a:p>
        </p:txBody>
      </p:sp>
    </p:spTree>
    <p:extLst>
      <p:ext uri="{BB962C8B-B14F-4D97-AF65-F5344CB8AC3E}">
        <p14:creationId xmlns:p14="http://schemas.microsoft.com/office/powerpoint/2010/main" val="2305305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7163" y="273372"/>
            <a:ext cx="8829675" cy="121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Additional analyses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F7B770-247C-634C-AB10-429E2FC2EF56}"/>
              </a:ext>
            </a:extLst>
          </p:cNvPr>
          <p:cNvSpPr txBox="1"/>
          <p:nvPr/>
        </p:nvSpPr>
        <p:spPr>
          <a:xfrm>
            <a:off x="228603" y="1705653"/>
            <a:ext cx="88296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Results unchanged:</a:t>
            </a:r>
          </a:p>
          <a:p>
            <a:pPr marL="914400" lvl="1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Inclusion of self-reported AF in clinical AF</a:t>
            </a:r>
          </a:p>
          <a:p>
            <a:pPr marL="914400" lvl="1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Adjusted for education</a:t>
            </a:r>
          </a:p>
          <a:p>
            <a:pPr marL="914400" lvl="1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Adjusted for FFS Medicare enrollment</a:t>
            </a:r>
          </a:p>
          <a:p>
            <a:pPr marL="914400" lvl="1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Limited to those enrolled in FFS Medicare</a:t>
            </a:r>
          </a:p>
          <a:p>
            <a:pPr marL="914400" lvl="1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Weighted by sampling stratum</a:t>
            </a:r>
          </a:p>
          <a:p>
            <a:pPr marL="457200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No effect modification by age</a:t>
            </a:r>
          </a:p>
          <a:p>
            <a:pPr marL="457200" indent="-457200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2800" dirty="0"/>
              <a:t>Numbers inadequate to examine atrial flutter separately</a:t>
            </a:r>
          </a:p>
        </p:txBody>
      </p:sp>
    </p:spTree>
    <p:extLst>
      <p:ext uri="{BB962C8B-B14F-4D97-AF65-F5344CB8AC3E}">
        <p14:creationId xmlns:p14="http://schemas.microsoft.com/office/powerpoint/2010/main" val="251048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47675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Writing group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00050" y="1892625"/>
            <a:ext cx="8343900" cy="3119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Susan R. Heckbert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Thomas R. Austin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Paul N. Jensen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Lin Yee Chen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Wendy S. Post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James S. Floyd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Elsayed Z. Soliman</a:t>
            </a: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Richard A. </a:t>
            </a:r>
            <a:r>
              <a:rPr lang="en-US" sz="3400" kern="0" dirty="0" err="1">
                <a:latin typeface="Calibri" charset="0"/>
                <a:ea typeface="Calibri" charset="0"/>
                <a:cs typeface="Calibri" charset="0"/>
              </a:rPr>
              <a:t>Kronmal</a:t>
            </a:r>
            <a:endParaRPr lang="en-US" sz="3400" kern="0" dirty="0">
              <a:latin typeface="Calibri" charset="0"/>
              <a:ea typeface="Calibri" charset="0"/>
              <a:cs typeface="Calibri" charset="0"/>
            </a:endParaRPr>
          </a:p>
          <a:p>
            <a:pPr indent="457200" algn="l">
              <a:buClr>
                <a:srgbClr val="FF0000"/>
              </a:buClr>
            </a:pPr>
            <a:r>
              <a:rPr lang="en-US" sz="3400" kern="0" dirty="0">
                <a:latin typeface="Calibri" charset="0"/>
                <a:ea typeface="Calibri" charset="0"/>
                <a:cs typeface="Calibri" charset="0"/>
              </a:rPr>
              <a:t>Bruce M. </a:t>
            </a:r>
            <a:r>
              <a:rPr lang="en-US" sz="3400" kern="0" dirty="0" err="1">
                <a:latin typeface="Calibri" charset="0"/>
                <a:ea typeface="Calibri" charset="0"/>
                <a:cs typeface="Calibri" charset="0"/>
              </a:rPr>
              <a:t>Psaty</a:t>
            </a:r>
            <a:endParaRPr lang="en-US" sz="3400" kern="0" dirty="0">
              <a:latin typeface="Calibri" charset="0"/>
              <a:ea typeface="Calibri" charset="0"/>
              <a:cs typeface="Calibri" charset="0"/>
            </a:endParaRPr>
          </a:p>
          <a:p>
            <a:pPr algn="l">
              <a:buClr>
                <a:srgbClr val="FF0000"/>
              </a:buClr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01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157163" y="316236"/>
            <a:ext cx="8829675" cy="1210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Among those with monitor-detected AF:</a:t>
            </a:r>
          </a:p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paroxysmal vs persistent/permanent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79523F-A71A-D84A-9ABF-A70092E7C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669939"/>
              </p:ext>
            </p:extLst>
          </p:nvPr>
        </p:nvGraphicFramePr>
        <p:xfrm>
          <a:off x="362309" y="2100263"/>
          <a:ext cx="8402129" cy="2491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2316">
                  <a:extLst>
                    <a:ext uri="{9D8B030D-6E8A-4147-A177-3AD203B41FA5}">
                      <a16:colId xmlns:a16="http://schemas.microsoft.com/office/drawing/2014/main" val="326901532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453019153"/>
                    </a:ext>
                  </a:extLst>
                </a:gridCol>
                <a:gridCol w="1685925">
                  <a:extLst>
                    <a:ext uri="{9D8B030D-6E8A-4147-A177-3AD203B41FA5}">
                      <a16:colId xmlns:a16="http://schemas.microsoft.com/office/drawing/2014/main" val="1932618234"/>
                    </a:ext>
                  </a:extLst>
                </a:gridCol>
                <a:gridCol w="1582947">
                  <a:extLst>
                    <a:ext uri="{9D8B030D-6E8A-4147-A177-3AD203B41FA5}">
                      <a16:colId xmlns:a16="http://schemas.microsoft.com/office/drawing/2014/main" val="4168320129"/>
                    </a:ext>
                  </a:extLst>
                </a:gridCol>
                <a:gridCol w="1466491">
                  <a:extLst>
                    <a:ext uri="{9D8B030D-6E8A-4147-A177-3AD203B41FA5}">
                      <a16:colId xmlns:a16="http://schemas.microsoft.com/office/drawing/2014/main" val="3835165211"/>
                    </a:ext>
                  </a:extLst>
                </a:gridCol>
              </a:tblGrid>
              <a:tr h="1020307">
                <a:tc>
                  <a:txBody>
                    <a:bodyPr/>
                    <a:lstStyle/>
                    <a:p>
                      <a:pPr marL="100330" marR="0" indent="-10033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 </a:t>
                      </a:r>
                      <a:endParaRPr lang="en-US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White</a:t>
                      </a:r>
                    </a:p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n=45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African American</a:t>
                      </a:r>
                    </a:p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n=25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Hispanic n=22</a:t>
                      </a:r>
                      <a:endParaRPr lang="en-US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</a:rPr>
                        <a:t>Chinese n=11</a:t>
                      </a:r>
                      <a:endParaRPr lang="en-US" sz="2800" b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323005"/>
                  </a:ext>
                </a:extLst>
              </a:tr>
              <a:tr h="1110004">
                <a:tc>
                  <a:txBody>
                    <a:bodyPr/>
                    <a:lstStyle/>
                    <a:p>
                      <a:pPr marL="216535" marR="0" indent="-216535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Paroxysmal AF</a:t>
                      </a: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800" b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73%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8096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9456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242411" y="287659"/>
            <a:ext cx="8659179" cy="135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% with monitor-detected AF, stratified by history of clinical AF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3E10F40-8C65-824F-B543-BBB24CAFC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35328"/>
              </p:ext>
            </p:extLst>
          </p:nvPr>
        </p:nvGraphicFramePr>
        <p:xfrm>
          <a:off x="364331" y="2114550"/>
          <a:ext cx="8415338" cy="2620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4582">
                  <a:extLst>
                    <a:ext uri="{9D8B030D-6E8A-4147-A177-3AD203B41FA5}">
                      <a16:colId xmlns:a16="http://schemas.microsoft.com/office/drawing/2014/main" val="4075436818"/>
                    </a:ext>
                  </a:extLst>
                </a:gridCol>
                <a:gridCol w="1380227">
                  <a:extLst>
                    <a:ext uri="{9D8B030D-6E8A-4147-A177-3AD203B41FA5}">
                      <a16:colId xmlns:a16="http://schemas.microsoft.com/office/drawing/2014/main" val="50075499"/>
                    </a:ext>
                  </a:extLst>
                </a:gridCol>
                <a:gridCol w="1656271">
                  <a:extLst>
                    <a:ext uri="{9D8B030D-6E8A-4147-A177-3AD203B41FA5}">
                      <a16:colId xmlns:a16="http://schemas.microsoft.com/office/drawing/2014/main" val="3654904872"/>
                    </a:ext>
                  </a:extLst>
                </a:gridCol>
                <a:gridCol w="1500997">
                  <a:extLst>
                    <a:ext uri="{9D8B030D-6E8A-4147-A177-3AD203B41FA5}">
                      <a16:colId xmlns:a16="http://schemas.microsoft.com/office/drawing/2014/main" val="2333706133"/>
                    </a:ext>
                  </a:extLst>
                </a:gridCol>
                <a:gridCol w="1723261">
                  <a:extLst>
                    <a:ext uri="{9D8B030D-6E8A-4147-A177-3AD203B41FA5}">
                      <a16:colId xmlns:a16="http://schemas.microsoft.com/office/drawing/2014/main" val="2104044224"/>
                    </a:ext>
                  </a:extLst>
                </a:gridCol>
              </a:tblGrid>
              <a:tr h="825236">
                <a:tc>
                  <a:txBody>
                    <a:bodyPr/>
                    <a:lstStyle/>
                    <a:p>
                      <a:pPr marL="100330" marR="0" indent="-100330">
                        <a:lnSpc>
                          <a:spcPct val="1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 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0">
                          <a:effectLst/>
                        </a:rPr>
                        <a:t>White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0" dirty="0">
                          <a:effectLst/>
                        </a:rPr>
                        <a:t>African American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0">
                          <a:effectLst/>
                        </a:rPr>
                        <a:t>Hispanic</a:t>
                      </a:r>
                      <a:endParaRPr lang="en-US" sz="2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b="0" dirty="0">
                          <a:effectLst/>
                        </a:rPr>
                        <a:t>Chinese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8107020"/>
                  </a:ext>
                </a:extLst>
              </a:tr>
              <a:tr h="897784">
                <a:tc>
                  <a:txBody>
                    <a:bodyPr/>
                    <a:lstStyle/>
                    <a:p>
                      <a:pPr marL="216535" marR="0" indent="-216535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No clinical AF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4.5%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3.8%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4.1%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3.7%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726811"/>
                  </a:ext>
                </a:extLst>
              </a:tr>
              <a:tr h="897784">
                <a:tc>
                  <a:txBody>
                    <a:bodyPr/>
                    <a:lstStyle/>
                    <a:p>
                      <a:pPr marL="216535" marR="0" indent="-216535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 err="1">
                          <a:effectLst/>
                        </a:rPr>
                        <a:t>Hx</a:t>
                      </a:r>
                      <a:r>
                        <a:rPr lang="en-US" sz="2400" b="0" dirty="0">
                          <a:effectLst/>
                        </a:rPr>
                        <a:t> of clinical AF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28%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42%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40%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2400" b="0" dirty="0">
                          <a:effectLst/>
                        </a:rPr>
                        <a:t>19%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080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01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273372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Summary</a:t>
            </a:r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of findings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364001" y="1639795"/>
            <a:ext cx="7982141" cy="298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Prevalence of clinically-detected AF was substantially lower in AA than in white participants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400" kern="0" dirty="0">
                <a:latin typeface="Calibri" charset="0"/>
                <a:ea typeface="Calibri" charset="0"/>
                <a:cs typeface="Calibri" charset="0"/>
              </a:rPr>
              <a:t>In the same individuals, unbiased AF detection by ambulatory ECG monitoring revealed little difference by race/ethnicity in % with AF</a:t>
            </a:r>
          </a:p>
          <a:p>
            <a:pPr marL="1371600" lvl="2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Similar findings in those with no history of clinically-detected AF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85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44834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Interpretation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08383" y="1909545"/>
            <a:ext cx="8327235" cy="354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Differences by race/ethnic group in clinically-detected AF may be: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Real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Reflect differences in symptom perception, clinical AF recognition, or health care access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Reflect differences in the completeness of clinical event ascertainment</a:t>
            </a:r>
            <a:endParaRPr lang="en-US" sz="20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9707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44834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Limitations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08383" y="1795245"/>
            <a:ext cx="8327235" cy="389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Clinical recognition of AF during 14 yr follow-up is not measuring the same quantity as AF detected by monitoring over 14 days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Both methods of AF detection are imperfect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Failed to ascertain some clinical encounters where an AF diagnosis was made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MESA participants are a low-risk group, limiting generalizability</a:t>
            </a: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6045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44834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40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Conclusions</a:t>
            </a:r>
            <a:endParaRPr lang="en-US" sz="3600" b="1" kern="0" dirty="0">
              <a:solidFill>
                <a:schemeClr val="tx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08383" y="1823819"/>
            <a:ext cx="8327235" cy="4105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Findings provides support for the hypothesis of differential detection by race/ethnicity in clinical recognition of AF</a:t>
            </a:r>
          </a:p>
          <a:p>
            <a:pPr marL="457200" indent="-4572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Additional study is needed</a:t>
            </a:r>
          </a:p>
          <a:p>
            <a:pPr marL="914400" lvl="1" indent="-4572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To confirm these findings</a:t>
            </a:r>
          </a:p>
          <a:p>
            <a:pPr marL="914400" lvl="1" indent="-457200" algn="l"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dirty="0"/>
              <a:t>To increase understanding of reasons for the observed differences, which may have important implications for stroke prevention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143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5237" y="715826"/>
            <a:ext cx="6633527" cy="142729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400" b="1" dirty="0">
                <a:latin typeface="+mn-lt"/>
              </a:rPr>
              <a:t>Thanks to co-authors, PIs, FC staff, MESA participants!</a:t>
            </a:r>
            <a:endParaRPr lang="en-US" altLang="zh-CN" sz="4400" b="1" dirty="0">
              <a:latin typeface="+mn-lt"/>
              <a:ea typeface="ＭＳ Ｐゴシック" charset="-128"/>
            </a:endParaRPr>
          </a:p>
        </p:txBody>
      </p:sp>
      <p:pic>
        <p:nvPicPr>
          <p:cNvPr id="14338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CD8423-DDCD-D542-A73D-E26AB3A2B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3429000"/>
            <a:ext cx="0" cy="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FB067CD-BBC6-D647-84A9-6D543D3841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400" y="3581400"/>
            <a:ext cx="0" cy="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3BAE000-9266-F14B-8B9A-9F94CA6B0B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800" y="3610065"/>
            <a:ext cx="7264400" cy="1308100"/>
          </a:xfrm>
          <a:prstGeom prst="rect">
            <a:avLst/>
          </a:prstGeom>
          <a:ln w="190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414223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50876" y="1365565"/>
            <a:ext cx="7842249" cy="103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African Americans have less clinically-detected atrial fibrillation (AF) than whites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A40148A-3DD8-614B-9896-3E2811A9BF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141372"/>
              </p:ext>
            </p:extLst>
          </p:nvPr>
        </p:nvGraphicFramePr>
        <p:xfrm>
          <a:off x="228600" y="2643184"/>
          <a:ext cx="8572500" cy="3088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7638">
                  <a:extLst>
                    <a:ext uri="{9D8B030D-6E8A-4147-A177-3AD203B41FA5}">
                      <a16:colId xmlns:a16="http://schemas.microsoft.com/office/drawing/2014/main" val="662683384"/>
                    </a:ext>
                  </a:extLst>
                </a:gridCol>
                <a:gridCol w="2943225">
                  <a:extLst>
                    <a:ext uri="{9D8B030D-6E8A-4147-A177-3AD203B41FA5}">
                      <a16:colId xmlns:a16="http://schemas.microsoft.com/office/drawing/2014/main" val="3202890289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3224578650"/>
                    </a:ext>
                  </a:extLst>
                </a:gridCol>
              </a:tblGrid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Setting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Prevalent or Incident AF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Adj</a:t>
                      </a:r>
                      <a:r>
                        <a:rPr lang="en-US" dirty="0"/>
                        <a:t> OR or HR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550156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CHS (</a:t>
                      </a:r>
                      <a:r>
                        <a:rPr lang="en-US" dirty="0" err="1"/>
                        <a:t>Psaty</a:t>
                      </a:r>
                      <a:r>
                        <a:rPr lang="en-US" dirty="0"/>
                        <a:t> 1997)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138954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Kaiser N CA, 2000 (Go)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283750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ARIC (Alonso 2009)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314237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Medicare (</a:t>
                      </a:r>
                      <a:r>
                        <a:rPr lang="en-US" dirty="0" err="1"/>
                        <a:t>Piccini</a:t>
                      </a:r>
                      <a:r>
                        <a:rPr lang="en-US" dirty="0"/>
                        <a:t> 2012)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prevalent / 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0.51 / 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866237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CA hospitalization data (</a:t>
                      </a:r>
                      <a:r>
                        <a:rPr lang="en-US" dirty="0" err="1"/>
                        <a:t>Dewland</a:t>
                      </a:r>
                      <a:r>
                        <a:rPr lang="en-US" dirty="0"/>
                        <a:t> 2013)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prevalent / 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0.53 / 0.84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143571"/>
                  </a:ext>
                </a:extLst>
              </a:tr>
              <a:tr h="441235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MESA (Rodriguez 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incident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0.51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1671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3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3048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2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Background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50876" y="1365565"/>
            <a:ext cx="7842249" cy="408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African Americans have less clinically-detected atrial fibrillation (AF) than whites</a:t>
            </a:r>
          </a:p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sz="2800" dirty="0"/>
              <a:t>But paradoxically: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Prevalence of AF risk factors: hypertension, diabetes, obesity, heart failure is higher in AA than in whites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Incidence of ischemic stroke is higher in AA than whites</a:t>
            </a:r>
          </a:p>
        </p:txBody>
      </p:sp>
    </p:spTree>
    <p:extLst>
      <p:ext uri="{BB962C8B-B14F-4D97-AF65-F5344CB8AC3E}">
        <p14:creationId xmlns:p14="http://schemas.microsoft.com/office/powerpoint/2010/main" val="206341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50800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Research question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60400" y="2003535"/>
            <a:ext cx="7823200" cy="168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dirty="0"/>
              <a:t>Is the finding of lower AF prevalence in AA confirmed when an unbiased detection method is used? </a:t>
            </a:r>
            <a:endParaRPr lang="en-US" kern="0" dirty="0"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055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8768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Exposure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26641" y="1816609"/>
            <a:ext cx="8290718" cy="7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457200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Self-reported race/ethnicity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404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601980" y="487679"/>
            <a:ext cx="7940040" cy="1325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Outcome</a:t>
            </a:r>
          </a:p>
          <a:p>
            <a:pPr algn="l"/>
            <a:r>
              <a:rPr lang="en-US" sz="3600" dirty="0">
                <a:solidFill>
                  <a:schemeClr val="tx1"/>
                </a:solidFill>
                <a:latin typeface="+mn-lt"/>
              </a:rPr>
              <a:t>AF: presence of atrial fibrillation or flutter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86264" y="2529841"/>
            <a:ext cx="8971472" cy="3320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algn="l">
              <a:buClr>
                <a:srgbClr val="FF0000"/>
              </a:buClr>
            </a:pPr>
            <a:r>
              <a:rPr lang="en-US" b="1" kern="0" dirty="0">
                <a:ea typeface="Calibri" charset="0"/>
                <a:cs typeface="Calibri" charset="0"/>
              </a:rPr>
              <a:t>Two different ways of assessing AF:</a:t>
            </a:r>
          </a:p>
          <a:p>
            <a:pPr algn="l">
              <a:buClr>
                <a:srgbClr val="FF0000"/>
              </a:buClr>
            </a:pPr>
            <a:endParaRPr lang="en-US" b="1" kern="0" dirty="0">
              <a:latin typeface="Calibri" charset="0"/>
              <a:ea typeface="Calibri" charset="0"/>
              <a:cs typeface="Calibri" charset="0"/>
            </a:endParaRPr>
          </a:p>
          <a:p>
            <a:pPr algn="l">
              <a:buClr>
                <a:srgbClr val="FF0000"/>
              </a:buClr>
            </a:pP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(1)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 Clinically-detected AF, baseline through Dec 2015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Hospital discharge diagnosis code for AF, A flutter</a:t>
            </a:r>
          </a:p>
          <a:p>
            <a:pPr marL="914400" lvl="1" indent="-457200" algn="l">
              <a:buClr>
                <a:srgbClr val="FF0000"/>
              </a:buClr>
              <a:buFont typeface="Courier New" charset="0"/>
              <a:buChar char="o"/>
            </a:pP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For those in FFS Medicare: inpatient, outpatient, and carrier claims for AF, A flutter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2599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10128" y="1426790"/>
            <a:ext cx="5528672" cy="4551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algn="l">
              <a:buClr>
                <a:srgbClr val="FF0000"/>
              </a:buClr>
            </a:pPr>
            <a:r>
              <a:rPr lang="en-US" b="1" kern="0" dirty="0">
                <a:latin typeface="Calibri" charset="0"/>
                <a:ea typeface="Calibri" charset="0"/>
                <a:cs typeface="Calibri" charset="0"/>
              </a:rPr>
              <a:t>(2) </a:t>
            </a:r>
            <a:r>
              <a:rPr lang="en-US" kern="0" dirty="0">
                <a:latin typeface="Calibri" charset="0"/>
                <a:ea typeface="Calibri" charset="0"/>
                <a:cs typeface="Calibri" charset="0"/>
              </a:rPr>
              <a:t>Monitor-detected AF at e6</a:t>
            </a:r>
          </a:p>
          <a:p>
            <a:pPr marL="695325" lvl="1" indent="-409575" algn="l">
              <a:buClr>
                <a:srgbClr val="FF0000"/>
              </a:buClr>
              <a:buFont typeface="Courier New" charset="0"/>
              <a:buChar char="o"/>
            </a:pPr>
            <a:r>
              <a:rPr lang="en-US" sz="2600" kern="0" dirty="0">
                <a:latin typeface="Calibri" charset="0"/>
                <a:ea typeface="Calibri" charset="0"/>
                <a:cs typeface="Calibri" charset="0"/>
              </a:rPr>
              <a:t>Zio Patch, up to 14 day recording</a:t>
            </a:r>
          </a:p>
          <a:p>
            <a:pPr marL="695325" lvl="1" indent="-409575" algn="l">
              <a:buClr>
                <a:srgbClr val="FF0000"/>
              </a:buClr>
              <a:buFont typeface="Courier New" charset="0"/>
              <a:buChar char="o"/>
            </a:pPr>
            <a:r>
              <a:rPr lang="en-US" sz="2600" dirty="0"/>
              <a:t>Irregularly irregular rhythm with absent P waves lasting at least 30 seconds</a:t>
            </a:r>
          </a:p>
          <a:p>
            <a:pPr marL="695325" lvl="1" indent="-409575" algn="l">
              <a:buClr>
                <a:srgbClr val="FF0000"/>
              </a:buClr>
              <a:buFont typeface="Courier New" charset="0"/>
              <a:buChar char="o"/>
            </a:pPr>
            <a:r>
              <a:rPr lang="en-US" sz="2600" dirty="0"/>
              <a:t>Monitoring duration: total time with ECG tracing adequate to determine rhythm</a:t>
            </a:r>
          </a:p>
          <a:p>
            <a:pPr marL="695325" lvl="1" indent="-409575" algn="l">
              <a:buClr>
                <a:srgbClr val="FF0000"/>
              </a:buClr>
              <a:buFont typeface="Courier New" charset="0"/>
              <a:buChar char="o"/>
            </a:pPr>
            <a:r>
              <a:rPr lang="en-US" sz="2600" kern="0" dirty="0">
                <a:latin typeface="Calibri" charset="0"/>
                <a:ea typeface="Calibri" charset="0"/>
                <a:cs typeface="Calibri" charset="0"/>
              </a:rPr>
              <a:t>AF burden: proportion of monitoring time that rhythm is AF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2AA353-57F6-0345-909F-7C51A920E6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9568" y="1908050"/>
            <a:ext cx="3247869" cy="29718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72EE099-1725-624D-B6F9-1B130E77724A}"/>
              </a:ext>
            </a:extLst>
          </p:cNvPr>
          <p:cNvSpPr txBox="1">
            <a:spLocks/>
          </p:cNvSpPr>
          <p:nvPr/>
        </p:nvSpPr>
        <p:spPr bwMode="auto">
          <a:xfrm>
            <a:off x="601980" y="487680"/>
            <a:ext cx="7940040" cy="707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2473058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457200" y="487680"/>
            <a:ext cx="8229600" cy="90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sz="3600" b="1" kern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Covariates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1000125" y="1845176"/>
            <a:ext cx="7543801" cy="3255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age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sex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height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weight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treated hypertension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current smoking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diabetes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systolic blood pressure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history of heart failure</a:t>
            </a: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history of MI</a:t>
            </a:r>
          </a:p>
          <a:p>
            <a:pPr algn="l">
              <a:buClr>
                <a:srgbClr val="FF0000"/>
              </a:buClr>
            </a:pPr>
            <a:endParaRPr lang="en-US" sz="2800" kern="0" dirty="0">
              <a:latin typeface="Calibri" charset="0"/>
              <a:ea typeface="Calibri" charset="0"/>
              <a:cs typeface="Calibri" charset="0"/>
            </a:endParaRPr>
          </a:p>
          <a:p>
            <a:pPr algn="l">
              <a:buClr>
                <a:srgbClr val="FF0000"/>
              </a:buClr>
            </a:pPr>
            <a:r>
              <a:rPr lang="en-US" sz="2800" kern="0" dirty="0">
                <a:latin typeface="Calibri" charset="0"/>
                <a:ea typeface="Calibri" charset="0"/>
                <a:cs typeface="Calibri" charset="0"/>
              </a:rPr>
              <a:t>monitoring duration</a:t>
            </a:r>
          </a:p>
        </p:txBody>
      </p:sp>
      <p:pic>
        <p:nvPicPr>
          <p:cNvPr id="4" name="Picture 4" descr="mesa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2993" y="5897881"/>
            <a:ext cx="148336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ACC7EC-B5C8-CB47-9A6B-D24C501A4D17}"/>
              </a:ext>
            </a:extLst>
          </p:cNvPr>
          <p:cNvSpPr txBox="1"/>
          <p:nvPr/>
        </p:nvSpPr>
        <p:spPr>
          <a:xfrm>
            <a:off x="728663" y="6040761"/>
            <a:ext cx="4517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CHARGE-AF risk score, Alonso JAHA 2013</a:t>
            </a:r>
          </a:p>
        </p:txBody>
      </p:sp>
    </p:spTree>
    <p:extLst>
      <p:ext uri="{BB962C8B-B14F-4D97-AF65-F5344CB8AC3E}">
        <p14:creationId xmlns:p14="http://schemas.microsoft.com/office/powerpoint/2010/main" val="427830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8940</TotalTime>
  <Words>1336</Words>
  <Application>Microsoft Macintosh PowerPoint</Application>
  <PresentationFormat>On-screen Show (4:3)</PresentationFormat>
  <Paragraphs>309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Times</vt:lpstr>
      <vt:lpstr>Office Theme</vt:lpstr>
      <vt:lpstr>Race/ethnic differences in clinically-detected and monitor-detected atrial fibrillation: the Multi-Ethnic Study of Atherosclerosis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to co-authors, PIs, FC staff, MESA participants!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Heckbert</dc:creator>
  <cp:lastModifiedBy>Susan R Heckbert</cp:lastModifiedBy>
  <cp:revision>433</cp:revision>
  <dcterms:created xsi:type="dcterms:W3CDTF">2018-03-09T04:04:14Z</dcterms:created>
  <dcterms:modified xsi:type="dcterms:W3CDTF">2019-03-27T13:14:47Z</dcterms:modified>
</cp:coreProperties>
</file>