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2" r:id="rId4"/>
    <p:sldId id="271" r:id="rId5"/>
    <p:sldId id="259" r:id="rId6"/>
    <p:sldId id="273" r:id="rId7"/>
    <p:sldId id="274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1AC"/>
    <a:srgbClr val="AFD2F2"/>
    <a:srgbClr val="FF4B05"/>
    <a:srgbClr val="F7FFDB"/>
    <a:srgbClr val="EFDBD0"/>
    <a:srgbClr val="FEFFCA"/>
    <a:srgbClr val="C3D0EF"/>
    <a:srgbClr val="FF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4"/>
    <p:restoredTop sz="92670"/>
  </p:normalViewPr>
  <p:slideViewPr>
    <p:cSldViewPr>
      <p:cViewPr varScale="1">
        <p:scale>
          <a:sx n="86" d="100"/>
          <a:sy n="86" d="100"/>
        </p:scale>
        <p:origin x="4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8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Work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usanheckbert/Suz/MESA/Ancillary%20Studies/Steering%20Cmte%20ASC%20reports/16.03.16%20AS%20figure%20for%20SC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usanheckbert/Suz/MESA/Ancillary%20Studies/Steering%20Cmte%20ASC%20reports/18.03.28%20AS%20figure%20for%20SC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53933600"/>
        <c:axId val="649666256"/>
      </c:barChart>
      <c:catAx>
        <c:axId val="65393360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649666256"/>
        <c:crosses val="autoZero"/>
        <c:auto val="1"/>
        <c:lblAlgn val="ctr"/>
        <c:lblOffset val="100"/>
        <c:noMultiLvlLbl val="0"/>
      </c:catAx>
      <c:valAx>
        <c:axId val="6496662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65393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63450656"/>
        <c:axId val="533393216"/>
      </c:barChart>
      <c:catAx>
        <c:axId val="6634506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533393216"/>
        <c:crosses val="autoZero"/>
        <c:auto val="1"/>
        <c:lblAlgn val="ctr"/>
        <c:lblOffset val="100"/>
        <c:noMultiLvlLbl val="0"/>
      </c:catAx>
      <c:valAx>
        <c:axId val="53339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66345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 of Approved Ancillary Studies, 2016 bar is thru Feb 2016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numRef>
              <c:f>Sheet1!$A$3:$A$21</c:f>
              <c:numCache>
                <c:formatCode>General</c:formatCode>
                <c:ptCount val="19"/>
                <c:pt idx="0">
                  <c:v>2000</c:v>
                </c:pt>
                <c:pt idx="2">
                  <c:v>2002</c:v>
                </c:pt>
                <c:pt idx="4">
                  <c:v>2004</c:v>
                </c:pt>
                <c:pt idx="6">
                  <c:v>2006</c:v>
                </c:pt>
                <c:pt idx="8">
                  <c:v>2008</c:v>
                </c:pt>
                <c:pt idx="10">
                  <c:v>2010</c:v>
                </c:pt>
                <c:pt idx="12">
                  <c:v>2012</c:v>
                </c:pt>
                <c:pt idx="14">
                  <c:v>2014</c:v>
                </c:pt>
                <c:pt idx="16">
                  <c:v>2016</c:v>
                </c:pt>
                <c:pt idx="18">
                  <c:v>2018</c:v>
                </c:pt>
              </c:numCache>
            </c:numRef>
          </c:cat>
          <c:val>
            <c:numRef>
              <c:f>Sheet1!$B$3:$B$21</c:f>
              <c:numCache>
                <c:formatCode>General</c:formatCode>
                <c:ptCount val="19"/>
                <c:pt idx="0">
                  <c:v>4</c:v>
                </c:pt>
                <c:pt idx="1">
                  <c:v>10</c:v>
                </c:pt>
                <c:pt idx="2">
                  <c:v>12</c:v>
                </c:pt>
                <c:pt idx="3">
                  <c:v>8</c:v>
                </c:pt>
                <c:pt idx="4">
                  <c:v>12</c:v>
                </c:pt>
                <c:pt idx="5">
                  <c:v>12</c:v>
                </c:pt>
                <c:pt idx="6">
                  <c:v>13</c:v>
                </c:pt>
                <c:pt idx="7">
                  <c:v>12</c:v>
                </c:pt>
                <c:pt idx="8">
                  <c:v>19</c:v>
                </c:pt>
                <c:pt idx="9">
                  <c:v>32</c:v>
                </c:pt>
                <c:pt idx="10">
                  <c:v>30</c:v>
                </c:pt>
                <c:pt idx="11">
                  <c:v>21</c:v>
                </c:pt>
                <c:pt idx="12">
                  <c:v>23</c:v>
                </c:pt>
                <c:pt idx="13">
                  <c:v>23</c:v>
                </c:pt>
                <c:pt idx="14">
                  <c:v>21</c:v>
                </c:pt>
                <c:pt idx="15">
                  <c:v>41</c:v>
                </c:pt>
                <c:pt idx="16">
                  <c:v>28</c:v>
                </c:pt>
                <c:pt idx="17">
                  <c:v>27</c:v>
                </c:pt>
                <c:pt idx="1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0D-FC47-8C1E-64FAAD0DB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48756480"/>
        <c:axId val="648758528"/>
      </c:barChart>
      <c:catAx>
        <c:axId val="648756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648758528"/>
        <c:crosses val="autoZero"/>
        <c:auto val="1"/>
        <c:lblAlgn val="ctr"/>
        <c:lblOffset val="100"/>
        <c:noMultiLvlLbl val="0"/>
      </c:catAx>
      <c:valAx>
        <c:axId val="64875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64875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1F9861-1FA6-DE4A-8C85-26875DAEC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35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1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67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1DF4E8B-4C4E-A142-A89E-4280E498A05B}" type="slidenum">
              <a:rPr lang="en-US" altLang="zh-CN" sz="1200"/>
              <a:pPr/>
              <a:t>2</a:t>
            </a:fld>
            <a:endParaRPr lang="en-US" altLang="zh-CN" sz="1200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4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4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54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5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42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6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7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7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021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8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366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3F2566-FB4E-F945-8852-8315EA46B900}" type="slidenum">
              <a:rPr lang="en-US" altLang="zh-CN" sz="1200"/>
              <a:pPr/>
              <a:t>9</a:t>
            </a:fld>
            <a:endParaRPr lang="en-US" altLang="zh-CN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98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0D9D10C-13DE-8B4F-AFA8-8BC49690C0EA}" type="slidenum">
              <a:rPr lang="en-US" altLang="zh-CN" sz="1200"/>
              <a:pPr/>
              <a:t>10</a:t>
            </a:fld>
            <a:endParaRPr lang="en-US" altLang="zh-CN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77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563C-587B-7F47-B86D-DB4D27F9C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AF91-0032-EB4A-A09C-48363320D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0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4C98-9569-4649-962C-7D83328AF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AD5E2-3E44-8141-A605-AF0CDED04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8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915E-8747-FD48-81A2-A534CCF38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7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B0CDC-2E14-6F44-B7ED-4751FEA16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55FB-1551-B342-B373-CB84F31E1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7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8E99-D8C8-7340-AFD1-41E38C0E6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50C6-E5B0-BE47-A1FD-AF514532A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E239-CF98-BE4C-96E6-E263E137F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5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BE84-F377-7E49-8A90-12A4C2CC1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ADD7C6-229D-824B-9481-46ACA6DF4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667000"/>
          </a:xfrm>
        </p:spPr>
        <p:txBody>
          <a:bodyPr/>
          <a:lstStyle/>
          <a:p>
            <a:pPr eaLnBrk="1" hangingPunct="1"/>
            <a:r>
              <a:rPr lang="en-US" altLang="zh-CN" sz="36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>March 2018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387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2018</a:t>
            </a:r>
          </a:p>
        </p:txBody>
      </p:sp>
      <p:pic>
        <p:nvPicPr>
          <p:cNvPr id="31746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4"/>
          <p:cNvSpPr txBox="1">
            <a:spLocks noChangeArrowheads="1"/>
          </p:cNvSpPr>
          <p:nvPr/>
        </p:nvSpPr>
        <p:spPr bwMode="auto">
          <a:xfrm>
            <a:off x="3074988" y="1779588"/>
            <a:ext cx="3070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Committee members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69500"/>
              </p:ext>
            </p:extLst>
          </p:nvPr>
        </p:nvGraphicFramePr>
        <p:xfrm>
          <a:off x="2171700" y="2667000"/>
          <a:ext cx="4876800" cy="1708152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Matt Allison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Susan Heckbert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Sue Bielinski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Nels</a:t>
                      </a: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Olson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Chris Delaney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Ben Smith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Phil Greenland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Pothur</a:t>
                      </a: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altLang="zh-CN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Srinavas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65" name="Text Box 34"/>
          <p:cNvSpPr txBox="1">
            <a:spLocks noChangeArrowheads="1"/>
          </p:cNvSpPr>
          <p:nvPr/>
        </p:nvSpPr>
        <p:spPr bwMode="auto">
          <a:xfrm>
            <a:off x="776288" y="5131713"/>
            <a:ext cx="75295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/>
            <a:r>
              <a:rPr lang="en-US" altLang="zh-CN" sz="2200" b="1">
                <a:solidFill>
                  <a:srgbClr val="000000"/>
                </a:solidFill>
                <a:latin typeface="Arial" charset="0"/>
              </a:rPr>
              <a:t>Coordinator</a:t>
            </a:r>
            <a:r>
              <a:rPr lang="en-US" altLang="zh-CN" sz="2200" b="1" dirty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Arial" charset="0"/>
              </a:rPr>
              <a:t> Sandi Shrager</a:t>
            </a:r>
          </a:p>
        </p:txBody>
      </p:sp>
    </p:spTree>
    <p:extLst>
      <p:ext uri="{BB962C8B-B14F-4D97-AF65-F5344CB8AC3E}">
        <p14:creationId xmlns:p14="http://schemas.microsoft.com/office/powerpoint/2010/main" val="84975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8001000" cy="4038600"/>
          </a:xfrm>
        </p:spPr>
        <p:txBody>
          <a:bodyPr/>
          <a:lstStyle/>
          <a:p>
            <a:pPr eaLnBrk="1" hangingPunct="1"/>
            <a:r>
              <a:rPr lang="en-US" altLang="zh-CN" sz="3600" b="1" dirty="0">
                <a:latin typeface="Arial" charset="0"/>
                <a:ea typeface="ＭＳ Ｐゴシック" charset="-128"/>
              </a:rPr>
              <a:t>6 months of activity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>Sep 2017 – Feb 2018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13 new proposals reviewed</a:t>
            </a:r>
            <a:b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and approved by SC</a:t>
            </a:r>
            <a:b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b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(24 approved since Apr 2017 SC meeting)</a:t>
            </a:r>
          </a:p>
        </p:txBody>
      </p:sp>
      <p:pic>
        <p:nvPicPr>
          <p:cNvPr id="16386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26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05800" cy="609600"/>
          </a:xfrm>
        </p:spPr>
        <p:txBody>
          <a:bodyPr/>
          <a:lstStyle/>
          <a:p>
            <a:r>
              <a:rPr lang="en-US" altLang="zh-CN" sz="2400" b="1" dirty="0">
                <a:latin typeface="Arial" charset="0"/>
                <a:ea typeface="ＭＳ Ｐゴシック" charset="-128"/>
              </a:rPr>
              <a:t>New MESA ancillary studies approved/yr, 2000-present</a:t>
            </a:r>
          </a:p>
        </p:txBody>
      </p:sp>
      <p:pic>
        <p:nvPicPr>
          <p:cNvPr id="18434" name="Picture 3" descr="mesa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81000" y="2057400"/>
          <a:ext cx="845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990600" y="2133600"/>
          <a:ext cx="7239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381816"/>
              </p:ext>
            </p:extLst>
          </p:nvPr>
        </p:nvGraphicFramePr>
        <p:xfrm>
          <a:off x="381000" y="2057400"/>
          <a:ext cx="8153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1159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2018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12559"/>
              </p:ext>
            </p:extLst>
          </p:nvPr>
        </p:nvGraphicFramePr>
        <p:xfrm>
          <a:off x="381000" y="2438400"/>
          <a:ext cx="8229603" cy="3096334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Wand (Post)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Molecular signatures of allostatic load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Tereshchenko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(Post)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Novel ECG measures and risk of sudden cardiac death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P. Shah (Lima)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Genomic loci linked to biomarkers of cardiac injury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Shea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ELABELA and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apelin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in hypertension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20812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2018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8065"/>
              </p:ext>
            </p:extLst>
          </p:nvPr>
        </p:nvGraphicFramePr>
        <p:xfrm>
          <a:off x="381000" y="2362200"/>
          <a:ext cx="8458203" cy="416055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A348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Budoff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 on chest CT (ungated scans)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A349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Greenland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Atrial substrate in A Fib and AF-associated</a:t>
                      </a:r>
                      <a:r>
                        <a:rPr lang="en-US" sz="2200" baseline="0" dirty="0">
                          <a:latin typeface="Arial"/>
                          <a:cs typeface="Arial"/>
                        </a:rPr>
                        <a:t> brain disease</a:t>
                      </a:r>
                      <a:endParaRPr lang="en-US" sz="22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A350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Arking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(Rotter)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Mitochondrial DNA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heteroplasmy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 ASCVD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Rich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MESA participation</a:t>
                      </a:r>
                      <a:r>
                        <a:rPr lang="en-US" sz="2200" baseline="0" dirty="0">
                          <a:latin typeface="Arial"/>
                          <a:cs typeface="Arial"/>
                        </a:rPr>
                        <a:t> in NHGRI Centers for Common Disease Genomics (CCDG)</a:t>
                      </a:r>
                      <a:endParaRPr lang="en-US" sz="22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A352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Sotoodehnia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(Heckbert)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Oxidative stress and atrial fibrillation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7870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2018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68882"/>
              </p:ext>
            </p:extLst>
          </p:nvPr>
        </p:nvGraphicFramePr>
        <p:xfrm>
          <a:off x="381000" y="2514554"/>
          <a:ext cx="8458203" cy="3505246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Kucharska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-Newton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(Lima)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Arterial stiffness, biomarkers of vascular </a:t>
                      </a:r>
                      <a:r>
                        <a:rPr lang="en-US" sz="2200" dirty="0" err="1">
                          <a:latin typeface="Arial"/>
                          <a:cs typeface="Arial"/>
                        </a:rPr>
                        <a:t>sall</a:t>
                      </a:r>
                      <a:r>
                        <a:rPr lang="en-US" sz="2200" dirty="0">
                          <a:latin typeface="Arial"/>
                          <a:cs typeface="Arial"/>
                        </a:rPr>
                        <a:t> remodeling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A354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Wassel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Skeletal muscle composition,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myokines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&amp;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myometabolites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 DM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Venditto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DeFilippis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Anti-ApoA-1 antibodies and </a:t>
                      </a:r>
                      <a:r>
                        <a:rPr lang="en-US" sz="2200" dirty="0" err="1">
                          <a:latin typeface="Arial"/>
                          <a:cs typeface="Arial"/>
                        </a:rPr>
                        <a:t>ApoA-i</a:t>
                      </a:r>
                      <a:r>
                        <a:rPr lang="en-US" sz="2200" dirty="0">
                          <a:latin typeface="Arial"/>
                          <a:cs typeface="Arial"/>
                        </a:rPr>
                        <a:t>/IgG immune complexes in ASCVD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A356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Funk (Kaufman)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 pollution, oxidative stress, &amp; early CVD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211463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2018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187261"/>
              </p:ext>
            </p:extLst>
          </p:nvPr>
        </p:nvGraphicFramePr>
        <p:xfrm>
          <a:off x="190500" y="2514554"/>
          <a:ext cx="8763000" cy="2682221"/>
        </p:xfrm>
        <a:graphic>
          <a:graphicData uri="http://schemas.openxmlformats.org/drawingml/2006/table">
            <a:tbl>
              <a:tblPr/>
              <a:tblGrid>
                <a:gridCol w="947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A258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 Boer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Vitamin D pharmacogenomics (INVITE)</a:t>
                      </a:r>
                    </a:p>
                    <a:p>
                      <a:r>
                        <a:rPr lang="en-US" sz="2200" i="1" dirty="0">
                          <a:latin typeface="Arial"/>
                          <a:cs typeface="Arial"/>
                        </a:rPr>
                        <a:t>Add UCLA as 5</a:t>
                      </a:r>
                      <a:r>
                        <a:rPr lang="en-US" sz="2200" i="1" baseline="30000" dirty="0">
                          <a:latin typeface="Arial"/>
                          <a:cs typeface="Arial"/>
                        </a:rPr>
                        <a:t>th</a:t>
                      </a:r>
                      <a:r>
                        <a:rPr lang="en-US" sz="2200" i="1" dirty="0">
                          <a:latin typeface="Arial"/>
                          <a:cs typeface="Arial"/>
                        </a:rPr>
                        <a:t> site; add MESA Air &amp; Family </a:t>
                      </a:r>
                      <a:r>
                        <a:rPr lang="en-US" sz="2200" i="1" dirty="0" err="1">
                          <a:latin typeface="Arial"/>
                          <a:cs typeface="Arial"/>
                        </a:rPr>
                        <a:t>ppts</a:t>
                      </a:r>
                      <a:endParaRPr lang="en-US" sz="2200" i="1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A399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T. Wang</a:t>
                      </a:r>
                    </a:p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(K. Liu)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Tissue sodium, inflammation and BP</a:t>
                      </a:r>
                    </a:p>
                    <a:p>
                      <a:r>
                        <a:rPr lang="en-US" sz="2200" i="1" dirty="0">
                          <a:latin typeface="Arial"/>
                          <a:cs typeface="Arial"/>
                        </a:rPr>
                        <a:t>Invite </a:t>
                      </a:r>
                      <a:r>
                        <a:rPr lang="en-US" sz="2200" i="1" dirty="0" err="1">
                          <a:latin typeface="Arial"/>
                          <a:cs typeface="Arial"/>
                        </a:rPr>
                        <a:t>ppts</a:t>
                      </a:r>
                      <a:r>
                        <a:rPr lang="en-US" sz="2200" i="1" dirty="0">
                          <a:latin typeface="Arial"/>
                          <a:cs typeface="Arial"/>
                        </a:rPr>
                        <a:t> for a second sodium MRI at NW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A334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Hughes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Multisite study of vascular contributions to 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PET scans at JHU &amp; Columbia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89851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Modified proposals that involve participant burden, SC approved:</a:t>
            </a:r>
          </a:p>
        </p:txBody>
      </p:sp>
    </p:spTree>
    <p:extLst>
      <p:ext uri="{BB962C8B-B14F-4D97-AF65-F5344CB8AC3E}">
        <p14:creationId xmlns:p14="http://schemas.microsoft.com/office/powerpoint/2010/main" val="274200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381000"/>
            <a:ext cx="5562600" cy="533400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56086"/>
              </p:ext>
            </p:extLst>
          </p:nvPr>
        </p:nvGraphicFramePr>
        <p:xfrm>
          <a:off x="228602" y="2209800"/>
          <a:ext cx="8763000" cy="140210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447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704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Heckbert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All FCs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Atrial fibrillation burden, vascular disease of brain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brain MRI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04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Hughes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WFU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Vascular contributions to Alzheimer’s disease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cog testing, brain MRI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42003426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7020" y="1595735"/>
            <a:ext cx="7766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Arial" charset="0"/>
              </a:rPr>
              <a:t>Funded Ancillary Studies with Visits Beyond Exam 6</a:t>
            </a:r>
            <a:endParaRPr lang="en-US" dirty="0"/>
          </a:p>
        </p:txBody>
      </p:sp>
      <p:graphicFrame>
        <p:nvGraphicFramePr>
          <p:cNvPr id="6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952124"/>
              </p:ext>
            </p:extLst>
          </p:nvPr>
        </p:nvGraphicFramePr>
        <p:xfrm>
          <a:off x="228601" y="4495800"/>
          <a:ext cx="8763002" cy="180443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447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7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21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Hughes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All FCs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Multisite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Alzheimer’s disease</a:t>
                      </a:r>
                      <a:r>
                        <a:rPr lang="en-US" sz="20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study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1: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 cog testing, MRI, PET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2: cog testing, MRI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38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Greenland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NW</a:t>
                      </a: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Atrial substrate in AF &amp; AF-associated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brain disease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charset="0"/>
                          <a:cs typeface="Arial" panose="020B0604020202020204" pitchFamily="34" charset="0"/>
                        </a:rPr>
                        <a:t>cardiac MRI, ECG monitor</a:t>
                      </a:r>
                    </a:p>
                  </a:txBody>
                  <a:tcPr marT="45726" marB="45726" horzOverflow="overflow"/>
                </a:tc>
                <a:extLst>
                  <a:ext uri="{0D108BD9-81ED-4DB2-BD59-A6C34878D82A}">
                    <a16:rowId xmlns:a16="http://schemas.microsoft.com/office/drawing/2014/main" val="282734897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5557" y="3886200"/>
            <a:ext cx="8149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Arial" charset="0"/>
              </a:rPr>
              <a:t>Proposed Ancillary Studies with Visits Beyond Exam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>
                <a:latin typeface="Arial" charset="0"/>
                <a:ea typeface="ＭＳ Ｐゴシック" charset="-128"/>
              </a:rPr>
              <a:t> March 2018</a:t>
            </a:r>
          </a:p>
        </p:txBody>
      </p:sp>
      <p:pic>
        <p:nvPicPr>
          <p:cNvPr id="29698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3014663" y="1703388"/>
            <a:ext cx="311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b="1" dirty="0">
                <a:solidFill>
                  <a:srgbClr val="000000"/>
                </a:solidFill>
                <a:latin typeface="Arial" charset="0"/>
              </a:rPr>
              <a:t>All Ancillary studies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226881"/>
              </p:ext>
            </p:extLst>
          </p:nvPr>
        </p:nvGraphicFramePr>
        <p:xfrm>
          <a:off x="2362200" y="2449513"/>
          <a:ext cx="4419600" cy="3798888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N	(%)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Proposals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361	(100)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Withdrawn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72	(20)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Funding pending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88	(24)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Funded/active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149	(41)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88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Completed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52	(14)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9285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11088</TotalTime>
  <Words>400</Words>
  <Application>Microsoft Macintosh PowerPoint</Application>
  <PresentationFormat>On-screen Show (4:3)</PresentationFormat>
  <Paragraphs>116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Times</vt:lpstr>
      <vt:lpstr>Times New Roman</vt:lpstr>
      <vt:lpstr>Blank Presentation</vt:lpstr>
      <vt:lpstr>ANCILLARY STUDIES COMMITTEE  March 2018</vt:lpstr>
      <vt:lpstr>6 months of activity  Sep 2017 – Feb 2018  13 new proposals reviewed and approved by SC  (24 approved since Apr 2017 SC meeting)</vt:lpstr>
      <vt:lpstr>New MESA ancillary studies approved/yr, 2000-present</vt:lpstr>
      <vt:lpstr>ANCILLARY STUDIES COMMITTEE  March 2018</vt:lpstr>
      <vt:lpstr>ANCILLARY STUDIES COMMITTEE  March 2018</vt:lpstr>
      <vt:lpstr>ANCILLARY STUDIES COMMITTEE  March 2018</vt:lpstr>
      <vt:lpstr>ANCILLARY STUDIES COMMITTEE  March 2018</vt:lpstr>
      <vt:lpstr>ANCILLARY STUDIES COMMITTEE</vt:lpstr>
      <vt:lpstr>ANCILLARY STUDIES COMMITTEE  March 2018</vt:lpstr>
      <vt:lpstr>ANCILLARY STUDIES COMMITTEE  March 2018</vt:lpstr>
    </vt:vector>
  </TitlesOfParts>
  <Company>University of Washington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COMMITTEE  February 2006</dc:title>
  <cp:lastModifiedBy>Susan Heckbert</cp:lastModifiedBy>
  <cp:revision>480</cp:revision>
  <dcterms:modified xsi:type="dcterms:W3CDTF">2018-03-28T00:42:18Z</dcterms:modified>
</cp:coreProperties>
</file>