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72" r:id="rId4"/>
    <p:sldId id="271" r:id="rId5"/>
    <p:sldId id="259" r:id="rId6"/>
    <p:sldId id="273" r:id="rId7"/>
    <p:sldId id="274" r:id="rId8"/>
    <p:sldId id="270" r:id="rId9"/>
    <p:sldId id="268" r:id="rId10"/>
    <p:sldId id="269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A1AC"/>
    <a:srgbClr val="AFD2F2"/>
    <a:srgbClr val="FF4B05"/>
    <a:srgbClr val="F7FFDB"/>
    <a:srgbClr val="EFDBD0"/>
    <a:srgbClr val="FEFFCA"/>
    <a:srgbClr val="C3D0EF"/>
    <a:srgbClr val="FFCD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94"/>
    <p:restoredTop sz="92670"/>
  </p:normalViewPr>
  <p:slideViewPr>
    <p:cSldViewPr>
      <p:cViewPr varScale="1">
        <p:scale>
          <a:sx n="86" d="100"/>
          <a:sy n="86" d="100"/>
        </p:scale>
        <p:origin x="42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68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Workbook3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susanheckbert/Suz/MESA/Ancillary%20Studies/Steering%20Cmte%20ASC%20reports/16.03.16%20AS%20figure%20for%20SC%20repor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susanheckbert/Suz/MESA/Ancillary%20Studies/Steering%20Cmte%20ASC%20reports/18.03.28%20AS%20figure%20for%20SC%20report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653933600"/>
        <c:axId val="649666256"/>
      </c:barChart>
      <c:catAx>
        <c:axId val="653933600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+mn-ea"/>
                <a:cs typeface="+mn-cs"/>
              </a:defRPr>
            </a:pPr>
            <a:endParaRPr lang="en-US"/>
          </a:p>
        </c:txPr>
        <c:crossAx val="649666256"/>
        <c:crosses val="autoZero"/>
        <c:auto val="1"/>
        <c:lblAlgn val="ctr"/>
        <c:lblOffset val="100"/>
        <c:noMultiLvlLbl val="0"/>
      </c:catAx>
      <c:valAx>
        <c:axId val="649666256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charset="0"/>
                <a:ea typeface="+mn-ea"/>
                <a:cs typeface="+mn-cs"/>
              </a:defRPr>
            </a:pPr>
            <a:endParaRPr lang="en-US"/>
          </a:p>
        </c:txPr>
        <c:crossAx val="653933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663450656"/>
        <c:axId val="533393216"/>
      </c:barChart>
      <c:catAx>
        <c:axId val="663450656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254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+mn-ea"/>
                <a:cs typeface="+mn-cs"/>
              </a:defRPr>
            </a:pPr>
            <a:endParaRPr lang="en-US"/>
          </a:p>
        </c:txPr>
        <c:crossAx val="533393216"/>
        <c:crosses val="autoZero"/>
        <c:auto val="1"/>
        <c:lblAlgn val="ctr"/>
        <c:lblOffset val="100"/>
        <c:noMultiLvlLbl val="0"/>
      </c:catAx>
      <c:valAx>
        <c:axId val="533393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+mn-ea"/>
                <a:cs typeface="+mn-cs"/>
              </a:defRPr>
            </a:pPr>
            <a:endParaRPr lang="en-US"/>
          </a:p>
        </c:txPr>
        <c:crossAx val="663450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N of Approved Ancillary Studies, 2016 bar is thru Feb 2016</c:v>
                </c:pt>
              </c:strCache>
            </c:strRef>
          </c:tx>
          <c:spPr>
            <a:solidFill>
              <a:srgbClr val="FF0000"/>
            </a:solidFill>
            <a:ln w="19050">
              <a:solidFill>
                <a:schemeClr val="tx1"/>
              </a:solidFill>
            </a:ln>
            <a:effectLst/>
          </c:spPr>
          <c:invertIfNegative val="0"/>
          <c:cat>
            <c:numRef>
              <c:f>Sheet1!$A$3:$A$21</c:f>
              <c:numCache>
                <c:formatCode>General</c:formatCode>
                <c:ptCount val="19"/>
                <c:pt idx="0">
                  <c:v>2000</c:v>
                </c:pt>
                <c:pt idx="2">
                  <c:v>2002</c:v>
                </c:pt>
                <c:pt idx="4">
                  <c:v>2004</c:v>
                </c:pt>
                <c:pt idx="6">
                  <c:v>2006</c:v>
                </c:pt>
                <c:pt idx="8">
                  <c:v>2008</c:v>
                </c:pt>
                <c:pt idx="10">
                  <c:v>2010</c:v>
                </c:pt>
                <c:pt idx="12">
                  <c:v>2012</c:v>
                </c:pt>
                <c:pt idx="14">
                  <c:v>2014</c:v>
                </c:pt>
                <c:pt idx="16">
                  <c:v>2016</c:v>
                </c:pt>
                <c:pt idx="18">
                  <c:v>2018</c:v>
                </c:pt>
              </c:numCache>
            </c:numRef>
          </c:cat>
          <c:val>
            <c:numRef>
              <c:f>Sheet1!$B$3:$B$21</c:f>
              <c:numCache>
                <c:formatCode>General</c:formatCode>
                <c:ptCount val="19"/>
                <c:pt idx="0">
                  <c:v>4</c:v>
                </c:pt>
                <c:pt idx="1">
                  <c:v>10</c:v>
                </c:pt>
                <c:pt idx="2">
                  <c:v>12</c:v>
                </c:pt>
                <c:pt idx="3">
                  <c:v>8</c:v>
                </c:pt>
                <c:pt idx="4">
                  <c:v>12</c:v>
                </c:pt>
                <c:pt idx="5">
                  <c:v>12</c:v>
                </c:pt>
                <c:pt idx="6">
                  <c:v>13</c:v>
                </c:pt>
                <c:pt idx="7">
                  <c:v>12</c:v>
                </c:pt>
                <c:pt idx="8">
                  <c:v>19</c:v>
                </c:pt>
                <c:pt idx="9">
                  <c:v>32</c:v>
                </c:pt>
                <c:pt idx="10">
                  <c:v>30</c:v>
                </c:pt>
                <c:pt idx="11">
                  <c:v>21</c:v>
                </c:pt>
                <c:pt idx="12">
                  <c:v>23</c:v>
                </c:pt>
                <c:pt idx="13">
                  <c:v>23</c:v>
                </c:pt>
                <c:pt idx="14">
                  <c:v>21</c:v>
                </c:pt>
                <c:pt idx="15">
                  <c:v>41</c:v>
                </c:pt>
                <c:pt idx="16">
                  <c:v>28</c:v>
                </c:pt>
                <c:pt idx="17">
                  <c:v>27</c:v>
                </c:pt>
                <c:pt idx="18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0D-FC47-8C1E-64FAAD0DB3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648756480"/>
        <c:axId val="648758528"/>
      </c:barChart>
      <c:catAx>
        <c:axId val="6487564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+mn-ea"/>
                <a:cs typeface="+mn-cs"/>
              </a:defRPr>
            </a:pPr>
            <a:endParaRPr lang="en-US"/>
          </a:p>
        </c:txPr>
        <c:crossAx val="648758528"/>
        <c:crosses val="autoZero"/>
        <c:auto val="1"/>
        <c:lblAlgn val="ctr"/>
        <c:lblOffset val="100"/>
        <c:noMultiLvlLbl val="0"/>
      </c:catAx>
      <c:valAx>
        <c:axId val="648758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+mn-ea"/>
                <a:cs typeface="+mn-cs"/>
              </a:defRPr>
            </a:pPr>
            <a:endParaRPr lang="en-US"/>
          </a:p>
        </c:txPr>
        <c:crossAx val="648756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91F9861-1FA6-DE4A-8C85-26875DAEC0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8353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664A7492-787A-BC44-9FFA-50BC7FF82769}" type="slidenum">
              <a:rPr lang="en-US" altLang="zh-CN" sz="1200"/>
              <a:pPr/>
              <a:t>1</a:t>
            </a:fld>
            <a:endParaRPr lang="en-US" altLang="zh-CN" sz="1200" dirty="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Times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676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F1DF4E8B-4C4E-A142-A89E-4280E498A05B}" type="slidenum">
              <a:rPr lang="en-US" altLang="zh-CN" sz="1200"/>
              <a:pPr/>
              <a:t>2</a:t>
            </a:fld>
            <a:endParaRPr lang="en-US" altLang="zh-CN" sz="1200" dirty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Times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5448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3FAE3DA9-1D0A-454C-AED5-180B35EFDEA2}" type="slidenum">
              <a:rPr lang="en-US" altLang="zh-CN" sz="1200"/>
              <a:pPr/>
              <a:t>4</a:t>
            </a:fld>
            <a:endParaRPr lang="en-US" altLang="zh-CN" sz="1200" dirty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zh-CN" dirty="0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15475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3FAE3DA9-1D0A-454C-AED5-180B35EFDEA2}" type="slidenum">
              <a:rPr lang="en-US" altLang="zh-CN" sz="1200"/>
              <a:pPr/>
              <a:t>5</a:t>
            </a:fld>
            <a:endParaRPr lang="en-US" altLang="zh-CN" sz="1200" dirty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zh-CN" dirty="0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04253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3FAE3DA9-1D0A-454C-AED5-180B35EFDEA2}" type="slidenum">
              <a:rPr lang="en-US" altLang="zh-CN" sz="1200"/>
              <a:pPr/>
              <a:t>6</a:t>
            </a:fld>
            <a:endParaRPr lang="en-US" altLang="zh-CN" sz="1200" dirty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zh-CN" dirty="0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8758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3FAE3DA9-1D0A-454C-AED5-180B35EFDEA2}" type="slidenum">
              <a:rPr lang="en-US" altLang="zh-CN" sz="1200"/>
              <a:pPr/>
              <a:t>7</a:t>
            </a:fld>
            <a:endParaRPr lang="en-US" altLang="zh-CN" sz="1200" dirty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zh-CN" dirty="0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02148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3FAE3DA9-1D0A-454C-AED5-180B35EFDEA2}" type="slidenum">
              <a:rPr lang="en-US" altLang="zh-CN" sz="1200"/>
              <a:pPr/>
              <a:t>8</a:t>
            </a:fld>
            <a:endParaRPr lang="en-US" altLang="zh-CN" sz="1200" dirty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zh-CN" dirty="0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73665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2E3F2566-FB4E-F945-8852-8315EA46B900}" type="slidenum">
              <a:rPr lang="en-US" altLang="zh-CN" sz="1200"/>
              <a:pPr/>
              <a:t>9</a:t>
            </a:fld>
            <a:endParaRPr lang="en-US" altLang="zh-CN" sz="1200" dirty="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2982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10D9D10C-13DE-8B4F-AFA8-8BC49690C0EA}" type="slidenum">
              <a:rPr lang="en-US" altLang="zh-CN" sz="1200"/>
              <a:pPr/>
              <a:t>10</a:t>
            </a:fld>
            <a:endParaRPr lang="en-US" altLang="zh-CN" sz="1200" dirty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3779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9563C-587B-7F47-B86D-DB4D27F9CF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335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3AF91-0032-EB4A-A09C-48363320DC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108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FD4C98-9569-4649-962C-7D83328AF8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414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EAD5E2-3E44-8141-A605-AF0CDED04B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784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4915E-8747-FD48-81A2-A534CCF387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70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B0CDC-2E14-6F44-B7ED-4751FEA16F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334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155FB-1551-B342-B373-CB84F31E11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27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08E99-D8C8-7340-AFD1-41E38C0E6D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189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D950C6-E5B0-BE47-A1FD-AF514532AE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587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7AE239-CF98-BE4C-96E6-E263E137FC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252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EBE84-F377-7E49-8A90-12A4C2CC14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778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DADD7C6-229D-824B-9481-46ACA6DF40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6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0"/>
            <a:ext cx="8001000" cy="2667000"/>
          </a:xfrm>
        </p:spPr>
        <p:txBody>
          <a:bodyPr/>
          <a:lstStyle/>
          <a:p>
            <a:pPr eaLnBrk="1" hangingPunct="1"/>
            <a:r>
              <a:rPr lang="en-US" altLang="zh-CN" sz="3600" b="1" dirty="0">
                <a:latin typeface="Arial" charset="0"/>
                <a:ea typeface="ＭＳ Ｐゴシック" charset="-128"/>
              </a:rPr>
              <a:t>ANCILLARY STUDIES COMMITTEE</a:t>
            </a:r>
            <a:br>
              <a:rPr lang="en-US" altLang="zh-CN" sz="3600" b="1" dirty="0">
                <a:latin typeface="Arial" charset="0"/>
                <a:ea typeface="ＭＳ Ｐゴシック" charset="-128"/>
              </a:rPr>
            </a:br>
            <a:br>
              <a:rPr lang="en-US" altLang="zh-CN" sz="3600" b="1" dirty="0">
                <a:latin typeface="Arial" charset="0"/>
                <a:ea typeface="ＭＳ Ｐゴシック" charset="-128"/>
              </a:rPr>
            </a:br>
            <a:r>
              <a:rPr lang="en-US" altLang="zh-CN" sz="3600" b="1" dirty="0">
                <a:latin typeface="Arial" charset="0"/>
                <a:ea typeface="ＭＳ Ｐゴシック" charset="-128"/>
              </a:rPr>
              <a:t>March 2018</a:t>
            </a:r>
            <a:endParaRPr lang="en-US" altLang="zh-CN" sz="2400" b="1" dirty="0">
              <a:latin typeface="Arial" charset="0"/>
              <a:ea typeface="ＭＳ Ｐゴシック" charset="-128"/>
            </a:endParaRPr>
          </a:p>
        </p:txBody>
      </p:sp>
      <p:pic>
        <p:nvPicPr>
          <p:cNvPr id="14338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2387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33400"/>
            <a:ext cx="5562600" cy="838200"/>
          </a:xfrm>
        </p:spPr>
        <p:txBody>
          <a:bodyPr/>
          <a:lstStyle/>
          <a:p>
            <a:pPr eaLnBrk="1" hangingPunct="1"/>
            <a:r>
              <a:rPr lang="en-US" altLang="zh-CN" sz="2400" b="1" dirty="0">
                <a:latin typeface="Arial" charset="0"/>
                <a:ea typeface="ＭＳ Ｐゴシック" charset="-128"/>
              </a:rPr>
              <a:t>ANCILLARY STUDIES COMMITTEE</a:t>
            </a:r>
            <a:br>
              <a:rPr lang="en-US" altLang="zh-CN" sz="2400" b="1" dirty="0">
                <a:latin typeface="Arial" charset="0"/>
                <a:ea typeface="ＭＳ Ｐゴシック" charset="-128"/>
              </a:rPr>
            </a:br>
            <a:r>
              <a:rPr lang="en-US" altLang="zh-CN" sz="2400" b="1" dirty="0">
                <a:latin typeface="Arial" charset="0"/>
                <a:ea typeface="ＭＳ Ｐゴシック" charset="-128"/>
              </a:rPr>
              <a:t> March 2018</a:t>
            </a:r>
          </a:p>
        </p:txBody>
      </p:sp>
      <p:pic>
        <p:nvPicPr>
          <p:cNvPr id="31746" name="Picture 3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Text Box 34"/>
          <p:cNvSpPr txBox="1">
            <a:spLocks noChangeArrowheads="1"/>
          </p:cNvSpPr>
          <p:nvPr/>
        </p:nvSpPr>
        <p:spPr bwMode="auto">
          <a:xfrm>
            <a:off x="3074988" y="1779588"/>
            <a:ext cx="30702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zh-CN" sz="2200" b="1" dirty="0">
                <a:latin typeface="Arial" charset="0"/>
              </a:rPr>
              <a:t>Committee members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469500"/>
              </p:ext>
            </p:extLst>
          </p:nvPr>
        </p:nvGraphicFramePr>
        <p:xfrm>
          <a:off x="2171700" y="2667000"/>
          <a:ext cx="4876800" cy="1708152"/>
        </p:xfrm>
        <a:graphic>
          <a:graphicData uri="http://schemas.openxmlformats.org/drawingml/2006/table">
            <a:tbl>
              <a:tblPr/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7038">
                <a:tc>
                  <a:txBody>
                    <a:bodyPr/>
                    <a:lstStyle/>
                    <a:p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Matt Allison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Susan Heckbert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Sue Bielinski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Nels</a:t>
                      </a:r>
                      <a:r>
                        <a:rPr kumimoji="0" lang="en-US" altLang="zh-CN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 Olson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Chris Delaney 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Ben Smith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Phil Greenland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Pothur</a:t>
                      </a:r>
                      <a:r>
                        <a:rPr kumimoji="0" lang="en-US" altLang="zh-CN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 </a:t>
                      </a:r>
                      <a:r>
                        <a:rPr kumimoji="0" lang="en-US" altLang="zh-CN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Srinavas</a:t>
                      </a:r>
                      <a:endParaRPr kumimoji="0" lang="en-US" altLang="zh-CN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1765" name="Text Box 34"/>
          <p:cNvSpPr txBox="1">
            <a:spLocks noChangeArrowheads="1"/>
          </p:cNvSpPr>
          <p:nvPr/>
        </p:nvSpPr>
        <p:spPr bwMode="auto">
          <a:xfrm>
            <a:off x="776288" y="5131713"/>
            <a:ext cx="752951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algn="ctr"/>
            <a:r>
              <a:rPr lang="en-US" altLang="zh-CN" sz="2200" b="1">
                <a:solidFill>
                  <a:srgbClr val="000000"/>
                </a:solidFill>
                <a:latin typeface="Arial" charset="0"/>
              </a:rPr>
              <a:t>Coordinator</a:t>
            </a:r>
            <a:r>
              <a:rPr lang="en-US" altLang="zh-CN" sz="2200" b="1" dirty="0">
                <a:solidFill>
                  <a:srgbClr val="000000"/>
                </a:solidFill>
                <a:latin typeface="Arial" charset="0"/>
              </a:rPr>
              <a:t>:</a:t>
            </a:r>
            <a:r>
              <a:rPr lang="en-US" altLang="zh-CN" sz="2200" dirty="0">
                <a:solidFill>
                  <a:srgbClr val="000000"/>
                </a:solidFill>
                <a:latin typeface="Arial" charset="0"/>
              </a:rPr>
              <a:t> Sandi Shrager</a:t>
            </a:r>
          </a:p>
        </p:txBody>
      </p:sp>
    </p:spTree>
    <p:extLst>
      <p:ext uri="{BB962C8B-B14F-4D97-AF65-F5344CB8AC3E}">
        <p14:creationId xmlns:p14="http://schemas.microsoft.com/office/powerpoint/2010/main" val="849753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905000"/>
            <a:ext cx="8001000" cy="4038600"/>
          </a:xfrm>
        </p:spPr>
        <p:txBody>
          <a:bodyPr/>
          <a:lstStyle/>
          <a:p>
            <a:pPr eaLnBrk="1" hangingPunct="1"/>
            <a:r>
              <a:rPr lang="en-US" altLang="zh-CN" sz="3600" b="1" dirty="0">
                <a:latin typeface="Arial" charset="0"/>
                <a:ea typeface="ＭＳ Ｐゴシック" charset="-128"/>
              </a:rPr>
              <a:t>6 months of activity</a:t>
            </a:r>
            <a:br>
              <a:rPr lang="en-US" altLang="zh-CN" sz="3600" b="1" dirty="0">
                <a:latin typeface="Arial" charset="0"/>
                <a:ea typeface="ＭＳ Ｐゴシック" charset="-128"/>
              </a:rPr>
            </a:br>
            <a:br>
              <a:rPr lang="en-US" altLang="zh-CN" sz="3600" b="1" dirty="0">
                <a:latin typeface="Arial" charset="0"/>
                <a:ea typeface="ＭＳ Ｐゴシック" charset="-128"/>
              </a:rPr>
            </a:br>
            <a:r>
              <a:rPr lang="en-US" altLang="zh-CN" sz="3600" b="1" dirty="0">
                <a:latin typeface="Arial" charset="0"/>
                <a:ea typeface="ＭＳ Ｐゴシック" charset="-128"/>
              </a:rPr>
              <a:t>Sep 2017 – Feb 2018</a:t>
            </a:r>
            <a:br>
              <a:rPr lang="en-US" altLang="zh-CN" sz="3600" b="1" dirty="0">
                <a:latin typeface="Arial" charset="0"/>
                <a:ea typeface="ＭＳ Ｐゴシック" charset="-128"/>
              </a:rPr>
            </a:br>
            <a:br>
              <a:rPr lang="en-US" altLang="zh-CN" sz="3600" b="1" dirty="0">
                <a:latin typeface="Arial" charset="0"/>
                <a:ea typeface="ＭＳ Ｐゴシック" charset="-128"/>
              </a:rPr>
            </a:br>
            <a:r>
              <a:rPr lang="en-US" altLang="zh-CN" sz="24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13 new proposals reviewed</a:t>
            </a:r>
            <a:br>
              <a:rPr lang="en-US" altLang="zh-CN" sz="24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r>
              <a:rPr lang="en-US" altLang="zh-CN" sz="24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and approved by SC</a:t>
            </a:r>
            <a:br>
              <a:rPr lang="en-US" altLang="zh-CN" sz="24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br>
              <a:rPr lang="en-US" altLang="zh-CN" sz="24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r>
              <a:rPr lang="en-US" altLang="zh-CN" sz="24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(24 approved since Apr 2017 SC meeting)</a:t>
            </a:r>
          </a:p>
        </p:txBody>
      </p:sp>
      <p:pic>
        <p:nvPicPr>
          <p:cNvPr id="16386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2263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3"/>
          <p:cNvSpPr>
            <a:spLocks noGrp="1"/>
          </p:cNvSpPr>
          <p:nvPr>
            <p:ph type="title"/>
          </p:nvPr>
        </p:nvSpPr>
        <p:spPr>
          <a:xfrm>
            <a:off x="381000" y="1447800"/>
            <a:ext cx="8305800" cy="609600"/>
          </a:xfrm>
        </p:spPr>
        <p:txBody>
          <a:bodyPr/>
          <a:lstStyle/>
          <a:p>
            <a:r>
              <a:rPr lang="en-US" altLang="zh-CN" sz="2400" b="1" dirty="0">
                <a:latin typeface="Arial" charset="0"/>
                <a:ea typeface="ＭＳ Ｐゴシック" charset="-128"/>
              </a:rPr>
              <a:t>New MESA ancillary studies approved/yr, 2000-present</a:t>
            </a:r>
          </a:p>
        </p:txBody>
      </p:sp>
      <p:pic>
        <p:nvPicPr>
          <p:cNvPr id="18434" name="Picture 3" descr="mesa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Chart 6"/>
          <p:cNvGraphicFramePr>
            <a:graphicFrameLocks/>
          </p:cNvGraphicFramePr>
          <p:nvPr>
            <p:extLst/>
          </p:nvPr>
        </p:nvGraphicFramePr>
        <p:xfrm>
          <a:off x="381000" y="2057400"/>
          <a:ext cx="84582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/>
          </p:nvPr>
        </p:nvGraphicFramePr>
        <p:xfrm>
          <a:off x="990600" y="2133600"/>
          <a:ext cx="72390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2381816"/>
              </p:ext>
            </p:extLst>
          </p:nvPr>
        </p:nvGraphicFramePr>
        <p:xfrm>
          <a:off x="381000" y="2057400"/>
          <a:ext cx="8153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611596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33400"/>
            <a:ext cx="5562600" cy="838200"/>
          </a:xfrm>
        </p:spPr>
        <p:txBody>
          <a:bodyPr/>
          <a:lstStyle/>
          <a:p>
            <a:pPr eaLnBrk="1" hangingPunct="1"/>
            <a:r>
              <a:rPr lang="en-US" altLang="zh-CN" sz="2400" b="1" dirty="0">
                <a:latin typeface="Arial" charset="0"/>
                <a:ea typeface="ＭＳ Ｐゴシック" charset="-128"/>
              </a:rPr>
              <a:t>ANCILLARY STUDIES COMMITTEE</a:t>
            </a:r>
            <a:br>
              <a:rPr lang="en-US" altLang="zh-CN" sz="2400" b="1" dirty="0">
                <a:latin typeface="Arial" charset="0"/>
                <a:ea typeface="ＭＳ Ｐゴシック" charset="-128"/>
              </a:rPr>
            </a:br>
            <a:r>
              <a:rPr lang="en-US" altLang="zh-CN" sz="2400" b="1" dirty="0">
                <a:latin typeface="Arial" charset="0"/>
                <a:ea typeface="ＭＳ Ｐゴシック" charset="-128"/>
              </a:rPr>
              <a:t> March 2018</a:t>
            </a:r>
          </a:p>
        </p:txBody>
      </p:sp>
      <p:pic>
        <p:nvPicPr>
          <p:cNvPr id="19458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687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912559"/>
              </p:ext>
            </p:extLst>
          </p:nvPr>
        </p:nvGraphicFramePr>
        <p:xfrm>
          <a:off x="381000" y="2438400"/>
          <a:ext cx="8229603" cy="3096334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626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A344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Wand (Post)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Arial"/>
                          <a:cs typeface="Arial"/>
                        </a:rPr>
                        <a:t>Molecular signatures of allostatic load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A345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Tereshchenko</a:t>
                      </a: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(Post)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Novel ECG measures and risk of sudden cardiac death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A346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P. Shah (Lima)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Genomic loci linked to biomarkers of cardiac injury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79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A347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Shea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ELABELA and </a:t>
                      </a: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apelin</a:t>
                      </a: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in hypertension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475" name="Text Box 88"/>
          <p:cNvSpPr txBox="1">
            <a:spLocks noChangeArrowheads="1"/>
          </p:cNvSpPr>
          <p:nvPr/>
        </p:nvSpPr>
        <p:spPr bwMode="auto">
          <a:xfrm>
            <a:off x="228600" y="1630363"/>
            <a:ext cx="418147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zh-CN" sz="2200" b="1" dirty="0">
                <a:latin typeface="Arial" charset="0"/>
              </a:rPr>
              <a:t>New proposals, SC approved:</a:t>
            </a:r>
          </a:p>
        </p:txBody>
      </p:sp>
    </p:spTree>
    <p:extLst>
      <p:ext uri="{BB962C8B-B14F-4D97-AF65-F5344CB8AC3E}">
        <p14:creationId xmlns:p14="http://schemas.microsoft.com/office/powerpoint/2010/main" val="208123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33400"/>
            <a:ext cx="5562600" cy="838200"/>
          </a:xfrm>
        </p:spPr>
        <p:txBody>
          <a:bodyPr/>
          <a:lstStyle/>
          <a:p>
            <a:pPr eaLnBrk="1" hangingPunct="1"/>
            <a:r>
              <a:rPr lang="en-US" altLang="zh-CN" sz="2400" b="1" dirty="0">
                <a:latin typeface="Arial" charset="0"/>
                <a:ea typeface="ＭＳ Ｐゴシック" charset="-128"/>
              </a:rPr>
              <a:t>ANCILLARY STUDIES COMMITTEE</a:t>
            </a:r>
            <a:br>
              <a:rPr lang="en-US" altLang="zh-CN" sz="2400" b="1" dirty="0">
                <a:latin typeface="Arial" charset="0"/>
                <a:ea typeface="ＭＳ Ｐゴシック" charset="-128"/>
              </a:rPr>
            </a:br>
            <a:r>
              <a:rPr lang="en-US" altLang="zh-CN" sz="2400" b="1" dirty="0">
                <a:latin typeface="Arial" charset="0"/>
                <a:ea typeface="ＭＳ Ｐゴシック" charset="-128"/>
              </a:rPr>
              <a:t> March 2018</a:t>
            </a:r>
          </a:p>
        </p:txBody>
      </p:sp>
      <p:pic>
        <p:nvPicPr>
          <p:cNvPr id="19458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687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538065"/>
              </p:ext>
            </p:extLst>
          </p:nvPr>
        </p:nvGraphicFramePr>
        <p:xfrm>
          <a:off x="381000" y="2362200"/>
          <a:ext cx="8458203" cy="4160554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74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80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A348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Budoff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CAC on chest CT (ungated scans)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5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A349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Greenland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Arial"/>
                          <a:cs typeface="Arial"/>
                        </a:rPr>
                        <a:t>Atrial substrate in A Fib and AF-associated</a:t>
                      </a:r>
                      <a:r>
                        <a:rPr lang="en-US" sz="2200" baseline="0" dirty="0">
                          <a:latin typeface="Arial"/>
                          <a:cs typeface="Arial"/>
                        </a:rPr>
                        <a:t> brain disease</a:t>
                      </a:r>
                      <a:endParaRPr lang="en-US" sz="2200" dirty="0"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A350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Arking</a:t>
                      </a: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(Rotter)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Mitochondrial DNA </a:t>
                      </a: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heteroplasmy</a:t>
                      </a: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in ASCVD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09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A351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Rich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Arial"/>
                          <a:cs typeface="Arial"/>
                        </a:rPr>
                        <a:t>MESA participation</a:t>
                      </a:r>
                      <a:r>
                        <a:rPr lang="en-US" sz="2200" baseline="0" dirty="0">
                          <a:latin typeface="Arial"/>
                          <a:cs typeface="Arial"/>
                        </a:rPr>
                        <a:t> in NHGRI Centers for Common Disease Genomics (CCDG)</a:t>
                      </a:r>
                      <a:endParaRPr lang="en-US" sz="2200" dirty="0"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1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A352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Sotoodehnia</a:t>
                      </a: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(Heckbert)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Oxidative stress and atrial fibrillation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9475" name="Text Box 88"/>
          <p:cNvSpPr txBox="1">
            <a:spLocks noChangeArrowheads="1"/>
          </p:cNvSpPr>
          <p:nvPr/>
        </p:nvSpPr>
        <p:spPr bwMode="auto">
          <a:xfrm>
            <a:off x="228600" y="1630363"/>
            <a:ext cx="418147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zh-CN" sz="2200" b="1" dirty="0">
                <a:latin typeface="Arial" charset="0"/>
              </a:rPr>
              <a:t>New proposals, SC approved:</a:t>
            </a:r>
          </a:p>
        </p:txBody>
      </p:sp>
    </p:spTree>
    <p:extLst>
      <p:ext uri="{BB962C8B-B14F-4D97-AF65-F5344CB8AC3E}">
        <p14:creationId xmlns:p14="http://schemas.microsoft.com/office/powerpoint/2010/main" val="78706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33400"/>
            <a:ext cx="5562600" cy="838200"/>
          </a:xfrm>
        </p:spPr>
        <p:txBody>
          <a:bodyPr/>
          <a:lstStyle/>
          <a:p>
            <a:pPr eaLnBrk="1" hangingPunct="1"/>
            <a:r>
              <a:rPr lang="en-US" altLang="zh-CN" sz="2400" b="1" dirty="0">
                <a:latin typeface="Arial" charset="0"/>
                <a:ea typeface="ＭＳ Ｐゴシック" charset="-128"/>
              </a:rPr>
              <a:t>ANCILLARY STUDIES COMMITTEE</a:t>
            </a:r>
            <a:br>
              <a:rPr lang="en-US" altLang="zh-CN" sz="2400" b="1" dirty="0">
                <a:latin typeface="Arial" charset="0"/>
                <a:ea typeface="ＭＳ Ｐゴシック" charset="-128"/>
              </a:rPr>
            </a:br>
            <a:r>
              <a:rPr lang="en-US" altLang="zh-CN" sz="2400" b="1" dirty="0">
                <a:latin typeface="Arial" charset="0"/>
                <a:ea typeface="ＭＳ Ｐゴシック" charset="-128"/>
              </a:rPr>
              <a:t> March 2018</a:t>
            </a:r>
          </a:p>
        </p:txBody>
      </p:sp>
      <p:pic>
        <p:nvPicPr>
          <p:cNvPr id="19458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687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9668882"/>
              </p:ext>
            </p:extLst>
          </p:nvPr>
        </p:nvGraphicFramePr>
        <p:xfrm>
          <a:off x="381000" y="2514554"/>
          <a:ext cx="8458203" cy="3505246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74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5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A353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Kucharska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-Newton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(Lima)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Arial"/>
                          <a:cs typeface="Arial"/>
                        </a:rPr>
                        <a:t>Arterial stiffness, biomarkers of vascular </a:t>
                      </a:r>
                      <a:r>
                        <a:rPr lang="en-US" sz="2200" dirty="0" err="1">
                          <a:latin typeface="Arial"/>
                          <a:cs typeface="Arial"/>
                        </a:rPr>
                        <a:t>sall</a:t>
                      </a:r>
                      <a:r>
                        <a:rPr lang="en-US" sz="2200" dirty="0">
                          <a:latin typeface="Arial"/>
                          <a:cs typeface="Arial"/>
                        </a:rPr>
                        <a:t> remodeling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A354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Wassel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Skeletal muscle composition, </a:t>
                      </a: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myokines</a:t>
                      </a: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&amp; </a:t>
                      </a: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myometabolites</a:t>
                      </a: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in DM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09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A355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Venditto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DeFilippis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lang="en-US" sz="2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Arial"/>
                          <a:cs typeface="Arial"/>
                        </a:rPr>
                        <a:t>Anti-ApoA-1 antibodies and </a:t>
                      </a:r>
                      <a:r>
                        <a:rPr lang="en-US" sz="2200" dirty="0" err="1">
                          <a:latin typeface="Arial"/>
                          <a:cs typeface="Arial"/>
                        </a:rPr>
                        <a:t>ApoA-i</a:t>
                      </a:r>
                      <a:r>
                        <a:rPr lang="en-US" sz="2200" dirty="0">
                          <a:latin typeface="Arial"/>
                          <a:cs typeface="Arial"/>
                        </a:rPr>
                        <a:t>/IgG immune complexes in ASCVD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1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A356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Funk (Kaufman)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Air pollution, oxidative stress, &amp; early CVD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9475" name="Text Box 88"/>
          <p:cNvSpPr txBox="1">
            <a:spLocks noChangeArrowheads="1"/>
          </p:cNvSpPr>
          <p:nvPr/>
        </p:nvSpPr>
        <p:spPr bwMode="auto">
          <a:xfrm>
            <a:off x="228600" y="1630363"/>
            <a:ext cx="418147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zh-CN" sz="2200" b="1" dirty="0">
                <a:latin typeface="Arial" charset="0"/>
              </a:rPr>
              <a:t>New proposals, SC approved:</a:t>
            </a:r>
          </a:p>
        </p:txBody>
      </p:sp>
    </p:spTree>
    <p:extLst>
      <p:ext uri="{BB962C8B-B14F-4D97-AF65-F5344CB8AC3E}">
        <p14:creationId xmlns:p14="http://schemas.microsoft.com/office/powerpoint/2010/main" val="2114634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33400"/>
            <a:ext cx="5562600" cy="838200"/>
          </a:xfrm>
        </p:spPr>
        <p:txBody>
          <a:bodyPr/>
          <a:lstStyle/>
          <a:p>
            <a:pPr eaLnBrk="1" hangingPunct="1"/>
            <a:r>
              <a:rPr lang="en-US" altLang="zh-CN" sz="2400" b="1" dirty="0">
                <a:latin typeface="Arial" charset="0"/>
                <a:ea typeface="ＭＳ Ｐゴシック" charset="-128"/>
              </a:rPr>
              <a:t>ANCILLARY STUDIES COMMITTEE</a:t>
            </a:r>
            <a:br>
              <a:rPr lang="en-US" altLang="zh-CN" sz="2400" b="1" dirty="0">
                <a:latin typeface="Arial" charset="0"/>
                <a:ea typeface="ＭＳ Ｐゴシック" charset="-128"/>
              </a:rPr>
            </a:br>
            <a:r>
              <a:rPr lang="en-US" altLang="zh-CN" sz="2400" b="1" dirty="0">
                <a:latin typeface="Arial" charset="0"/>
                <a:ea typeface="ＭＳ Ｐゴシック" charset="-128"/>
              </a:rPr>
              <a:t> March 2018</a:t>
            </a:r>
          </a:p>
        </p:txBody>
      </p:sp>
      <p:pic>
        <p:nvPicPr>
          <p:cNvPr id="19458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687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187261"/>
              </p:ext>
            </p:extLst>
          </p:nvPr>
        </p:nvGraphicFramePr>
        <p:xfrm>
          <a:off x="190500" y="2514554"/>
          <a:ext cx="8763000" cy="2682221"/>
        </p:xfrm>
        <a:graphic>
          <a:graphicData uri="http://schemas.openxmlformats.org/drawingml/2006/table">
            <a:tbl>
              <a:tblPr/>
              <a:tblGrid>
                <a:gridCol w="9473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20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35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5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A258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de Boer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Arial"/>
                          <a:cs typeface="Arial"/>
                        </a:rPr>
                        <a:t>Vitamin D pharmacogenomics (INVITE)</a:t>
                      </a:r>
                    </a:p>
                    <a:p>
                      <a:r>
                        <a:rPr lang="en-US" sz="2200" i="1" dirty="0">
                          <a:latin typeface="Arial"/>
                          <a:cs typeface="Arial"/>
                        </a:rPr>
                        <a:t>Add UCLA as 5</a:t>
                      </a:r>
                      <a:r>
                        <a:rPr lang="en-US" sz="2200" i="1" baseline="30000" dirty="0">
                          <a:latin typeface="Arial"/>
                          <a:cs typeface="Arial"/>
                        </a:rPr>
                        <a:t>th</a:t>
                      </a:r>
                      <a:r>
                        <a:rPr lang="en-US" sz="2200" i="1" dirty="0">
                          <a:latin typeface="Arial"/>
                          <a:cs typeface="Arial"/>
                        </a:rPr>
                        <a:t> site; add MESA Air &amp; Family </a:t>
                      </a:r>
                      <a:r>
                        <a:rPr lang="en-US" sz="2200" i="1" dirty="0" err="1">
                          <a:latin typeface="Arial"/>
                          <a:cs typeface="Arial"/>
                        </a:rPr>
                        <a:t>ppts</a:t>
                      </a:r>
                      <a:endParaRPr lang="en-US" sz="2200" i="1" dirty="0"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A399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T. Wang</a:t>
                      </a:r>
                    </a:p>
                    <a:p>
                      <a:r>
                        <a:rPr lang="en-US" sz="2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(K. Liu)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Arial"/>
                          <a:cs typeface="Arial"/>
                        </a:rPr>
                        <a:t>Tissue sodium, inflammation and BP</a:t>
                      </a:r>
                    </a:p>
                    <a:p>
                      <a:r>
                        <a:rPr lang="en-US" sz="2200" i="1" dirty="0">
                          <a:latin typeface="Arial"/>
                          <a:cs typeface="Arial"/>
                        </a:rPr>
                        <a:t>Invite </a:t>
                      </a:r>
                      <a:r>
                        <a:rPr lang="en-US" sz="2200" i="1" dirty="0" err="1">
                          <a:latin typeface="Arial"/>
                          <a:cs typeface="Arial"/>
                        </a:rPr>
                        <a:t>ppts</a:t>
                      </a:r>
                      <a:r>
                        <a:rPr lang="en-US" sz="2200" i="1" dirty="0">
                          <a:latin typeface="Arial"/>
                          <a:cs typeface="Arial"/>
                        </a:rPr>
                        <a:t> for a second sodium MRI at NW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1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A334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Hughes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Multisite study of vascular contributions to AD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 PET scans at JHU &amp; Columbia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9475" name="Text Box 88"/>
          <p:cNvSpPr txBox="1">
            <a:spLocks noChangeArrowheads="1"/>
          </p:cNvSpPr>
          <p:nvPr/>
        </p:nvSpPr>
        <p:spPr bwMode="auto">
          <a:xfrm>
            <a:off x="228600" y="1630363"/>
            <a:ext cx="898515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zh-CN" sz="2200" b="1" dirty="0">
                <a:latin typeface="Arial" charset="0"/>
              </a:rPr>
              <a:t>Modified proposals that involve participant burden, SC approved:</a:t>
            </a:r>
          </a:p>
        </p:txBody>
      </p:sp>
    </p:spTree>
    <p:extLst>
      <p:ext uri="{BB962C8B-B14F-4D97-AF65-F5344CB8AC3E}">
        <p14:creationId xmlns:p14="http://schemas.microsoft.com/office/powerpoint/2010/main" val="2742008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381000"/>
            <a:ext cx="5562600" cy="533400"/>
          </a:xfrm>
        </p:spPr>
        <p:txBody>
          <a:bodyPr/>
          <a:lstStyle/>
          <a:p>
            <a:pPr eaLnBrk="1" hangingPunct="1">
              <a:spcBef>
                <a:spcPts val="400"/>
              </a:spcBef>
            </a:pPr>
            <a:r>
              <a:rPr lang="en-US" altLang="zh-CN" sz="2400" b="1" dirty="0">
                <a:latin typeface="Arial" charset="0"/>
                <a:ea typeface="ＭＳ Ｐゴシック" charset="-128"/>
              </a:rPr>
              <a:t>ANCILLARY STUDIES COMMITTEE</a:t>
            </a:r>
          </a:p>
        </p:txBody>
      </p:sp>
      <p:pic>
        <p:nvPicPr>
          <p:cNvPr id="19458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687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956086"/>
              </p:ext>
            </p:extLst>
          </p:nvPr>
        </p:nvGraphicFramePr>
        <p:xfrm>
          <a:off x="228602" y="2209800"/>
          <a:ext cx="8763000" cy="1402104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1447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24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718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1704">
                <a:tc>
                  <a:txBody>
                    <a:bodyPr/>
                    <a:lstStyle/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Heckbert</a:t>
                      </a: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All FCs</a:t>
                      </a: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Atrial fibrillation burden, vascular disease of brain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charset="0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brain MRI</a:t>
                      </a:r>
                    </a:p>
                  </a:txBody>
                  <a:tcPr marT="45726" marB="45726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704">
                <a:tc>
                  <a:txBody>
                    <a:bodyPr/>
                    <a:lstStyle/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Hughes</a:t>
                      </a: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WFU</a:t>
                      </a: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Vascular contributions to Alzheimer’s disease</a:t>
                      </a: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cog testing, brain MRI</a:t>
                      </a:r>
                    </a:p>
                  </a:txBody>
                  <a:tcPr marT="45726" marB="45726" horzOverflow="overflow"/>
                </a:tc>
                <a:extLst>
                  <a:ext uri="{0D108BD9-81ED-4DB2-BD59-A6C34878D82A}">
                    <a16:rowId xmlns:a16="http://schemas.microsoft.com/office/drawing/2014/main" val="4200342635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27020" y="1595735"/>
            <a:ext cx="7766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latin typeface="Arial" charset="0"/>
              </a:rPr>
              <a:t>Funded Ancillary Studies with Visits Beyond Exam 6</a:t>
            </a:r>
            <a:endParaRPr lang="en-US" dirty="0"/>
          </a:p>
        </p:txBody>
      </p:sp>
      <p:graphicFrame>
        <p:nvGraphicFramePr>
          <p:cNvPr id="6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952124"/>
              </p:ext>
            </p:extLst>
          </p:nvPr>
        </p:nvGraphicFramePr>
        <p:xfrm>
          <a:off x="228601" y="4495800"/>
          <a:ext cx="8763002" cy="1804438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1447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79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480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921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Hughes</a:t>
                      </a: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All FCs</a:t>
                      </a: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Multisite </a:t>
                      </a:r>
                      <a:r>
                        <a:rPr lang="en-US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Alzheimer’s disease</a:t>
                      </a:r>
                      <a:r>
                        <a:rPr lang="en-US" sz="20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study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Calibri" charset="0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1: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 cog testing, MRI, PET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2: cog testing, MRI</a:t>
                      </a:r>
                    </a:p>
                  </a:txBody>
                  <a:tcPr marT="45726" marB="45726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3386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Greenland</a:t>
                      </a: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NW</a:t>
                      </a: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Atrial substrate in AF &amp; AF-associated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brain disease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cardiac MRI, ECG monitor</a:t>
                      </a:r>
                    </a:p>
                  </a:txBody>
                  <a:tcPr marT="45726" marB="45726" horzOverflow="overflow"/>
                </a:tc>
                <a:extLst>
                  <a:ext uri="{0D108BD9-81ED-4DB2-BD59-A6C34878D82A}">
                    <a16:rowId xmlns:a16="http://schemas.microsoft.com/office/drawing/2014/main" val="282734897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5557" y="3886200"/>
            <a:ext cx="81490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latin typeface="Arial" charset="0"/>
              </a:rPr>
              <a:t>Proposed Ancillary Studies with Visits Beyond Exam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399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33400"/>
            <a:ext cx="5562600" cy="838200"/>
          </a:xfrm>
        </p:spPr>
        <p:txBody>
          <a:bodyPr/>
          <a:lstStyle/>
          <a:p>
            <a:pPr eaLnBrk="1" hangingPunct="1"/>
            <a:r>
              <a:rPr lang="en-US" altLang="zh-CN" sz="2400" b="1" dirty="0">
                <a:latin typeface="Arial" charset="0"/>
                <a:ea typeface="ＭＳ Ｐゴシック" charset="-128"/>
              </a:rPr>
              <a:t>ANCILLARY STUDIES COMMITTEE</a:t>
            </a:r>
            <a:br>
              <a:rPr lang="en-US" altLang="zh-CN" sz="2400" b="1" dirty="0">
                <a:latin typeface="Arial" charset="0"/>
                <a:ea typeface="ＭＳ Ｐゴシック" charset="-128"/>
              </a:rPr>
            </a:br>
            <a:r>
              <a:rPr lang="en-US" altLang="zh-CN" sz="2400" b="1" dirty="0">
                <a:latin typeface="Arial" charset="0"/>
                <a:ea typeface="ＭＳ Ｐゴシック" charset="-128"/>
              </a:rPr>
              <a:t> March 2018</a:t>
            </a:r>
          </a:p>
        </p:txBody>
      </p:sp>
      <p:pic>
        <p:nvPicPr>
          <p:cNvPr id="29698" name="Picture 3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ext Box 34"/>
          <p:cNvSpPr txBox="1">
            <a:spLocks noChangeArrowheads="1"/>
          </p:cNvSpPr>
          <p:nvPr/>
        </p:nvSpPr>
        <p:spPr bwMode="auto">
          <a:xfrm>
            <a:off x="3014663" y="1703388"/>
            <a:ext cx="31146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zh-CN" b="1" dirty="0">
                <a:solidFill>
                  <a:srgbClr val="000000"/>
                </a:solidFill>
                <a:latin typeface="Arial" charset="0"/>
              </a:rPr>
              <a:t>All Ancillary studies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226881"/>
              </p:ext>
            </p:extLst>
          </p:nvPr>
        </p:nvGraphicFramePr>
        <p:xfrm>
          <a:off x="2362200" y="2449513"/>
          <a:ext cx="4419600" cy="3798888"/>
        </p:xfrm>
        <a:graphic>
          <a:graphicData uri="http://schemas.openxmlformats.org/drawingml/2006/table">
            <a:tbl>
              <a:tblPr/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400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r"/>
                          <a:tab pos="1485900" algn="r"/>
                        </a:tabLst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N	(%)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Proposals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r"/>
                          <a:tab pos="1485900" algn="r"/>
                        </a:tabLst>
                      </a:pPr>
                      <a:r>
                        <a:rPr kumimoji="0" lang="en-US" altLang="zh-CN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361	(100)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Withdrawn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r"/>
                          <a:tab pos="1485900" algn="r"/>
                        </a:tabLst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72	(20)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Funding pending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r"/>
                          <a:tab pos="1485900" algn="r"/>
                        </a:tabLst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88	(24)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800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Funded/active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r"/>
                          <a:tab pos="914400" algn="l"/>
                        </a:tabLst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149	(41)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0888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Completed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r"/>
                          <a:tab pos="914400" algn="l"/>
                        </a:tabLst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52	(14)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992859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65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11088</TotalTime>
  <Words>400</Words>
  <Application>Microsoft Macintosh PowerPoint</Application>
  <PresentationFormat>On-screen Show (4:3)</PresentationFormat>
  <Paragraphs>116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ＭＳ Ｐゴシック</vt:lpstr>
      <vt:lpstr>Arial</vt:lpstr>
      <vt:lpstr>Calibri</vt:lpstr>
      <vt:lpstr>Times</vt:lpstr>
      <vt:lpstr>Times New Roman</vt:lpstr>
      <vt:lpstr>Blank Presentation</vt:lpstr>
      <vt:lpstr>ANCILLARY STUDIES COMMITTEE  March 2018</vt:lpstr>
      <vt:lpstr>6 months of activity  Sep 2017 – Feb 2018  13 new proposals reviewed and approved by SC  (24 approved since Apr 2017 SC meeting)</vt:lpstr>
      <vt:lpstr>New MESA ancillary studies approved/yr, 2000-present</vt:lpstr>
      <vt:lpstr>ANCILLARY STUDIES COMMITTEE  March 2018</vt:lpstr>
      <vt:lpstr>ANCILLARY STUDIES COMMITTEE  March 2018</vt:lpstr>
      <vt:lpstr>ANCILLARY STUDIES COMMITTEE  March 2018</vt:lpstr>
      <vt:lpstr>ANCILLARY STUDIES COMMITTEE  March 2018</vt:lpstr>
      <vt:lpstr>ANCILLARY STUDIES COMMITTEE</vt:lpstr>
      <vt:lpstr>ANCILLARY STUDIES COMMITTEE  March 2018</vt:lpstr>
      <vt:lpstr>ANCILLARY STUDIES COMMITTEE  March 2018</vt:lpstr>
    </vt:vector>
  </TitlesOfParts>
  <Company>University of Washington</Company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ANCILLARY STUDIES COMMITTEE  February 2006</dc:title>
  <cp:lastModifiedBy>Susan Heckbert</cp:lastModifiedBy>
  <cp:revision>480</cp:revision>
  <dcterms:modified xsi:type="dcterms:W3CDTF">2018-03-28T00:42:18Z</dcterms:modified>
</cp:coreProperties>
</file>