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1" r:id="rId3"/>
    <p:sldMasterId id="2147483695" r:id="rId4"/>
  </p:sldMasterIdLst>
  <p:notesMasterIdLst>
    <p:notesMasterId r:id="rId47"/>
  </p:notesMasterIdLst>
  <p:sldIdLst>
    <p:sldId id="397" r:id="rId5"/>
    <p:sldId id="3731" r:id="rId6"/>
    <p:sldId id="3846" r:id="rId7"/>
    <p:sldId id="572" r:id="rId8"/>
    <p:sldId id="3847" r:id="rId9"/>
    <p:sldId id="3848" r:id="rId10"/>
    <p:sldId id="3849" r:id="rId11"/>
    <p:sldId id="3850" r:id="rId12"/>
    <p:sldId id="3851" r:id="rId13"/>
    <p:sldId id="3337" r:id="rId14"/>
    <p:sldId id="3852" r:id="rId15"/>
    <p:sldId id="3853" r:id="rId16"/>
    <p:sldId id="946" r:id="rId17"/>
    <p:sldId id="3796" r:id="rId18"/>
    <p:sldId id="3854" r:id="rId19"/>
    <p:sldId id="3855" r:id="rId20"/>
    <p:sldId id="3859" r:id="rId21"/>
    <p:sldId id="3856" r:id="rId22"/>
    <p:sldId id="3867" r:id="rId23"/>
    <p:sldId id="592" r:id="rId24"/>
    <p:sldId id="593" r:id="rId25"/>
    <p:sldId id="594" r:id="rId26"/>
    <p:sldId id="595" r:id="rId27"/>
    <p:sldId id="596" r:id="rId28"/>
    <p:sldId id="597" r:id="rId29"/>
    <p:sldId id="3860" r:id="rId30"/>
    <p:sldId id="263" r:id="rId31"/>
    <p:sldId id="315" r:id="rId32"/>
    <p:sldId id="3682" r:id="rId33"/>
    <p:sldId id="3820" r:id="rId34"/>
    <p:sldId id="3861" r:id="rId35"/>
    <p:sldId id="3862" r:id="rId36"/>
    <p:sldId id="3863" r:id="rId37"/>
    <p:sldId id="378" r:id="rId38"/>
    <p:sldId id="379" r:id="rId39"/>
    <p:sldId id="3284" r:id="rId40"/>
    <p:sldId id="3287" r:id="rId41"/>
    <p:sldId id="3288" r:id="rId42"/>
    <p:sldId id="3865" r:id="rId43"/>
    <p:sldId id="3864" r:id="rId44"/>
    <p:sldId id="3866" r:id="rId45"/>
    <p:sldId id="41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C"/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94639"/>
  </p:normalViewPr>
  <p:slideViewPr>
    <p:cSldViewPr snapToGrid="0" snapToObjects="1">
      <p:cViewPr varScale="1">
        <p:scale>
          <a:sx n="122" d="100"/>
          <a:sy n="122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31775-A2C1-5C4C-9FE0-6E15912C0108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F0FBD-478E-CC40-9E9D-1FA9310EA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0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F0FBD-478E-CC40-9E9D-1FA9310EAC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5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4E0CC-C6B2-0A42-8E90-929E2B94A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23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79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681" indent="-270262" defTabSz="905379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049" indent="-216210" defTabSz="905379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468" indent="-216210" defTabSz="905379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5889" indent="-216210" defTabSz="905379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307" indent="-216210" defTabSz="9053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728" indent="-216210" defTabSz="9053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147" indent="-216210" defTabSz="9053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567" indent="-216210" defTabSz="9053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42DFED-ACB0-6F49-AC37-42F36D640099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8500"/>
            <a:ext cx="6197600" cy="34861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2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991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4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9952" indent="-2884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772" indent="-23075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5281" indent="-23075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6791" indent="-23075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8300" indent="-2307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99809" indent="-2307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1318" indent="-2307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2827" indent="-2307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CED49-C449-4D41-B868-685C660F92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2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AF31-EE4D-2644-AD52-6B4AFDFBB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F0ECB-E039-F249-AE67-DC561F78C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6DD7C-25AC-2342-814E-E9FF1F91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62C0-3CD4-194E-AA90-24FC4C8D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DFF79-849B-4547-A4DB-1643197E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5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C6A-1FC5-7B46-A760-304111B6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2619D-2AA2-ED45-A84F-438429069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2D6B3-ED75-BA46-A4B2-05D84445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9CF1-3B66-AB44-B5E3-B1910C81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191D-A2F1-4642-A087-7BC98041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0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97A1DC-BE8A-E545-B8DD-DC19E654C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D0AD4-2370-CF4F-AAF8-35045A390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1A4DE-A266-874F-8134-026E6183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7B9B-29CF-8A46-96AC-5FFF4848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B82BD-4FF0-8E45-BE1C-22E69674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6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3176" y="215972"/>
            <a:ext cx="12192000" cy="986170"/>
          </a:xfrm>
          <a:prstGeom prst="rect">
            <a:avLst/>
          </a:prstGeom>
          <a:solidFill>
            <a:srgbClr val="62237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3176" y="6592589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965" y="1203801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176" y="220149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176" y="6584940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868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3176" y="195186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965" y="456715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176" y="184134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3176" y="6438420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87" y="6699949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528" y="6439808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401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3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90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3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1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1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C642-6A3E-AB4C-9AD5-E79AF97A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64C9-DBC6-2F41-9314-BE52853D7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2678-9798-7749-B95A-BCB521378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D89F1-2867-8D4C-9084-A6C277E1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05909-0E30-B64F-8B2C-27770F1B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93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2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0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97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31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20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8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79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50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732D9B72-DA1F-684C-B8ED-4208F9B4A5A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58C07BA4-178D-1E43-8AE4-30A6D722E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4CE7-A0C4-F842-BB3D-E04B9E9A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00B52-D407-E140-94EE-FB5FB8FD6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3DB7-9254-274A-B2C3-91BA0F00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5491-F98E-B641-9EED-30E1B6CC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B4DA-D66D-7040-8A99-C43AEA68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55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3176" y="215972"/>
            <a:ext cx="12192000" cy="986170"/>
          </a:xfrm>
          <a:prstGeom prst="rect">
            <a:avLst/>
          </a:prstGeom>
          <a:solidFill>
            <a:srgbClr val="62237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3176" y="6592589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965" y="1203801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176" y="220149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176" y="6584940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40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3176" y="195186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965" y="456715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176" y="184134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3176" y="6438420"/>
            <a:ext cx="12192000" cy="274320"/>
          </a:xfrm>
          <a:prstGeom prst="rect">
            <a:avLst/>
          </a:prstGeom>
          <a:solidFill>
            <a:srgbClr val="62237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87" y="6699949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528" y="6439808"/>
            <a:ext cx="121888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94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1" indent="0" algn="ctr">
              <a:buNone/>
              <a:defRPr/>
            </a:lvl2pPr>
            <a:lvl3pPr marL="913721" indent="0" algn="ctr">
              <a:buNone/>
              <a:defRPr/>
            </a:lvl3pPr>
            <a:lvl4pPr marL="1370580" indent="0" algn="ctr">
              <a:buNone/>
              <a:defRPr/>
            </a:lvl4pPr>
            <a:lvl5pPr marL="1827441" indent="0" algn="ctr">
              <a:buNone/>
              <a:defRPr/>
            </a:lvl5pPr>
            <a:lvl6pPr marL="2284302" indent="0" algn="ctr">
              <a:buNone/>
              <a:defRPr/>
            </a:lvl6pPr>
            <a:lvl7pPr marL="2741161" indent="0" algn="ctr">
              <a:buNone/>
              <a:defRPr/>
            </a:lvl7pPr>
            <a:lvl8pPr marL="3198020" indent="0" algn="ctr">
              <a:buNone/>
              <a:defRPr/>
            </a:lvl8pPr>
            <a:lvl9pPr marL="36548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162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253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1" indent="0">
              <a:buNone/>
              <a:defRPr sz="1800"/>
            </a:lvl2pPr>
            <a:lvl3pPr marL="913721" indent="0">
              <a:buNone/>
              <a:defRPr sz="1600"/>
            </a:lvl3pPr>
            <a:lvl4pPr marL="1370580" indent="0">
              <a:buNone/>
              <a:defRPr sz="1400"/>
            </a:lvl4pPr>
            <a:lvl5pPr marL="1827441" indent="0">
              <a:buNone/>
              <a:defRPr sz="1400"/>
            </a:lvl5pPr>
            <a:lvl6pPr marL="2284302" indent="0">
              <a:buNone/>
              <a:defRPr sz="1400"/>
            </a:lvl6pPr>
            <a:lvl7pPr marL="2741161" indent="0">
              <a:buNone/>
              <a:defRPr sz="1400"/>
            </a:lvl7pPr>
            <a:lvl8pPr marL="3198020" indent="0">
              <a:buNone/>
              <a:defRPr sz="1400"/>
            </a:lvl8pPr>
            <a:lvl9pPr marL="365488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28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6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054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1" indent="0">
              <a:buNone/>
              <a:defRPr sz="2000" b="1"/>
            </a:lvl2pPr>
            <a:lvl3pPr marL="913721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1" indent="0">
              <a:buNone/>
              <a:defRPr sz="1600" b="1"/>
            </a:lvl5pPr>
            <a:lvl6pPr marL="2284302" indent="0">
              <a:buNone/>
              <a:defRPr sz="1600" b="1"/>
            </a:lvl6pPr>
            <a:lvl7pPr marL="2741161" indent="0">
              <a:buNone/>
              <a:defRPr sz="1600" b="1"/>
            </a:lvl7pPr>
            <a:lvl8pPr marL="3198020" indent="0">
              <a:buNone/>
              <a:defRPr sz="1600" b="1"/>
            </a:lvl8pPr>
            <a:lvl9pPr marL="36548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1" indent="0">
              <a:buNone/>
              <a:defRPr sz="2000" b="1"/>
            </a:lvl2pPr>
            <a:lvl3pPr marL="913721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1" indent="0">
              <a:buNone/>
              <a:defRPr sz="1600" b="1"/>
            </a:lvl5pPr>
            <a:lvl6pPr marL="2284302" indent="0">
              <a:buNone/>
              <a:defRPr sz="1600" b="1"/>
            </a:lvl6pPr>
            <a:lvl7pPr marL="2741161" indent="0">
              <a:buNone/>
              <a:defRPr sz="1600" b="1"/>
            </a:lvl7pPr>
            <a:lvl8pPr marL="3198020" indent="0">
              <a:buNone/>
              <a:defRPr sz="1600" b="1"/>
            </a:lvl8pPr>
            <a:lvl9pPr marL="36548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510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8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18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9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1" indent="0">
              <a:buNone/>
              <a:defRPr sz="1200"/>
            </a:lvl2pPr>
            <a:lvl3pPr marL="913721" indent="0">
              <a:buNone/>
              <a:defRPr sz="1000"/>
            </a:lvl3pPr>
            <a:lvl4pPr marL="1370580" indent="0">
              <a:buNone/>
              <a:defRPr sz="900"/>
            </a:lvl4pPr>
            <a:lvl5pPr marL="1827441" indent="0">
              <a:buNone/>
              <a:defRPr sz="900"/>
            </a:lvl5pPr>
            <a:lvl6pPr marL="2284302" indent="0">
              <a:buNone/>
              <a:defRPr sz="900"/>
            </a:lvl6pPr>
            <a:lvl7pPr marL="2741161" indent="0">
              <a:buNone/>
              <a:defRPr sz="900"/>
            </a:lvl7pPr>
            <a:lvl8pPr marL="3198020" indent="0">
              <a:buNone/>
              <a:defRPr sz="900"/>
            </a:lvl8pPr>
            <a:lvl9pPr marL="36548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3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6812-E8CE-3C41-A78B-4DF8616E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FC6F3-31D7-C247-8214-DCDF60105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2F840-4B28-8F42-85E2-3B9BA9C7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32D80-F588-6047-85FC-2304959BA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E310B-CA14-F94E-96AC-1E109DD5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6A500-EF5B-954F-9C4E-1B1602CF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1" indent="0">
              <a:buNone/>
              <a:defRPr sz="2800"/>
            </a:lvl2pPr>
            <a:lvl3pPr marL="913721" indent="0">
              <a:buNone/>
              <a:defRPr sz="2400"/>
            </a:lvl3pPr>
            <a:lvl4pPr marL="1370580" indent="0">
              <a:buNone/>
              <a:defRPr sz="2000"/>
            </a:lvl4pPr>
            <a:lvl5pPr marL="1827441" indent="0">
              <a:buNone/>
              <a:defRPr sz="2000"/>
            </a:lvl5pPr>
            <a:lvl6pPr marL="2284302" indent="0">
              <a:buNone/>
              <a:defRPr sz="2000"/>
            </a:lvl6pPr>
            <a:lvl7pPr marL="2741161" indent="0">
              <a:buNone/>
              <a:defRPr sz="2000"/>
            </a:lvl7pPr>
            <a:lvl8pPr marL="3198020" indent="0">
              <a:buNone/>
              <a:defRPr sz="2000"/>
            </a:lvl8pPr>
            <a:lvl9pPr marL="365488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1" indent="0">
              <a:buNone/>
              <a:defRPr sz="1200"/>
            </a:lvl2pPr>
            <a:lvl3pPr marL="913721" indent="0">
              <a:buNone/>
              <a:defRPr sz="1000"/>
            </a:lvl3pPr>
            <a:lvl4pPr marL="1370580" indent="0">
              <a:buNone/>
              <a:defRPr sz="900"/>
            </a:lvl4pPr>
            <a:lvl5pPr marL="1827441" indent="0">
              <a:buNone/>
              <a:defRPr sz="900"/>
            </a:lvl5pPr>
            <a:lvl6pPr marL="2284302" indent="0">
              <a:buNone/>
              <a:defRPr sz="900"/>
            </a:lvl6pPr>
            <a:lvl7pPr marL="2741161" indent="0">
              <a:buNone/>
              <a:defRPr sz="900"/>
            </a:lvl7pPr>
            <a:lvl8pPr marL="3198020" indent="0">
              <a:buNone/>
              <a:defRPr sz="900"/>
            </a:lvl8pPr>
            <a:lvl9pPr marL="36548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138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949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5100"/>
            <a:ext cx="2743200" cy="5595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5100"/>
            <a:ext cx="8026400" cy="5595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28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65100"/>
            <a:ext cx="10972800" cy="5595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25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51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160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60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296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462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03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613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6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03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2B67-F6A3-9242-8DAF-11DA787C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2F3E1-C813-4D4E-AB49-560FA873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22650-EEFE-3446-A8B3-0332534FD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37428-8A08-584A-AE6B-46DAA6BDE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00418-177D-8645-9C2E-25B842778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6290E7-26A6-2741-A2C8-8869C7B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A8B26-03A3-9742-B864-A102ED59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2CE3A3-E15B-E44A-8F86-AC8E53D1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6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129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277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358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121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052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94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0B4E-83BA-1F4B-9BF4-525994C8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2A428-D019-5348-9486-856ACCD1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780F-0DC2-634A-9FF4-C6EE3B17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D6B22-56EA-BE40-B14D-2A309439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4F8CE-4D3F-1144-B087-85D585D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69E84-AF69-F943-99D3-3EF9F371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B704D-FE44-E443-BC39-151EB9F0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5CF1-E1A2-D745-A4BD-BC398A1F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96B0-419A-0744-A2B3-810C2CEF3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356EE-DF15-C442-8F43-7EB2CF05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DCEDC-A8C9-1C46-8647-F4DA23BF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3EA21-B03A-E748-8FE3-92316DF2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86356-42A9-2443-989C-91E79C51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DED9-BD0B-D340-88EF-29354302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34596-26C4-4241-938F-0043F2CD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07416-E325-D741-9EEE-BAF9D4C86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AB8ED-E170-BC40-8A08-8AD1F9D4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9FF8B-11A9-B84F-962B-1BB52CD6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53826-7E51-6E49-B20C-EE58B9A9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A1791-25C9-5F4B-B9ED-93CD996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73CEE-A23E-4F4F-A465-0A37BCAD1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6DB8-0BDA-8A44-9F40-19EA6D036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95A0-AD1C-7240-A9CD-53DDF0BDFF1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C296-B0EB-1C41-B85C-E73F6798E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7A4F-5A7D-F64E-938F-D56B65CF1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56EB7-13F0-4643-AC19-C827F2FF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alphaModFix amt="12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-3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61" y="-311774"/>
            <a:ext cx="5528124" cy="7398374"/>
          </a:xfrm>
          <a:prstGeom prst="rect">
            <a:avLst/>
          </a:prstGeom>
        </p:spPr>
      </p:pic>
      <p:pic>
        <p:nvPicPr>
          <p:cNvPr id="8" name="Picture 7" descr="Celestia-R1---OverlayTitleHD.png"/>
          <p:cNvPicPr>
            <a:picLocks noChangeAspect="1"/>
          </p:cNvPicPr>
          <p:nvPr userDrawn="1"/>
        </p:nvPicPr>
        <p:blipFill>
          <a:blip r:embed="rId2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1301" y="1525106"/>
            <a:ext cx="9477523" cy="53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9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447800"/>
            <a:ext cx="12192000" cy="5410200"/>
          </a:xfrm>
          <a:prstGeom prst="rect">
            <a:avLst/>
          </a:prstGeom>
          <a:solidFill>
            <a:srgbClr val="0000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651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79" rIns="91364" bIns="456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66900"/>
            <a:ext cx="10972800" cy="4160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79" rIns="91364" bIns="456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363672"/>
            <a:ext cx="12192000" cy="904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6765930"/>
            <a:ext cx="12192000" cy="920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3" tIns="45685" rIns="91373" bIns="4568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8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  <a:ea typeface="ＭＳ Ｐゴシック" charset="0"/>
          <a:cs typeface="ＭＳ Ｐゴシック" charset="0"/>
        </a:defRPr>
      </a:lvl5pPr>
      <a:lvl6pPr marL="45686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372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05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744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644" indent="-34264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398" indent="-28554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>
          <a:solidFill>
            <a:srgbClr val="FFFF99"/>
          </a:solidFill>
          <a:latin typeface="+mn-lt"/>
          <a:ea typeface="ＭＳ Ｐゴシック" charset="0"/>
        </a:defRPr>
      </a:lvl2pPr>
      <a:lvl3pPr marL="1142148" indent="-228430" algn="l" rtl="0" eaLnBrk="1" fontAlgn="base" hangingPunct="1">
        <a:spcBef>
          <a:spcPct val="20000"/>
        </a:spcBef>
        <a:spcAft>
          <a:spcPct val="0"/>
        </a:spcAft>
        <a:buFont typeface="Trebuchet MS" charset="0"/>
        <a:buChar char="—"/>
        <a:defRPr sz="2400">
          <a:solidFill>
            <a:srgbClr val="FFFF99"/>
          </a:solidFill>
          <a:latin typeface="+mn-lt"/>
          <a:ea typeface="ＭＳ Ｐゴシック" charset="0"/>
        </a:defRPr>
      </a:lvl3pPr>
      <a:lvl4pPr marL="1599012" indent="-22843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  <a:ea typeface="ＭＳ Ｐゴシック" charset="0"/>
        </a:defRPr>
      </a:lvl4pPr>
      <a:lvl5pPr marL="2055870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  <a:ea typeface="ＭＳ Ｐゴシック" charset="0"/>
        </a:defRPr>
      </a:lvl5pPr>
      <a:lvl6pPr marL="251273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6959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645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3312" indent="-22843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02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61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20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82" algn="l" defTabSz="913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21B24-829F-684C-9A1F-2E427A7A295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E9297-137C-1345-BCBF-7EC8A2200F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98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567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MESA STEERING COMMITTEE MEETING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34679" y="6461389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NORTHWESTERN UNIVERSITY FEINBERG SCHOOL OF MEDICINE</a:t>
            </a:r>
            <a:endParaRPr kumimoji="0" lang="en-US" sz="11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55957"/>
            <a:ext cx="12192000" cy="4832092"/>
          </a:xfrm>
          <a:prstGeom prst="rect">
            <a:avLst/>
          </a:prstGeom>
          <a:solidFill>
            <a:srgbClr val="62237C">
              <a:alpha val="34000"/>
            </a:srgbClr>
          </a:solidFill>
          <a:ln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MESA Early Heart Failure Study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Echo Core Lab Report</a:t>
            </a:r>
            <a:endParaRPr kumimoji="0" lang="en-US" sz="6000" b="1" i="1" u="none" strike="noStrike" kern="1200" cap="none" spc="0" normalizeH="0" baseline="0" noProof="0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Sanjiv J. Shah, MD, FAHA, FACC, FASE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srgbClr val="AC3EC1">
                  <a:lumMod val="20000"/>
                  <a:lumOff val="8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Stone Professor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Director, T1 Center for Cardiovascular Therapeutics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Director, Northwestern </a:t>
            </a: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HFpEF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Division of Cardiology, Department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B2C9F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Northwestern University Feinberg School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sanjiv.shah@northwestern.edu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 http://</a:t>
            </a: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www.hfpef.org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AC3EC1">
                    <a:lumMod val="20000"/>
                    <a:lumOff val="8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 Twitter: @HFpEF</a:t>
            </a:r>
            <a:endParaRPr kumimoji="0" lang="en-US" sz="1200" b="0" i="1" u="none" strike="noStrike" kern="1200" cap="none" spc="0" normalizeH="0" baseline="0" noProof="0" dirty="0">
              <a:ln w="0"/>
              <a:solidFill>
                <a:srgbClr val="AC3EC1">
                  <a:lumMod val="20000"/>
                  <a:lumOff val="8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3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MESA Early HF definition</a:t>
            </a:r>
            <a:endParaRPr lang="en-US" sz="6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3D22319-7364-F44A-A89D-B40B8CB12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18272"/>
            <a:ext cx="5715953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E7367D-2DED-1F4F-8C78-1C99E45FA517}"/>
              </a:ext>
            </a:extLst>
          </p:cNvPr>
          <p:cNvSpPr/>
          <p:nvPr/>
        </p:nvSpPr>
        <p:spPr>
          <a:xfrm>
            <a:off x="9376756" y="1446415"/>
            <a:ext cx="2161309" cy="5153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DBA797-4411-3349-AF4F-9E7224FB05DC}"/>
              </a:ext>
            </a:extLst>
          </p:cNvPr>
          <p:cNvSpPr/>
          <p:nvPr/>
        </p:nvSpPr>
        <p:spPr>
          <a:xfrm>
            <a:off x="770313" y="1383447"/>
            <a:ext cx="50517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Prevalence estimates based on 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hospitalized HFpEF 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Sometimes defined by outpatient HFpEF dx.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Many cases of early HFpEF likely missed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HFpEF in US: 3 million vs. 6+ million?</a:t>
            </a:r>
          </a:p>
        </p:txBody>
      </p:sp>
    </p:spTree>
    <p:extLst>
      <p:ext uri="{BB962C8B-B14F-4D97-AF65-F5344CB8AC3E}">
        <p14:creationId xmlns:p14="http://schemas.microsoft.com/office/powerpoint/2010/main" val="2171969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Types of HFpEF: clinical presentation</a:t>
            </a:r>
            <a:endParaRPr lang="en-US" sz="6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5F9FC5-F1BE-5849-9C97-A628F37070A6}"/>
              </a:ext>
            </a:extLst>
          </p:cNvPr>
          <p:cNvSpPr txBox="1"/>
          <p:nvPr/>
        </p:nvSpPr>
        <p:spPr>
          <a:xfrm>
            <a:off x="1803874" y="1416250"/>
            <a:ext cx="2518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ENVIRONMENT, DIET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938D5-14B8-AF4F-B55E-DA6E8A10E987}"/>
              </a:ext>
            </a:extLst>
          </p:cNvPr>
          <p:cNvSpPr txBox="1"/>
          <p:nvPr/>
        </p:nvSpPr>
        <p:spPr>
          <a:xfrm>
            <a:off x="4778972" y="1416250"/>
            <a:ext cx="20441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COMORBIDITIES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CCEEFD-970E-FA43-9C09-1003A5BA38B8}"/>
              </a:ext>
            </a:extLst>
          </p:cNvPr>
          <p:cNvSpPr txBox="1"/>
          <p:nvPr/>
        </p:nvSpPr>
        <p:spPr>
          <a:xfrm>
            <a:off x="7290274" y="1416250"/>
            <a:ext cx="31726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GENETIC SUSCEPTIBILITY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D1264-0E69-4944-B9A2-08346A60672D}"/>
              </a:ext>
            </a:extLst>
          </p:cNvPr>
          <p:cNvSpPr txBox="1"/>
          <p:nvPr/>
        </p:nvSpPr>
        <p:spPr>
          <a:xfrm>
            <a:off x="4404954" y="2239758"/>
            <a:ext cx="2792213" cy="646331"/>
          </a:xfrm>
          <a:prstGeom prst="rect">
            <a:avLst/>
          </a:prstGeom>
          <a:solidFill>
            <a:srgbClr val="F968FF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VULNERABLE HEART,</a:t>
            </a:r>
          </a:p>
          <a:p>
            <a:pPr algn="ctr"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VULNERABLE PATIENT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CA9D46-37F7-C049-9353-F2DEA8FEF8FC}"/>
              </a:ext>
            </a:extLst>
          </p:cNvPr>
          <p:cNvSpPr txBox="1"/>
          <p:nvPr/>
        </p:nvSpPr>
        <p:spPr>
          <a:xfrm>
            <a:off x="4882428" y="3297902"/>
            <a:ext cx="1837262" cy="707886"/>
          </a:xfrm>
          <a:prstGeom prst="rect">
            <a:avLst/>
          </a:prstGeom>
          <a:solidFill>
            <a:srgbClr val="00FFFF"/>
          </a:solidFill>
          <a:ln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HFpEF</a:t>
            </a:r>
            <a:endParaRPr lang="en-US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E8EA1C-E7CD-C943-BB67-1D04220A68E1}"/>
              </a:ext>
            </a:extLst>
          </p:cNvPr>
          <p:cNvSpPr txBox="1"/>
          <p:nvPr/>
        </p:nvSpPr>
        <p:spPr>
          <a:xfrm>
            <a:off x="1682759" y="4790508"/>
            <a:ext cx="2628321" cy="156966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1: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EXERCISE-INDUCED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LA PRESSURE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A7692F-9688-584F-99AE-249544AB052B}"/>
              </a:ext>
            </a:extLst>
          </p:cNvPr>
          <p:cNvSpPr txBox="1"/>
          <p:nvPr/>
        </p:nvSpPr>
        <p:spPr>
          <a:xfrm>
            <a:off x="4924844" y="4790508"/>
            <a:ext cx="1928833" cy="120032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2: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VOLUME 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OVERLOAD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74239-0EA5-7F4D-B0CF-B573F3DD68CD}"/>
              </a:ext>
            </a:extLst>
          </p:cNvPr>
          <p:cNvSpPr txBox="1"/>
          <p:nvPr/>
        </p:nvSpPr>
        <p:spPr>
          <a:xfrm>
            <a:off x="7468592" y="4790508"/>
            <a:ext cx="3051676" cy="120032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3: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PULMONARY HTN,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RV FAILURE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216BA996-5D88-BB40-945F-13782FC79162}"/>
              </a:ext>
            </a:extLst>
          </p:cNvPr>
          <p:cNvCxnSpPr>
            <a:stCxn id="23" idx="2"/>
            <a:endCxn id="26" idx="1"/>
          </p:cNvCxnSpPr>
          <p:nvPr/>
        </p:nvCxnSpPr>
        <p:spPr>
          <a:xfrm rot="16200000" flipH="1">
            <a:off x="3345444" y="1503413"/>
            <a:ext cx="777341" cy="1341679"/>
          </a:xfrm>
          <a:prstGeom prst="bentConnector2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CD9BDBB-50C2-1D4B-B25C-42A278B1D189}"/>
              </a:ext>
            </a:extLst>
          </p:cNvPr>
          <p:cNvCxnSpPr>
            <a:stCxn id="25" idx="2"/>
            <a:endCxn id="26" idx="3"/>
          </p:cNvCxnSpPr>
          <p:nvPr/>
        </p:nvCxnSpPr>
        <p:spPr>
          <a:xfrm rot="5400000">
            <a:off x="7648217" y="1334534"/>
            <a:ext cx="777341" cy="1679439"/>
          </a:xfrm>
          <a:prstGeom prst="bentConnector2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912A6B-2F00-7E45-AB6C-75C38F767D77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4322674" y="1600916"/>
            <a:ext cx="456298" cy="0"/>
          </a:xfrm>
          <a:prstGeom prst="straightConnector1">
            <a:avLst/>
          </a:prstGeom>
          <a:ln w="44450">
            <a:solidFill>
              <a:srgbClr val="FFFFFF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746E6B-F40C-294A-92E8-CD747DF69204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>
            <a:off x="6823147" y="1600916"/>
            <a:ext cx="467127" cy="0"/>
          </a:xfrm>
          <a:prstGeom prst="straightConnector1">
            <a:avLst/>
          </a:prstGeom>
          <a:ln w="44450">
            <a:solidFill>
              <a:srgbClr val="FFFFFF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9EC6E8-83AB-AC42-9D30-274DF0B5A559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5801060" y="1785583"/>
            <a:ext cx="1" cy="454175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609AC7-FD5F-2043-BA66-918F83F20749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flipH="1">
            <a:off x="5801060" y="2886088"/>
            <a:ext cx="1" cy="411814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29574D3-4FD2-C445-8E47-ED1B469ECE32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 rot="5400000">
            <a:off x="4006629" y="2996078"/>
            <a:ext cx="784720" cy="2804140"/>
          </a:xfrm>
          <a:prstGeom prst="bentConnector3">
            <a:avLst>
              <a:gd name="adj1" fmla="val 50000"/>
            </a:avLst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F0032422-6F6C-A840-A657-B7EEB2C7494C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16200000" flipH="1">
            <a:off x="7005384" y="2801463"/>
            <a:ext cx="784720" cy="3193371"/>
          </a:xfrm>
          <a:prstGeom prst="bentConnector3">
            <a:avLst>
              <a:gd name="adj1" fmla="val 50000"/>
            </a:avLst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843A58C-4ADE-4C4E-8B8C-FE718BBA7F8A}"/>
              </a:ext>
            </a:extLst>
          </p:cNvPr>
          <p:cNvCxnSpPr>
            <a:stCxn id="27" idx="2"/>
          </p:cNvCxnSpPr>
          <p:nvPr/>
        </p:nvCxnSpPr>
        <p:spPr>
          <a:xfrm>
            <a:off x="5801059" y="4005789"/>
            <a:ext cx="0" cy="808445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E53802E7-3D41-3246-825F-E12C41E43883}"/>
              </a:ext>
            </a:extLst>
          </p:cNvPr>
          <p:cNvSpPr/>
          <p:nvPr/>
        </p:nvSpPr>
        <p:spPr>
          <a:xfrm>
            <a:off x="6886483" y="4880760"/>
            <a:ext cx="547039" cy="321579"/>
          </a:xfrm>
          <a:prstGeom prst="leftRightArrow">
            <a:avLst/>
          </a:prstGeom>
          <a:noFill/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E5B70A4B-D096-7F4C-B460-36FD650DED6A}"/>
              </a:ext>
            </a:extLst>
          </p:cNvPr>
          <p:cNvSpPr/>
          <p:nvPr/>
        </p:nvSpPr>
        <p:spPr>
          <a:xfrm>
            <a:off x="4339993" y="4909672"/>
            <a:ext cx="547039" cy="321579"/>
          </a:xfrm>
          <a:prstGeom prst="leftRightArrow">
            <a:avLst/>
          </a:prstGeom>
          <a:noFill/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B1FD12-093A-2D40-A67D-43B22E12E9F7}"/>
              </a:ext>
            </a:extLst>
          </p:cNvPr>
          <p:cNvSpPr txBox="1"/>
          <p:nvPr/>
        </p:nvSpPr>
        <p:spPr>
          <a:xfrm>
            <a:off x="10068401" y="6199989"/>
            <a:ext cx="212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Shah SJ. 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JACC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25479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Types of HFpEF: clinical presentation</a:t>
            </a:r>
            <a:endParaRPr lang="en-US" sz="6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5F9FC5-F1BE-5849-9C97-A628F37070A6}"/>
              </a:ext>
            </a:extLst>
          </p:cNvPr>
          <p:cNvSpPr txBox="1"/>
          <p:nvPr/>
        </p:nvSpPr>
        <p:spPr>
          <a:xfrm>
            <a:off x="1803874" y="1416250"/>
            <a:ext cx="2518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ENVIRONMENT, DIET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938D5-14B8-AF4F-B55E-DA6E8A10E987}"/>
              </a:ext>
            </a:extLst>
          </p:cNvPr>
          <p:cNvSpPr txBox="1"/>
          <p:nvPr/>
        </p:nvSpPr>
        <p:spPr>
          <a:xfrm>
            <a:off x="4778972" y="1416250"/>
            <a:ext cx="20441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COMORBIDITIES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CCEEFD-970E-FA43-9C09-1003A5BA38B8}"/>
              </a:ext>
            </a:extLst>
          </p:cNvPr>
          <p:cNvSpPr txBox="1"/>
          <p:nvPr/>
        </p:nvSpPr>
        <p:spPr>
          <a:xfrm>
            <a:off x="7290274" y="1416250"/>
            <a:ext cx="31726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GENETIC SUSCEPTIBILITY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D1264-0E69-4944-B9A2-08346A60672D}"/>
              </a:ext>
            </a:extLst>
          </p:cNvPr>
          <p:cNvSpPr txBox="1"/>
          <p:nvPr/>
        </p:nvSpPr>
        <p:spPr>
          <a:xfrm>
            <a:off x="4404954" y="2239758"/>
            <a:ext cx="2792213" cy="646331"/>
          </a:xfrm>
          <a:prstGeom prst="rect">
            <a:avLst/>
          </a:prstGeom>
          <a:solidFill>
            <a:srgbClr val="F968FF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VULNERABLE HEART,</a:t>
            </a:r>
          </a:p>
          <a:p>
            <a:pPr algn="ctr" defTabSz="457200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VULNERABLE PATIENT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CA9D46-37F7-C049-9353-F2DEA8FEF8FC}"/>
              </a:ext>
            </a:extLst>
          </p:cNvPr>
          <p:cNvSpPr txBox="1"/>
          <p:nvPr/>
        </p:nvSpPr>
        <p:spPr>
          <a:xfrm>
            <a:off x="4882428" y="3297902"/>
            <a:ext cx="1837262" cy="707886"/>
          </a:xfrm>
          <a:prstGeom prst="rect">
            <a:avLst/>
          </a:prstGeom>
          <a:solidFill>
            <a:srgbClr val="00FFFF"/>
          </a:solidFill>
          <a:ln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HFpEF</a:t>
            </a:r>
            <a:endParaRPr lang="en-US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E8EA1C-E7CD-C943-BB67-1D04220A68E1}"/>
              </a:ext>
            </a:extLst>
          </p:cNvPr>
          <p:cNvSpPr txBox="1"/>
          <p:nvPr/>
        </p:nvSpPr>
        <p:spPr>
          <a:xfrm>
            <a:off x="1682759" y="4790508"/>
            <a:ext cx="2628321" cy="156966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1: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EXERCISE-INDUCED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LA PRESSURE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A7692F-9688-584F-99AE-249544AB052B}"/>
              </a:ext>
            </a:extLst>
          </p:cNvPr>
          <p:cNvSpPr txBox="1"/>
          <p:nvPr/>
        </p:nvSpPr>
        <p:spPr>
          <a:xfrm>
            <a:off x="4924844" y="4790508"/>
            <a:ext cx="1928833" cy="1200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2: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VOLUME 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OVERLOAD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74239-0EA5-7F4D-B0CF-B573F3DD68CD}"/>
              </a:ext>
            </a:extLst>
          </p:cNvPr>
          <p:cNvSpPr txBox="1"/>
          <p:nvPr/>
        </p:nvSpPr>
        <p:spPr>
          <a:xfrm>
            <a:off x="7468592" y="4790508"/>
            <a:ext cx="3051676" cy="1200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3: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PULMONARY HTN,</a:t>
            </a:r>
          </a:p>
          <a:p>
            <a:pPr algn="ctr" defTabSz="457200"/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RV FAILURE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216BA996-5D88-BB40-945F-13782FC79162}"/>
              </a:ext>
            </a:extLst>
          </p:cNvPr>
          <p:cNvCxnSpPr>
            <a:stCxn id="23" idx="2"/>
            <a:endCxn id="26" idx="1"/>
          </p:cNvCxnSpPr>
          <p:nvPr/>
        </p:nvCxnSpPr>
        <p:spPr>
          <a:xfrm rot="16200000" flipH="1">
            <a:off x="3345444" y="1503413"/>
            <a:ext cx="777341" cy="1341679"/>
          </a:xfrm>
          <a:prstGeom prst="bentConnector2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CD9BDBB-50C2-1D4B-B25C-42A278B1D189}"/>
              </a:ext>
            </a:extLst>
          </p:cNvPr>
          <p:cNvCxnSpPr>
            <a:stCxn id="25" idx="2"/>
            <a:endCxn id="26" idx="3"/>
          </p:cNvCxnSpPr>
          <p:nvPr/>
        </p:nvCxnSpPr>
        <p:spPr>
          <a:xfrm rot="5400000">
            <a:off x="7648217" y="1334534"/>
            <a:ext cx="777341" cy="1679439"/>
          </a:xfrm>
          <a:prstGeom prst="bentConnector2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912A6B-2F00-7E45-AB6C-75C38F767D77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4322674" y="1600916"/>
            <a:ext cx="456298" cy="0"/>
          </a:xfrm>
          <a:prstGeom prst="straightConnector1">
            <a:avLst/>
          </a:prstGeom>
          <a:ln w="44450">
            <a:solidFill>
              <a:srgbClr val="FFFFFF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746E6B-F40C-294A-92E8-CD747DF69204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>
            <a:off x="6823147" y="1600916"/>
            <a:ext cx="467127" cy="0"/>
          </a:xfrm>
          <a:prstGeom prst="straightConnector1">
            <a:avLst/>
          </a:prstGeom>
          <a:ln w="44450">
            <a:solidFill>
              <a:srgbClr val="FFFFFF"/>
            </a:solidFill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9EC6E8-83AB-AC42-9D30-274DF0B5A559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5801060" y="1785583"/>
            <a:ext cx="1" cy="454175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609AC7-FD5F-2043-BA66-918F83F20749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 flipH="1">
            <a:off x="5801060" y="2886088"/>
            <a:ext cx="1" cy="411814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29574D3-4FD2-C445-8E47-ED1B469ECE32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 rot="5400000">
            <a:off x="4006629" y="2996078"/>
            <a:ext cx="784720" cy="2804140"/>
          </a:xfrm>
          <a:prstGeom prst="bentConnector3">
            <a:avLst>
              <a:gd name="adj1" fmla="val 50000"/>
            </a:avLst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F0032422-6F6C-A840-A657-B7EEB2C7494C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16200000" flipH="1">
            <a:off x="7005384" y="2801463"/>
            <a:ext cx="784720" cy="3193371"/>
          </a:xfrm>
          <a:prstGeom prst="bentConnector3">
            <a:avLst>
              <a:gd name="adj1" fmla="val 50000"/>
            </a:avLst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843A58C-4ADE-4C4E-8B8C-FE718BBA7F8A}"/>
              </a:ext>
            </a:extLst>
          </p:cNvPr>
          <p:cNvCxnSpPr>
            <a:stCxn id="27" idx="2"/>
          </p:cNvCxnSpPr>
          <p:nvPr/>
        </p:nvCxnSpPr>
        <p:spPr>
          <a:xfrm>
            <a:off x="5801059" y="4005789"/>
            <a:ext cx="0" cy="808445"/>
          </a:xfrm>
          <a:prstGeom prst="straightConnector1">
            <a:avLst/>
          </a:prstGeom>
          <a:ln w="44450">
            <a:solidFill>
              <a:srgbClr val="FFFF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E53802E7-3D41-3246-825F-E12C41E43883}"/>
              </a:ext>
            </a:extLst>
          </p:cNvPr>
          <p:cNvSpPr/>
          <p:nvPr/>
        </p:nvSpPr>
        <p:spPr>
          <a:xfrm>
            <a:off x="6886483" y="4880760"/>
            <a:ext cx="547039" cy="321579"/>
          </a:xfrm>
          <a:prstGeom prst="leftRightArrow">
            <a:avLst/>
          </a:prstGeom>
          <a:noFill/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E5B70A4B-D096-7F4C-B460-36FD650DED6A}"/>
              </a:ext>
            </a:extLst>
          </p:cNvPr>
          <p:cNvSpPr/>
          <p:nvPr/>
        </p:nvSpPr>
        <p:spPr>
          <a:xfrm>
            <a:off x="4339993" y="4909672"/>
            <a:ext cx="547039" cy="321579"/>
          </a:xfrm>
          <a:prstGeom prst="leftRightArrow">
            <a:avLst/>
          </a:prstGeom>
          <a:noFill/>
          <a:ln w="2857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B1FD12-093A-2D40-A67D-43B22E12E9F7}"/>
              </a:ext>
            </a:extLst>
          </p:cNvPr>
          <p:cNvSpPr txBox="1"/>
          <p:nvPr/>
        </p:nvSpPr>
        <p:spPr>
          <a:xfrm>
            <a:off x="10068401" y="6199989"/>
            <a:ext cx="212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Shah SJ. 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</a:rPr>
              <a:t>JACC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87472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341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Diagnosis of HFpEF: H</a:t>
            </a:r>
            <a:r>
              <a:rPr kumimoji="0" lang="en-US" sz="6000" b="0" i="0" u="none" strike="noStrike" kern="1200" cap="none" spc="0" normalizeH="0" baseline="-25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FPEF score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CF65FF-D231-FC4D-A123-A92FB53B261A}"/>
              </a:ext>
            </a:extLst>
          </p:cNvPr>
          <p:cNvSpPr txBox="1"/>
          <p:nvPr/>
        </p:nvSpPr>
        <p:spPr>
          <a:xfrm>
            <a:off x="7126941" y="1364235"/>
            <a:ext cx="48812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Dyspnea on exertion, normal EF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HFpEF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vs. non-cardiac dyspnea?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Intermediate pre-test probability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Nomogram below table for probability of HFpEF based on score: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score of 4 or higher = 70% probability of HFpEF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score of 5 or higher = &gt;80% probability of HFpEF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score of 7 or higher = &gt;95% probability of HFpEF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D20DE-C31A-7D4B-8F5D-3CE89820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0" y="1364235"/>
            <a:ext cx="6857157" cy="5184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4FF53-8FC1-3248-ACB1-9667708896E2}"/>
              </a:ext>
            </a:extLst>
          </p:cNvPr>
          <p:cNvSpPr txBox="1"/>
          <p:nvPr/>
        </p:nvSpPr>
        <p:spPr>
          <a:xfrm>
            <a:off x="8185280" y="6243886"/>
            <a:ext cx="3949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Reddy YN…Borlaug BA.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103519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Diagnosis of HFpEF: ESC HFA-PEFF score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51747-522F-1349-BE06-B0A6314B9889}"/>
              </a:ext>
            </a:extLst>
          </p:cNvPr>
          <p:cNvSpPr txBox="1"/>
          <p:nvPr/>
        </p:nvSpPr>
        <p:spPr>
          <a:xfrm>
            <a:off x="2060576" y="2357561"/>
            <a:ext cx="2079625" cy="1200329"/>
          </a:xfrm>
          <a:prstGeom prst="rect">
            <a:avLst/>
          </a:prstGeom>
          <a:solidFill>
            <a:srgbClr val="F4BF63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Septal e’ &lt; 7,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Lateral e’ &lt; 10,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E/e’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≥ 15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8357C-88DF-004C-803B-5A34CE8DEB94}"/>
              </a:ext>
            </a:extLst>
          </p:cNvPr>
          <p:cNvSpPr txBox="1"/>
          <p:nvPr/>
        </p:nvSpPr>
        <p:spPr>
          <a:xfrm>
            <a:off x="4365625" y="2357561"/>
            <a:ext cx="2451100" cy="1200329"/>
          </a:xfrm>
          <a:prstGeom prst="rect">
            <a:avLst/>
          </a:prstGeom>
          <a:solidFill>
            <a:srgbClr val="F4BF63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LAVI &gt; 34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LVMI &gt; 149/122 (M/F)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RWT &gt; 0.42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5008A-F1C4-074C-97E3-3D8BFA295BD1}"/>
              </a:ext>
            </a:extLst>
          </p:cNvPr>
          <p:cNvSpPr txBox="1"/>
          <p:nvPr/>
        </p:nvSpPr>
        <p:spPr>
          <a:xfrm>
            <a:off x="7042151" y="2357560"/>
            <a:ext cx="3502025" cy="1169551"/>
          </a:xfrm>
          <a:prstGeom prst="rect">
            <a:avLst/>
          </a:prstGeom>
          <a:solidFill>
            <a:srgbClr val="F4BF63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NTproBNP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&gt; 220/660 (SR/AF)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BNP &gt; 80/240 (SR/AF)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*SR = sinus rhythm / AF =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a.fib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7C73C-0501-9E4C-AF07-BAFBD9B310D6}"/>
              </a:ext>
            </a:extLst>
          </p:cNvPr>
          <p:cNvSpPr txBox="1"/>
          <p:nvPr/>
        </p:nvSpPr>
        <p:spPr>
          <a:xfrm rot="16200000">
            <a:off x="1200842" y="2757669"/>
            <a:ext cx="111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MAJOR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E9224-C854-AC49-92C6-ABD5CEFAB58C}"/>
              </a:ext>
            </a:extLst>
          </p:cNvPr>
          <p:cNvSpPr txBox="1"/>
          <p:nvPr/>
        </p:nvSpPr>
        <p:spPr>
          <a:xfrm rot="16200000">
            <a:off x="1236534" y="4389887"/>
            <a:ext cx="103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DD12B-847B-CC43-8BD4-5D48F22FF85D}"/>
              </a:ext>
            </a:extLst>
          </p:cNvPr>
          <p:cNvSpPr txBox="1"/>
          <p:nvPr/>
        </p:nvSpPr>
        <p:spPr>
          <a:xfrm>
            <a:off x="2060576" y="3851278"/>
            <a:ext cx="2079625" cy="1477328"/>
          </a:xfrm>
          <a:prstGeom prst="rect">
            <a:avLst/>
          </a:prstGeom>
          <a:solidFill>
            <a:srgbClr val="9EC5F5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E/e’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9-14,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&gt; 2.8,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GLS &lt; 16%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FCCD0A-01EA-A844-B131-58F20F8C70CA}"/>
              </a:ext>
            </a:extLst>
          </p:cNvPr>
          <p:cNvSpPr txBox="1"/>
          <p:nvPr/>
        </p:nvSpPr>
        <p:spPr>
          <a:xfrm>
            <a:off x="4365625" y="3851278"/>
            <a:ext cx="2451100" cy="1477328"/>
          </a:xfrm>
          <a:prstGeom prst="rect">
            <a:avLst/>
          </a:prstGeom>
          <a:solidFill>
            <a:srgbClr val="9EC5F5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LAVI &gt; 29-34,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LVMI &gt; 115/95 (M/F),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RWT &gt; 0.42,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LVWT &gt; 12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AFD04-99C1-2042-86FF-50E19388378C}"/>
              </a:ext>
            </a:extLst>
          </p:cNvPr>
          <p:cNvSpPr txBox="1"/>
          <p:nvPr/>
        </p:nvSpPr>
        <p:spPr>
          <a:xfrm>
            <a:off x="7042151" y="3851278"/>
            <a:ext cx="3502025" cy="1477328"/>
          </a:xfrm>
          <a:prstGeom prst="rect">
            <a:avLst/>
          </a:prstGeom>
          <a:solidFill>
            <a:srgbClr val="9EC5F5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NTproBNP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&gt; 115-220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BNP 35-80 in SR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NTproBNP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&gt; 365-660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BNP 105-240 in AF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23B2C-5258-6249-B8AA-65C4BCC108E3}"/>
              </a:ext>
            </a:extLst>
          </p:cNvPr>
          <p:cNvSpPr txBox="1"/>
          <p:nvPr/>
        </p:nvSpPr>
        <p:spPr>
          <a:xfrm>
            <a:off x="1571626" y="1443723"/>
            <a:ext cx="909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MAJOR CRITERIA: 2 POINTS, MINOR CRITERIA: 1 POINT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69A0E2-3C2F-3143-8CE4-4EC5F14F1E5E}"/>
              </a:ext>
            </a:extLst>
          </p:cNvPr>
          <p:cNvCxnSpPr/>
          <p:nvPr/>
        </p:nvCxnSpPr>
        <p:spPr>
          <a:xfrm>
            <a:off x="1524000" y="2244976"/>
            <a:ext cx="9144000" cy="0"/>
          </a:xfrm>
          <a:prstGeom prst="line">
            <a:avLst/>
          </a:prstGeom>
          <a:ln w="63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44B5D5-08B1-1548-AB1D-500314789789}"/>
              </a:ext>
            </a:extLst>
          </p:cNvPr>
          <p:cNvCxnSpPr/>
          <p:nvPr/>
        </p:nvCxnSpPr>
        <p:spPr>
          <a:xfrm>
            <a:off x="1524000" y="3633510"/>
            <a:ext cx="9144000" cy="0"/>
          </a:xfrm>
          <a:prstGeom prst="line">
            <a:avLst/>
          </a:prstGeom>
          <a:ln w="63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2B6BA-E08D-D745-AE5A-08A9058E8C8A}"/>
              </a:ext>
            </a:extLst>
          </p:cNvPr>
          <p:cNvCxnSpPr/>
          <p:nvPr/>
        </p:nvCxnSpPr>
        <p:spPr>
          <a:xfrm>
            <a:off x="1524000" y="3759329"/>
            <a:ext cx="9144000" cy="0"/>
          </a:xfrm>
          <a:prstGeom prst="line">
            <a:avLst/>
          </a:prstGeom>
          <a:ln w="63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B02453-D64E-D340-AA6E-4CDA9076B37F}"/>
              </a:ext>
            </a:extLst>
          </p:cNvPr>
          <p:cNvCxnSpPr/>
          <p:nvPr/>
        </p:nvCxnSpPr>
        <p:spPr>
          <a:xfrm>
            <a:off x="1524000" y="5430335"/>
            <a:ext cx="9144000" cy="0"/>
          </a:xfrm>
          <a:prstGeom prst="line">
            <a:avLst/>
          </a:prstGeom>
          <a:ln w="63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CF65FF-D231-FC4D-A123-A92FB53B261A}"/>
              </a:ext>
            </a:extLst>
          </p:cNvPr>
          <p:cNvSpPr txBox="1"/>
          <p:nvPr/>
        </p:nvSpPr>
        <p:spPr>
          <a:xfrm>
            <a:off x="1520340" y="5493299"/>
            <a:ext cx="9147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HFA-PEFF score ≥ 5 points: HFpEF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HFA-PEFF score 2-4 points: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diastolic stress test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invasive hemodynamics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HFA-PEFF score &lt; 2 points: No HFpEF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CBD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1C182-6EB1-E144-91A9-B609F3D48389}"/>
              </a:ext>
            </a:extLst>
          </p:cNvPr>
          <p:cNvSpPr txBox="1"/>
          <p:nvPr/>
        </p:nvSpPr>
        <p:spPr>
          <a:xfrm>
            <a:off x="2171700" y="1939631"/>
            <a:ext cx="1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E0472D-1AE8-254E-9C78-7DB76F732E5C}"/>
              </a:ext>
            </a:extLst>
          </p:cNvPr>
          <p:cNvSpPr txBox="1"/>
          <p:nvPr/>
        </p:nvSpPr>
        <p:spPr>
          <a:xfrm>
            <a:off x="4657725" y="1939631"/>
            <a:ext cx="1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Morphological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05275-D4CF-2F4A-9FA9-505FA31DCB8C}"/>
              </a:ext>
            </a:extLst>
          </p:cNvPr>
          <p:cNvSpPr txBox="1"/>
          <p:nvPr/>
        </p:nvSpPr>
        <p:spPr>
          <a:xfrm>
            <a:off x="7842250" y="1939631"/>
            <a:ext cx="1863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0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Biomarker</a:t>
            </a:r>
          </a:p>
        </p:txBody>
      </p:sp>
    </p:spTree>
    <p:extLst>
      <p:ext uri="{BB962C8B-B14F-4D97-AF65-F5344CB8AC3E}">
        <p14:creationId xmlns:p14="http://schemas.microsoft.com/office/powerpoint/2010/main" val="342136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5400" baseline="-25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FPEF score in MESA at Exam 6</a:t>
            </a:r>
            <a:endParaRPr lang="en-US" sz="54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D716EE-95E5-AA46-AE8E-440C06612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206158"/>
              </p:ext>
            </p:extLst>
          </p:nvPr>
        </p:nvGraphicFramePr>
        <p:xfrm>
          <a:off x="259976" y="1909483"/>
          <a:ext cx="11645153" cy="2883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5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1905">
                  <a:extLst>
                    <a:ext uri="{9D8B030D-6E8A-4147-A177-3AD203B41FA5}">
                      <a16:colId xmlns:a16="http://schemas.microsoft.com/office/drawing/2014/main" val="8229739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Clinical variable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Score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± SD</a:t>
                      </a:r>
                      <a:endParaRPr lang="mr-IN" sz="2400" b="1" i="0" u="none" strike="noStrike" dirty="0">
                        <a:solidFill>
                          <a:srgbClr val="22FAEE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2400" b="1" i="0" u="none" strike="noStrike" baseline="30000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-75</a:t>
                      </a:r>
                      <a:r>
                        <a:rPr lang="en-US" sz="2400" b="1" i="0" u="none" strike="noStrike" baseline="30000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 %-tile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Prevalence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eavy (BMI &gt; 30 kg/m</a:t>
                      </a:r>
                      <a:r>
                        <a:rPr lang="en-US" sz="20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28.5±5.8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24.5-31.6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ypertensive (2 or more anti-HTN)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1.3±1.4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08954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Atrial </a:t>
                      </a:r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ibrillation (AF on echo)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ulmonary hypertension (Doppler PASP &gt; 35 mmHg)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33±8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lder (age &gt; 60 years)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74±9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67-81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illing pressures (E/e’ &gt; 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28.5±5.8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7.6-11.4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</a:t>
                      </a:r>
                      <a:r>
                        <a:rPr lang="en-US" sz="2000" b="1" i="0" u="none" strike="noStrike" baseline="-25000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FPEF Score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/>
                          <a:cs typeface="Arial"/>
                        </a:rPr>
                        <a:t>±1.4</a:t>
                      </a:r>
                      <a:endParaRPr lang="en-US" sz="2000" b="1" i="0" u="none" strike="noStrike" dirty="0">
                        <a:solidFill>
                          <a:srgbClr val="00FD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FD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557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48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5400" baseline="-25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FPEF score in MESA at Exam 6</a:t>
            </a:r>
            <a:endParaRPr lang="en-US" sz="54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8EF73A-8270-924F-8007-FC015037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4" y="1394012"/>
            <a:ext cx="6979023" cy="5075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45C0D-7AAA-834E-A42E-74E9867E95DA}"/>
              </a:ext>
            </a:extLst>
          </p:cNvPr>
          <p:cNvSpPr txBox="1"/>
          <p:nvPr/>
        </p:nvSpPr>
        <p:spPr>
          <a:xfrm>
            <a:off x="7351058" y="1380565"/>
            <a:ext cx="46347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Of N=3,254 with available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N=67 (2%) with pre-existing diagnosis of 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N=17 (0.5%) with EF&lt;40% on Exam 6 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N=320/3170 (10.1%) with H</a:t>
            </a:r>
            <a:r>
              <a:rPr lang="en-US" sz="3200" b="1" baseline="-25000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00FD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FPEF Score 5+:    &gt; 80% probability of HFpEF</a:t>
            </a:r>
          </a:p>
        </p:txBody>
      </p:sp>
    </p:spTree>
    <p:extLst>
      <p:ext uri="{BB962C8B-B14F-4D97-AF65-F5344CB8AC3E}">
        <p14:creationId xmlns:p14="http://schemas.microsoft.com/office/powerpoint/2010/main" val="309030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B91D9-14C4-D44A-9AAF-66AC3E180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4" r="15631"/>
          <a:stretch/>
        </p:blipFill>
        <p:spPr>
          <a:xfrm>
            <a:off x="6528122" y="1924291"/>
            <a:ext cx="3449255" cy="365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E9255-E60E-224E-A713-5887B22B2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4" r="15171"/>
          <a:stretch/>
        </p:blipFill>
        <p:spPr>
          <a:xfrm>
            <a:off x="2731625" y="1935866"/>
            <a:ext cx="3518704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" y="205704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Early HFpEF: QOL, exercise capacity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B209F0-9BE1-5242-B35E-19FF154DCE58}"/>
              </a:ext>
            </a:extLst>
          </p:cNvPr>
          <p:cNvSpPr/>
          <p:nvPr/>
        </p:nvSpPr>
        <p:spPr>
          <a:xfrm>
            <a:off x="2465407" y="1427108"/>
            <a:ext cx="408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KCCQ-12 summary score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8795E-DB47-644F-85B8-DA9F12A51FCE}"/>
              </a:ext>
            </a:extLst>
          </p:cNvPr>
          <p:cNvSpPr/>
          <p:nvPr/>
        </p:nvSpPr>
        <p:spPr>
          <a:xfrm>
            <a:off x="6516547" y="1427108"/>
            <a:ext cx="3414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6MWT distance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56D04-8615-0645-9547-D70531AA146F}"/>
              </a:ext>
            </a:extLst>
          </p:cNvPr>
          <p:cNvSpPr/>
          <p:nvPr/>
        </p:nvSpPr>
        <p:spPr>
          <a:xfrm>
            <a:off x="2786902" y="5607498"/>
            <a:ext cx="3488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-8.3 point difference</a:t>
            </a:r>
          </a:p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P=2.5x10</a:t>
            </a:r>
            <a:r>
              <a:rPr lang="en-US" sz="2400" b="1" baseline="30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13F6B-9A5A-284B-9CC2-AB0514BDC13B}"/>
              </a:ext>
            </a:extLst>
          </p:cNvPr>
          <p:cNvSpPr/>
          <p:nvPr/>
        </p:nvSpPr>
        <p:spPr>
          <a:xfrm>
            <a:off x="6504972" y="5607498"/>
            <a:ext cx="3474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-65 m difference</a:t>
            </a:r>
          </a:p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P=2.4x10</a:t>
            </a:r>
            <a:r>
              <a:rPr lang="en-US" sz="2400" b="1" baseline="30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-22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9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05704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Early HFpEF: cardiac structure/</a:t>
            </a:r>
            <a:r>
              <a:rPr lang="en-US" sz="6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fxn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26494-2E8D-144E-A75C-265C2A219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4" r="15861"/>
          <a:stretch/>
        </p:blipFill>
        <p:spPr>
          <a:xfrm>
            <a:off x="613458" y="1918503"/>
            <a:ext cx="3507129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203E3-2AD4-DA4C-AB77-09C5160A8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3" r="15171"/>
          <a:stretch/>
        </p:blipFill>
        <p:spPr>
          <a:xfrm>
            <a:off x="4276845" y="1918503"/>
            <a:ext cx="3553427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ED78E-2157-E44C-8A38-592781184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79" r="15976"/>
          <a:stretch/>
        </p:blipFill>
        <p:spPr>
          <a:xfrm>
            <a:off x="7986530" y="1918503"/>
            <a:ext cx="3472405" cy="3657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B209F0-9BE1-5242-B35E-19FF154DCE58}"/>
              </a:ext>
            </a:extLst>
          </p:cNvPr>
          <p:cNvSpPr/>
          <p:nvPr/>
        </p:nvSpPr>
        <p:spPr>
          <a:xfrm>
            <a:off x="620507" y="1427108"/>
            <a:ext cx="3488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mass index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8795E-DB47-644F-85B8-DA9F12A51FCE}"/>
              </a:ext>
            </a:extLst>
          </p:cNvPr>
          <p:cNvSpPr/>
          <p:nvPr/>
        </p:nvSpPr>
        <p:spPr>
          <a:xfrm>
            <a:off x="4259484" y="1427108"/>
            <a:ext cx="3553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ejection fraction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ED99AA-2FB0-9C41-86D9-0BF35E8E21B0}"/>
              </a:ext>
            </a:extLst>
          </p:cNvPr>
          <p:cNvSpPr/>
          <p:nvPr/>
        </p:nvSpPr>
        <p:spPr>
          <a:xfrm>
            <a:off x="7986532" y="1427108"/>
            <a:ext cx="3449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longitudinal strain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56D04-8615-0645-9547-D70531AA146F}"/>
              </a:ext>
            </a:extLst>
          </p:cNvPr>
          <p:cNvSpPr/>
          <p:nvPr/>
        </p:nvSpPr>
        <p:spPr>
          <a:xfrm>
            <a:off x="657160" y="5607498"/>
            <a:ext cx="3488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+6 g/m</a:t>
            </a:r>
            <a:r>
              <a:rPr lang="en-US" sz="2000" b="1" baseline="30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P=0.00002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13F6B-9A5A-284B-9CC2-AB0514BDC13B}"/>
              </a:ext>
            </a:extLst>
          </p:cNvPr>
          <p:cNvSpPr/>
          <p:nvPr/>
        </p:nvSpPr>
        <p:spPr>
          <a:xfrm>
            <a:off x="4296137" y="5607498"/>
            <a:ext cx="35534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-0.29% difference</a:t>
            </a:r>
          </a:p>
          <a:p>
            <a:pPr lvl="0"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P=0.30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01048-597E-C545-BE8A-B7DDE9F14372}"/>
              </a:ext>
            </a:extLst>
          </p:cNvPr>
          <p:cNvSpPr/>
          <p:nvPr/>
        </p:nvSpPr>
        <p:spPr>
          <a:xfrm>
            <a:off x="7919012" y="5607498"/>
            <a:ext cx="35630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-0.6 %-unit difference</a:t>
            </a:r>
          </a:p>
          <a:p>
            <a:pPr lvl="0"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P=0.0007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6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05704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Early HFpEF: cardiac structure/</a:t>
            </a:r>
            <a:r>
              <a:rPr lang="en-US" sz="6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fxn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B209F0-9BE1-5242-B35E-19FF154DCE58}"/>
              </a:ext>
            </a:extLst>
          </p:cNvPr>
          <p:cNvSpPr/>
          <p:nvPr/>
        </p:nvSpPr>
        <p:spPr>
          <a:xfrm>
            <a:off x="2465407" y="1427108"/>
            <a:ext cx="408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volume index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8795E-DB47-644F-85B8-DA9F12A51FCE}"/>
              </a:ext>
            </a:extLst>
          </p:cNvPr>
          <p:cNvSpPr/>
          <p:nvPr/>
        </p:nvSpPr>
        <p:spPr>
          <a:xfrm>
            <a:off x="6516547" y="1427108"/>
            <a:ext cx="3414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reservoir strain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56D04-8615-0645-9547-D70531AA146F}"/>
              </a:ext>
            </a:extLst>
          </p:cNvPr>
          <p:cNvSpPr/>
          <p:nvPr/>
        </p:nvSpPr>
        <p:spPr>
          <a:xfrm>
            <a:off x="2786902" y="5607498"/>
            <a:ext cx="3488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+6.4 ml difference</a:t>
            </a:r>
          </a:p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P=3.5x10</a:t>
            </a:r>
            <a:r>
              <a:rPr lang="en-US" sz="2400" b="1" baseline="30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-32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13F6B-9A5A-284B-9CC2-AB0514BDC13B}"/>
              </a:ext>
            </a:extLst>
          </p:cNvPr>
          <p:cNvSpPr/>
          <p:nvPr/>
        </p:nvSpPr>
        <p:spPr>
          <a:xfrm>
            <a:off x="6504972" y="5607498"/>
            <a:ext cx="3474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-4.7%-unit difference</a:t>
            </a:r>
          </a:p>
          <a:p>
            <a:pPr algn="ctr"/>
            <a:r>
              <a:rPr lang="en-US" sz="24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P=8.5x10</a:t>
            </a:r>
            <a:r>
              <a:rPr lang="en-US" sz="2400" b="1" baseline="30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-40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89AD6B-8A12-6749-A9A0-1DC4490D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6" r="14979"/>
          <a:stretch/>
        </p:blipFill>
        <p:spPr>
          <a:xfrm>
            <a:off x="2743199" y="1914645"/>
            <a:ext cx="3518705" cy="365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D0FE07-6951-3344-8FE7-721C82EDE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7" r="15938"/>
          <a:stretch/>
        </p:blipFill>
        <p:spPr>
          <a:xfrm>
            <a:off x="6516547" y="1928149"/>
            <a:ext cx="34724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MESA Exam 6 echo analysis: progress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368" y="1339744"/>
            <a:ext cx="111587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Phase 1 (complete May 2019):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Chamber quantification (LV, LA, RV, RA):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Tissue Doppler, Doppler,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diastology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, hemodynamics: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Qualitative valve assessment:</a:t>
            </a:r>
            <a:endParaRPr lang="en-US" sz="2400" b="1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LV longitudinal strain, LA strain (A4c view only):</a:t>
            </a:r>
            <a:endParaRPr lang="en-US" sz="2400" b="1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Legs up analysis: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lvl="0" indent="-285750">
              <a:buFont typeface="Arial" charset="0"/>
              <a:buChar char="•"/>
              <a:defRPr/>
            </a:pP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Phase 2 (complete Q4 2019):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Completed strain analysis (LV, RV, LA, RA, bullseye), regional strain analysis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Echo pulse wave velocity</a:t>
            </a:r>
          </a:p>
          <a:p>
            <a:pPr marL="285750" lvl="0" indent="-285750">
              <a:buFont typeface="Arial" charset="0"/>
              <a:buChar char="•"/>
              <a:defRPr/>
            </a:pP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Phase 3 (complete Q4 2020):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Pressure-stress, pressure-strain analyses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Deep learning / computer vision quantitation of echocardiograms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Automated echo analysis, pattern detection</a:t>
            </a:r>
          </a:p>
        </p:txBody>
      </p:sp>
    </p:spTree>
    <p:extLst>
      <p:ext uri="{BB962C8B-B14F-4D97-AF65-F5344CB8AC3E}">
        <p14:creationId xmlns:p14="http://schemas.microsoft.com/office/powerpoint/2010/main" val="266119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DS66_2457A_TGFB3_1_PRE_OP_25_07_2011_4CH_S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123" y="15680"/>
            <a:ext cx="9054572" cy="6858000"/>
          </a:xfrm>
          <a:prstGeom prst="rect">
            <a:avLst/>
          </a:prstGeom>
        </p:spPr>
      </p:pic>
      <p:pic>
        <p:nvPicPr>
          <p:cNvPr id="14" name="2DS66_2457A_TGFB3_1_PRE_OP_25_07_2011_4CH_S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023" y="-15705"/>
            <a:ext cx="3234148" cy="3444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300" y="2352057"/>
            <a:ext cx="1352980" cy="400110"/>
          </a:xfrm>
          <a:prstGeom prst="rect">
            <a:avLst/>
          </a:prstGeom>
          <a:solidFill>
            <a:sysClr val="windowText" lastClr="000000">
              <a:alpha val="34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0FF1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 pitchFamily="34" charset="-128"/>
                <a:cs typeface="Arial"/>
              </a:rPr>
              <a:t>CONDUIT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6912" y="4411554"/>
            <a:ext cx="1452917" cy="400110"/>
          </a:xfrm>
          <a:prstGeom prst="rect">
            <a:avLst/>
          </a:prstGeom>
          <a:solidFill>
            <a:sysClr val="windowText" lastClr="000000">
              <a:alpha val="34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MS PGothic" pitchFamily="34" charset="-128"/>
                <a:cs typeface="Arial"/>
              </a:rPr>
              <a:t>BOOSTER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122001" y="1686658"/>
            <a:ext cx="0" cy="1560493"/>
          </a:xfrm>
          <a:prstGeom prst="straightConnector1">
            <a:avLst/>
          </a:prstGeom>
          <a:noFill/>
          <a:ln w="76200" cap="flat" cmpd="sng" algn="ctr">
            <a:solidFill>
              <a:srgbClr val="30FF1E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>
          <a:xfrm>
            <a:off x="6701030" y="3305604"/>
            <a:ext cx="0" cy="954273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Straight Arrow Connector 19"/>
          <p:cNvCxnSpPr/>
          <p:nvPr/>
        </p:nvCxnSpPr>
        <p:spPr>
          <a:xfrm>
            <a:off x="7561712" y="1638434"/>
            <a:ext cx="0" cy="2637518"/>
          </a:xfrm>
          <a:prstGeom prst="straightConnector1">
            <a:avLst/>
          </a:prstGeom>
          <a:noFill/>
          <a:ln w="76200" cap="flat" cmpd="sng" algn="ctr">
            <a:solidFill>
              <a:srgbClr val="FF6600"/>
            </a:soli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2157968" y="3429000"/>
            <a:ext cx="2168382" cy="64633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00FFFF"/>
                </a:solidFill>
                <a:latin typeface="Arial"/>
                <a:cs typeface="Arial"/>
              </a:rPr>
              <a:t>LA strain</a:t>
            </a:r>
          </a:p>
        </p:txBody>
      </p:sp>
    </p:spTree>
    <p:extLst>
      <p:ext uri="{BB962C8B-B14F-4D97-AF65-F5344CB8AC3E}">
        <p14:creationId xmlns:p14="http://schemas.microsoft.com/office/powerpoint/2010/main" val="39914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325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LA strain: baseline vs. HF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83" y="1738648"/>
            <a:ext cx="11380783" cy="4228843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97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325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LA strain: A marker of LA fibrosis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120" y="1373685"/>
            <a:ext cx="6370638" cy="5065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69671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325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Abnormal LA mechanics in HFpEF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4273" y="5601882"/>
            <a:ext cx="3846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9ADFFF"/>
                </a:solidFill>
                <a:latin typeface="Arial"/>
                <a:cs typeface="Arial"/>
              </a:rPr>
              <a:t>LA strain is a better predictor     of outcomes compared to</a:t>
            </a:r>
          </a:p>
          <a:p>
            <a:pPr algn="ctr"/>
            <a:r>
              <a:rPr lang="en-US" b="1" i="1" dirty="0">
                <a:solidFill>
                  <a:srgbClr val="9ADFFF"/>
                </a:solidFill>
                <a:latin typeface="Arial"/>
                <a:cs typeface="Arial"/>
              </a:rPr>
              <a:t> LV or RV longitudinal strain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3315" y="5581235"/>
            <a:ext cx="4016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Freed B…Shah SJ.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Circ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 CV Imaging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4"/>
          <a:stretch/>
        </p:blipFill>
        <p:spPr>
          <a:xfrm>
            <a:off x="1837586" y="1383774"/>
            <a:ext cx="8589270" cy="41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4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325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Abnormal LA mechanics in HFpEF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0177" y="1598781"/>
            <a:ext cx="9144000" cy="324688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7660" y="5005817"/>
            <a:ext cx="38469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9ADFFF"/>
                </a:solidFill>
                <a:latin typeface="Arial"/>
                <a:cs typeface="Arial"/>
              </a:rPr>
              <a:t>LA strain is a key determinant of exercise capacity in </a:t>
            </a:r>
            <a:r>
              <a:rPr lang="en-US" sz="2400" b="1" i="1" dirty="0" err="1">
                <a:solidFill>
                  <a:srgbClr val="9ADFFF"/>
                </a:solidFill>
                <a:latin typeface="Arial"/>
                <a:cs typeface="Arial"/>
              </a:rPr>
              <a:t>HFpEF</a:t>
            </a:r>
            <a:endParaRPr lang="en-US" sz="2400" b="1" i="1" dirty="0">
              <a:solidFill>
                <a:srgbClr val="9AD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5591" y="5005817"/>
            <a:ext cx="4016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Freed B…Shah SJ.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Circ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 CV Imaging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2016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77" y="1598781"/>
            <a:ext cx="4557889" cy="3246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77" y="1598781"/>
            <a:ext cx="4458821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2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32583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Abnormal LA mechanics in HFpEF</a:t>
            </a:r>
            <a:endParaRPr lang="en-US" sz="6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3321" y="5488758"/>
            <a:ext cx="4121748" cy="964632"/>
          </a:xfrm>
          <a:prstGeom prst="rect">
            <a:avLst/>
          </a:prstGeom>
          <a:solidFill>
            <a:srgbClr val="000090"/>
          </a:solidFill>
          <a:ln w="38100" cmpd="sng">
            <a:solidFill>
              <a:srgbClr val="9AD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Down Arrow 4"/>
          <p:cNvSpPr/>
          <p:nvPr/>
        </p:nvSpPr>
        <p:spPr>
          <a:xfrm rot="14327556">
            <a:off x="8466222" y="2424377"/>
            <a:ext cx="520617" cy="771949"/>
          </a:xfrm>
          <a:prstGeom prst="downArrow">
            <a:avLst/>
          </a:prstGeom>
          <a:solidFill>
            <a:srgbClr val="0000FF"/>
          </a:solidFill>
          <a:ln w="57150" cmpd="sng">
            <a:solidFill>
              <a:srgbClr val="9AD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9ADFFF"/>
                </a:solidFill>
                <a:latin typeface="Calibri"/>
              </a:rPr>
              <a:t>     </a:t>
            </a:r>
          </a:p>
        </p:txBody>
      </p:sp>
      <p:sp>
        <p:nvSpPr>
          <p:cNvPr id="6" name="Down Arrow 5"/>
          <p:cNvSpPr/>
          <p:nvPr/>
        </p:nvSpPr>
        <p:spPr>
          <a:xfrm rot="6811536">
            <a:off x="3353963" y="2530889"/>
            <a:ext cx="520617" cy="771949"/>
          </a:xfrm>
          <a:prstGeom prst="downArrow">
            <a:avLst/>
          </a:prstGeom>
          <a:solidFill>
            <a:srgbClr val="0000FF"/>
          </a:solidFill>
          <a:ln w="57150" cmpd="sng">
            <a:solidFill>
              <a:srgbClr val="9AD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9ADFFF"/>
                </a:solidFill>
                <a:latin typeface="Calibri"/>
              </a:rPr>
              <a:t>     </a:t>
            </a:r>
          </a:p>
        </p:txBody>
      </p:sp>
      <p:cxnSp>
        <p:nvCxnSpPr>
          <p:cNvPr id="7" name="Elbow Connector 6"/>
          <p:cNvCxnSpPr>
            <a:stCxn id="11" idx="2"/>
            <a:endCxn id="3" idx="1"/>
          </p:cNvCxnSpPr>
          <p:nvPr/>
        </p:nvCxnSpPr>
        <p:spPr>
          <a:xfrm rot="16200000" flipH="1">
            <a:off x="2972742" y="4700495"/>
            <a:ext cx="836044" cy="1705114"/>
          </a:xfrm>
          <a:prstGeom prst="bentConnector2">
            <a:avLst/>
          </a:prstGeom>
          <a:ln w="57150" cmpd="sng">
            <a:solidFill>
              <a:srgbClr val="FF66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12" idx="2"/>
            <a:endCxn id="3" idx="3"/>
          </p:cNvCxnSpPr>
          <p:nvPr/>
        </p:nvCxnSpPr>
        <p:spPr>
          <a:xfrm rot="5400000">
            <a:off x="8674855" y="4830109"/>
            <a:ext cx="831180" cy="1450751"/>
          </a:xfrm>
          <a:prstGeom prst="bentConnector2">
            <a:avLst/>
          </a:prstGeom>
          <a:ln w="57150" cmpd="sng">
            <a:solidFill>
              <a:srgbClr val="FF66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3549" y="5499283"/>
            <a:ext cx="406297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rPr>
              <a:t>EXERCISE INTOLERANCE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00" b="1" i="1" dirty="0">
              <a:solidFill>
                <a:srgbClr val="FFFFFF"/>
              </a:solidFill>
              <a:latin typeface="Arial"/>
              <a:ea typeface="MS PGothic" pitchFamily="34" charset="-128"/>
              <a:cs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500" b="1" i="1" dirty="0">
              <a:solidFill>
                <a:srgbClr val="FFFFFF"/>
              </a:solidFill>
              <a:latin typeface="Arial"/>
              <a:ea typeface="MS PGothic" pitchFamily="34" charset="-128"/>
              <a:cs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  <a:latin typeface="Arial"/>
                <a:ea typeface="MS PGothic" pitchFamily="34" charset="-128"/>
                <a:cs typeface="Arial"/>
              </a:rPr>
              <a:t>ADVERSE OUTCOMES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11" y="1437935"/>
            <a:ext cx="5227230" cy="3701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45"/>
          <a:stretch/>
        </p:blipFill>
        <p:spPr>
          <a:xfrm>
            <a:off x="1603471" y="1707694"/>
            <a:ext cx="1869472" cy="3427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30"/>
          <a:stretch/>
        </p:blipFill>
        <p:spPr>
          <a:xfrm>
            <a:off x="8884169" y="2371861"/>
            <a:ext cx="1863302" cy="27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5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B2213-4619-C748-A54A-2DA2DB2C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7" y="1357132"/>
            <a:ext cx="6935044" cy="504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" y="205704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LA reservoir strain &amp; </a:t>
            </a:r>
            <a:r>
              <a:rPr lang="en-US" sz="6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submax</a:t>
            </a:r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VO</a:t>
            </a:r>
            <a:r>
              <a:rPr lang="en-US" sz="6000" baseline="-25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6000" baseline="-250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8795E-DB47-644F-85B8-DA9F12A51FCE}"/>
              </a:ext>
            </a:extLst>
          </p:cNvPr>
          <p:cNvSpPr/>
          <p:nvPr/>
        </p:nvSpPr>
        <p:spPr>
          <a:xfrm>
            <a:off x="7245752" y="1322937"/>
            <a:ext cx="4710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reservoir strain is the most closely associated echo variable with CPET </a:t>
            </a:r>
            <a:r>
              <a:rPr lang="en-US" sz="2800" b="1" dirty="0" err="1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submax</a:t>
            </a:r>
            <a:r>
              <a:rPr lang="en-US" sz="28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</a:t>
            </a:r>
            <a:r>
              <a:rPr lang="en-US" sz="2800" b="1" baseline="-25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(n=126)</a:t>
            </a:r>
          </a:p>
          <a:p>
            <a:endParaRPr lang="en-US" sz="2800" b="1" dirty="0">
              <a:solidFill>
                <a:srgbClr val="00F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Association remains significant after adjustment for age, sex, BMI, a-fib</a:t>
            </a: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(Beta-coefficient = -0.6 ml/kg/min for each 1-SD decrease in LA reservoir strain, P&lt;0.0001)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B209F0-9BE1-5242-B35E-19FF154DCE58}"/>
              </a:ext>
            </a:extLst>
          </p:cNvPr>
          <p:cNvSpPr/>
          <p:nvPr/>
        </p:nvSpPr>
        <p:spPr>
          <a:xfrm>
            <a:off x="3525756" y="1519706"/>
            <a:ext cx="348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R=0.34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P&lt;0.0001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07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libri" charset="0"/>
                <a:ea typeface="Calibri" charset="0"/>
                <a:cs typeface="Calibri" charset="0"/>
              </a:rPr>
              <a:t>InterAtrial</a:t>
            </a:r>
            <a:r>
              <a:rPr lang="en-US" sz="6000" dirty="0">
                <a:latin typeface="Calibri" charset="0"/>
                <a:ea typeface="Calibri" charset="0"/>
                <a:cs typeface="Calibri" charset="0"/>
              </a:rPr>
              <a:t> Shunt Device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4772"/>
          <a:stretch/>
        </p:blipFill>
        <p:spPr>
          <a:xfrm>
            <a:off x="250827" y="1453767"/>
            <a:ext cx="4108323" cy="3590925"/>
          </a:xfrm>
          <a:prstGeom prst="rect">
            <a:avLst/>
          </a:prstGeom>
        </p:spPr>
      </p:pic>
      <p:pic>
        <p:nvPicPr>
          <p:cNvPr id="11" name="Picture 3" descr="Screen Shot 2012-10-04 at 5.21.08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54" y="1481133"/>
            <a:ext cx="3379938" cy="3520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5772150" y="3171824"/>
            <a:ext cx="585341" cy="394335"/>
          </a:xfrm>
          <a:prstGeom prst="straightConnector1">
            <a:avLst/>
          </a:prstGeom>
          <a:ln w="47625">
            <a:solidFill>
              <a:schemeClr val="accent1">
                <a:lumMod val="20000"/>
                <a:lumOff val="80000"/>
              </a:schemeClr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53135" y="33813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8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7311" y="6180628"/>
            <a:ext cx="11199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Feldman T…Shah SJ. </a:t>
            </a:r>
            <a:r>
              <a:rPr lang="en-US" sz="16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Circ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Heart Fail 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2016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64358"/>
          <a:stretch/>
        </p:blipFill>
        <p:spPr>
          <a:xfrm>
            <a:off x="7770491" y="1453766"/>
            <a:ext cx="4156485" cy="3590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" y="5053475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IASD proposed mode of action: dynamic decompression of 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overloaded LA chamber by shunting blood from LA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RA</a:t>
            </a:r>
            <a:endParaRPr lang="en-US" sz="3200" b="1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charset="0"/>
                <a:cs typeface="Calibri" charset="0"/>
              </a:rPr>
              <a:t>Example patient randomized to IASD</a:t>
            </a:r>
            <a:endParaRPr lang="en-US" sz="6000" dirty="0">
              <a:solidFill>
                <a:prstClr val="white"/>
              </a:solidFill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3822" y="1382896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Subcostal view (zoomed)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470" y="1382896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Subcostal view</a:t>
            </a:r>
          </a:p>
        </p:txBody>
      </p:sp>
      <p:pic>
        <p:nvPicPr>
          <p:cNvPr id="3" name="LA_Subcostal_U8ps8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444" t="20588" r="22549" b="16267"/>
          <a:stretch/>
        </p:blipFill>
        <p:spPr>
          <a:xfrm>
            <a:off x="537792" y="2018536"/>
            <a:ext cx="4866156" cy="389284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LA_Subcostal_2_XWU6oc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1142" t="10933" r="16045" b="10667"/>
          <a:stretch/>
        </p:blipFill>
        <p:spPr>
          <a:xfrm>
            <a:off x="6614709" y="2073400"/>
            <a:ext cx="4478321" cy="389534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268130" y="4550622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2FAEE"/>
                </a:solidFill>
                <a:latin typeface="Arial" charset="0"/>
                <a:ea typeface="ＭＳ 明朝" charset="-128"/>
                <a:cs typeface="Times New Roman" charset="0"/>
              </a:rPr>
              <a:t>LA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1970612" y="3283202"/>
            <a:ext cx="55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2FAEE"/>
                </a:solidFill>
                <a:latin typeface="Arial" charset="0"/>
                <a:ea typeface="ＭＳ 明朝" charset="-128"/>
                <a:cs typeface="Times New Roman" charset="0"/>
              </a:rPr>
              <a:t>RA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3493466" y="3730410"/>
            <a:ext cx="49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2FAEE"/>
                </a:solidFill>
                <a:latin typeface="Arial" charset="0"/>
                <a:ea typeface="ＭＳ 明朝" charset="-128"/>
                <a:cs typeface="Times New Roman" charset="0"/>
              </a:rPr>
              <a:t>LV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63165" y="2910198"/>
            <a:ext cx="556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2FAEE"/>
                </a:solidFill>
                <a:latin typeface="Arial" charset="0"/>
                <a:ea typeface="ＭＳ 明朝" charset="-128"/>
                <a:cs typeface="Times New Roman" charset="0"/>
              </a:rPr>
              <a:t>RV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28668" y="4529643"/>
            <a:ext cx="0" cy="447208"/>
          </a:xfrm>
          <a:prstGeom prst="straightConnector1">
            <a:avLst/>
          </a:prstGeom>
          <a:ln w="57150">
            <a:solidFill>
              <a:srgbClr val="22FA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2293" y="5998464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>
                <a:solidFill>
                  <a:srgbClr val="22FAEE"/>
                </a:solidFill>
                <a:latin typeface="Arial" charset="0"/>
                <a:ea typeface="Arial" charset="0"/>
                <a:cs typeface="Arial" charset="0"/>
              </a:rPr>
              <a:t>12-month echo</a:t>
            </a:r>
            <a:endParaRPr lang="en-US" sz="2400" b="1" dirty="0">
              <a:solidFill>
                <a:srgbClr val="22FAE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9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REDUCE LAP-HF I RCT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E5E46-6D66-2642-9E40-15B2DB94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4" y="5514108"/>
            <a:ext cx="8474075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Feldman T… Shah SJ. </a:t>
            </a:r>
            <a:r>
              <a:rPr lang="en-US" sz="1600" i="1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Circulation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687A5-6751-8A44-8CD0-8B7B922A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789119"/>
            <a:ext cx="9144000" cy="35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1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47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MESA Exam 6 echo analysis: progress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368" y="1339744"/>
            <a:ext cx="111587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Phase 1 (complete May 2019):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Total N=3035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echos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FD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Chamber quantification (LV, LA, RV, RA): </a:t>
            </a:r>
            <a:r>
              <a:rPr lang="en-US" sz="2400" b="1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92% complete (EF 100% complete) </a:t>
            </a:r>
            <a:endParaRPr lang="en-US" sz="240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Tissue Doppler, Doppler,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diastology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, hemodynamics: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100% complete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Qualitative valve assessment: </a:t>
            </a:r>
            <a:r>
              <a:rPr lang="en-US" sz="2400" b="1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100% complete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LV longitudinal strain, LA strain (A4c view only): </a:t>
            </a:r>
            <a:r>
              <a:rPr lang="en-US" sz="2400" b="1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100% complete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Legs up analysis: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100% complete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85750" lvl="0" indent="-285750">
              <a:buFont typeface="Arial" charset="0"/>
              <a:buChar char="•"/>
              <a:defRPr/>
            </a:pP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Phase 2 (complete Q4 2019):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Completed strain analysis (LV, RV, LA, RA, bullseye), regional strain analysis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Echo pulse wave velocity</a:t>
            </a:r>
          </a:p>
          <a:p>
            <a:pPr marL="285750" lvl="0" indent="-285750">
              <a:buFont typeface="Arial" charset="0"/>
              <a:buChar char="•"/>
              <a:defRPr/>
            </a:pP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Phase 3 (complete Q4 2020):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Pressure-stress, pressure-strain analyses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Deep learning / computer vision quantitation of echocardiograms</a:t>
            </a:r>
          </a:p>
          <a:p>
            <a:pPr marL="1028700" lvl="1" indent="-571500">
              <a:buFont typeface="Wingdings" pitchFamily="2" charset="2"/>
              <a:buChar char="ü"/>
              <a:defRPr/>
            </a:pPr>
            <a:r>
              <a:rPr lang="en-US" sz="24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Automated echo analysis, pattern detection</a:t>
            </a:r>
          </a:p>
        </p:txBody>
      </p:sp>
    </p:spTree>
    <p:extLst>
      <p:ext uri="{BB962C8B-B14F-4D97-AF65-F5344CB8AC3E}">
        <p14:creationId xmlns:p14="http://schemas.microsoft.com/office/powerpoint/2010/main" val="158725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9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REDUCE LAP-HF I RCT: 1-yr. outcome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E5E46-6D66-2642-9E40-15B2DB94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881" y="6156659"/>
            <a:ext cx="8474075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0"/>
              </a:rPr>
              <a:t>Shah SJ,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0"/>
              </a:rPr>
              <a:t>JAMA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0"/>
              </a:rPr>
              <a:t>Cardiol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0"/>
              </a:rPr>
              <a:t>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2B606-D3CB-6442-A2E2-4ECF1942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09575"/>
            <a:ext cx="12192000" cy="40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Validation of MESA Early HF diagnosis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7201" y="1351318"/>
            <a:ext cx="4050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Cardiopulmonary exercise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testin</a:t>
            </a:r>
            <a:r>
              <a:rPr lang="en-US" sz="3200" b="1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n=135 complete at Wake Forest (treadmill)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Goal to do additional CPEX exams in MESA participants (n=150 </a:t>
            </a:r>
            <a:r>
              <a:rPr lang="en-US" sz="28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at the </a:t>
            </a:r>
            <a:r>
              <a:rPr lang="en-US" sz="2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Chicago field center (semi-recumbent bike + echo + wearables)</a:t>
            </a:r>
            <a:endParaRPr lang="en-US" sz="240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1F669-052D-4E48-834D-CF799A09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51" y="1445149"/>
            <a:ext cx="6414626" cy="48109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0547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Validation of MESA Early HF diagnosis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A5C1D-45E2-A04C-80E5-5AA78A76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3" y="2243298"/>
            <a:ext cx="4950489" cy="3752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AEBA9-1657-5C42-A0F7-997E70444C0B}"/>
              </a:ext>
            </a:extLst>
          </p:cNvPr>
          <p:cNvSpPr txBox="1"/>
          <p:nvPr/>
        </p:nvSpPr>
        <p:spPr>
          <a:xfrm>
            <a:off x="165034" y="1449226"/>
            <a:ext cx="492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Peak VO2 is insufficient to make early HFpEF diagnosis in “grey zone”</a:t>
            </a:r>
            <a:endParaRPr lang="en-US" sz="2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CF88F-87A6-8046-99FB-4A16B75CA732}"/>
              </a:ext>
            </a:extLst>
          </p:cNvPr>
          <p:cNvSpPr txBox="1"/>
          <p:nvPr/>
        </p:nvSpPr>
        <p:spPr>
          <a:xfrm>
            <a:off x="0" y="6011580"/>
            <a:ext cx="4927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Reddy Y…Borlaug B. </a:t>
            </a:r>
            <a:r>
              <a:rPr kumimoji="0" lang="en-US" sz="1600" i="1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JACC Heart Fail </a:t>
            </a:r>
            <a:r>
              <a:rPr kumimoji="0" lang="en-US" sz="160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2018</a:t>
            </a:r>
            <a:endParaRPr lang="en-US" sz="1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47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Calibri" charset="0"/>
                <a:cs typeface="Calibri" charset="0"/>
              </a:rPr>
              <a:t>Validation of MESA Early HF diagnosis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95" y="1387671"/>
            <a:ext cx="513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FD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Diastolic stress echo to augment early HFpEF diagnosis</a:t>
            </a:r>
            <a:endParaRPr lang="en-US" sz="2400" b="1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A5C1D-45E2-A04C-80E5-5AA78A76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3" y="2243298"/>
            <a:ext cx="4950489" cy="3752388"/>
          </a:xfrm>
          <a:prstGeom prst="rect">
            <a:avLst/>
          </a:prstGeom>
        </p:spPr>
      </p:pic>
      <p:pic>
        <p:nvPicPr>
          <p:cNvPr id="7" name="Picture 5" descr="case2_figure3">
            <a:extLst>
              <a:ext uri="{FF2B5EF4-FFF2-40B4-BE49-F238E27FC236}">
                <a16:creationId xmlns:a16="http://schemas.microsoft.com/office/drawing/2014/main" id="{BB481F03-90E9-9740-A1B5-14ED4732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18" y="2225696"/>
            <a:ext cx="6875727" cy="37699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AEBA9-1657-5C42-A0F7-997E70444C0B}"/>
              </a:ext>
            </a:extLst>
          </p:cNvPr>
          <p:cNvSpPr txBox="1"/>
          <p:nvPr/>
        </p:nvSpPr>
        <p:spPr>
          <a:xfrm>
            <a:off x="165034" y="1449226"/>
            <a:ext cx="492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Peak VO2 is insufficient to make early HFpEF diagnosis in “grey zone”</a:t>
            </a:r>
            <a:endParaRPr lang="en-US" sz="2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CF88F-87A6-8046-99FB-4A16B75CA732}"/>
              </a:ext>
            </a:extLst>
          </p:cNvPr>
          <p:cNvSpPr txBox="1"/>
          <p:nvPr/>
        </p:nvSpPr>
        <p:spPr>
          <a:xfrm>
            <a:off x="0" y="6011580"/>
            <a:ext cx="4927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Reddy Y…Borlaug B. </a:t>
            </a:r>
            <a:r>
              <a:rPr kumimoji="0" lang="en-US" sz="1600" i="1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JACC Heart Fail </a:t>
            </a:r>
            <a:r>
              <a:rPr kumimoji="0" lang="en-US" sz="160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2018</a:t>
            </a:r>
            <a:endParaRPr lang="en-US" sz="1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84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U105_LATERAL_25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0" t="57868" r="17129" b="14950"/>
          <a:stretch/>
        </p:blipFill>
        <p:spPr>
          <a:xfrm>
            <a:off x="6546245" y="3798464"/>
            <a:ext cx="2779539" cy="2193900"/>
          </a:xfrm>
          <a:prstGeom prst="rect">
            <a:avLst/>
          </a:prstGeom>
        </p:spPr>
      </p:pic>
      <p:pic>
        <p:nvPicPr>
          <p:cNvPr id="10" name="Picture 9" descr="NU105_LATERAL_RE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4" t="52577" b="14028"/>
          <a:stretch/>
        </p:blipFill>
        <p:spPr>
          <a:xfrm>
            <a:off x="2794052" y="3946921"/>
            <a:ext cx="3694719" cy="2127918"/>
          </a:xfrm>
          <a:prstGeom prst="rect">
            <a:avLst/>
          </a:prstGeom>
        </p:spPr>
      </p:pic>
      <p:pic>
        <p:nvPicPr>
          <p:cNvPr id="5" name="Picture 4" descr="NU105_MITRAL_25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33043" r="10463" b="20030"/>
          <a:stretch/>
        </p:blipFill>
        <p:spPr>
          <a:xfrm>
            <a:off x="6430017" y="1121681"/>
            <a:ext cx="2895766" cy="2990189"/>
          </a:xfrm>
          <a:prstGeom prst="rect">
            <a:avLst/>
          </a:prstGeom>
        </p:spPr>
      </p:pic>
      <p:pic>
        <p:nvPicPr>
          <p:cNvPr id="4" name="Picture 3" descr="NU105_MITRAL_RES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28793" b="25790"/>
          <a:stretch/>
        </p:blipFill>
        <p:spPr>
          <a:xfrm>
            <a:off x="2671876" y="1408024"/>
            <a:ext cx="3767413" cy="270384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754927" y="4111871"/>
            <a:ext cx="8675975" cy="0"/>
          </a:xfrm>
          <a:prstGeom prst="line">
            <a:avLst/>
          </a:prstGeom>
          <a:ln w="57150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73027" y="6074839"/>
            <a:ext cx="10741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00FDFF"/>
                </a:solidFill>
                <a:latin typeface="Arial"/>
                <a:cs typeface="Arial"/>
              </a:rPr>
              <a:t>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856" y="6074839"/>
            <a:ext cx="2785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00FDFF"/>
                </a:solidFill>
                <a:latin typeface="Arial"/>
                <a:cs typeface="Arial"/>
              </a:rPr>
              <a:t>25W exercise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2869" y="2425965"/>
            <a:ext cx="169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E=72 cm/s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8314" y="4640300"/>
            <a:ext cx="173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e’ = 4 cm/s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8254" y="1408025"/>
            <a:ext cx="204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 = 154 cm/s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7148" y="5288126"/>
            <a:ext cx="173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e’ = 7 cm/s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509463" y="5560480"/>
            <a:ext cx="461839" cy="200948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257615" y="4884521"/>
            <a:ext cx="276449" cy="200948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40510" y="4571214"/>
            <a:ext cx="429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a'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12480" y="5166696"/>
            <a:ext cx="429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a'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34277" y="1177192"/>
            <a:ext cx="140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E/e’ = 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10260" y="2178637"/>
            <a:ext cx="140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E/e’ = 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909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Arial"/>
                <a:cs typeface="Arial"/>
              </a:rPr>
              <a:t>72-year-old woman with HFpEF</a:t>
            </a:r>
          </a:p>
        </p:txBody>
      </p:sp>
    </p:spTree>
    <p:extLst>
      <p:ext uri="{BB962C8B-B14F-4D97-AF65-F5344CB8AC3E}">
        <p14:creationId xmlns:p14="http://schemas.microsoft.com/office/powerpoint/2010/main" val="19191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3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U105-LA-REST_25W-final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4"/>
          <a:stretch/>
        </p:blipFill>
        <p:spPr>
          <a:xfrm>
            <a:off x="4723885" y="815296"/>
            <a:ext cx="5944115" cy="598905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937232" y="2056960"/>
            <a:ext cx="5581221" cy="1770057"/>
          </a:xfrm>
          <a:custGeom>
            <a:avLst/>
            <a:gdLst>
              <a:gd name="connsiteX0" fmla="*/ 0 w 5647139"/>
              <a:gd name="connsiteY0" fmla="*/ 372127 h 1798833"/>
              <a:gd name="connsiteX1" fmla="*/ 703057 w 5647139"/>
              <a:gd name="connsiteY1" fmla="*/ 1562850 h 1798833"/>
              <a:gd name="connsiteX2" fmla="*/ 816454 w 5647139"/>
              <a:gd name="connsiteY2" fmla="*/ 1608211 h 1798833"/>
              <a:gd name="connsiteX3" fmla="*/ 1043246 w 5647139"/>
              <a:gd name="connsiteY3" fmla="*/ 1381407 h 1798833"/>
              <a:gd name="connsiteX4" fmla="*/ 1247360 w 5647139"/>
              <a:gd name="connsiteY4" fmla="*/ 1029860 h 1798833"/>
              <a:gd name="connsiteX5" fmla="*/ 1462813 w 5647139"/>
              <a:gd name="connsiteY5" fmla="*/ 871097 h 1798833"/>
              <a:gd name="connsiteX6" fmla="*/ 2120512 w 5647139"/>
              <a:gd name="connsiteY6" fmla="*/ 179343 h 1798833"/>
              <a:gd name="connsiteX7" fmla="*/ 2415343 w 5647139"/>
              <a:gd name="connsiteY7" fmla="*/ 9240 h 1798833"/>
              <a:gd name="connsiteX8" fmla="*/ 2664815 w 5647139"/>
              <a:gd name="connsiteY8" fmla="*/ 99961 h 1798833"/>
              <a:gd name="connsiteX9" fmla="*/ 3209117 w 5647139"/>
              <a:gd name="connsiteY9" fmla="*/ 735014 h 1798833"/>
              <a:gd name="connsiteX10" fmla="*/ 3356532 w 5647139"/>
              <a:gd name="connsiteY10" fmla="*/ 973159 h 1798833"/>
              <a:gd name="connsiteX11" fmla="*/ 3583325 w 5647139"/>
              <a:gd name="connsiteY11" fmla="*/ 1188623 h 1798833"/>
              <a:gd name="connsiteX12" fmla="*/ 3946194 w 5647139"/>
              <a:gd name="connsiteY12" fmla="*/ 1324706 h 1798833"/>
              <a:gd name="connsiteX13" fmla="*/ 4252364 w 5647139"/>
              <a:gd name="connsiteY13" fmla="*/ 1608211 h 1798833"/>
              <a:gd name="connsiteX14" fmla="*/ 4479157 w 5647139"/>
              <a:gd name="connsiteY14" fmla="*/ 1766974 h 1798833"/>
              <a:gd name="connsiteX15" fmla="*/ 4660591 w 5647139"/>
              <a:gd name="connsiteY15" fmla="*/ 1778314 h 1798833"/>
              <a:gd name="connsiteX16" fmla="*/ 4910063 w 5647139"/>
              <a:gd name="connsiteY16" fmla="*/ 1540170 h 1798833"/>
              <a:gd name="connsiteX17" fmla="*/ 5159535 w 5647139"/>
              <a:gd name="connsiteY17" fmla="*/ 1517489 h 1798833"/>
              <a:gd name="connsiteX18" fmla="*/ 5477045 w 5647139"/>
              <a:gd name="connsiteY18" fmla="*/ 1245324 h 1798833"/>
              <a:gd name="connsiteX19" fmla="*/ 5647139 w 5647139"/>
              <a:gd name="connsiteY19" fmla="*/ 1041200 h 1798833"/>
              <a:gd name="connsiteX0" fmla="*/ 0 w 5647139"/>
              <a:gd name="connsiteY0" fmla="*/ 372127 h 1798833"/>
              <a:gd name="connsiteX1" fmla="*/ 703057 w 5647139"/>
              <a:gd name="connsiteY1" fmla="*/ 1562850 h 1798833"/>
              <a:gd name="connsiteX2" fmla="*/ 864794 w 5647139"/>
              <a:gd name="connsiteY2" fmla="*/ 1634578 h 1798833"/>
              <a:gd name="connsiteX3" fmla="*/ 1043246 w 5647139"/>
              <a:gd name="connsiteY3" fmla="*/ 1381407 h 1798833"/>
              <a:gd name="connsiteX4" fmla="*/ 1247360 w 5647139"/>
              <a:gd name="connsiteY4" fmla="*/ 1029860 h 1798833"/>
              <a:gd name="connsiteX5" fmla="*/ 1462813 w 5647139"/>
              <a:gd name="connsiteY5" fmla="*/ 871097 h 1798833"/>
              <a:gd name="connsiteX6" fmla="*/ 2120512 w 5647139"/>
              <a:gd name="connsiteY6" fmla="*/ 179343 h 1798833"/>
              <a:gd name="connsiteX7" fmla="*/ 2415343 w 5647139"/>
              <a:gd name="connsiteY7" fmla="*/ 9240 h 1798833"/>
              <a:gd name="connsiteX8" fmla="*/ 2664815 w 5647139"/>
              <a:gd name="connsiteY8" fmla="*/ 99961 h 1798833"/>
              <a:gd name="connsiteX9" fmla="*/ 3209117 w 5647139"/>
              <a:gd name="connsiteY9" fmla="*/ 735014 h 1798833"/>
              <a:gd name="connsiteX10" fmla="*/ 3356532 w 5647139"/>
              <a:gd name="connsiteY10" fmla="*/ 973159 h 1798833"/>
              <a:gd name="connsiteX11" fmla="*/ 3583325 w 5647139"/>
              <a:gd name="connsiteY11" fmla="*/ 1188623 h 1798833"/>
              <a:gd name="connsiteX12" fmla="*/ 3946194 w 5647139"/>
              <a:gd name="connsiteY12" fmla="*/ 1324706 h 1798833"/>
              <a:gd name="connsiteX13" fmla="*/ 4252364 w 5647139"/>
              <a:gd name="connsiteY13" fmla="*/ 1608211 h 1798833"/>
              <a:gd name="connsiteX14" fmla="*/ 4479157 w 5647139"/>
              <a:gd name="connsiteY14" fmla="*/ 1766974 h 1798833"/>
              <a:gd name="connsiteX15" fmla="*/ 4660591 w 5647139"/>
              <a:gd name="connsiteY15" fmla="*/ 1778314 h 1798833"/>
              <a:gd name="connsiteX16" fmla="*/ 4910063 w 5647139"/>
              <a:gd name="connsiteY16" fmla="*/ 1540170 h 1798833"/>
              <a:gd name="connsiteX17" fmla="*/ 5159535 w 5647139"/>
              <a:gd name="connsiteY17" fmla="*/ 1517489 h 1798833"/>
              <a:gd name="connsiteX18" fmla="*/ 5477045 w 5647139"/>
              <a:gd name="connsiteY18" fmla="*/ 1245324 h 1798833"/>
              <a:gd name="connsiteX19" fmla="*/ 5647139 w 5647139"/>
              <a:gd name="connsiteY19" fmla="*/ 1041200 h 1798833"/>
              <a:gd name="connsiteX0" fmla="*/ 0 w 5647139"/>
              <a:gd name="connsiteY0" fmla="*/ 372127 h 1798833"/>
              <a:gd name="connsiteX1" fmla="*/ 703057 w 5647139"/>
              <a:gd name="connsiteY1" fmla="*/ 1562850 h 1798833"/>
              <a:gd name="connsiteX2" fmla="*/ 864794 w 5647139"/>
              <a:gd name="connsiteY2" fmla="*/ 1634578 h 1798833"/>
              <a:gd name="connsiteX3" fmla="*/ 1047641 w 5647139"/>
              <a:gd name="connsiteY3" fmla="*/ 1319886 h 1798833"/>
              <a:gd name="connsiteX4" fmla="*/ 1247360 w 5647139"/>
              <a:gd name="connsiteY4" fmla="*/ 1029860 h 1798833"/>
              <a:gd name="connsiteX5" fmla="*/ 1462813 w 5647139"/>
              <a:gd name="connsiteY5" fmla="*/ 871097 h 1798833"/>
              <a:gd name="connsiteX6" fmla="*/ 2120512 w 5647139"/>
              <a:gd name="connsiteY6" fmla="*/ 179343 h 1798833"/>
              <a:gd name="connsiteX7" fmla="*/ 2415343 w 5647139"/>
              <a:gd name="connsiteY7" fmla="*/ 9240 h 1798833"/>
              <a:gd name="connsiteX8" fmla="*/ 2664815 w 5647139"/>
              <a:gd name="connsiteY8" fmla="*/ 99961 h 1798833"/>
              <a:gd name="connsiteX9" fmla="*/ 3209117 w 5647139"/>
              <a:gd name="connsiteY9" fmla="*/ 735014 h 1798833"/>
              <a:gd name="connsiteX10" fmla="*/ 3356532 w 5647139"/>
              <a:gd name="connsiteY10" fmla="*/ 973159 h 1798833"/>
              <a:gd name="connsiteX11" fmla="*/ 3583325 w 5647139"/>
              <a:gd name="connsiteY11" fmla="*/ 1188623 h 1798833"/>
              <a:gd name="connsiteX12" fmla="*/ 3946194 w 5647139"/>
              <a:gd name="connsiteY12" fmla="*/ 1324706 h 1798833"/>
              <a:gd name="connsiteX13" fmla="*/ 4252364 w 5647139"/>
              <a:gd name="connsiteY13" fmla="*/ 1608211 h 1798833"/>
              <a:gd name="connsiteX14" fmla="*/ 4479157 w 5647139"/>
              <a:gd name="connsiteY14" fmla="*/ 1766974 h 1798833"/>
              <a:gd name="connsiteX15" fmla="*/ 4660591 w 5647139"/>
              <a:gd name="connsiteY15" fmla="*/ 1778314 h 1798833"/>
              <a:gd name="connsiteX16" fmla="*/ 4910063 w 5647139"/>
              <a:gd name="connsiteY16" fmla="*/ 1540170 h 1798833"/>
              <a:gd name="connsiteX17" fmla="*/ 5159535 w 5647139"/>
              <a:gd name="connsiteY17" fmla="*/ 1517489 h 1798833"/>
              <a:gd name="connsiteX18" fmla="*/ 5477045 w 5647139"/>
              <a:gd name="connsiteY18" fmla="*/ 1245324 h 1798833"/>
              <a:gd name="connsiteX19" fmla="*/ 5647139 w 5647139"/>
              <a:gd name="connsiteY19" fmla="*/ 1041200 h 1798833"/>
              <a:gd name="connsiteX0" fmla="*/ 0 w 5647139"/>
              <a:gd name="connsiteY0" fmla="*/ 372127 h 1798833"/>
              <a:gd name="connsiteX1" fmla="*/ 703057 w 5647139"/>
              <a:gd name="connsiteY1" fmla="*/ 1562850 h 1798833"/>
              <a:gd name="connsiteX2" fmla="*/ 899951 w 5647139"/>
              <a:gd name="connsiteY2" fmla="*/ 1603817 h 1798833"/>
              <a:gd name="connsiteX3" fmla="*/ 1047641 w 5647139"/>
              <a:gd name="connsiteY3" fmla="*/ 1319886 h 1798833"/>
              <a:gd name="connsiteX4" fmla="*/ 1247360 w 5647139"/>
              <a:gd name="connsiteY4" fmla="*/ 1029860 h 1798833"/>
              <a:gd name="connsiteX5" fmla="*/ 1462813 w 5647139"/>
              <a:gd name="connsiteY5" fmla="*/ 871097 h 1798833"/>
              <a:gd name="connsiteX6" fmla="*/ 2120512 w 5647139"/>
              <a:gd name="connsiteY6" fmla="*/ 179343 h 1798833"/>
              <a:gd name="connsiteX7" fmla="*/ 2415343 w 5647139"/>
              <a:gd name="connsiteY7" fmla="*/ 9240 h 1798833"/>
              <a:gd name="connsiteX8" fmla="*/ 2664815 w 5647139"/>
              <a:gd name="connsiteY8" fmla="*/ 99961 h 1798833"/>
              <a:gd name="connsiteX9" fmla="*/ 3209117 w 5647139"/>
              <a:gd name="connsiteY9" fmla="*/ 735014 h 1798833"/>
              <a:gd name="connsiteX10" fmla="*/ 3356532 w 5647139"/>
              <a:gd name="connsiteY10" fmla="*/ 973159 h 1798833"/>
              <a:gd name="connsiteX11" fmla="*/ 3583325 w 5647139"/>
              <a:gd name="connsiteY11" fmla="*/ 1188623 h 1798833"/>
              <a:gd name="connsiteX12" fmla="*/ 3946194 w 5647139"/>
              <a:gd name="connsiteY12" fmla="*/ 1324706 h 1798833"/>
              <a:gd name="connsiteX13" fmla="*/ 4252364 w 5647139"/>
              <a:gd name="connsiteY13" fmla="*/ 1608211 h 1798833"/>
              <a:gd name="connsiteX14" fmla="*/ 4479157 w 5647139"/>
              <a:gd name="connsiteY14" fmla="*/ 1766974 h 1798833"/>
              <a:gd name="connsiteX15" fmla="*/ 4660591 w 5647139"/>
              <a:gd name="connsiteY15" fmla="*/ 1778314 h 1798833"/>
              <a:gd name="connsiteX16" fmla="*/ 4910063 w 5647139"/>
              <a:gd name="connsiteY16" fmla="*/ 1540170 h 1798833"/>
              <a:gd name="connsiteX17" fmla="*/ 5159535 w 5647139"/>
              <a:gd name="connsiteY17" fmla="*/ 1517489 h 1798833"/>
              <a:gd name="connsiteX18" fmla="*/ 5477045 w 5647139"/>
              <a:gd name="connsiteY18" fmla="*/ 1245324 h 1798833"/>
              <a:gd name="connsiteX19" fmla="*/ 5647139 w 5647139"/>
              <a:gd name="connsiteY19" fmla="*/ 1041200 h 1798833"/>
              <a:gd name="connsiteX0" fmla="*/ 0 w 5647139"/>
              <a:gd name="connsiteY0" fmla="*/ 369849 h 1796555"/>
              <a:gd name="connsiteX1" fmla="*/ 703057 w 5647139"/>
              <a:gd name="connsiteY1" fmla="*/ 1560572 h 1796555"/>
              <a:gd name="connsiteX2" fmla="*/ 899951 w 5647139"/>
              <a:gd name="connsiteY2" fmla="*/ 1601539 h 1796555"/>
              <a:gd name="connsiteX3" fmla="*/ 1047641 w 5647139"/>
              <a:gd name="connsiteY3" fmla="*/ 1317608 h 1796555"/>
              <a:gd name="connsiteX4" fmla="*/ 1247360 w 5647139"/>
              <a:gd name="connsiteY4" fmla="*/ 1027582 h 1796555"/>
              <a:gd name="connsiteX5" fmla="*/ 1462813 w 5647139"/>
              <a:gd name="connsiteY5" fmla="*/ 868819 h 1796555"/>
              <a:gd name="connsiteX6" fmla="*/ 2111723 w 5647139"/>
              <a:gd name="connsiteY6" fmla="*/ 146305 h 1796555"/>
              <a:gd name="connsiteX7" fmla="*/ 2415343 w 5647139"/>
              <a:gd name="connsiteY7" fmla="*/ 6962 h 1796555"/>
              <a:gd name="connsiteX8" fmla="*/ 2664815 w 5647139"/>
              <a:gd name="connsiteY8" fmla="*/ 97683 h 1796555"/>
              <a:gd name="connsiteX9" fmla="*/ 3209117 w 5647139"/>
              <a:gd name="connsiteY9" fmla="*/ 732736 h 1796555"/>
              <a:gd name="connsiteX10" fmla="*/ 3356532 w 5647139"/>
              <a:gd name="connsiteY10" fmla="*/ 970881 h 1796555"/>
              <a:gd name="connsiteX11" fmla="*/ 3583325 w 5647139"/>
              <a:gd name="connsiteY11" fmla="*/ 1186345 h 1796555"/>
              <a:gd name="connsiteX12" fmla="*/ 3946194 w 5647139"/>
              <a:gd name="connsiteY12" fmla="*/ 1322428 h 1796555"/>
              <a:gd name="connsiteX13" fmla="*/ 4252364 w 5647139"/>
              <a:gd name="connsiteY13" fmla="*/ 1605933 h 1796555"/>
              <a:gd name="connsiteX14" fmla="*/ 4479157 w 5647139"/>
              <a:gd name="connsiteY14" fmla="*/ 1764696 h 1796555"/>
              <a:gd name="connsiteX15" fmla="*/ 4660591 w 5647139"/>
              <a:gd name="connsiteY15" fmla="*/ 1776036 h 1796555"/>
              <a:gd name="connsiteX16" fmla="*/ 4910063 w 5647139"/>
              <a:gd name="connsiteY16" fmla="*/ 1537892 h 1796555"/>
              <a:gd name="connsiteX17" fmla="*/ 5159535 w 5647139"/>
              <a:gd name="connsiteY17" fmla="*/ 1515211 h 1796555"/>
              <a:gd name="connsiteX18" fmla="*/ 5477045 w 5647139"/>
              <a:gd name="connsiteY18" fmla="*/ 1243046 h 1796555"/>
              <a:gd name="connsiteX19" fmla="*/ 5647139 w 5647139"/>
              <a:gd name="connsiteY19" fmla="*/ 1038922 h 1796555"/>
              <a:gd name="connsiteX0" fmla="*/ 0 w 5581221"/>
              <a:gd name="connsiteY0" fmla="*/ 369849 h 1796555"/>
              <a:gd name="connsiteX1" fmla="*/ 703057 w 5581221"/>
              <a:gd name="connsiteY1" fmla="*/ 1560572 h 1796555"/>
              <a:gd name="connsiteX2" fmla="*/ 899951 w 5581221"/>
              <a:gd name="connsiteY2" fmla="*/ 1601539 h 1796555"/>
              <a:gd name="connsiteX3" fmla="*/ 1047641 w 5581221"/>
              <a:gd name="connsiteY3" fmla="*/ 1317608 h 1796555"/>
              <a:gd name="connsiteX4" fmla="*/ 1247360 w 5581221"/>
              <a:gd name="connsiteY4" fmla="*/ 1027582 h 1796555"/>
              <a:gd name="connsiteX5" fmla="*/ 1462813 w 5581221"/>
              <a:gd name="connsiteY5" fmla="*/ 868819 h 1796555"/>
              <a:gd name="connsiteX6" fmla="*/ 2111723 w 5581221"/>
              <a:gd name="connsiteY6" fmla="*/ 146305 h 1796555"/>
              <a:gd name="connsiteX7" fmla="*/ 2415343 w 5581221"/>
              <a:gd name="connsiteY7" fmla="*/ 6962 h 1796555"/>
              <a:gd name="connsiteX8" fmla="*/ 2664815 w 5581221"/>
              <a:gd name="connsiteY8" fmla="*/ 97683 h 1796555"/>
              <a:gd name="connsiteX9" fmla="*/ 3209117 w 5581221"/>
              <a:gd name="connsiteY9" fmla="*/ 732736 h 1796555"/>
              <a:gd name="connsiteX10" fmla="*/ 3356532 w 5581221"/>
              <a:gd name="connsiteY10" fmla="*/ 970881 h 1796555"/>
              <a:gd name="connsiteX11" fmla="*/ 3583325 w 5581221"/>
              <a:gd name="connsiteY11" fmla="*/ 1186345 h 1796555"/>
              <a:gd name="connsiteX12" fmla="*/ 3946194 w 5581221"/>
              <a:gd name="connsiteY12" fmla="*/ 1322428 h 1796555"/>
              <a:gd name="connsiteX13" fmla="*/ 4252364 w 5581221"/>
              <a:gd name="connsiteY13" fmla="*/ 1605933 h 1796555"/>
              <a:gd name="connsiteX14" fmla="*/ 4479157 w 5581221"/>
              <a:gd name="connsiteY14" fmla="*/ 1764696 h 1796555"/>
              <a:gd name="connsiteX15" fmla="*/ 4660591 w 5581221"/>
              <a:gd name="connsiteY15" fmla="*/ 1776036 h 1796555"/>
              <a:gd name="connsiteX16" fmla="*/ 4910063 w 5581221"/>
              <a:gd name="connsiteY16" fmla="*/ 1537892 h 1796555"/>
              <a:gd name="connsiteX17" fmla="*/ 5159535 w 5581221"/>
              <a:gd name="connsiteY17" fmla="*/ 1515211 h 1796555"/>
              <a:gd name="connsiteX18" fmla="*/ 5477045 w 5581221"/>
              <a:gd name="connsiteY18" fmla="*/ 1243046 h 1796555"/>
              <a:gd name="connsiteX19" fmla="*/ 5581221 w 5581221"/>
              <a:gd name="connsiteY19" fmla="*/ 1113627 h 1796555"/>
              <a:gd name="connsiteX0" fmla="*/ 0 w 5581221"/>
              <a:gd name="connsiteY0" fmla="*/ 369849 h 1770057"/>
              <a:gd name="connsiteX1" fmla="*/ 703057 w 5581221"/>
              <a:gd name="connsiteY1" fmla="*/ 1560572 h 1770057"/>
              <a:gd name="connsiteX2" fmla="*/ 899951 w 5581221"/>
              <a:gd name="connsiteY2" fmla="*/ 1601539 h 1770057"/>
              <a:gd name="connsiteX3" fmla="*/ 1047641 w 5581221"/>
              <a:gd name="connsiteY3" fmla="*/ 1317608 h 1770057"/>
              <a:gd name="connsiteX4" fmla="*/ 1247360 w 5581221"/>
              <a:gd name="connsiteY4" fmla="*/ 1027582 h 1770057"/>
              <a:gd name="connsiteX5" fmla="*/ 1462813 w 5581221"/>
              <a:gd name="connsiteY5" fmla="*/ 868819 h 1770057"/>
              <a:gd name="connsiteX6" fmla="*/ 2111723 w 5581221"/>
              <a:gd name="connsiteY6" fmla="*/ 146305 h 1770057"/>
              <a:gd name="connsiteX7" fmla="*/ 2415343 w 5581221"/>
              <a:gd name="connsiteY7" fmla="*/ 6962 h 1770057"/>
              <a:gd name="connsiteX8" fmla="*/ 2664815 w 5581221"/>
              <a:gd name="connsiteY8" fmla="*/ 97683 h 1770057"/>
              <a:gd name="connsiteX9" fmla="*/ 3209117 w 5581221"/>
              <a:gd name="connsiteY9" fmla="*/ 732736 h 1770057"/>
              <a:gd name="connsiteX10" fmla="*/ 3356532 w 5581221"/>
              <a:gd name="connsiteY10" fmla="*/ 970881 h 1770057"/>
              <a:gd name="connsiteX11" fmla="*/ 3583325 w 5581221"/>
              <a:gd name="connsiteY11" fmla="*/ 1186345 h 1770057"/>
              <a:gd name="connsiteX12" fmla="*/ 3946194 w 5581221"/>
              <a:gd name="connsiteY12" fmla="*/ 1322428 h 1770057"/>
              <a:gd name="connsiteX13" fmla="*/ 4252364 w 5581221"/>
              <a:gd name="connsiteY13" fmla="*/ 1605933 h 1770057"/>
              <a:gd name="connsiteX14" fmla="*/ 4479157 w 5581221"/>
              <a:gd name="connsiteY14" fmla="*/ 1764696 h 1770057"/>
              <a:gd name="connsiteX15" fmla="*/ 4651802 w 5581221"/>
              <a:gd name="connsiteY15" fmla="*/ 1714515 h 1770057"/>
              <a:gd name="connsiteX16" fmla="*/ 4910063 w 5581221"/>
              <a:gd name="connsiteY16" fmla="*/ 1537892 h 1770057"/>
              <a:gd name="connsiteX17" fmla="*/ 5159535 w 5581221"/>
              <a:gd name="connsiteY17" fmla="*/ 1515211 h 1770057"/>
              <a:gd name="connsiteX18" fmla="*/ 5477045 w 5581221"/>
              <a:gd name="connsiteY18" fmla="*/ 1243046 h 1770057"/>
              <a:gd name="connsiteX19" fmla="*/ 5581221 w 5581221"/>
              <a:gd name="connsiteY19" fmla="*/ 1113627 h 177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581221" h="1770057">
                <a:moveTo>
                  <a:pt x="0" y="369849"/>
                </a:moveTo>
                <a:cubicBezTo>
                  <a:pt x="283490" y="862203"/>
                  <a:pt x="553065" y="1355290"/>
                  <a:pt x="703057" y="1560572"/>
                </a:cubicBezTo>
                <a:cubicBezTo>
                  <a:pt x="853049" y="1765854"/>
                  <a:pt x="842520" y="1642033"/>
                  <a:pt x="899951" y="1601539"/>
                </a:cubicBezTo>
                <a:cubicBezTo>
                  <a:pt x="957382" y="1561045"/>
                  <a:pt x="989740" y="1413267"/>
                  <a:pt x="1047641" y="1317608"/>
                </a:cubicBezTo>
                <a:cubicBezTo>
                  <a:pt x="1105542" y="1221949"/>
                  <a:pt x="1178165" y="1102380"/>
                  <a:pt x="1247360" y="1027582"/>
                </a:cubicBezTo>
                <a:cubicBezTo>
                  <a:pt x="1316555" y="952784"/>
                  <a:pt x="1318753" y="1015698"/>
                  <a:pt x="1462813" y="868819"/>
                </a:cubicBezTo>
                <a:cubicBezTo>
                  <a:pt x="1606873" y="721940"/>
                  <a:pt x="1952968" y="289948"/>
                  <a:pt x="2111723" y="146305"/>
                </a:cubicBezTo>
                <a:cubicBezTo>
                  <a:pt x="2270478" y="2662"/>
                  <a:pt x="2323161" y="15066"/>
                  <a:pt x="2415343" y="6962"/>
                </a:cubicBezTo>
                <a:cubicBezTo>
                  <a:pt x="2507525" y="-1142"/>
                  <a:pt x="2532519" y="-23279"/>
                  <a:pt x="2664815" y="97683"/>
                </a:cubicBezTo>
                <a:cubicBezTo>
                  <a:pt x="2797111" y="218645"/>
                  <a:pt x="3093831" y="587203"/>
                  <a:pt x="3209117" y="732736"/>
                </a:cubicBezTo>
                <a:cubicBezTo>
                  <a:pt x="3324403" y="878269"/>
                  <a:pt x="3294164" y="895280"/>
                  <a:pt x="3356532" y="970881"/>
                </a:cubicBezTo>
                <a:cubicBezTo>
                  <a:pt x="3418900" y="1046482"/>
                  <a:pt x="3485048" y="1127754"/>
                  <a:pt x="3583325" y="1186345"/>
                </a:cubicBezTo>
                <a:cubicBezTo>
                  <a:pt x="3681602" y="1244936"/>
                  <a:pt x="3834687" y="1252497"/>
                  <a:pt x="3946194" y="1322428"/>
                </a:cubicBezTo>
                <a:cubicBezTo>
                  <a:pt x="4057701" y="1392359"/>
                  <a:pt x="4163537" y="1532222"/>
                  <a:pt x="4252364" y="1605933"/>
                </a:cubicBezTo>
                <a:cubicBezTo>
                  <a:pt x="4341191" y="1679644"/>
                  <a:pt x="4412584" y="1746599"/>
                  <a:pt x="4479157" y="1764696"/>
                </a:cubicBezTo>
                <a:cubicBezTo>
                  <a:pt x="4545730" y="1782793"/>
                  <a:pt x="4579984" y="1752316"/>
                  <a:pt x="4651802" y="1714515"/>
                </a:cubicBezTo>
                <a:cubicBezTo>
                  <a:pt x="4723620" y="1676714"/>
                  <a:pt x="4825441" y="1571109"/>
                  <a:pt x="4910063" y="1537892"/>
                </a:cubicBezTo>
                <a:cubicBezTo>
                  <a:pt x="4994685" y="1504675"/>
                  <a:pt x="5065038" y="1564352"/>
                  <a:pt x="5159535" y="1515211"/>
                </a:cubicBezTo>
                <a:cubicBezTo>
                  <a:pt x="5254032" y="1466070"/>
                  <a:pt x="5406764" y="1309977"/>
                  <a:pt x="5477045" y="1243046"/>
                </a:cubicBezTo>
                <a:cubicBezTo>
                  <a:pt x="5547326" y="1176115"/>
                  <a:pt x="5581221" y="1113627"/>
                  <a:pt x="5581221" y="1113627"/>
                </a:cubicBezTo>
              </a:path>
            </a:pathLst>
          </a:custGeom>
          <a:ln w="38100" cmpd="sng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9091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Arial"/>
                <a:cs typeface="Arial"/>
              </a:rPr>
              <a:t>72-year-old woman with HFpEF</a:t>
            </a:r>
          </a:p>
        </p:txBody>
      </p:sp>
      <p:pic>
        <p:nvPicPr>
          <p:cNvPr id="2" name="LA R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37" t="-2354" r="26783" b="-74"/>
          <a:stretch/>
        </p:blipFill>
        <p:spPr>
          <a:xfrm>
            <a:off x="1771414" y="943139"/>
            <a:ext cx="2837011" cy="5622067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8593262" y="2080977"/>
            <a:ext cx="1074132" cy="584776"/>
          </a:xfrm>
          <a:prstGeom prst="rect">
            <a:avLst/>
          </a:prstGeom>
          <a:solidFill>
            <a:srgbClr val="000000">
              <a:alpha val="79000"/>
            </a:srgbClr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94359" y="3106502"/>
            <a:ext cx="1249060" cy="892552"/>
          </a:xfrm>
          <a:prstGeom prst="rect">
            <a:avLst/>
          </a:prstGeom>
          <a:solidFill>
            <a:srgbClr val="000000">
              <a:alpha val="79000"/>
            </a:srgbClr>
          </a:solidFill>
        </p:spPr>
        <p:txBody>
          <a:bodyPr wrap="none" rtlCol="0">
            <a:spAutoFit/>
          </a:bodyPr>
          <a:lstStyle/>
          <a:p>
            <a:pPr algn="r" defTabSz="457200"/>
            <a:r>
              <a:rPr lang="en-US" sz="3200" b="1" dirty="0">
                <a:solidFill>
                  <a:srgbClr val="FE57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25W</a:t>
            </a:r>
          </a:p>
          <a:p>
            <a:pPr algn="r" defTabSz="457200"/>
            <a:r>
              <a:rPr lang="en-US" sz="2000" b="1" dirty="0">
                <a:solidFill>
                  <a:srgbClr val="FE57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Exercise</a:t>
            </a:r>
            <a:endParaRPr lang="en-US" sz="3200" b="1" dirty="0">
              <a:solidFill>
                <a:srgbClr val="FE57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9859337" y="2798527"/>
            <a:ext cx="0" cy="995598"/>
          </a:xfrm>
          <a:prstGeom prst="straightConnector1">
            <a:avLst/>
          </a:prstGeom>
          <a:ln w="7620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456112" y="3270250"/>
            <a:ext cx="0" cy="539750"/>
          </a:xfrm>
          <a:prstGeom prst="straightConnector1">
            <a:avLst/>
          </a:prstGeom>
          <a:ln w="76200" cmpd="sng">
            <a:solidFill>
              <a:srgbClr val="FE57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995612" y="1771179"/>
            <a:ext cx="0" cy="320040"/>
          </a:xfrm>
          <a:prstGeom prst="straightConnector1">
            <a:avLst/>
          </a:prstGeom>
          <a:ln w="57150" cmpd="sng">
            <a:solidFill>
              <a:srgbClr val="FE57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07819" y="1496778"/>
            <a:ext cx="1986541" cy="461665"/>
          </a:xfrm>
          <a:prstGeom prst="rect">
            <a:avLst/>
          </a:prstGeom>
          <a:solidFill>
            <a:srgbClr val="000000">
              <a:alpha val="79000"/>
            </a:srgbClr>
          </a:solidFill>
        </p:spPr>
        <p:txBody>
          <a:bodyPr wrap="none" rtlCol="0">
            <a:spAutoFit/>
          </a:bodyPr>
          <a:lstStyle/>
          <a:p>
            <a:pPr algn="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LA reservoir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11697" y="3999055"/>
            <a:ext cx="1797638" cy="461665"/>
          </a:xfrm>
          <a:prstGeom prst="rect">
            <a:avLst/>
          </a:prstGeom>
          <a:solidFill>
            <a:srgbClr val="000000">
              <a:alpha val="79000"/>
            </a:srgbClr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LA booster</a:t>
            </a:r>
          </a:p>
        </p:txBody>
      </p:sp>
      <p:sp>
        <p:nvSpPr>
          <p:cNvPr id="5" name="Freeform 4"/>
          <p:cNvSpPr/>
          <p:nvPr/>
        </p:nvSpPr>
        <p:spPr>
          <a:xfrm>
            <a:off x="4949153" y="1814416"/>
            <a:ext cx="5549423" cy="1974664"/>
          </a:xfrm>
          <a:custGeom>
            <a:avLst/>
            <a:gdLst>
              <a:gd name="connsiteX0" fmla="*/ 0 w 5534121"/>
              <a:gd name="connsiteY0" fmla="*/ 1003570 h 2003929"/>
              <a:gd name="connsiteX1" fmla="*/ 261696 w 5534121"/>
              <a:gd name="connsiteY1" fmla="*/ 1003570 h 2003929"/>
              <a:gd name="connsiteX2" fmla="*/ 431030 w 5534121"/>
              <a:gd name="connsiteY2" fmla="*/ 1157509 h 2003929"/>
              <a:gd name="connsiteX3" fmla="*/ 569575 w 5534121"/>
              <a:gd name="connsiteY3" fmla="*/ 1473085 h 2003929"/>
              <a:gd name="connsiteX4" fmla="*/ 700424 w 5534121"/>
              <a:gd name="connsiteY4" fmla="*/ 1773267 h 2003929"/>
              <a:gd name="connsiteX5" fmla="*/ 885151 w 5534121"/>
              <a:gd name="connsiteY5" fmla="*/ 1927206 h 2003929"/>
              <a:gd name="connsiteX6" fmla="*/ 1216121 w 5534121"/>
              <a:gd name="connsiteY6" fmla="*/ 1411509 h 2003929"/>
              <a:gd name="connsiteX7" fmla="*/ 1339272 w 5534121"/>
              <a:gd name="connsiteY7" fmla="*/ 1280661 h 2003929"/>
              <a:gd name="connsiteX8" fmla="*/ 2355272 w 5534121"/>
              <a:gd name="connsiteY8" fmla="*/ 133812 h 2003929"/>
              <a:gd name="connsiteX9" fmla="*/ 2586181 w 5534121"/>
              <a:gd name="connsiteY9" fmla="*/ 18358 h 2003929"/>
              <a:gd name="connsiteX10" fmla="*/ 2740121 w 5534121"/>
              <a:gd name="connsiteY10" fmla="*/ 87631 h 2003929"/>
              <a:gd name="connsiteX11" fmla="*/ 3009515 w 5534121"/>
              <a:gd name="connsiteY11" fmla="*/ 580237 h 2003929"/>
              <a:gd name="connsiteX12" fmla="*/ 3248121 w 5534121"/>
              <a:gd name="connsiteY12" fmla="*/ 803449 h 2003929"/>
              <a:gd name="connsiteX13" fmla="*/ 3879272 w 5534121"/>
              <a:gd name="connsiteY13" fmla="*/ 980479 h 2003929"/>
              <a:gd name="connsiteX14" fmla="*/ 4318000 w 5534121"/>
              <a:gd name="connsiteY14" fmla="*/ 1011267 h 2003929"/>
              <a:gd name="connsiteX15" fmla="*/ 4487333 w 5534121"/>
              <a:gd name="connsiteY15" fmla="*/ 1203691 h 2003929"/>
              <a:gd name="connsiteX16" fmla="*/ 4733636 w 5534121"/>
              <a:gd name="connsiteY16" fmla="*/ 1804055 h 2003929"/>
              <a:gd name="connsiteX17" fmla="*/ 4841393 w 5534121"/>
              <a:gd name="connsiteY17" fmla="*/ 1965691 h 2003929"/>
              <a:gd name="connsiteX18" fmla="*/ 4910666 w 5534121"/>
              <a:gd name="connsiteY18" fmla="*/ 1965691 h 2003929"/>
              <a:gd name="connsiteX19" fmla="*/ 5233939 w 5534121"/>
              <a:gd name="connsiteY19" fmla="*/ 1542358 h 2003929"/>
              <a:gd name="connsiteX20" fmla="*/ 5534121 w 5534121"/>
              <a:gd name="connsiteY20" fmla="*/ 1057449 h 2003929"/>
              <a:gd name="connsiteX0" fmla="*/ 0 w 5534121"/>
              <a:gd name="connsiteY0" fmla="*/ 1003570 h 2003929"/>
              <a:gd name="connsiteX1" fmla="*/ 261696 w 5534121"/>
              <a:gd name="connsiteY1" fmla="*/ 1034172 h 2003929"/>
              <a:gd name="connsiteX2" fmla="*/ 431030 w 5534121"/>
              <a:gd name="connsiteY2" fmla="*/ 1157509 h 2003929"/>
              <a:gd name="connsiteX3" fmla="*/ 569575 w 5534121"/>
              <a:gd name="connsiteY3" fmla="*/ 1473085 h 2003929"/>
              <a:gd name="connsiteX4" fmla="*/ 700424 w 5534121"/>
              <a:gd name="connsiteY4" fmla="*/ 1773267 h 2003929"/>
              <a:gd name="connsiteX5" fmla="*/ 885151 w 5534121"/>
              <a:gd name="connsiteY5" fmla="*/ 1927206 h 2003929"/>
              <a:gd name="connsiteX6" fmla="*/ 1216121 w 5534121"/>
              <a:gd name="connsiteY6" fmla="*/ 1411509 h 2003929"/>
              <a:gd name="connsiteX7" fmla="*/ 1339272 w 5534121"/>
              <a:gd name="connsiteY7" fmla="*/ 1280661 h 2003929"/>
              <a:gd name="connsiteX8" fmla="*/ 2355272 w 5534121"/>
              <a:gd name="connsiteY8" fmla="*/ 133812 h 2003929"/>
              <a:gd name="connsiteX9" fmla="*/ 2586181 w 5534121"/>
              <a:gd name="connsiteY9" fmla="*/ 18358 h 2003929"/>
              <a:gd name="connsiteX10" fmla="*/ 2740121 w 5534121"/>
              <a:gd name="connsiteY10" fmla="*/ 87631 h 2003929"/>
              <a:gd name="connsiteX11" fmla="*/ 3009515 w 5534121"/>
              <a:gd name="connsiteY11" fmla="*/ 580237 h 2003929"/>
              <a:gd name="connsiteX12" fmla="*/ 3248121 w 5534121"/>
              <a:gd name="connsiteY12" fmla="*/ 803449 h 2003929"/>
              <a:gd name="connsiteX13" fmla="*/ 3879272 w 5534121"/>
              <a:gd name="connsiteY13" fmla="*/ 980479 h 2003929"/>
              <a:gd name="connsiteX14" fmla="*/ 4318000 w 5534121"/>
              <a:gd name="connsiteY14" fmla="*/ 1011267 h 2003929"/>
              <a:gd name="connsiteX15" fmla="*/ 4487333 w 5534121"/>
              <a:gd name="connsiteY15" fmla="*/ 1203691 h 2003929"/>
              <a:gd name="connsiteX16" fmla="*/ 4733636 w 5534121"/>
              <a:gd name="connsiteY16" fmla="*/ 1804055 h 2003929"/>
              <a:gd name="connsiteX17" fmla="*/ 4841393 w 5534121"/>
              <a:gd name="connsiteY17" fmla="*/ 1965691 h 2003929"/>
              <a:gd name="connsiteX18" fmla="*/ 4910666 w 5534121"/>
              <a:gd name="connsiteY18" fmla="*/ 1965691 h 2003929"/>
              <a:gd name="connsiteX19" fmla="*/ 5233939 w 5534121"/>
              <a:gd name="connsiteY19" fmla="*/ 1542358 h 2003929"/>
              <a:gd name="connsiteX20" fmla="*/ 5534121 w 5534121"/>
              <a:gd name="connsiteY20" fmla="*/ 1057449 h 2003929"/>
              <a:gd name="connsiteX0" fmla="*/ 0 w 5534121"/>
              <a:gd name="connsiteY0" fmla="*/ 1003570 h 2003929"/>
              <a:gd name="connsiteX1" fmla="*/ 261696 w 5534121"/>
              <a:gd name="connsiteY1" fmla="*/ 1034172 h 2003929"/>
              <a:gd name="connsiteX2" fmla="*/ 431030 w 5534121"/>
              <a:gd name="connsiteY2" fmla="*/ 1157509 h 2003929"/>
              <a:gd name="connsiteX3" fmla="*/ 569575 w 5534121"/>
              <a:gd name="connsiteY3" fmla="*/ 1473085 h 2003929"/>
              <a:gd name="connsiteX4" fmla="*/ 700424 w 5534121"/>
              <a:gd name="connsiteY4" fmla="*/ 1773267 h 2003929"/>
              <a:gd name="connsiteX5" fmla="*/ 885151 w 5534121"/>
              <a:gd name="connsiteY5" fmla="*/ 1927206 h 2003929"/>
              <a:gd name="connsiteX6" fmla="*/ 1339272 w 5534121"/>
              <a:gd name="connsiteY6" fmla="*/ 1280661 h 2003929"/>
              <a:gd name="connsiteX7" fmla="*/ 2355272 w 5534121"/>
              <a:gd name="connsiteY7" fmla="*/ 133812 h 2003929"/>
              <a:gd name="connsiteX8" fmla="*/ 2586181 w 5534121"/>
              <a:gd name="connsiteY8" fmla="*/ 18358 h 2003929"/>
              <a:gd name="connsiteX9" fmla="*/ 2740121 w 5534121"/>
              <a:gd name="connsiteY9" fmla="*/ 87631 h 2003929"/>
              <a:gd name="connsiteX10" fmla="*/ 3009515 w 5534121"/>
              <a:gd name="connsiteY10" fmla="*/ 580237 h 2003929"/>
              <a:gd name="connsiteX11" fmla="*/ 3248121 w 5534121"/>
              <a:gd name="connsiteY11" fmla="*/ 803449 h 2003929"/>
              <a:gd name="connsiteX12" fmla="*/ 3879272 w 5534121"/>
              <a:gd name="connsiteY12" fmla="*/ 980479 h 2003929"/>
              <a:gd name="connsiteX13" fmla="*/ 4318000 w 5534121"/>
              <a:gd name="connsiteY13" fmla="*/ 1011267 h 2003929"/>
              <a:gd name="connsiteX14" fmla="*/ 4487333 w 5534121"/>
              <a:gd name="connsiteY14" fmla="*/ 1203691 h 2003929"/>
              <a:gd name="connsiteX15" fmla="*/ 4733636 w 5534121"/>
              <a:gd name="connsiteY15" fmla="*/ 1804055 h 2003929"/>
              <a:gd name="connsiteX16" fmla="*/ 4841393 w 5534121"/>
              <a:gd name="connsiteY16" fmla="*/ 1965691 h 2003929"/>
              <a:gd name="connsiteX17" fmla="*/ 4910666 w 5534121"/>
              <a:gd name="connsiteY17" fmla="*/ 1965691 h 2003929"/>
              <a:gd name="connsiteX18" fmla="*/ 5233939 w 5534121"/>
              <a:gd name="connsiteY18" fmla="*/ 1542358 h 2003929"/>
              <a:gd name="connsiteX19" fmla="*/ 5534121 w 5534121"/>
              <a:gd name="connsiteY19" fmla="*/ 1057449 h 2003929"/>
              <a:gd name="connsiteX0" fmla="*/ 0 w 5534121"/>
              <a:gd name="connsiteY0" fmla="*/ 1002651 h 2003010"/>
              <a:gd name="connsiteX1" fmla="*/ 261696 w 5534121"/>
              <a:gd name="connsiteY1" fmla="*/ 1033253 h 2003010"/>
              <a:gd name="connsiteX2" fmla="*/ 431030 w 5534121"/>
              <a:gd name="connsiteY2" fmla="*/ 1156590 h 2003010"/>
              <a:gd name="connsiteX3" fmla="*/ 569575 w 5534121"/>
              <a:gd name="connsiteY3" fmla="*/ 1472166 h 2003010"/>
              <a:gd name="connsiteX4" fmla="*/ 700424 w 5534121"/>
              <a:gd name="connsiteY4" fmla="*/ 1772348 h 2003010"/>
              <a:gd name="connsiteX5" fmla="*/ 885151 w 5534121"/>
              <a:gd name="connsiteY5" fmla="*/ 1926287 h 2003010"/>
              <a:gd name="connsiteX6" fmla="*/ 1329071 w 5534121"/>
              <a:gd name="connsiteY6" fmla="*/ 1264441 h 2003010"/>
              <a:gd name="connsiteX7" fmla="*/ 2355272 w 5534121"/>
              <a:gd name="connsiteY7" fmla="*/ 132893 h 2003010"/>
              <a:gd name="connsiteX8" fmla="*/ 2586181 w 5534121"/>
              <a:gd name="connsiteY8" fmla="*/ 17439 h 2003010"/>
              <a:gd name="connsiteX9" fmla="*/ 2740121 w 5534121"/>
              <a:gd name="connsiteY9" fmla="*/ 86712 h 2003010"/>
              <a:gd name="connsiteX10" fmla="*/ 3009515 w 5534121"/>
              <a:gd name="connsiteY10" fmla="*/ 579318 h 2003010"/>
              <a:gd name="connsiteX11" fmla="*/ 3248121 w 5534121"/>
              <a:gd name="connsiteY11" fmla="*/ 802530 h 2003010"/>
              <a:gd name="connsiteX12" fmla="*/ 3879272 w 5534121"/>
              <a:gd name="connsiteY12" fmla="*/ 979560 h 2003010"/>
              <a:gd name="connsiteX13" fmla="*/ 4318000 w 5534121"/>
              <a:gd name="connsiteY13" fmla="*/ 1010348 h 2003010"/>
              <a:gd name="connsiteX14" fmla="*/ 4487333 w 5534121"/>
              <a:gd name="connsiteY14" fmla="*/ 1202772 h 2003010"/>
              <a:gd name="connsiteX15" fmla="*/ 4733636 w 5534121"/>
              <a:gd name="connsiteY15" fmla="*/ 1803136 h 2003010"/>
              <a:gd name="connsiteX16" fmla="*/ 4841393 w 5534121"/>
              <a:gd name="connsiteY16" fmla="*/ 1964772 h 2003010"/>
              <a:gd name="connsiteX17" fmla="*/ 4910666 w 5534121"/>
              <a:gd name="connsiteY17" fmla="*/ 1964772 h 2003010"/>
              <a:gd name="connsiteX18" fmla="*/ 5233939 w 5534121"/>
              <a:gd name="connsiteY18" fmla="*/ 1541439 h 2003010"/>
              <a:gd name="connsiteX19" fmla="*/ 5534121 w 5534121"/>
              <a:gd name="connsiteY19" fmla="*/ 1056530 h 2003010"/>
              <a:gd name="connsiteX0" fmla="*/ 0 w 5534121"/>
              <a:gd name="connsiteY0" fmla="*/ 1018867 h 2019226"/>
              <a:gd name="connsiteX1" fmla="*/ 261696 w 5534121"/>
              <a:gd name="connsiteY1" fmla="*/ 1049469 h 2019226"/>
              <a:gd name="connsiteX2" fmla="*/ 431030 w 5534121"/>
              <a:gd name="connsiteY2" fmla="*/ 1172806 h 2019226"/>
              <a:gd name="connsiteX3" fmla="*/ 569575 w 5534121"/>
              <a:gd name="connsiteY3" fmla="*/ 1488382 h 2019226"/>
              <a:gd name="connsiteX4" fmla="*/ 700424 w 5534121"/>
              <a:gd name="connsiteY4" fmla="*/ 1788564 h 2019226"/>
              <a:gd name="connsiteX5" fmla="*/ 885151 w 5534121"/>
              <a:gd name="connsiteY5" fmla="*/ 1942503 h 2019226"/>
              <a:gd name="connsiteX6" fmla="*/ 1329071 w 5534121"/>
              <a:gd name="connsiteY6" fmla="*/ 1280657 h 2019226"/>
              <a:gd name="connsiteX7" fmla="*/ 2355272 w 5534121"/>
              <a:gd name="connsiteY7" fmla="*/ 149109 h 2019226"/>
              <a:gd name="connsiteX8" fmla="*/ 2586181 w 5534121"/>
              <a:gd name="connsiteY8" fmla="*/ 8153 h 2019226"/>
              <a:gd name="connsiteX9" fmla="*/ 2740121 w 5534121"/>
              <a:gd name="connsiteY9" fmla="*/ 102928 h 2019226"/>
              <a:gd name="connsiteX10" fmla="*/ 3009515 w 5534121"/>
              <a:gd name="connsiteY10" fmla="*/ 595534 h 2019226"/>
              <a:gd name="connsiteX11" fmla="*/ 3248121 w 5534121"/>
              <a:gd name="connsiteY11" fmla="*/ 818746 h 2019226"/>
              <a:gd name="connsiteX12" fmla="*/ 3879272 w 5534121"/>
              <a:gd name="connsiteY12" fmla="*/ 995776 h 2019226"/>
              <a:gd name="connsiteX13" fmla="*/ 4318000 w 5534121"/>
              <a:gd name="connsiteY13" fmla="*/ 1026564 h 2019226"/>
              <a:gd name="connsiteX14" fmla="*/ 4487333 w 5534121"/>
              <a:gd name="connsiteY14" fmla="*/ 1218988 h 2019226"/>
              <a:gd name="connsiteX15" fmla="*/ 4733636 w 5534121"/>
              <a:gd name="connsiteY15" fmla="*/ 1819352 h 2019226"/>
              <a:gd name="connsiteX16" fmla="*/ 4841393 w 5534121"/>
              <a:gd name="connsiteY16" fmla="*/ 1980988 h 2019226"/>
              <a:gd name="connsiteX17" fmla="*/ 4910666 w 5534121"/>
              <a:gd name="connsiteY17" fmla="*/ 1980988 h 2019226"/>
              <a:gd name="connsiteX18" fmla="*/ 5233939 w 5534121"/>
              <a:gd name="connsiteY18" fmla="*/ 1557655 h 2019226"/>
              <a:gd name="connsiteX19" fmla="*/ 5534121 w 5534121"/>
              <a:gd name="connsiteY19" fmla="*/ 1072746 h 2019226"/>
              <a:gd name="connsiteX0" fmla="*/ 0 w 5534121"/>
              <a:gd name="connsiteY0" fmla="*/ 1028080 h 2028439"/>
              <a:gd name="connsiteX1" fmla="*/ 261696 w 5534121"/>
              <a:gd name="connsiteY1" fmla="*/ 1058682 h 2028439"/>
              <a:gd name="connsiteX2" fmla="*/ 431030 w 5534121"/>
              <a:gd name="connsiteY2" fmla="*/ 1182019 h 2028439"/>
              <a:gd name="connsiteX3" fmla="*/ 569575 w 5534121"/>
              <a:gd name="connsiteY3" fmla="*/ 1497595 h 2028439"/>
              <a:gd name="connsiteX4" fmla="*/ 700424 w 5534121"/>
              <a:gd name="connsiteY4" fmla="*/ 1797777 h 2028439"/>
              <a:gd name="connsiteX5" fmla="*/ 885151 w 5534121"/>
              <a:gd name="connsiteY5" fmla="*/ 1951716 h 2028439"/>
              <a:gd name="connsiteX6" fmla="*/ 1329071 w 5534121"/>
              <a:gd name="connsiteY6" fmla="*/ 1289870 h 2028439"/>
              <a:gd name="connsiteX7" fmla="*/ 2355272 w 5534121"/>
              <a:gd name="connsiteY7" fmla="*/ 158322 h 2028439"/>
              <a:gd name="connsiteX8" fmla="*/ 2586181 w 5534121"/>
              <a:gd name="connsiteY8" fmla="*/ 17366 h 2028439"/>
              <a:gd name="connsiteX9" fmla="*/ 2740121 w 5534121"/>
              <a:gd name="connsiteY9" fmla="*/ 112141 h 2028439"/>
              <a:gd name="connsiteX10" fmla="*/ 3009515 w 5534121"/>
              <a:gd name="connsiteY10" fmla="*/ 604747 h 2028439"/>
              <a:gd name="connsiteX11" fmla="*/ 3248121 w 5534121"/>
              <a:gd name="connsiteY11" fmla="*/ 827959 h 2028439"/>
              <a:gd name="connsiteX12" fmla="*/ 3879272 w 5534121"/>
              <a:gd name="connsiteY12" fmla="*/ 1004989 h 2028439"/>
              <a:gd name="connsiteX13" fmla="*/ 4318000 w 5534121"/>
              <a:gd name="connsiteY13" fmla="*/ 1035777 h 2028439"/>
              <a:gd name="connsiteX14" fmla="*/ 4487333 w 5534121"/>
              <a:gd name="connsiteY14" fmla="*/ 1228201 h 2028439"/>
              <a:gd name="connsiteX15" fmla="*/ 4733636 w 5534121"/>
              <a:gd name="connsiteY15" fmla="*/ 1828565 h 2028439"/>
              <a:gd name="connsiteX16" fmla="*/ 4841393 w 5534121"/>
              <a:gd name="connsiteY16" fmla="*/ 1990201 h 2028439"/>
              <a:gd name="connsiteX17" fmla="*/ 4910666 w 5534121"/>
              <a:gd name="connsiteY17" fmla="*/ 1990201 h 2028439"/>
              <a:gd name="connsiteX18" fmla="*/ 5233939 w 5534121"/>
              <a:gd name="connsiteY18" fmla="*/ 1566868 h 2028439"/>
              <a:gd name="connsiteX19" fmla="*/ 5534121 w 5534121"/>
              <a:gd name="connsiteY19" fmla="*/ 1081959 h 2028439"/>
              <a:gd name="connsiteX0" fmla="*/ 0 w 5534121"/>
              <a:gd name="connsiteY0" fmla="*/ 994655 h 1995014"/>
              <a:gd name="connsiteX1" fmla="*/ 261696 w 5534121"/>
              <a:gd name="connsiteY1" fmla="*/ 1025257 h 1995014"/>
              <a:gd name="connsiteX2" fmla="*/ 431030 w 5534121"/>
              <a:gd name="connsiteY2" fmla="*/ 1148594 h 1995014"/>
              <a:gd name="connsiteX3" fmla="*/ 569575 w 5534121"/>
              <a:gd name="connsiteY3" fmla="*/ 1464170 h 1995014"/>
              <a:gd name="connsiteX4" fmla="*/ 700424 w 5534121"/>
              <a:gd name="connsiteY4" fmla="*/ 1764352 h 1995014"/>
              <a:gd name="connsiteX5" fmla="*/ 885151 w 5534121"/>
              <a:gd name="connsiteY5" fmla="*/ 1918291 h 1995014"/>
              <a:gd name="connsiteX6" fmla="*/ 1329071 w 5534121"/>
              <a:gd name="connsiteY6" fmla="*/ 1256445 h 1995014"/>
              <a:gd name="connsiteX7" fmla="*/ 2355272 w 5534121"/>
              <a:gd name="connsiteY7" fmla="*/ 124897 h 1995014"/>
              <a:gd name="connsiteX8" fmla="*/ 2740121 w 5534121"/>
              <a:gd name="connsiteY8" fmla="*/ 78716 h 1995014"/>
              <a:gd name="connsiteX9" fmla="*/ 3009515 w 5534121"/>
              <a:gd name="connsiteY9" fmla="*/ 571322 h 1995014"/>
              <a:gd name="connsiteX10" fmla="*/ 3248121 w 5534121"/>
              <a:gd name="connsiteY10" fmla="*/ 794534 h 1995014"/>
              <a:gd name="connsiteX11" fmla="*/ 3879272 w 5534121"/>
              <a:gd name="connsiteY11" fmla="*/ 971564 h 1995014"/>
              <a:gd name="connsiteX12" fmla="*/ 4318000 w 5534121"/>
              <a:gd name="connsiteY12" fmla="*/ 1002352 h 1995014"/>
              <a:gd name="connsiteX13" fmla="*/ 4487333 w 5534121"/>
              <a:gd name="connsiteY13" fmla="*/ 1194776 h 1995014"/>
              <a:gd name="connsiteX14" fmla="*/ 4733636 w 5534121"/>
              <a:gd name="connsiteY14" fmla="*/ 1795140 h 1995014"/>
              <a:gd name="connsiteX15" fmla="*/ 4841393 w 5534121"/>
              <a:gd name="connsiteY15" fmla="*/ 1956776 h 1995014"/>
              <a:gd name="connsiteX16" fmla="*/ 4910666 w 5534121"/>
              <a:gd name="connsiteY16" fmla="*/ 1956776 h 1995014"/>
              <a:gd name="connsiteX17" fmla="*/ 5233939 w 5534121"/>
              <a:gd name="connsiteY17" fmla="*/ 1533443 h 1995014"/>
              <a:gd name="connsiteX18" fmla="*/ 5534121 w 5534121"/>
              <a:gd name="connsiteY18" fmla="*/ 1048534 h 1995014"/>
              <a:gd name="connsiteX0" fmla="*/ 0 w 5534121"/>
              <a:gd name="connsiteY0" fmla="*/ 979586 h 1979945"/>
              <a:gd name="connsiteX1" fmla="*/ 261696 w 5534121"/>
              <a:gd name="connsiteY1" fmla="*/ 1010188 h 1979945"/>
              <a:gd name="connsiteX2" fmla="*/ 431030 w 5534121"/>
              <a:gd name="connsiteY2" fmla="*/ 1133525 h 1979945"/>
              <a:gd name="connsiteX3" fmla="*/ 569575 w 5534121"/>
              <a:gd name="connsiteY3" fmla="*/ 1449101 h 1979945"/>
              <a:gd name="connsiteX4" fmla="*/ 700424 w 5534121"/>
              <a:gd name="connsiteY4" fmla="*/ 1749283 h 1979945"/>
              <a:gd name="connsiteX5" fmla="*/ 885151 w 5534121"/>
              <a:gd name="connsiteY5" fmla="*/ 1903222 h 1979945"/>
              <a:gd name="connsiteX6" fmla="*/ 1329071 w 5534121"/>
              <a:gd name="connsiteY6" fmla="*/ 1241376 h 1979945"/>
              <a:gd name="connsiteX7" fmla="*/ 2355272 w 5534121"/>
              <a:gd name="connsiteY7" fmla="*/ 109828 h 1979945"/>
              <a:gd name="connsiteX8" fmla="*/ 2740121 w 5534121"/>
              <a:gd name="connsiteY8" fmla="*/ 94249 h 1979945"/>
              <a:gd name="connsiteX9" fmla="*/ 3009515 w 5534121"/>
              <a:gd name="connsiteY9" fmla="*/ 556253 h 1979945"/>
              <a:gd name="connsiteX10" fmla="*/ 3248121 w 5534121"/>
              <a:gd name="connsiteY10" fmla="*/ 779465 h 1979945"/>
              <a:gd name="connsiteX11" fmla="*/ 3879272 w 5534121"/>
              <a:gd name="connsiteY11" fmla="*/ 956495 h 1979945"/>
              <a:gd name="connsiteX12" fmla="*/ 4318000 w 5534121"/>
              <a:gd name="connsiteY12" fmla="*/ 987283 h 1979945"/>
              <a:gd name="connsiteX13" fmla="*/ 4487333 w 5534121"/>
              <a:gd name="connsiteY13" fmla="*/ 1179707 h 1979945"/>
              <a:gd name="connsiteX14" fmla="*/ 4733636 w 5534121"/>
              <a:gd name="connsiteY14" fmla="*/ 1780071 h 1979945"/>
              <a:gd name="connsiteX15" fmla="*/ 4841393 w 5534121"/>
              <a:gd name="connsiteY15" fmla="*/ 1941707 h 1979945"/>
              <a:gd name="connsiteX16" fmla="*/ 4910666 w 5534121"/>
              <a:gd name="connsiteY16" fmla="*/ 1941707 h 1979945"/>
              <a:gd name="connsiteX17" fmla="*/ 5233939 w 5534121"/>
              <a:gd name="connsiteY17" fmla="*/ 1518374 h 1979945"/>
              <a:gd name="connsiteX18" fmla="*/ 5534121 w 5534121"/>
              <a:gd name="connsiteY18" fmla="*/ 1033465 h 1979945"/>
              <a:gd name="connsiteX0" fmla="*/ 0 w 5534121"/>
              <a:gd name="connsiteY0" fmla="*/ 979586 h 1953871"/>
              <a:gd name="connsiteX1" fmla="*/ 261696 w 5534121"/>
              <a:gd name="connsiteY1" fmla="*/ 1010188 h 1953871"/>
              <a:gd name="connsiteX2" fmla="*/ 431030 w 5534121"/>
              <a:gd name="connsiteY2" fmla="*/ 1133525 h 1953871"/>
              <a:gd name="connsiteX3" fmla="*/ 569575 w 5534121"/>
              <a:gd name="connsiteY3" fmla="*/ 1449101 h 1953871"/>
              <a:gd name="connsiteX4" fmla="*/ 700424 w 5534121"/>
              <a:gd name="connsiteY4" fmla="*/ 1749283 h 1953871"/>
              <a:gd name="connsiteX5" fmla="*/ 885151 w 5534121"/>
              <a:gd name="connsiteY5" fmla="*/ 1903222 h 1953871"/>
              <a:gd name="connsiteX6" fmla="*/ 1329071 w 5534121"/>
              <a:gd name="connsiteY6" fmla="*/ 1241376 h 1953871"/>
              <a:gd name="connsiteX7" fmla="*/ 2355272 w 5534121"/>
              <a:gd name="connsiteY7" fmla="*/ 109828 h 1953871"/>
              <a:gd name="connsiteX8" fmla="*/ 2740121 w 5534121"/>
              <a:gd name="connsiteY8" fmla="*/ 94249 h 1953871"/>
              <a:gd name="connsiteX9" fmla="*/ 3009515 w 5534121"/>
              <a:gd name="connsiteY9" fmla="*/ 556253 h 1953871"/>
              <a:gd name="connsiteX10" fmla="*/ 3248121 w 5534121"/>
              <a:gd name="connsiteY10" fmla="*/ 779465 h 1953871"/>
              <a:gd name="connsiteX11" fmla="*/ 3879272 w 5534121"/>
              <a:gd name="connsiteY11" fmla="*/ 956495 h 1953871"/>
              <a:gd name="connsiteX12" fmla="*/ 4318000 w 5534121"/>
              <a:gd name="connsiteY12" fmla="*/ 987283 h 1953871"/>
              <a:gd name="connsiteX13" fmla="*/ 4487333 w 5534121"/>
              <a:gd name="connsiteY13" fmla="*/ 1179707 h 1953871"/>
              <a:gd name="connsiteX14" fmla="*/ 4733636 w 5534121"/>
              <a:gd name="connsiteY14" fmla="*/ 1780071 h 1953871"/>
              <a:gd name="connsiteX15" fmla="*/ 4910666 w 5534121"/>
              <a:gd name="connsiteY15" fmla="*/ 1941707 h 1953871"/>
              <a:gd name="connsiteX16" fmla="*/ 5233939 w 5534121"/>
              <a:gd name="connsiteY16" fmla="*/ 1518374 h 1953871"/>
              <a:gd name="connsiteX17" fmla="*/ 5534121 w 5534121"/>
              <a:gd name="connsiteY17" fmla="*/ 1033465 h 1953871"/>
              <a:gd name="connsiteX0" fmla="*/ 0 w 5534121"/>
              <a:gd name="connsiteY0" fmla="*/ 979586 h 1963304"/>
              <a:gd name="connsiteX1" fmla="*/ 261696 w 5534121"/>
              <a:gd name="connsiteY1" fmla="*/ 1010188 h 1963304"/>
              <a:gd name="connsiteX2" fmla="*/ 431030 w 5534121"/>
              <a:gd name="connsiteY2" fmla="*/ 1133525 h 1963304"/>
              <a:gd name="connsiteX3" fmla="*/ 569575 w 5534121"/>
              <a:gd name="connsiteY3" fmla="*/ 1449101 h 1963304"/>
              <a:gd name="connsiteX4" fmla="*/ 700424 w 5534121"/>
              <a:gd name="connsiteY4" fmla="*/ 1749283 h 1963304"/>
              <a:gd name="connsiteX5" fmla="*/ 885151 w 5534121"/>
              <a:gd name="connsiteY5" fmla="*/ 1903222 h 1963304"/>
              <a:gd name="connsiteX6" fmla="*/ 1329071 w 5534121"/>
              <a:gd name="connsiteY6" fmla="*/ 1241376 h 1963304"/>
              <a:gd name="connsiteX7" fmla="*/ 2355272 w 5534121"/>
              <a:gd name="connsiteY7" fmla="*/ 109828 h 1963304"/>
              <a:gd name="connsiteX8" fmla="*/ 2740121 w 5534121"/>
              <a:gd name="connsiteY8" fmla="*/ 94249 h 1963304"/>
              <a:gd name="connsiteX9" fmla="*/ 3009515 w 5534121"/>
              <a:gd name="connsiteY9" fmla="*/ 556253 h 1963304"/>
              <a:gd name="connsiteX10" fmla="*/ 3248121 w 5534121"/>
              <a:gd name="connsiteY10" fmla="*/ 779465 h 1963304"/>
              <a:gd name="connsiteX11" fmla="*/ 3879272 w 5534121"/>
              <a:gd name="connsiteY11" fmla="*/ 956495 h 1963304"/>
              <a:gd name="connsiteX12" fmla="*/ 4318000 w 5534121"/>
              <a:gd name="connsiteY12" fmla="*/ 987283 h 1963304"/>
              <a:gd name="connsiteX13" fmla="*/ 4487333 w 5534121"/>
              <a:gd name="connsiteY13" fmla="*/ 1179707 h 1963304"/>
              <a:gd name="connsiteX14" fmla="*/ 4733636 w 5534121"/>
              <a:gd name="connsiteY14" fmla="*/ 1780071 h 1963304"/>
              <a:gd name="connsiteX15" fmla="*/ 4941269 w 5534121"/>
              <a:gd name="connsiteY15" fmla="*/ 1951907 h 1963304"/>
              <a:gd name="connsiteX16" fmla="*/ 5233939 w 5534121"/>
              <a:gd name="connsiteY16" fmla="*/ 1518374 h 1963304"/>
              <a:gd name="connsiteX17" fmla="*/ 5534121 w 5534121"/>
              <a:gd name="connsiteY17" fmla="*/ 1033465 h 1963304"/>
              <a:gd name="connsiteX0" fmla="*/ 0 w 5549423"/>
              <a:gd name="connsiteY0" fmla="*/ 979586 h 1963304"/>
              <a:gd name="connsiteX1" fmla="*/ 261696 w 5549423"/>
              <a:gd name="connsiteY1" fmla="*/ 1010188 h 1963304"/>
              <a:gd name="connsiteX2" fmla="*/ 431030 w 5549423"/>
              <a:gd name="connsiteY2" fmla="*/ 1133525 h 1963304"/>
              <a:gd name="connsiteX3" fmla="*/ 569575 w 5549423"/>
              <a:gd name="connsiteY3" fmla="*/ 1449101 h 1963304"/>
              <a:gd name="connsiteX4" fmla="*/ 700424 w 5549423"/>
              <a:gd name="connsiteY4" fmla="*/ 1749283 h 1963304"/>
              <a:gd name="connsiteX5" fmla="*/ 885151 w 5549423"/>
              <a:gd name="connsiteY5" fmla="*/ 1903222 h 1963304"/>
              <a:gd name="connsiteX6" fmla="*/ 1329071 w 5549423"/>
              <a:gd name="connsiteY6" fmla="*/ 1241376 h 1963304"/>
              <a:gd name="connsiteX7" fmla="*/ 2355272 w 5549423"/>
              <a:gd name="connsiteY7" fmla="*/ 109828 h 1963304"/>
              <a:gd name="connsiteX8" fmla="*/ 2740121 w 5549423"/>
              <a:gd name="connsiteY8" fmla="*/ 94249 h 1963304"/>
              <a:gd name="connsiteX9" fmla="*/ 3009515 w 5549423"/>
              <a:gd name="connsiteY9" fmla="*/ 556253 h 1963304"/>
              <a:gd name="connsiteX10" fmla="*/ 3248121 w 5549423"/>
              <a:gd name="connsiteY10" fmla="*/ 779465 h 1963304"/>
              <a:gd name="connsiteX11" fmla="*/ 3879272 w 5549423"/>
              <a:gd name="connsiteY11" fmla="*/ 956495 h 1963304"/>
              <a:gd name="connsiteX12" fmla="*/ 4318000 w 5549423"/>
              <a:gd name="connsiteY12" fmla="*/ 987283 h 1963304"/>
              <a:gd name="connsiteX13" fmla="*/ 4487333 w 5549423"/>
              <a:gd name="connsiteY13" fmla="*/ 1179707 h 1963304"/>
              <a:gd name="connsiteX14" fmla="*/ 4733636 w 5549423"/>
              <a:gd name="connsiteY14" fmla="*/ 1780071 h 1963304"/>
              <a:gd name="connsiteX15" fmla="*/ 4941269 w 5549423"/>
              <a:gd name="connsiteY15" fmla="*/ 1951907 h 1963304"/>
              <a:gd name="connsiteX16" fmla="*/ 5233939 w 5549423"/>
              <a:gd name="connsiteY16" fmla="*/ 1518374 h 1963304"/>
              <a:gd name="connsiteX17" fmla="*/ 5549423 w 5549423"/>
              <a:gd name="connsiteY17" fmla="*/ 1058966 h 1963304"/>
              <a:gd name="connsiteX0" fmla="*/ 0 w 5549423"/>
              <a:gd name="connsiteY0" fmla="*/ 979586 h 1974664"/>
              <a:gd name="connsiteX1" fmla="*/ 261696 w 5549423"/>
              <a:gd name="connsiteY1" fmla="*/ 1010188 h 1974664"/>
              <a:gd name="connsiteX2" fmla="*/ 431030 w 5549423"/>
              <a:gd name="connsiteY2" fmla="*/ 1133525 h 1974664"/>
              <a:gd name="connsiteX3" fmla="*/ 569575 w 5549423"/>
              <a:gd name="connsiteY3" fmla="*/ 1449101 h 1974664"/>
              <a:gd name="connsiteX4" fmla="*/ 700424 w 5549423"/>
              <a:gd name="connsiteY4" fmla="*/ 1749283 h 1974664"/>
              <a:gd name="connsiteX5" fmla="*/ 885151 w 5549423"/>
              <a:gd name="connsiteY5" fmla="*/ 1903222 h 1974664"/>
              <a:gd name="connsiteX6" fmla="*/ 1329071 w 5549423"/>
              <a:gd name="connsiteY6" fmla="*/ 1241376 h 1974664"/>
              <a:gd name="connsiteX7" fmla="*/ 2355272 w 5549423"/>
              <a:gd name="connsiteY7" fmla="*/ 109828 h 1974664"/>
              <a:gd name="connsiteX8" fmla="*/ 2740121 w 5549423"/>
              <a:gd name="connsiteY8" fmla="*/ 94249 h 1974664"/>
              <a:gd name="connsiteX9" fmla="*/ 3009515 w 5549423"/>
              <a:gd name="connsiteY9" fmla="*/ 556253 h 1974664"/>
              <a:gd name="connsiteX10" fmla="*/ 3248121 w 5549423"/>
              <a:gd name="connsiteY10" fmla="*/ 779465 h 1974664"/>
              <a:gd name="connsiteX11" fmla="*/ 3879272 w 5549423"/>
              <a:gd name="connsiteY11" fmla="*/ 956495 h 1974664"/>
              <a:gd name="connsiteX12" fmla="*/ 4318000 w 5549423"/>
              <a:gd name="connsiteY12" fmla="*/ 987283 h 1974664"/>
              <a:gd name="connsiteX13" fmla="*/ 4487333 w 5549423"/>
              <a:gd name="connsiteY13" fmla="*/ 1179707 h 1974664"/>
              <a:gd name="connsiteX14" fmla="*/ 4733636 w 5549423"/>
              <a:gd name="connsiteY14" fmla="*/ 1780071 h 1974664"/>
              <a:gd name="connsiteX15" fmla="*/ 4941269 w 5549423"/>
              <a:gd name="connsiteY15" fmla="*/ 1951907 h 1974664"/>
              <a:gd name="connsiteX16" fmla="*/ 5325749 w 5549423"/>
              <a:gd name="connsiteY16" fmla="*/ 1339864 h 1974664"/>
              <a:gd name="connsiteX17" fmla="*/ 5549423 w 5549423"/>
              <a:gd name="connsiteY17" fmla="*/ 1058966 h 197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49423" h="1974664">
                <a:moveTo>
                  <a:pt x="0" y="979586"/>
                </a:moveTo>
                <a:cubicBezTo>
                  <a:pt x="94929" y="966758"/>
                  <a:pt x="189858" y="984532"/>
                  <a:pt x="261696" y="1010188"/>
                </a:cubicBezTo>
                <a:cubicBezTo>
                  <a:pt x="333534" y="1035844"/>
                  <a:pt x="379717" y="1060373"/>
                  <a:pt x="431030" y="1133525"/>
                </a:cubicBezTo>
                <a:cubicBezTo>
                  <a:pt x="482343" y="1206677"/>
                  <a:pt x="569575" y="1449101"/>
                  <a:pt x="569575" y="1449101"/>
                </a:cubicBezTo>
                <a:cubicBezTo>
                  <a:pt x="614474" y="1551727"/>
                  <a:pt x="647828" y="1673596"/>
                  <a:pt x="700424" y="1749283"/>
                </a:cubicBezTo>
                <a:cubicBezTo>
                  <a:pt x="753020" y="1824970"/>
                  <a:pt x="780377" y="1987873"/>
                  <a:pt x="885151" y="1903222"/>
                </a:cubicBezTo>
                <a:cubicBezTo>
                  <a:pt x="989925" y="1818571"/>
                  <a:pt x="1084051" y="1540275"/>
                  <a:pt x="1329071" y="1241376"/>
                </a:cubicBezTo>
                <a:cubicBezTo>
                  <a:pt x="1574091" y="942477"/>
                  <a:pt x="2120097" y="301016"/>
                  <a:pt x="2355272" y="109828"/>
                </a:cubicBezTo>
                <a:cubicBezTo>
                  <a:pt x="2590447" y="-81360"/>
                  <a:pt x="2631081" y="19845"/>
                  <a:pt x="2740121" y="94249"/>
                </a:cubicBezTo>
                <a:cubicBezTo>
                  <a:pt x="2849162" y="168653"/>
                  <a:pt x="2924848" y="442050"/>
                  <a:pt x="3009515" y="556253"/>
                </a:cubicBezTo>
                <a:cubicBezTo>
                  <a:pt x="3094182" y="670456"/>
                  <a:pt x="3103162" y="712758"/>
                  <a:pt x="3248121" y="779465"/>
                </a:cubicBezTo>
                <a:cubicBezTo>
                  <a:pt x="3393080" y="846172"/>
                  <a:pt x="3700959" y="921859"/>
                  <a:pt x="3879272" y="956495"/>
                </a:cubicBezTo>
                <a:cubicBezTo>
                  <a:pt x="4057585" y="991131"/>
                  <a:pt x="4216657" y="950081"/>
                  <a:pt x="4318000" y="987283"/>
                </a:cubicBezTo>
                <a:cubicBezTo>
                  <a:pt x="4419343" y="1024485"/>
                  <a:pt x="4418060" y="1047576"/>
                  <a:pt x="4487333" y="1179707"/>
                </a:cubicBezTo>
                <a:cubicBezTo>
                  <a:pt x="4556606" y="1311838"/>
                  <a:pt x="4657980" y="1651371"/>
                  <a:pt x="4733636" y="1780071"/>
                </a:cubicBezTo>
                <a:cubicBezTo>
                  <a:pt x="4809292" y="1908771"/>
                  <a:pt x="4842584" y="2025275"/>
                  <a:pt x="4941269" y="1951907"/>
                </a:cubicBezTo>
                <a:cubicBezTo>
                  <a:pt x="5039954" y="1878539"/>
                  <a:pt x="5224390" y="1488687"/>
                  <a:pt x="5325749" y="1339864"/>
                </a:cubicBezTo>
                <a:cubicBezTo>
                  <a:pt x="5427108" y="1191041"/>
                  <a:pt x="5549423" y="1058966"/>
                  <a:pt x="5549423" y="1058966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0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37703"/>
            <a:ext cx="9144000" cy="4213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0" y="23397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21"/>
            <a:r>
              <a:rPr lang="en-US" sz="3200" b="1" dirty="0">
                <a:solidFill>
                  <a:srgbClr val="9AD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Microsoft Aurora wristwatch device</a:t>
            </a:r>
          </a:p>
          <a:p>
            <a:pPr algn="ctr" defTabSz="913721"/>
            <a:r>
              <a:rPr lang="en-US" sz="2800" i="1" dirty="0">
                <a:solidFill>
                  <a:srgbClr val="9AD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Continuous radial tonometry + accelerometer +           HR monitor + position monitor</a:t>
            </a:r>
          </a:p>
        </p:txBody>
      </p:sp>
    </p:spTree>
    <p:extLst>
      <p:ext uri="{BB962C8B-B14F-4D97-AF65-F5344CB8AC3E}">
        <p14:creationId xmlns:p14="http://schemas.microsoft.com/office/powerpoint/2010/main" val="725328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baseline got on bik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10205" y="1143000"/>
            <a:ext cx="4378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4585A"/>
                </a:solidFill>
                <a:latin typeface="Arial"/>
                <a:cs typeface="Arial"/>
              </a:rPr>
              <a:t>RESTING ARTERIAL TONOMETRY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34200" y="1676400"/>
            <a:ext cx="0" cy="123444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65166" y="2895600"/>
            <a:ext cx="3161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4585A"/>
                </a:solidFill>
                <a:latin typeface="Arial"/>
                <a:cs typeface="Arial"/>
              </a:rPr>
              <a:t>Pulse pressure = 117 AU</a:t>
            </a:r>
          </a:p>
        </p:txBody>
      </p:sp>
    </p:spTree>
    <p:extLst>
      <p:ext uri="{BB962C8B-B14F-4D97-AF65-F5344CB8AC3E}">
        <p14:creationId xmlns:p14="http://schemas.microsoft.com/office/powerpoint/2010/main" val="329405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exercise 2 min in and finish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114300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4585A"/>
                </a:solidFill>
                <a:latin typeface="Arial"/>
                <a:cs typeface="Arial"/>
              </a:rPr>
              <a:t>15W (PEAK STRESS) ARTERIAL TONOMETRY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05800" y="1828800"/>
            <a:ext cx="0" cy="106680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29411" y="2895600"/>
            <a:ext cx="3033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4585A"/>
                </a:solidFill>
                <a:latin typeface="Arial"/>
                <a:cs typeface="Arial"/>
              </a:rPr>
              <a:t>Pulse pressure = 98 AU</a:t>
            </a:r>
          </a:p>
        </p:txBody>
      </p:sp>
    </p:spTree>
    <p:extLst>
      <p:ext uri="{BB962C8B-B14F-4D97-AF65-F5344CB8AC3E}">
        <p14:creationId xmlns:p14="http://schemas.microsoft.com/office/powerpoint/2010/main" val="1937630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Exercise sweat analytics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76CE1-5A64-5049-8EA2-7AEBF110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306"/>
            <a:ext cx="12192000" cy="322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EC97A-7812-6E44-938D-04DD68EB5644}"/>
              </a:ext>
            </a:extLst>
          </p:cNvPr>
          <p:cNvSpPr txBox="1"/>
          <p:nvPr/>
        </p:nvSpPr>
        <p:spPr>
          <a:xfrm>
            <a:off x="7264173" y="5976856"/>
            <a:ext cx="492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Choi J,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Science Advances </a:t>
            </a:r>
            <a:r>
              <a:rPr kumimoji="0" lang="en-US" sz="160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2018</a:t>
            </a:r>
            <a:endParaRPr lang="en-US" sz="1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7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MESA guide to echo phenotypes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91159"/>
              </p:ext>
            </p:extLst>
          </p:nvPr>
        </p:nvGraphicFramePr>
        <p:xfrm>
          <a:off x="344927" y="1414366"/>
          <a:ext cx="11523706" cy="493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Domain</a:t>
                      </a:r>
                      <a:endParaRPr lang="en-US" sz="2400" dirty="0">
                        <a:solidFill>
                          <a:srgbClr val="00FFFF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Parameters</a:t>
                      </a:r>
                      <a:endParaRPr lang="en-US" sz="2400" dirty="0">
                        <a:solidFill>
                          <a:srgbClr val="00FFFF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Cardiac structure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dimensions/volumes, LV mass, relative wall thickness, LA volume, RV areas, RA area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432266"/>
                  </a:ext>
                </a:extLst>
              </a:tr>
              <a:tr h="782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LV systolic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 function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ejection fraction, LV longitudinal strain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LV diastolic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E/A ratio, E deceleration time, early diastolic (e’) velocity,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LV early diastolic strain rate, E/e’ ratio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LA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LA reservoir strain, LA booster strain, LA conduit strain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RV systolic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RV fractional area change, RV s’ velocity, TAPSE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RV diastolic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RV E/A ratio, E deceleration time, RV E/e’ ratio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6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Hemodynamics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Stroke volume, cardiac output, RA pressure, PA systolic pressure, estimated pulmonary capillary wedge pressure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537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Exercise sweat analytics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A3D6B-09C1-9C4C-89A0-725805DBE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8"/>
          <a:stretch/>
        </p:blipFill>
        <p:spPr>
          <a:xfrm>
            <a:off x="3044141" y="1368343"/>
            <a:ext cx="6354501" cy="5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9734D0-1694-7348-BA9B-D4801E6EB158}"/>
              </a:ext>
            </a:extLst>
          </p:cNvPr>
          <p:cNvSpPr txBox="1"/>
          <p:nvPr/>
        </p:nvSpPr>
        <p:spPr>
          <a:xfrm>
            <a:off x="7264173" y="5976856"/>
            <a:ext cx="4927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Choi J, et al.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Science Advances </a:t>
            </a:r>
            <a:r>
              <a:rPr kumimoji="0" lang="en-US" sz="160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2018</a:t>
            </a:r>
            <a:endParaRPr lang="en-US" sz="1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43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932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PhysIQ</a:t>
            </a:r>
            <a:r>
              <a:rPr lang="en-US" sz="6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vital patch + Samsung watch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54F9F-B19C-CD40-9A06-C2121C9D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29" y="1396999"/>
            <a:ext cx="7540426" cy="5026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5E57C-BD20-764D-ABAE-12D574A20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48" r="20338"/>
          <a:stretch/>
        </p:blipFill>
        <p:spPr>
          <a:xfrm>
            <a:off x="6574419" y="2436631"/>
            <a:ext cx="5405377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9C608-8A32-D443-87B9-58115C0FE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5053"/>
            <a:ext cx="12191999" cy="8708106"/>
          </a:xfrm>
          <a:prstGeom prst="rect">
            <a:avLst/>
          </a:prstGeom>
        </p:spPr>
      </p:pic>
      <p:sp>
        <p:nvSpPr>
          <p:cNvPr id="624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5556826"/>
            <a:ext cx="12192000" cy="9826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8000" b="1" i="1" dirty="0">
                <a:solidFill>
                  <a:srgbClr val="D0D0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/>
                <a:cs typeface="Calibri" panose="020F0502020204030204" pitchFamily="34" charset="0"/>
              </a:rPr>
              <a:t>thank you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457E1-FD9F-D844-8C99-E42A19F2CE1D}"/>
              </a:ext>
            </a:extLst>
          </p:cNvPr>
          <p:cNvSpPr txBox="1"/>
          <p:nvPr/>
        </p:nvSpPr>
        <p:spPr>
          <a:xfrm>
            <a:off x="-1" y="86499"/>
            <a:ext cx="12191999" cy="40011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Shah Lab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MESA guide to echo phenotypes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320866"/>
              </p:ext>
            </p:extLst>
          </p:nvPr>
        </p:nvGraphicFramePr>
        <p:xfrm>
          <a:off x="344927" y="1414366"/>
          <a:ext cx="11523706" cy="493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Domain</a:t>
                      </a:r>
                      <a:endParaRPr lang="en-US" sz="2400" dirty="0">
                        <a:solidFill>
                          <a:srgbClr val="00FFFF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FFFF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Parameters</a:t>
                      </a:r>
                      <a:endParaRPr lang="en-US" sz="2400" dirty="0">
                        <a:solidFill>
                          <a:srgbClr val="00FFFF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Cardiac structure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dimensions/volumes, LV mass, relative wall thickness, LA volume, RV areas, RA area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432266"/>
                  </a:ext>
                </a:extLst>
              </a:tr>
              <a:tr h="782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LV systolic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 function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ejection fraction, </a:t>
                      </a:r>
                      <a:r>
                        <a:rPr lang="en-US" sz="2400" baseline="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longitudinal strain</a:t>
                      </a:r>
                      <a:endParaRPr lang="en-US" sz="2400" dirty="0">
                        <a:solidFill>
                          <a:srgbClr val="00FDFF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LV diastolic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LV E/A ratio, E deceleration time, early diastolic (e’) velocity,</a:t>
                      </a:r>
                      <a:r>
                        <a:rPr lang="en-US" sz="2400" baseline="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LV early diastolic strain rate, E/e’ ratio</a:t>
                      </a:r>
                      <a:endParaRPr lang="en-US" sz="2400" dirty="0">
                        <a:solidFill>
                          <a:srgbClr val="00FDFF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LA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LA reservoir strain, LA booster strain, LA conduit strain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RV systolic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RV fractional area change, RV s’ velocity, TAPSE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RV diastolic function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RV E/A ratio, E deceleration time, RV E/e’ ratio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6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Hemodynamics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en-US" sz="24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Stroke volume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, cardiac output, RA pressure, PA systolic pressure, </a:t>
                      </a:r>
                      <a:r>
                        <a:rPr lang="en-US" sz="24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estimated pulmonary capillary wedge pressure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4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Intra-observer variability (n=100)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D716EE-95E5-AA46-AE8E-440C06612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741848"/>
              </p:ext>
            </p:extLst>
          </p:nvPr>
        </p:nvGraphicFramePr>
        <p:xfrm>
          <a:off x="573741" y="1371600"/>
          <a:ext cx="10892178" cy="5142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5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Parameter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± SD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ICC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bias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1.15±0.20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 (0.94,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0.02 (0.01, 0.04)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4.37±0.50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0.97 (0.95,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-0.01 (-0.04, 0.03)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Posterior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0.96±0.13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0.83 (0.73,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0.02 (0.00, 0.04)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end-systolic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2.85±0.41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0.97 (0.96,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0.02 (-0.01, 0.04)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55.9±17.2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0.97 (0.95,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-0.48 (-1.64, 0.67)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80.2±19.9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0.98 (0.96,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0.72 (-0.48, 1.91)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LV end-systolic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29.7±10.9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0.98 (0.96,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-0.30 (-0.93, 0.33)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53248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positive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12.2±5.2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 (0.94,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0.30 (-0.07, 0.67)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9145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negative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13.2±3.2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0.91 (0.85,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-0.12 (-0.45, 0.20)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248886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peak+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15.1±4.8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0.94 (0.90,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0.16 (-0.29, 0.62)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883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peak-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12.1±3.5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0.90 (0.84,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-0.10 (-0.52, 0.32)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80320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longitudinal strain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20.8±3.1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0.93 (0.89,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0.06 (-0.22, 0.34)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2619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early diastolic strain rate (A4c, 1/s)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1.2±0.4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0.94 (0.90,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0.02 (-0.02, 0.06)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126402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Early mitral inflow (E)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78.6±18.8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0.98 (0.96,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0.87 (-0.43, 2.17)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900455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 mitral inflow (A)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83.9±21.1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0.97 (0.94,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0.30 (-1.24, 1.84)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9701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7.3±1.8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0.91 (0.82,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0.07 (-0.16, 0.31)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79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Lateral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9.0±2.1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0.90 (0.81,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-0.24 (-0.58, 0.10)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08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55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Inter-observer variability (n=100)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D716EE-95E5-AA46-AE8E-440C06612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724171"/>
              </p:ext>
            </p:extLst>
          </p:nvPr>
        </p:nvGraphicFramePr>
        <p:xfrm>
          <a:off x="573741" y="1371600"/>
          <a:ext cx="10892178" cy="5142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5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Parameter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± SD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ICC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bias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1.15±0.20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0.80 (0.67,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0.01 (-0.01, 0.03)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4.37±0.50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0.91 (0.85,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-0.05 (-0.09, -0.02)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Posterior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0.96±0.13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0.81 (0.70,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-0.02 (-0.04, 0.01)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end-systolic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2.85±0.41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0.83 (0.72,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0.06 (0.01, 0.11)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55.9±17.2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0.95 (0.91, 0.97)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-0.23 (-1.52, 1.06)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80.2±19.9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0.89 (0.81,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-4.73 (-6.21, -3.25)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LV end-systolic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29.7±10.9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0.87 (0.78, 0.93)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-2.82 (-3.79, -1.85)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53248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positive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12.2±5.2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0.89 (0.82,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-1.30 (-1.93, -0.67)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9145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negative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13.2±3.2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0.81 (0.70,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-0.97 (-1.44, -0.50)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248886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peak+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15.1±4.8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0.73 (0.57, 0.85)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-0.38 (-1.11, 0.36)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883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peak-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12.1±3.5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0.65 (0.47, 0.80)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-0.70 (-1.19, -0.22)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80320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longitudinal strain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20.8±3.1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0.82 (0.71,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-0.69 (-1.08, -0.30)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2619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early diastolic strain rate (A4c, 1/s)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1.2±0.4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0.90 (0.83,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-0.07 (-0.11, -0.02)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126402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Early mitral inflow (E)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78.6±18.8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0.99 (0.98,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-1.04 (-1.58, -0.49)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900455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 mitral inflow (A)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83.9±21.1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 (0.94,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-1.07 (-2.10, -0.05)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9701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7.3±1.8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0.94 (0.90,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-0.03 (-0.16, 0.11)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79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Lateral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9.0±2.1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0.95 (0.93, 0.97)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-0.18 (-0.30, -0.05)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08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428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Inter-observer variability (n=100)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D716EE-95E5-AA46-AE8E-440C06612DE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3741" y="1371600"/>
          <a:ext cx="10892178" cy="5142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5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Parameter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± SD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ICC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bias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1.15±0.20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0.80 (0.67,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0.01 (-0.01, 0.03)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4.37±0.50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0.91 (0.85,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-0.05 (-0.09, -0.02)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Posterior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0.96±0.13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0.81 (0.70,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-0.02 (-0.04, 0.01)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end-systolic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2.85±0.41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0.83 (0.72,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0.06 (0.01, 0.11)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55.9±17.2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0.95 (0.91, 0.97)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-0.23 (-1.52, 1.06)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end-diastolic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80.2±19.9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0.89 (0.81,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-4.73 (-6.21, -3.25)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LV end-systolic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29.7±10.9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0.87 (0.78, 0.93)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-2.82 (-3.79, -1.85)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53248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positive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12.2±5.2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0.89 (0.82, 0.94)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-1.30 (-1.93, -0.67)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9145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negative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13.2±3.2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0.81 (0.70, 0.89)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-0.97 (-1.44, -0.50)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248886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peak+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15.1±4.8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0.73 (0.57, 0.85)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-0.38 (-1.11, 0.36)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883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Legs up LA strain peak-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12.1±3.5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00FD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0.65 (0.47, 0.80)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-0.70 (-1.19, -0.22)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80320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longitudinal strain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20.8±3.1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0.82 (0.71,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-0.69 (-1.08, -0.30)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2619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LV early diastolic strain rate (A4c, 1/s)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1.2±0.4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0.90 (0.83, 0.95)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-0.07 (-0.11, -0.02)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126402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Early mitral inflow (E)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78.6±18.8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0.99 (0.98,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-1.04 (-1.58, -0.49)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900455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 mitral inflow (A)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83.9±21.1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0.96 (0.94,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-1.07 (-2.10, -0.05)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9701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7.3±1.8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0.94 (0.90,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-0.03 (-0.16, 0.11)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7921"/>
                  </a:ext>
                </a:extLst>
              </a:tr>
              <a:tr h="167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Lateral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9.0±2.1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0.95 (0.93, 0.97)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-0.18 (-0.30, -0.05)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08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92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" y="263579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Temporal drift (n=10, measured q6mo x 5)</a:t>
            </a:r>
            <a:endParaRPr lang="en-US" sz="52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D716EE-95E5-AA46-AE8E-440C06612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241067"/>
              </p:ext>
            </p:extLst>
          </p:nvPr>
        </p:nvGraphicFramePr>
        <p:xfrm>
          <a:off x="259976" y="1371600"/>
          <a:ext cx="11645153" cy="429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1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229739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Parameter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Mean ± SD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ICC (95% CI)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Beta-coefficient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22FAEE"/>
                          </a:solidFill>
                          <a:effectLst/>
                          <a:latin typeface="Arial"/>
                          <a:cs typeface="Arial"/>
                        </a:rPr>
                        <a:t>P-value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Septal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± 0.22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 (0.92,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 (-0.008, 0.007)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Posterior wall thickness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 ± 0.11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 (0.36,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 (-0.004, 0.003)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089542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end-diastolic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3.90 ± 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 (0.87,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-0.002 (-0.019, 0.014)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end-systolic dimension (cm)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2.57 ± 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 (0.83,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 (-0.009, 0.014)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end-diastolic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63.3 ± 10.82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 (0.90,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-0.032 (-0.398, 0.334)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end-systolic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 ± 5.59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 (0.86,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 (-0.183, 0.196)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 ejection fraction (%)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63.4 ± 3.47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 (0.48, 0.93)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-0.007 (-0.124, 0.111)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79251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volume (ml)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 ± 9.25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 (0.79, 0.98)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0.102 (-0.210, 0.413)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19393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Mitral E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 ± 15.24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 (0.92, 0.99)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 (-0.435, 0.595)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248886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Mitral A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81.6 ± 18.35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 (0.95, 1.00)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-0.020 (-0.641, 0.602)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188304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Septal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 ± 2.40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 (0.67, 0.96)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-0.019 (-0.100, 0.063)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447935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Lateral e’ velocity (cm/s)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 ± 2.00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 (0.95, 1.00)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-0.010 (-0.078, 0.058)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491496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positive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 ± 2.64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 (0.36, 0.90)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-0.016 (-0.106, 0.073)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927039"/>
                  </a:ext>
                </a:extLst>
              </a:tr>
              <a:tr h="2747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 strain peak negative (A4c, 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 ± 3.08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 (0.70, 0.97)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-0.054 (-0.157, 0.050)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336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92816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1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3268</Words>
  <Application>Microsoft Office PowerPoint</Application>
  <PresentationFormat>Widescreen</PresentationFormat>
  <Paragraphs>615</Paragraphs>
  <Slides>42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Georgia</vt:lpstr>
      <vt:lpstr>Trebuchet MS</vt:lpstr>
      <vt:lpstr>Wingdings</vt:lpstr>
      <vt:lpstr>Office Theme</vt:lpstr>
      <vt:lpstr>1_Celestial</vt:lpstr>
      <vt:lpstr>12_Default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Sanjiv J. Shah</dc:creator>
  <cp:lastModifiedBy>W. Craig Johnson</cp:lastModifiedBy>
  <cp:revision>120</cp:revision>
  <dcterms:created xsi:type="dcterms:W3CDTF">2019-03-27T11:37:31Z</dcterms:created>
  <dcterms:modified xsi:type="dcterms:W3CDTF">2019-03-30T02:25:04Z</dcterms:modified>
</cp:coreProperties>
</file>